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3" r:id="rId5"/>
  </p:sldMasterIdLst>
  <p:notesMasterIdLst>
    <p:notesMasterId r:id="rId19"/>
  </p:notesMasterIdLst>
  <p:sldIdLst>
    <p:sldId id="2775" r:id="rId6"/>
    <p:sldId id="257" r:id="rId7"/>
    <p:sldId id="277" r:id="rId8"/>
    <p:sldId id="258" r:id="rId9"/>
    <p:sldId id="279" r:id="rId10"/>
    <p:sldId id="291" r:id="rId11"/>
    <p:sldId id="310" r:id="rId12"/>
    <p:sldId id="312" r:id="rId13"/>
    <p:sldId id="307" r:id="rId14"/>
    <p:sldId id="311" r:id="rId15"/>
    <p:sldId id="314" r:id="rId16"/>
    <p:sldId id="313"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59"/>
    <a:srgbClr val="D68119"/>
    <a:srgbClr val="A0CD4D"/>
    <a:srgbClr val="4DA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D8F79-4131-465F-B29A-8B0A1C1522B5}" v="1" dt="2022-05-13T20:10:41.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6" autoAdjust="0"/>
    <p:restoredTop sz="95272" autoAdjust="0"/>
  </p:normalViewPr>
  <p:slideViewPr>
    <p:cSldViewPr snapToGrid="0" snapToObjects="1">
      <p:cViewPr varScale="1">
        <p:scale>
          <a:sx n="75" d="100"/>
          <a:sy n="75" d="100"/>
        </p:scale>
        <p:origin x="64" y="340"/>
      </p:cViewPr>
      <p:guideLst/>
    </p:cSldViewPr>
  </p:slideViewPr>
  <p:outlineViewPr>
    <p:cViewPr>
      <p:scale>
        <a:sx n="33" d="100"/>
        <a:sy n="33" d="100"/>
      </p:scale>
      <p:origin x="0" y="-4636"/>
    </p:cViewPr>
  </p:outlineViewPr>
  <p:notesTextViewPr>
    <p:cViewPr>
      <p:scale>
        <a:sx n="1" d="1"/>
        <a:sy n="1" d="1"/>
      </p:scale>
      <p:origin x="0" y="0"/>
    </p:cViewPr>
  </p:notesTextViewPr>
  <p:sorterViewPr>
    <p:cViewPr varScale="1">
      <p:scale>
        <a:sx n="100" d="100"/>
        <a:sy n="100" d="100"/>
      </p:scale>
      <p:origin x="0" y="-204"/>
    </p:cViewPr>
  </p:sorterViewPr>
  <p:notesViewPr>
    <p:cSldViewPr snapToGrid="0" snapToObjects="1">
      <p:cViewPr>
        <p:scale>
          <a:sx n="87" d="100"/>
          <a:sy n="87" d="100"/>
        </p:scale>
        <p:origin x="1556"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e, Jackie" userId="f15a1b02-014c-441e-a1da-38a2a5089277" providerId="ADAL" clId="{17ED8F79-4131-465F-B29A-8B0A1C1522B5}"/>
    <pc:docChg chg="delSld">
      <pc:chgData name="Tate, Jackie" userId="f15a1b02-014c-441e-a1da-38a2a5089277" providerId="ADAL" clId="{17ED8F79-4131-465F-B29A-8B0A1C1522B5}" dt="2022-05-13T20:12:34.649" v="0" actId="2696"/>
      <pc:docMkLst>
        <pc:docMk/>
      </pc:docMkLst>
      <pc:sldChg chg="del">
        <pc:chgData name="Tate, Jackie" userId="f15a1b02-014c-441e-a1da-38a2a5089277" providerId="ADAL" clId="{17ED8F79-4131-465F-B29A-8B0A1C1522B5}" dt="2022-05-13T20:12:34.649" v="0" actId="2696"/>
        <pc:sldMkLst>
          <pc:docMk/>
          <pc:sldMk cId="546125806" sldId="27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485B3-3531-0145-B837-7AF7C4AB3A53}" type="datetimeFigureOut">
              <a:rPr lang="en-US" smtClean="0"/>
              <a:t>5/13/2022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BD4FA-ECBD-1449-BAF0-49B8DBF74376}" type="slidenum">
              <a:rPr lang="en-US" smtClean="0"/>
              <a:t>‹#›</a:t>
            </a:fld>
            <a:endParaRPr lang="en-US" dirty="0"/>
          </a:p>
        </p:txBody>
      </p:sp>
    </p:spTree>
    <p:extLst>
      <p:ext uri="{BB962C8B-B14F-4D97-AF65-F5344CB8AC3E}">
        <p14:creationId xmlns:p14="http://schemas.microsoft.com/office/powerpoint/2010/main" val="15823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BD4FA-ECBD-1449-BAF0-49B8DBF74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06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SB 370, the Lt. Governor’s tax credit bill.  This bill also has legs, and was recently voted out of the Senate.  I imagine some brinksmanship will be played by both chambers on this and what will end up being the speakers bill that will make it out of the house.  The Lt. Governor made an astute choice with the carrier of this legislation in choosing Sen. Cowsert, who also is a Chairman in the senate and Serves as Vice Chair of Senate Rules.  Sen. Cowsert is somewhat famous for torpedoing tax credit bills … which was joked about in the Committee hearings.  This bill essentially mirrors a previous and successful tax credit bill regarding the support of Police through donating money to organizations that support local law enforcement.  The purpose is to gain community support through community involvement.  The bill would allow for a tax credit of 5 thousand dollars per individual, 10 thousand for couples who donate to approved organizations that support foster care services.  This bill mainly affects the Department of Revenue, and we have been in consultation with the fine folks over there.  It was totally unanimous on the way to the House.  We are watching this bill, and we are neutral.</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10</a:t>
            </a:fld>
            <a:endParaRPr lang="en-US" dirty="0"/>
          </a:p>
        </p:txBody>
      </p:sp>
    </p:spTree>
    <p:extLst>
      <p:ext uri="{BB962C8B-B14F-4D97-AF65-F5344CB8AC3E}">
        <p14:creationId xmlns:p14="http://schemas.microsoft.com/office/powerpoint/2010/main" val="2315336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SB 360, Sen. McNeal, this bill is called Colton's Law.  This bill would increase the criminal penalty for those who abuse disabled children.  Sen. McNeal believes the abuse of disabled children is a rampant and active problem.  There were a litany of concerns raised by GACDL and PAC and they even agreed, mostly, with each other.  When that happens, the committee usually puts the soft breaks on a piece of legislation to work out the issues.  The rule of lenity was raised …. Basically, this legal principle requires that the same course of conduct, where there are two or more possible outcomes, the court will choose the lower punishment.  The court requires some distinction … a protected class, </a:t>
            </a:r>
            <a:r>
              <a:rPr lang="en-US" sz="1400" dirty="0" err="1">
                <a:effectLst/>
                <a:latin typeface="Arial" panose="020B0604020202020204" pitchFamily="34" charset="0"/>
                <a:ea typeface="Calibri" panose="020F0502020204030204" pitchFamily="34" charset="0"/>
                <a:cs typeface="Arial" panose="020B0604020202020204" pitchFamily="34" charset="0"/>
              </a:rPr>
              <a:t>i.e</a:t>
            </a:r>
            <a:r>
              <a:rPr lang="en-US" sz="1400" dirty="0">
                <a:effectLst/>
                <a:latin typeface="Arial" panose="020B0604020202020204" pitchFamily="34" charset="0"/>
                <a:ea typeface="Calibri" panose="020F0502020204030204" pitchFamily="34" charset="0"/>
                <a:cs typeface="Arial" panose="020B0604020202020204" pitchFamily="34" charset="0"/>
              </a:rPr>
              <a:t>, hate crime legislation or elder abuse legislation.  If you recall Chair Willard’s anti-elder abuse legislation….  For right or wrong, both chamber’s judiciary are very skeptical of creating a new protected class …. That, among other issues, is what Chair Willard had to overcome… one of the arguments against creating a new protected class was that of the slippery slope…. They heavily amended this bill …. Removing the mandatory minimum language …. Many on Judiciary do not like mandatory minimums, it is actually a fairly bipartisan position, and this bill was including mandatory minimums even when it came to harm through negligence.  The language of the bill was moved to the child cruelty section of code rather than being placed in the elder abuse language.  This bill’s scope encompasses both physical and mental disabilities, and there are questions of the distinction …. Ultimately this is an issue for the finder of fact, essentially an issue for the jury.    Despite all the changes made in committee, and the promise to work with other stakeholders on further language …. They unanimously voted the bill out and onto rules.  In the house, that is a very unusual occurrence ….less so in the senate, but in the following rules committee meeting … it was going to be added to rules calendar to be heard Monday on the floor of the senate to be voted upon.  But Chair Mullis said she would not be in on Monday due to health concerns for the Senator’s husband.  This bill has legs and will move out of the senate.  Sen. McNeal did mention her interest in working with us on the bill, and hopefully I will be able to get a substitute quickly.  We are watching this bill, and we are neutral.</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11</a:t>
            </a:fld>
            <a:endParaRPr lang="en-US" dirty="0"/>
          </a:p>
        </p:txBody>
      </p:sp>
    </p:spTree>
    <p:extLst>
      <p:ext uri="{BB962C8B-B14F-4D97-AF65-F5344CB8AC3E}">
        <p14:creationId xmlns:p14="http://schemas.microsoft.com/office/powerpoint/2010/main" val="56022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SB 116, Sen. Robertson, this bill relates to child and youth services regarding registration of supportive housing for pregnant woman.  This bill would impose some registration requirements , and also bans local government from requirements otherwise required for single family residences.  There has been much concern regarding this bill …. Not only from the “not in my back yard crowd” but also serious concerns regarding bringing other children of the mother into a home, the various implications of that including physical and sexual abuse.  This bill mirrors a Chair Setzler bill currently in the House 257, a issue that has gone no where in at least 3 years …. That will most likely be the case in the senate, but we are watching, and we are neutral.</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12</a:t>
            </a:fld>
            <a:endParaRPr lang="en-US" dirty="0"/>
          </a:p>
        </p:txBody>
      </p:sp>
    </p:spTree>
    <p:extLst>
      <p:ext uri="{BB962C8B-B14F-4D97-AF65-F5344CB8AC3E}">
        <p14:creationId xmlns:p14="http://schemas.microsoft.com/office/powerpoint/2010/main" val="350292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That concludes our presentation. I am happy to answer any questions you have at this time</a:t>
            </a:r>
            <a:r>
              <a:rPr lang="en-US" dirty="0"/>
              <a:t>.</a:t>
            </a:r>
          </a:p>
        </p:txBody>
      </p:sp>
      <p:sp>
        <p:nvSpPr>
          <p:cNvPr id="4" name="Slide Number Placeholder 3"/>
          <p:cNvSpPr>
            <a:spLocks noGrp="1"/>
          </p:cNvSpPr>
          <p:nvPr>
            <p:ph type="sldNum" sz="quarter" idx="5"/>
          </p:nvPr>
        </p:nvSpPr>
        <p:spPr/>
        <p:txBody>
          <a:bodyPr/>
          <a:lstStyle/>
          <a:p>
            <a:fld id="{5B5BD4FA-ECBD-1449-BAF0-49B8DBF74376}" type="slidenum">
              <a:rPr lang="en-US" smtClean="0"/>
              <a:t>13</a:t>
            </a:fld>
            <a:endParaRPr lang="en-US" dirty="0"/>
          </a:p>
        </p:txBody>
      </p:sp>
    </p:spTree>
    <p:extLst>
      <p:ext uri="{BB962C8B-B14F-4D97-AF65-F5344CB8AC3E}">
        <p14:creationId xmlns:p14="http://schemas.microsoft.com/office/powerpoint/2010/main" val="81061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6888"/>
            <a:ext cx="5486400" cy="3086100"/>
          </a:xfrm>
        </p:spPr>
      </p:sp>
      <p:sp>
        <p:nvSpPr>
          <p:cNvPr id="3" name="Notes Placeholder 2"/>
          <p:cNvSpPr>
            <a:spLocks noGrp="1"/>
          </p:cNvSpPr>
          <p:nvPr>
            <p:ph type="body" idx="1"/>
          </p:nvPr>
        </p:nvSpPr>
        <p:spPr>
          <a:xfrm>
            <a:off x="685800" y="3827929"/>
            <a:ext cx="5486400" cy="4173071"/>
          </a:xfrm>
        </p:spPr>
        <p:txBody>
          <a:bodyPr/>
          <a:lstStyle/>
          <a:p>
            <a:r>
              <a:rPr lang="en-US" sz="1400" dirty="0">
                <a:latin typeface="Arial" panose="020B0604020202020204" pitchFamily="34" charset="0"/>
                <a:cs typeface="Arial" panose="020B0604020202020204" pitchFamily="34" charset="0"/>
              </a:rPr>
              <a:t>With the Department’s vision of stronger families for a stronger Georgia in mind, our legislative affairs team reviews many bills and resolutions proposed, which have potential to impact our programs, services and the vulnerable populations we serve.</a:t>
            </a:r>
          </a:p>
        </p:txBody>
      </p:sp>
      <p:sp>
        <p:nvSpPr>
          <p:cNvPr id="4" name="Slide Number Placeholder 3"/>
          <p:cNvSpPr>
            <a:spLocks noGrp="1"/>
          </p:cNvSpPr>
          <p:nvPr>
            <p:ph type="sldNum" sz="quarter" idx="10"/>
          </p:nvPr>
        </p:nvSpPr>
        <p:spPr/>
        <p:txBody>
          <a:bodyPr/>
          <a:lstStyle/>
          <a:p>
            <a:fld id="{5B5BD4FA-ECBD-1449-BAF0-49B8DBF74376}" type="slidenum">
              <a:rPr lang="en-US" smtClean="0"/>
              <a:t>2</a:t>
            </a:fld>
            <a:endParaRPr lang="en-US" dirty="0"/>
          </a:p>
        </p:txBody>
      </p:sp>
    </p:spTree>
    <p:extLst>
      <p:ext uri="{BB962C8B-B14F-4D97-AF65-F5344CB8AC3E}">
        <p14:creationId xmlns:p14="http://schemas.microsoft.com/office/powerpoint/2010/main" val="1267028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963613"/>
            <a:ext cx="5503863" cy="3095625"/>
          </a:xfrm>
        </p:spPr>
      </p:sp>
      <p:sp>
        <p:nvSpPr>
          <p:cNvPr id="3" name="Notes Placeholder 2"/>
          <p:cNvSpPr>
            <a:spLocks noGrp="1"/>
          </p:cNvSpPr>
          <p:nvPr>
            <p:ph type="body" idx="1"/>
          </p:nvPr>
        </p:nvSpPr>
        <p:spPr>
          <a:xfrm>
            <a:off x="685800" y="4400550"/>
            <a:ext cx="5486400" cy="3600450"/>
          </a:xfrm>
        </p:spPr>
        <p:txBody>
          <a:bodyPr/>
          <a:lstStyle/>
          <a:p>
            <a:r>
              <a:rPr lang="en-US" sz="1400" dirty="0">
                <a:latin typeface="Arial" panose="020B0604020202020204" pitchFamily="34" charset="0"/>
                <a:cs typeface="Arial" panose="020B0604020202020204" pitchFamily="34" charset="0"/>
              </a:rPr>
              <a:t>Today’s presentation will consist of a session overview and discussion of legislation impacting the Department of Human Services.</a:t>
            </a:r>
          </a:p>
        </p:txBody>
      </p:sp>
      <p:sp>
        <p:nvSpPr>
          <p:cNvPr id="4" name="Slide Number Placeholder 3"/>
          <p:cNvSpPr>
            <a:spLocks noGrp="1"/>
          </p:cNvSpPr>
          <p:nvPr>
            <p:ph type="sldNum" sz="quarter" idx="5"/>
          </p:nvPr>
        </p:nvSpPr>
        <p:spPr/>
        <p:txBody>
          <a:bodyPr/>
          <a:lstStyle/>
          <a:p>
            <a:fld id="{5B5BD4FA-ECBD-1449-BAF0-49B8DBF74376}" type="slidenum">
              <a:rPr lang="en-US" smtClean="0"/>
              <a:t>3</a:t>
            </a:fld>
            <a:endParaRPr lang="en-US" dirty="0"/>
          </a:p>
        </p:txBody>
      </p:sp>
    </p:spTree>
    <p:extLst>
      <p:ext uri="{BB962C8B-B14F-4D97-AF65-F5344CB8AC3E}">
        <p14:creationId xmlns:p14="http://schemas.microsoft.com/office/powerpoint/2010/main" val="726884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400" dirty="0">
                <a:solidFill>
                  <a:srgbClr val="000000"/>
                </a:solidFill>
                <a:latin typeface="Arial" charset="0"/>
                <a:cs typeface="Arial" charset="0"/>
              </a:rPr>
              <a:t>The General Assembly convened on January 10, 2022, for the second half of a biennial legislative session.</a:t>
            </a:r>
          </a:p>
          <a:p>
            <a:pPr lvl="0">
              <a:defRPr/>
            </a:pPr>
            <a:endParaRPr lang="en-US" sz="1400" dirty="0">
              <a:solidFill>
                <a:srgbClr val="000000"/>
              </a:solidFill>
              <a:latin typeface="Arial" charset="0"/>
              <a:cs typeface="Arial" charset="0"/>
            </a:endParaRPr>
          </a:p>
          <a:p>
            <a:pPr lvl="0">
              <a:defRPr/>
            </a:pPr>
            <a:r>
              <a:rPr lang="en-US" sz="1400" dirty="0">
                <a:solidFill>
                  <a:srgbClr val="000000"/>
                </a:solidFill>
                <a:latin typeface="Arial" charset="0"/>
                <a:cs typeface="Arial" charset="0"/>
              </a:rPr>
              <a:t>In light of the pandemic, behavior at the Capitol is more relaxed this session than it was last year; however, there are still safety protocols in place.</a:t>
            </a:r>
          </a:p>
          <a:p>
            <a:pPr lvl="0">
              <a:defRPr/>
            </a:pPr>
            <a:endParaRPr lang="en-US" sz="1400" dirty="0">
              <a:solidFill>
                <a:srgbClr val="000000"/>
              </a:solidFill>
              <a:latin typeface="Arial" charset="0"/>
              <a:cs typeface="Arial" charset="0"/>
            </a:endParaRPr>
          </a:p>
          <a:p>
            <a:pPr lvl="0">
              <a:defRPr/>
            </a:pPr>
            <a:endParaRPr lang="en-US" dirty="0"/>
          </a:p>
        </p:txBody>
      </p:sp>
      <p:sp>
        <p:nvSpPr>
          <p:cNvPr id="4" name="Slide Number Placeholder 3"/>
          <p:cNvSpPr>
            <a:spLocks noGrp="1"/>
          </p:cNvSpPr>
          <p:nvPr>
            <p:ph type="sldNum" sz="quarter" idx="10"/>
          </p:nvPr>
        </p:nvSpPr>
        <p:spPr/>
        <p:txBody>
          <a:bodyPr/>
          <a:lstStyle/>
          <a:p>
            <a:fld id="{5B5BD4FA-ECBD-1449-BAF0-49B8DBF74376}" type="slidenum">
              <a:rPr lang="en-US" smtClean="0"/>
              <a:t>4</a:t>
            </a:fld>
            <a:endParaRPr lang="en-US" dirty="0"/>
          </a:p>
        </p:txBody>
      </p:sp>
    </p:spTree>
    <p:extLst>
      <p:ext uri="{BB962C8B-B14F-4D97-AF65-F5344CB8AC3E}">
        <p14:creationId xmlns:p14="http://schemas.microsoft.com/office/powerpoint/2010/main" val="203768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941388"/>
            <a:ext cx="5842000" cy="3287712"/>
          </a:xfrm>
        </p:spPr>
      </p:sp>
      <p:sp>
        <p:nvSpPr>
          <p:cNvPr id="3" name="Notes Placeholder 2"/>
          <p:cNvSpPr>
            <a:spLocks noGrp="1"/>
          </p:cNvSpPr>
          <p:nvPr>
            <p:ph type="body" idx="1"/>
          </p:nvPr>
        </p:nvSpPr>
        <p:spPr>
          <a:xfrm>
            <a:off x="685800" y="4400550"/>
            <a:ext cx="5486400" cy="3600450"/>
          </a:xfrm>
        </p:spPr>
        <p:txBody>
          <a:bodyPr/>
          <a:lstStyle/>
          <a:p>
            <a:pPr lvl="0">
              <a:lnSpc>
                <a:spcPct val="90000"/>
              </a:lnSpc>
              <a:spcBef>
                <a:spcPts val="1000"/>
              </a:spcBef>
            </a:pPr>
            <a:r>
              <a:rPr lang="en-US" sz="1400" dirty="0">
                <a:solidFill>
                  <a:prstClr val="black"/>
                </a:solidFill>
                <a:latin typeface="Arial" panose="020B0604020202020204" pitchFamily="34" charset="0"/>
                <a:cs typeface="Arial" panose="020B0604020202020204" pitchFamily="34" charset="0"/>
              </a:rPr>
              <a:t>With the support of Governmental Affairs staff and the Department’s many subject matter experts, Legislative Affairs monitors all legislative proposals that have potential to impact the Department. </a:t>
            </a:r>
          </a:p>
          <a:p>
            <a:pPr lvl="0">
              <a:lnSpc>
                <a:spcPct val="90000"/>
              </a:lnSpc>
              <a:spcBef>
                <a:spcPts val="1000"/>
              </a:spcBef>
            </a:pPr>
            <a:r>
              <a:rPr lang="en-US" sz="1400" dirty="0">
                <a:solidFill>
                  <a:prstClr val="black"/>
                </a:solidFill>
                <a:latin typeface="Arial" panose="020B0604020202020204" pitchFamily="34" charset="0"/>
                <a:cs typeface="Arial" panose="020B0604020202020204" pitchFamily="34" charset="0"/>
              </a:rPr>
              <a:t>Among this year’s proposals for consideration under the Gold Dome, there is one from the Department.</a:t>
            </a:r>
          </a:p>
          <a:p>
            <a:pPr lvl="0">
              <a:lnSpc>
                <a:spcPct val="90000"/>
              </a:lnSpc>
              <a:spcBef>
                <a:spcPts val="1000"/>
              </a:spcBef>
            </a:pPr>
            <a:endParaRPr lang="en-US" sz="1800" b="1" dirty="0">
              <a:solidFill>
                <a:prstClr val="black"/>
              </a:solidFill>
              <a:latin typeface="Arial" panose="020B0604020202020204" pitchFamily="34" charset="0"/>
              <a:cs typeface="Arial" panose="020B0604020202020204" pitchFamily="34" charset="0"/>
            </a:endParaRPr>
          </a:p>
          <a:p>
            <a:pPr marL="228600" lvl="0" indent="-228600">
              <a:lnSpc>
                <a:spcPct val="90000"/>
              </a:lnSpc>
              <a:spcBef>
                <a:spcPts val="1000"/>
              </a:spcBef>
              <a:buFont typeface="Arial" panose="020B0604020202020204" pitchFamily="34" charset="0"/>
              <a:buChar char="•"/>
            </a:pPr>
            <a:endParaRPr lang="en-US" sz="1800" b="1" dirty="0">
              <a:solidFill>
                <a:prstClr val="black"/>
              </a:solidFill>
              <a:latin typeface="Arial" panose="020B0604020202020204" pitchFamily="34" charset="0"/>
              <a:cs typeface="Arial" panose="020B0604020202020204" pitchFamily="34" charset="0"/>
            </a:endParaRPr>
          </a:p>
          <a:p>
            <a:pPr marL="228600" lvl="0" indent="-228600">
              <a:lnSpc>
                <a:spcPct val="90000"/>
              </a:lnSpc>
              <a:spcBef>
                <a:spcPts val="1000"/>
              </a:spcBef>
              <a:buFont typeface="Arial" panose="020B0604020202020204" pitchFamily="34" charset="0"/>
              <a:buChar char="•"/>
            </a:pPr>
            <a:endParaRPr lang="en-US" sz="1800" b="1"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5</a:t>
            </a:fld>
            <a:endParaRPr lang="en-US" dirty="0"/>
          </a:p>
        </p:txBody>
      </p:sp>
    </p:spTree>
    <p:extLst>
      <p:ext uri="{BB962C8B-B14F-4D97-AF65-F5344CB8AC3E}">
        <p14:creationId xmlns:p14="http://schemas.microsoft.com/office/powerpoint/2010/main" val="133389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While a young adult is receiving Extended Youth Services, the juvenile court continues to have jurisdiction to conduct judicial review hearings. The purpose of these hearings is to ensure the Department is providing all required care, protection, and resources to the young adult. During these judicial review hearings, the young adult is a party to the action and it is imperative he or she receives the protection of an attorney to guide them through the hearing and advocate on their behalf.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90000"/>
              </a:lnSpc>
              <a:spcBef>
                <a:spcPts val="1000"/>
              </a:spcBef>
            </a:pPr>
            <a:endParaRPr lang="en-US" dirty="0">
              <a:solidFill>
                <a:srgbClr val="000000"/>
              </a:solidFill>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BD4FA-ECBD-1449-BAF0-49B8DBF74376}" type="slidenum">
              <a:rPr lang="en-US" smtClean="0"/>
              <a:t>6</a:t>
            </a:fld>
            <a:endParaRPr lang="en-US" dirty="0"/>
          </a:p>
        </p:txBody>
      </p:sp>
    </p:spTree>
    <p:extLst>
      <p:ext uri="{BB962C8B-B14F-4D97-AF65-F5344CB8AC3E}">
        <p14:creationId xmlns:p14="http://schemas.microsoft.com/office/powerpoint/2010/main" val="396947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Calibri" panose="020F0502020204030204" pitchFamily="34" charset="0"/>
                <a:cs typeface="Arial" panose="020B0604020202020204" pitchFamily="34" charset="0"/>
              </a:rPr>
              <a:t>HB 1013,</a:t>
            </a:r>
            <a:r>
              <a:rPr lang="en-US" sz="1400" dirty="0">
                <a:effectLst/>
                <a:latin typeface="Arial" panose="020B0604020202020204" pitchFamily="34" charset="0"/>
                <a:ea typeface="Calibri" panose="020F0502020204030204" pitchFamily="34" charset="0"/>
                <a:cs typeface="Arial" panose="020B0604020202020204" pitchFamily="34" charset="0"/>
              </a:rPr>
              <a:t> the Speaker’s Bill regarding mental health services.  The Mental Health Parity, Act as it is being called, incorporates most of the recommendations from the Tanner Special Study Committee.  It is a long bill… around 45 pages … and will mostly affect DBHDD, but will most likely have a significant impact on the treatment of mental health across the state.  This bill, most likely, will not be broken down into smaller pieces in the house … it is likely to remain a large comprehensive bill.  This bill has legs … it will make it out of the house fairly intact… I would think…  the bill is slightly shorter than the Tanner recommendations but seems to be materially the same.  The devil is in the details, but our SMEs are watching, we are watching, and we are working with the good folks at DBHDD.  The bill is likely to be fine tuned, but, as I said …. We are watching it like a hawk, and we are neutral.</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7</a:t>
            </a:fld>
            <a:endParaRPr lang="en-US" dirty="0"/>
          </a:p>
        </p:txBody>
      </p:sp>
    </p:spTree>
    <p:extLst>
      <p:ext uri="{BB962C8B-B14F-4D97-AF65-F5344CB8AC3E}">
        <p14:creationId xmlns:p14="http://schemas.microsoft.com/office/powerpoint/2010/main" val="3648298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HB 960, Rep. Leveret, Establishes the office of Inspector General.  There already is an office of inspector general, through executive order in 2003.  This bill essentially codifies that office, and that executive order.  There are currently questions as to the extend of expanding the power, and scope, of that office, the bill is currently in a Sub-Committee of the House judiciary and was pulled from consideration.  The word on the street is that there is a sub on the way, with extensive changes, that could not make it in time to the committee.  I cannot get a sense if the bill has legs yet, as I have not seen it presented in committee.  We are watching this bill, and are neutral.</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BD4FA-ECBD-1449-BAF0-49B8DBF74376}" type="slidenum">
              <a:rPr lang="en-US" smtClean="0"/>
              <a:t>8</a:t>
            </a:fld>
            <a:endParaRPr lang="en-US" dirty="0"/>
          </a:p>
        </p:txBody>
      </p:sp>
    </p:spTree>
    <p:extLst>
      <p:ext uri="{BB962C8B-B14F-4D97-AF65-F5344CB8AC3E}">
        <p14:creationId xmlns:p14="http://schemas.microsoft.com/office/powerpoint/2010/main" val="204781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HB 919, Rep. Kendrick, this bill would require an entrepreneurship impact study from state agencies for each rule to be adopted, amended, or repealed, and currently sits in House Judiciary.  This bill has not made it onto a calendar yet … it may get a hearing because of Rep. Kendrick’s membership on house judiciary committees … but having not seen how it gets treated in the first hearing, it is hard for me to get a sense whether or not it has any legs.  We are watching, and are neutral</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B5BD4FA-ECBD-1449-BAF0-49B8DBF74376}" type="slidenum">
              <a:rPr lang="en-US" smtClean="0"/>
              <a:t>9</a:t>
            </a:fld>
            <a:endParaRPr lang="en-US" dirty="0"/>
          </a:p>
        </p:txBody>
      </p:sp>
    </p:spTree>
    <p:extLst>
      <p:ext uri="{BB962C8B-B14F-4D97-AF65-F5344CB8AC3E}">
        <p14:creationId xmlns:p14="http://schemas.microsoft.com/office/powerpoint/2010/main" val="3069934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jp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HS Option 1.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4" name="Date Placeholder 3"/>
          <p:cNvSpPr>
            <a:spLocks noGrp="1"/>
          </p:cNvSpPr>
          <p:nvPr>
            <p:ph type="dt" sz="half" idx="13"/>
          </p:nvPr>
        </p:nvSpPr>
        <p:spPr>
          <a:xfrm>
            <a:off x="8813800" y="6540500"/>
            <a:ext cx="3358371"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83677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_OC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a:t>
            </a:r>
            <a:r>
              <a:rPr lang="en-US" b="0" i="0" baseline="0" dirty="0">
                <a:solidFill>
                  <a:schemeClr val="bg1"/>
                </a:solidFill>
                <a:latin typeface="Arial" charset="0"/>
                <a:ea typeface="Arial" charset="0"/>
                <a:cs typeface="Arial" charset="0"/>
              </a:rPr>
              <a:t>Communications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89267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Slide_OF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Financial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9104283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le Slide_OGC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9780355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itle Slide_OHRMD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6664320"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8361656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Title Slide_OIT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5624324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Title Slide_OIG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413575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Title Slide_OC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a:t>
            </a:r>
            <a:r>
              <a:rPr lang="en-US" b="0" i="0" baseline="0" dirty="0">
                <a:solidFill>
                  <a:schemeClr val="bg1"/>
                </a:solidFill>
                <a:latin typeface="Arial" charset="0"/>
                <a:ea typeface="Arial" charset="0"/>
                <a:cs typeface="Arial" charset="0"/>
              </a:rPr>
              <a:t>Communications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6014698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Title Slide_OLAO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a:t>
            </a:r>
            <a:r>
              <a:rPr lang="en-US" b="0" i="0" baseline="0" dirty="0">
                <a:solidFill>
                  <a:schemeClr val="bg1"/>
                </a:solidFill>
                <a:latin typeface="Arial" charset="0"/>
                <a:ea typeface="Arial" charset="0"/>
                <a:cs typeface="Arial" charset="0"/>
              </a:rPr>
              <a:t>Legislative Affairs &amp; Outreach</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2883206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Title Slide_OPC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993053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_Title Slide_OSPI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a:t>
            </a:r>
            <a:r>
              <a:rPr lang="en-US" b="0" i="0" baseline="0" dirty="0">
                <a:solidFill>
                  <a:schemeClr val="bg1"/>
                </a:solidFill>
                <a:latin typeface="Arial" charset="0"/>
                <a:ea typeface="Arial" charset="0"/>
                <a:cs typeface="Arial" charset="0"/>
              </a:rPr>
              <a:t> Planning and Initiatives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339283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1_Title Slide_OED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745182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_OLAO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a:t>
            </a:r>
            <a:r>
              <a:rPr lang="en-US" b="0" i="0" baseline="0" dirty="0">
                <a:solidFill>
                  <a:schemeClr val="bg1"/>
                </a:solidFill>
                <a:latin typeface="Arial" charset="0"/>
                <a:ea typeface="Arial" charset="0"/>
                <a:cs typeface="Arial" charset="0"/>
              </a:rPr>
              <a:t>Legislative Affairs &amp; Outreach</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586637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_DH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8927262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_DCS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Child Support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5257379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lide_OBA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a:t>
            </a:r>
            <a:r>
              <a:rPr lang="en-US" b="0" i="0" baseline="0" dirty="0">
                <a:solidFill>
                  <a:schemeClr val="bg1"/>
                </a:solidFill>
                <a:latin typeface="Arial" charset="0"/>
                <a:ea typeface="Arial" charset="0"/>
                <a:cs typeface="Arial" charset="0"/>
              </a:rPr>
              <a:t> Budget Administration</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5702005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Slide_OFS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and Support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048451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Slide_OFS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Financial</a:t>
            </a:r>
            <a:r>
              <a:rPr lang="en-US" b="0" i="0" baseline="0" dirty="0">
                <a:solidFill>
                  <a:schemeClr val="bg1"/>
                </a:solidFill>
                <a:latin typeface="Arial" charset="0"/>
                <a:ea typeface="Arial" charset="0"/>
                <a:cs typeface="Arial" charset="0"/>
              </a:rPr>
              <a:t> Services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9781226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Title Slide_OGC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66209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Title Slide_OHR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6226998"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2544335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itle Slide_OIT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7685532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Title Slide_OIG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9569934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Title Slide_OC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Communications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76614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_OPC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5998223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9_Title Slide_OLAO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Legislative Affairs &amp; Outreach</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1670395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Title Slide_OPC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6222905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0_Title Slide_OSPI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 Planning and Initiatives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1043082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1_Title Slide_OED Option 1.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1589750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_DHS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7928613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_DA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Aging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1795227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_OBA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Budget Administration</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9541826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_OFSS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and Support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9281236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le Slide_OFS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a:t>
            </a:r>
            <a:r>
              <a:rPr lang="en-US" b="0" i="0" baseline="0" dirty="0">
                <a:solidFill>
                  <a:schemeClr val="bg1"/>
                </a:solidFill>
                <a:latin typeface="Arial" charset="0"/>
                <a:ea typeface="Arial" charset="0"/>
                <a:cs typeface="Arial" charset="0"/>
              </a:rPr>
              <a:t> of Financial Services</a:t>
            </a:r>
            <a:endParaRPr lang="en-US" b="0" i="0" dirty="0">
              <a:solidFill>
                <a:schemeClr val="bg1"/>
              </a:solidFill>
              <a:latin typeface="Arial" charset="0"/>
              <a:ea typeface="Arial" charset="0"/>
              <a:cs typeface="Arial" charset="0"/>
            </a:endParaRP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480103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itle Slide_OGC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111554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_OSPI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a:t>
            </a:r>
            <a:r>
              <a:rPr lang="en-US" b="0" i="0" baseline="0" dirty="0">
                <a:solidFill>
                  <a:schemeClr val="bg1"/>
                </a:solidFill>
                <a:latin typeface="Arial" charset="0"/>
                <a:ea typeface="Arial" charset="0"/>
                <a:cs typeface="Arial" charset="0"/>
              </a:rPr>
              <a:t> Planning and Initiatives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7532384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Slide_OHR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6160738"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5604540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le Slide_OIT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8944978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Title Slide_OIG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514080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_Title Slide_OC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Communications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1506287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Title Slide_OLAO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Legislative Affairs &amp; Outreach</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0785938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Title Slide_OPC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4840795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_Title Slide_OSPI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 Planning and Initiatives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916758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Title Slide_OED Option 1.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5921267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2_Title Slide_DAS Option 1.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Aging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898721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_DH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2010733"/>
            <a:ext cx="2534589" cy="2354352"/>
          </a:xfrm>
          <a:prstGeom prst="rect">
            <a:avLst/>
          </a:prstGeom>
        </p:spPr>
      </p:pic>
      <p:sp>
        <p:nvSpPr>
          <p:cNvPr id="2"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772672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_OED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8974376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_DCS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189037"/>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Child Support Services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944473"/>
            <a:ext cx="2534589" cy="2354352"/>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8306386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Slide_OBA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207826"/>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944473"/>
            <a:ext cx="2534589" cy="2354352"/>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110194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Slide_OFS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176511"/>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Facilities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Support Services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888106"/>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85999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Title Slide_OF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14084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888106"/>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3142966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Title Slide_OGC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68838"/>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3892919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Title Slide_OHR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Human</a:t>
            </a:r>
            <a:r>
              <a:rPr lang="en-US" sz="1400" b="0" i="0" baseline="0" dirty="0">
                <a:solidFill>
                  <a:schemeClr val="bg1"/>
                </a:solidFill>
                <a:latin typeface="Arial" charset="0"/>
                <a:ea typeface="Arial" charset="0"/>
                <a:cs typeface="Arial" charset="0"/>
              </a:rPr>
              <a:t> Resources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5056593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Title Slide_OIT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 Technology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5557535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Title Slide_OIG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Inspector General</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9696371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Title Slide_OC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6737" y="2010733"/>
            <a:ext cx="5106471" cy="2354352"/>
          </a:xfrm>
          <a:prstGeom prst="rect">
            <a:avLst/>
          </a:prstGeom>
        </p:spPr>
      </p:pic>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Communications</a:t>
            </a:r>
            <a:endParaRPr lang="en-US" sz="1400" b="0" i="0" dirty="0">
              <a:solidFill>
                <a:schemeClr val="bg1"/>
              </a:solidFill>
              <a:latin typeface="Arial" charset="0"/>
              <a:ea typeface="Arial" charset="0"/>
              <a:cs typeface="Arial" charset="0"/>
            </a:endParaRPr>
          </a:p>
        </p:txBody>
      </p:sp>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1108468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_Title Slide_OLAO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6737" y="2010733"/>
            <a:ext cx="5106471" cy="2354352"/>
          </a:xfrm>
          <a:prstGeom prst="rect">
            <a:avLst/>
          </a:prstGeom>
        </p:spPr>
      </p:pic>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104672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DHS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200394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9_Title Slide_OPC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8822708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0_Title Slide_OSPI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Strategic</a:t>
            </a:r>
            <a:r>
              <a:rPr lang="en-US" sz="1400" b="0" i="0" baseline="0" dirty="0">
                <a:solidFill>
                  <a:schemeClr val="bg1"/>
                </a:solidFill>
                <a:latin typeface="Arial" charset="0"/>
                <a:ea typeface="Arial" charset="0"/>
                <a:cs typeface="Arial" charset="0"/>
              </a:rPr>
              <a:t> Planning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Initiatives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6194620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1_Title Slide_OED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0327918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_DHS Option 2.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014705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_DCS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Child Support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3015727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lide_OBA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5889469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Itle Slide_OFS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Facilities </a:t>
            </a:r>
            <a:br>
              <a:rPr lang="en-US" sz="1400" b="0" i="0" dirty="0">
                <a:solidFill>
                  <a:schemeClr val="bg1"/>
                </a:solidFill>
                <a:latin typeface="Arial" charset="0"/>
                <a:ea typeface="Arial" charset="0"/>
                <a:cs typeface="Arial" charset="0"/>
              </a:rPr>
            </a:br>
            <a:r>
              <a:rPr lang="en-US" sz="1400" b="0" i="0" dirty="0">
                <a:solidFill>
                  <a:schemeClr val="bg1"/>
                </a:solidFill>
                <a:latin typeface="Arial" charset="0"/>
                <a:ea typeface="Arial" charset="0"/>
                <a:cs typeface="Arial" charset="0"/>
              </a:rPr>
              <a:t>and Support</a:t>
            </a:r>
            <a:r>
              <a:rPr lang="en-US" sz="1400" b="0" i="0" baseline="0" dirty="0">
                <a:solidFill>
                  <a:schemeClr val="bg1"/>
                </a:solidFill>
                <a:latin typeface="Arial" charset="0"/>
                <a:ea typeface="Arial" charset="0"/>
                <a:cs typeface="Arial" charset="0"/>
              </a:rPr>
              <a:t> Services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9752439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TItle Slide_OFS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0997900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Slide_OGC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6250936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TItle Slide_OHR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Human Resources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438076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DCSS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Child Support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141363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TItle Slide_OIT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a:t>
            </a:r>
            <a:r>
              <a:rPr lang="en-US" sz="1400" b="0" i="0" baseline="0" dirty="0">
                <a:solidFill>
                  <a:schemeClr val="bg1"/>
                </a:solidFill>
                <a:latin typeface="Arial" charset="0"/>
                <a:ea typeface="Arial" charset="0"/>
                <a:cs typeface="Arial" charset="0"/>
              </a:rPr>
              <a:t> Technology</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9561745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_TItle Slide_OIG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Inspector General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7397912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8_TItle Slide_OC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Communications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55672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TItle Slide_OLAO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8603175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TItle Slide_OPC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3453979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0_TItle Slide_OSPI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Strategic Planning</a:t>
            </a:r>
            <a:r>
              <a:rPr lang="en-US" sz="1400" b="0" i="0" baseline="0" dirty="0">
                <a:solidFill>
                  <a:schemeClr val="bg1"/>
                </a:solidFill>
                <a:latin typeface="Arial" charset="0"/>
                <a:ea typeface="Arial" charset="0"/>
                <a:cs typeface="Arial" charset="0"/>
              </a:rPr>
              <a:t>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Initiatives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5495652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1_TItle Slide_OED Option 2.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5578234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_DHS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1328472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_DAS Option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Aging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0125788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Slide_OBA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02826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_OBA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a:t>
            </a:r>
            <a:r>
              <a:rPr lang="en-US" b="0" i="0" baseline="0" dirty="0">
                <a:solidFill>
                  <a:schemeClr val="bg1"/>
                </a:solidFill>
                <a:latin typeface="Arial" charset="0"/>
                <a:ea typeface="Arial" charset="0"/>
                <a:cs typeface="Arial" charset="0"/>
              </a:rPr>
              <a:t> Budget Administration</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8637600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Slide_OFSS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Facilities </a:t>
            </a:r>
            <a:br>
              <a:rPr lang="en-US" sz="1400" b="0" i="0" dirty="0">
                <a:solidFill>
                  <a:schemeClr val="bg1"/>
                </a:solidFill>
                <a:latin typeface="Arial" charset="0"/>
                <a:ea typeface="Arial" charset="0"/>
                <a:cs typeface="Arial" charset="0"/>
              </a:rPr>
            </a:br>
            <a:r>
              <a:rPr lang="en-US" sz="1400" b="0" i="0" dirty="0">
                <a:solidFill>
                  <a:schemeClr val="bg1"/>
                </a:solidFill>
                <a:latin typeface="Arial" charset="0"/>
                <a:ea typeface="Arial" charset="0"/>
                <a:cs typeface="Arial" charset="0"/>
              </a:rPr>
              <a:t>and Support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9917888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Title Slide_OFS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9898858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Title Slide_OGC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9606755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Title Slide_OHR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Human Resources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0864650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Title Slide_OIT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 Technology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6408499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Title Slide_OIG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Inspector General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270401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Title Slide_OC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Communications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0343464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9_Title Slide_OLAO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5384250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Title Slide_OPC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279974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1_Title Slide_OED Option 2.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981825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_OFSS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and Support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552312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3_Title Slide_DAS Option 2.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Aging Services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4431815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ision Statement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73255"/>
            <a:ext cx="12192000" cy="625440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21265961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Vision Statement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2"/>
          <a:stretch/>
        </p:blipFill>
        <p:spPr>
          <a:xfrm>
            <a:off x="-28875" y="163630"/>
            <a:ext cx="12231716" cy="6275156"/>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11474936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ision Statement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82880"/>
            <a:ext cx="12231716" cy="627365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41226152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sion Statement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625" y="182879"/>
            <a:ext cx="12201625" cy="624478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21467086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ision Statement 5">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88536"/>
            <a:ext cx="12208767" cy="6264841"/>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3030609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ision Statement 6">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80752"/>
            <a:ext cx="12192000" cy="6246909"/>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14587637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ision Statement 7">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7071" y="185350"/>
            <a:ext cx="12293416" cy="6253435"/>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9476141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ision Statement 8">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a:srcRect b="4575"/>
          <a:stretch/>
        </p:blipFill>
        <p:spPr>
          <a:xfrm>
            <a:off x="0" y="174227"/>
            <a:ext cx="12192000" cy="6264559"/>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23807779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ision Statement 9">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14CC-2750-3D4B-9BE5-80C98A5173D5}"/>
              </a:ext>
            </a:extLst>
          </p:cNvPr>
          <p:cNvPicPr>
            <a:picLocks noChangeAspect="1"/>
          </p:cNvPicPr>
          <p:nvPr userDrawn="1"/>
        </p:nvPicPr>
        <p:blipFill rotWithShape="1">
          <a:blip r:embed="rId3"/>
          <a:srcRect b="5200"/>
          <a:stretch/>
        </p:blipFill>
        <p:spPr>
          <a:xfrm>
            <a:off x="0" y="174228"/>
            <a:ext cx="12250570" cy="625343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1275" y="6231013"/>
            <a:ext cx="600075" cy="600075"/>
          </a:xfrm>
          <a:prstGeom prst="rect">
            <a:avLst/>
          </a:prstGeom>
        </p:spPr>
      </p:pic>
    </p:spTree>
    <p:extLst>
      <p:ext uri="{BB962C8B-B14F-4D97-AF65-F5344CB8AC3E}">
        <p14:creationId xmlns:p14="http://schemas.microsoft.com/office/powerpoint/2010/main" val="741663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_OFS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Financial</a:t>
            </a:r>
            <a:r>
              <a:rPr lang="en-US" b="0" i="0" baseline="0" dirty="0">
                <a:solidFill>
                  <a:schemeClr val="bg1"/>
                </a:solidFill>
                <a:latin typeface="Arial" charset="0"/>
                <a:ea typeface="Arial" charset="0"/>
                <a:cs typeface="Arial" charset="0"/>
              </a:rPr>
              <a:t> Services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9238561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1 Column Blue Multicolo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0"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sp>
        <p:nvSpPr>
          <p:cNvPr id="11" name="Content Placeholder 2"/>
          <p:cNvSpPr>
            <a:spLocks noGrp="1"/>
          </p:cNvSpPr>
          <p:nvPr>
            <p:ph sz="half" idx="1"/>
          </p:nvPr>
        </p:nvSpPr>
        <p:spPr>
          <a:xfrm>
            <a:off x="349623" y="1289553"/>
            <a:ext cx="11497235" cy="49137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38791659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1 Column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11497235"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7" name="Date Placeholder 1"/>
          <p:cNvSpPr>
            <a:spLocks noGrp="1"/>
          </p:cNvSpPr>
          <p:nvPr>
            <p:ph type="dt" sz="half" idx="11"/>
          </p:nvPr>
        </p:nvSpPr>
        <p:spPr>
          <a:xfrm>
            <a:off x="9969501" y="6458363"/>
            <a:ext cx="12970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0517076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Slide 1 Column Oran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3" name="Content Placeholder 2"/>
          <p:cNvSpPr>
            <a:spLocks noGrp="1"/>
          </p:cNvSpPr>
          <p:nvPr>
            <p:ph sz="half" idx="1"/>
          </p:nvPr>
        </p:nvSpPr>
        <p:spPr>
          <a:xfrm>
            <a:off x="349623" y="1289553"/>
            <a:ext cx="11497235"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4"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6" name="Date Placeholder 1"/>
          <p:cNvSpPr>
            <a:spLocks noGrp="1"/>
          </p:cNvSpPr>
          <p:nvPr>
            <p:ph type="dt" sz="half" idx="11"/>
          </p:nvPr>
        </p:nvSpPr>
        <p:spPr>
          <a:xfrm>
            <a:off x="10083801" y="6458363"/>
            <a:ext cx="11827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6101080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Slide 2 Column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8" name="Date Placeholder 1"/>
          <p:cNvSpPr>
            <a:spLocks noGrp="1"/>
          </p:cNvSpPr>
          <p:nvPr>
            <p:ph type="dt" sz="half" idx="11"/>
          </p:nvPr>
        </p:nvSpPr>
        <p:spPr>
          <a:xfrm>
            <a:off x="9994901" y="6458363"/>
            <a:ext cx="12716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7854900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Slide 2 Column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7" name="Date Placeholder 1"/>
          <p:cNvSpPr>
            <a:spLocks noGrp="1"/>
          </p:cNvSpPr>
          <p:nvPr>
            <p:ph type="dt" sz="half" idx="11"/>
          </p:nvPr>
        </p:nvSpPr>
        <p:spPr>
          <a:xfrm>
            <a:off x="10071101" y="6458363"/>
            <a:ext cx="11954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35583075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Slide 2 Column Oran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3"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5"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7"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63864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Slide 2 Column BLUE text + photo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5" name="Date Placeholder 1"/>
          <p:cNvSpPr>
            <a:spLocks noGrp="1"/>
          </p:cNvSpPr>
          <p:nvPr>
            <p:ph type="dt" sz="half" idx="11"/>
          </p:nvPr>
        </p:nvSpPr>
        <p:spPr>
          <a:xfrm>
            <a:off x="10083801" y="6458363"/>
            <a:ext cx="11827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42699724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Slide 2 Column GREEN text + photo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5" name="Date Placeholder 1"/>
          <p:cNvSpPr>
            <a:spLocks noGrp="1"/>
          </p:cNvSpPr>
          <p:nvPr>
            <p:ph type="dt" sz="half" idx="11"/>
          </p:nvPr>
        </p:nvSpPr>
        <p:spPr>
          <a:xfrm>
            <a:off x="9956801" y="6458363"/>
            <a:ext cx="13097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31836813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Slide 2 column ORANGE text + photo Oran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a:t>Slide title goes here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a:t>Office or Division Name goes </a:t>
            </a:r>
            <a:r>
              <a:rPr lang="en-US" sz="1300" err="1"/>
              <a:t>herey</a:t>
            </a:r>
            <a:endParaRPr lang="en-US"/>
          </a:p>
        </p:txBody>
      </p:sp>
      <p:sp>
        <p:nvSpPr>
          <p:cNvPr id="15" name="Date Placeholder 1"/>
          <p:cNvSpPr>
            <a:spLocks noGrp="1"/>
          </p:cNvSpPr>
          <p:nvPr>
            <p:ph type="dt" sz="half" idx="11"/>
          </p:nvPr>
        </p:nvSpPr>
        <p:spPr>
          <a:xfrm>
            <a:off x="10071101" y="6458363"/>
            <a:ext cx="11954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03191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DCSS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Child Support Services</a:t>
            </a:r>
          </a:p>
        </p:txBody>
      </p:sp>
      <p:sp>
        <p:nvSpPr>
          <p:cNvPr id="10" name="Date Placeholder 3"/>
          <p:cNvSpPr>
            <a:spLocks noGrp="1"/>
          </p:cNvSpPr>
          <p:nvPr>
            <p:ph type="dt" sz="half" idx="13"/>
          </p:nvPr>
        </p:nvSpPr>
        <p:spPr>
          <a:xfrm>
            <a:off x="8890000" y="6540500"/>
            <a:ext cx="3282171"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09687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_OGC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863123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_OHR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6226998"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325297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_OIT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437188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_OIG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8526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_OC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Communications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733474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_OLAO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Legislative Affairs &amp; Outreach</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091363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_OPC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85871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_OSPI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 Planning and Initiatives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921359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_OED Option 1.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76205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DHS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3012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OBA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Budget</a:t>
            </a:r>
            <a:r>
              <a:rPr lang="en-US" b="0" i="0" baseline="0" dirty="0">
                <a:solidFill>
                  <a:schemeClr val="bg1"/>
                </a:solidFill>
                <a:latin typeface="Arial" charset="0"/>
                <a:ea typeface="Arial" charset="0"/>
                <a:cs typeface="Arial" charset="0"/>
              </a:rPr>
              <a:t> Administration</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399965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DAS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Aging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993565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OBA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Budget Administration</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03060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_OFSS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and Support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762391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_OFS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a:t>
            </a:r>
            <a:r>
              <a:rPr lang="en-US" b="0" i="0" baseline="0" dirty="0">
                <a:solidFill>
                  <a:schemeClr val="bg1"/>
                </a:solidFill>
                <a:latin typeface="Arial" charset="0"/>
                <a:ea typeface="Arial" charset="0"/>
                <a:cs typeface="Arial" charset="0"/>
              </a:rPr>
              <a:t> of Financial Services</a:t>
            </a:r>
            <a:endParaRPr lang="en-US" b="0" i="0" dirty="0">
              <a:solidFill>
                <a:schemeClr val="bg1"/>
              </a:solidFill>
              <a:latin typeface="Arial" charset="0"/>
              <a:ea typeface="Arial" charset="0"/>
              <a:cs typeface="Arial" charset="0"/>
            </a:endParaRP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117881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_OGC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580094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_OHR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6160738"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121036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_OIT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491177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_OIG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482114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_OC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Communications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035831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_OLAO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Legislative Affairs &amp; Outreach</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59587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OFSS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&amp; Support</a:t>
            </a:r>
            <a:r>
              <a:rPr lang="en-US" b="0" i="0" baseline="0" dirty="0">
                <a:solidFill>
                  <a:schemeClr val="bg1"/>
                </a:solidFill>
                <a:latin typeface="Arial" charset="0"/>
                <a:ea typeface="Arial" charset="0"/>
                <a:cs typeface="Arial" charset="0"/>
              </a:rPr>
              <a:t> Services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962541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_OPC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Procurement and Contracts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025192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_OSPI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Strategic Planning and Initiatives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524807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Slide_OED Option 1.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Enterprise Development</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90151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Title Slide_DAS Option 1.4">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9" name="TextBox 8"/>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Aging Services</a:t>
            </a:r>
          </a:p>
        </p:txBody>
      </p:sp>
      <p:sp>
        <p:nvSpPr>
          <p:cNvPr id="11"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910300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_DHS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2010733"/>
            <a:ext cx="2534589" cy="2354352"/>
          </a:xfrm>
          <a:prstGeom prst="rect">
            <a:avLst/>
          </a:prstGeom>
        </p:spPr>
      </p:pic>
      <p:sp>
        <p:nvSpPr>
          <p:cNvPr id="2"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073271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DCSS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189037"/>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Child Support Services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944473"/>
            <a:ext cx="2534589" cy="2354352"/>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282853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_OBA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207826"/>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944473"/>
            <a:ext cx="2534589" cy="2354352"/>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035179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_OFSS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176511"/>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Facilities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Support Services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888106"/>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77783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_OFS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14084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888106"/>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792053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_OGC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68838"/>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52745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_OFS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Financial Services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985887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_OHR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Human</a:t>
            </a:r>
            <a:r>
              <a:rPr lang="en-US" sz="1400" b="0" i="0" baseline="0" dirty="0">
                <a:solidFill>
                  <a:schemeClr val="bg1"/>
                </a:solidFill>
                <a:latin typeface="Arial" charset="0"/>
                <a:ea typeface="Arial" charset="0"/>
                <a:cs typeface="Arial" charset="0"/>
              </a:rPr>
              <a:t> Resources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792725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_OIT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 Technology</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74905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Slide_OIG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Inspector General</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30778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Slide_OC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737" y="2010733"/>
            <a:ext cx="5106471" cy="2354352"/>
          </a:xfrm>
          <a:prstGeom prst="rect">
            <a:avLst/>
          </a:prstGeom>
        </p:spPr>
      </p:pic>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Communications</a:t>
            </a:r>
            <a:endParaRPr lang="en-US" sz="1400" b="0" i="0" dirty="0">
              <a:solidFill>
                <a:schemeClr val="bg1"/>
              </a:solidFill>
              <a:latin typeface="Arial" charset="0"/>
              <a:ea typeface="Arial" charset="0"/>
              <a:cs typeface="Arial" charset="0"/>
            </a:endParaRPr>
          </a:p>
        </p:txBody>
      </p:sp>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990839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Slide_OLAO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737" y="2010733"/>
            <a:ext cx="5106471" cy="2354352"/>
          </a:xfrm>
          <a:prstGeom prst="rect">
            <a:avLst/>
          </a:prstGeom>
        </p:spPr>
      </p:pic>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710802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Slide_OPC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22313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Slide_OSPI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Strategic</a:t>
            </a:r>
            <a:r>
              <a:rPr lang="en-US" sz="1400" b="0" i="0" baseline="0" dirty="0">
                <a:solidFill>
                  <a:schemeClr val="bg1"/>
                </a:solidFill>
                <a:latin typeface="Arial" charset="0"/>
                <a:ea typeface="Arial" charset="0"/>
                <a:cs typeface="Arial" charset="0"/>
              </a:rPr>
              <a:t> Planning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Initiatives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852029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Slide_OED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394439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_DHS Option 2.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996593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DCSS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Child Support Services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59627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_OGC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General Counsel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957739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_OBA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06602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_OFSS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Facilities </a:t>
            </a:r>
            <a:br>
              <a:rPr lang="en-US" sz="1400" b="0" i="0" dirty="0">
                <a:solidFill>
                  <a:schemeClr val="bg1"/>
                </a:solidFill>
                <a:latin typeface="Arial" charset="0"/>
                <a:ea typeface="Arial" charset="0"/>
                <a:cs typeface="Arial" charset="0"/>
              </a:rPr>
            </a:br>
            <a:r>
              <a:rPr lang="en-US" sz="1400" b="0" i="0" dirty="0">
                <a:solidFill>
                  <a:schemeClr val="bg1"/>
                </a:solidFill>
                <a:latin typeface="Arial" charset="0"/>
                <a:ea typeface="Arial" charset="0"/>
                <a:cs typeface="Arial" charset="0"/>
              </a:rPr>
              <a:t>and Support</a:t>
            </a:r>
            <a:r>
              <a:rPr lang="en-US" sz="1400" b="0" i="0" baseline="0" dirty="0">
                <a:solidFill>
                  <a:schemeClr val="bg1"/>
                </a:solidFill>
                <a:latin typeface="Arial" charset="0"/>
                <a:ea typeface="Arial" charset="0"/>
                <a:cs typeface="Arial" charset="0"/>
              </a:rPr>
              <a:t> Services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953495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_OFS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37502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_OGC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831707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Slide_OHR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Human Resources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853088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Slide_OIT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a:t>
            </a:r>
            <a:r>
              <a:rPr lang="en-US" sz="1400" b="0" i="0" baseline="0" dirty="0">
                <a:solidFill>
                  <a:schemeClr val="bg1"/>
                </a:solidFill>
                <a:latin typeface="Arial" charset="0"/>
                <a:ea typeface="Arial" charset="0"/>
                <a:cs typeface="Arial" charset="0"/>
              </a:rPr>
              <a:t> Technology</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5049077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Slide_OIG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Inspector General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913249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Slide_OC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Communications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522104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Slide_OLAO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622230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Slide_OPC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75668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_OHRMD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6664320"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Human Resources</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5121072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TItle Slide_OSPI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Strategic Planning</a:t>
            </a:r>
            <a:r>
              <a:rPr lang="en-US" sz="1400" b="0" i="0" baseline="0" dirty="0">
                <a:solidFill>
                  <a:schemeClr val="bg1"/>
                </a:solidFill>
                <a:latin typeface="Arial" charset="0"/>
                <a:ea typeface="Arial" charset="0"/>
                <a:cs typeface="Arial" charset="0"/>
              </a:rPr>
              <a:t>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and Initiatives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16575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TItle Slide_OED Option 2.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3795829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_DHS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038939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_DAS Option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Aging Services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84189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_OBA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Budget Administration</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344386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_OFSS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Facilities </a:t>
            </a:r>
            <a:br>
              <a:rPr lang="en-US" sz="1400" b="0" i="0" dirty="0">
                <a:solidFill>
                  <a:schemeClr val="bg1"/>
                </a:solidFill>
                <a:latin typeface="Arial" charset="0"/>
                <a:ea typeface="Arial" charset="0"/>
                <a:cs typeface="Arial" charset="0"/>
              </a:rPr>
            </a:br>
            <a:r>
              <a:rPr lang="en-US" sz="1400" b="0" i="0" dirty="0">
                <a:solidFill>
                  <a:schemeClr val="bg1"/>
                </a:solidFill>
                <a:latin typeface="Arial" charset="0"/>
                <a:ea typeface="Arial" charset="0"/>
                <a:cs typeface="Arial" charset="0"/>
              </a:rPr>
              <a:t>and Support Services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6740596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Slide_OFS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Financial Services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783713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Slide_OGC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General Counsel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4325664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_OHR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a:t>
            </a:r>
            <a:r>
              <a:rPr lang="en-US" sz="1400" b="0" i="0" baseline="0" dirty="0">
                <a:solidFill>
                  <a:schemeClr val="bg1"/>
                </a:solidFill>
                <a:latin typeface="Arial" charset="0"/>
                <a:ea typeface="Arial" charset="0"/>
                <a:cs typeface="Arial" charset="0"/>
              </a:rPr>
              <a:t> of Human Resources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026333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Slide_OIT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Information Technology</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607870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_OIT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Information Technology</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867572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Slide_OIG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Inspector General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3266497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Slide_OC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Communications</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550757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Title Slide_OLAO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523220"/>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a:t>
            </a:r>
            <a:r>
              <a:rPr lang="en-US" sz="1400" b="0" i="0" baseline="0" dirty="0">
                <a:solidFill>
                  <a:schemeClr val="bg1"/>
                </a:solidFill>
                <a:latin typeface="Arial" charset="0"/>
                <a:ea typeface="Arial" charset="0"/>
                <a:cs typeface="Arial" charset="0"/>
              </a:rPr>
              <a:t>Legislative Affairs </a:t>
            </a:r>
            <a:br>
              <a:rPr lang="en-US" sz="1400" b="0" i="0" baseline="0" dirty="0">
                <a:solidFill>
                  <a:schemeClr val="bg1"/>
                </a:solidFill>
                <a:latin typeface="Arial" charset="0"/>
                <a:ea typeface="Arial" charset="0"/>
                <a:cs typeface="Arial" charset="0"/>
              </a:rPr>
            </a:br>
            <a:r>
              <a:rPr lang="en-US" sz="1400" b="0" i="0" baseline="0" dirty="0">
                <a:solidFill>
                  <a:schemeClr val="bg1"/>
                </a:solidFill>
                <a:latin typeface="Arial" charset="0"/>
                <a:ea typeface="Arial" charset="0"/>
                <a:cs typeface="Arial" charset="0"/>
              </a:rPr>
              <a:t>&amp; Outreach</a:t>
            </a:r>
            <a:endParaRPr lang="en-US" sz="1400" b="0" i="0" dirty="0">
              <a:solidFill>
                <a:schemeClr val="bg1"/>
              </a:solidFill>
              <a:latin typeface="Arial" charset="0"/>
              <a:ea typeface="Arial" charset="0"/>
              <a:cs typeface="Arial"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445747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itle Slide_OPC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Procurement and Contracts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299270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Title Slide_OED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Office of Enterprise Development</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4271672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Title Slide_DAS Option 2.4">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139" y="5417392"/>
            <a:ext cx="10368593" cy="528098"/>
          </a:xfrm>
        </p:spPr>
        <p:txBody>
          <a:bodyPr>
            <a:noAutofit/>
          </a:bodyPr>
          <a:lstStyle>
            <a:lvl1pPr marL="0" indent="0" algn="l">
              <a:buNone/>
              <a:defRPr sz="3000" i="1">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190140" y="4258335"/>
            <a:ext cx="9833753" cy="1185952"/>
          </a:xfrm>
        </p:spPr>
        <p:txBody>
          <a:bodyPr anchor="b">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90141" y="6037543"/>
            <a:ext cx="10748153" cy="414337"/>
          </a:xfrm>
        </p:spPr>
        <p:txBody>
          <a:bodyPr>
            <a:noAutofit/>
          </a:bodyPr>
          <a:lstStyle>
            <a:lvl1pPr marL="0" indent="0">
              <a:buFontTx/>
              <a:buNone/>
              <a:defRPr sz="2400"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 Presenter Title</a:t>
            </a:r>
          </a:p>
        </p:txBody>
      </p:sp>
      <p:sp>
        <p:nvSpPr>
          <p:cNvPr id="7" name="TextBox 6"/>
          <p:cNvSpPr txBox="1"/>
          <p:nvPr userDrawn="1"/>
        </p:nvSpPr>
        <p:spPr>
          <a:xfrm>
            <a:off x="190139" y="4007410"/>
            <a:ext cx="3056645" cy="307777"/>
          </a:xfrm>
          <a:prstGeom prst="rect">
            <a:avLst/>
          </a:prstGeom>
          <a:noFill/>
        </p:spPr>
        <p:txBody>
          <a:bodyPr wrap="square" rtlCol="0">
            <a:spAutoFit/>
          </a:bodyPr>
          <a:lstStyle/>
          <a:p>
            <a:pPr algn="ctr"/>
            <a:r>
              <a:rPr lang="en-US" sz="1400" b="0" i="0" dirty="0">
                <a:solidFill>
                  <a:schemeClr val="bg1"/>
                </a:solidFill>
                <a:latin typeface="Arial" charset="0"/>
                <a:ea typeface="Arial" charset="0"/>
                <a:cs typeface="Arial" charset="0"/>
              </a:rPr>
              <a:t>Division of Aging Services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204" y="1742334"/>
            <a:ext cx="2534589" cy="2354351"/>
          </a:xfrm>
          <a:prstGeom prst="rect">
            <a:avLst/>
          </a:prstGeom>
        </p:spPr>
      </p:pic>
      <p:sp>
        <p:nvSpPr>
          <p:cNvPr id="9" name="Date Placeholder 1"/>
          <p:cNvSpPr>
            <a:spLocks noGrp="1"/>
          </p:cNvSpPr>
          <p:nvPr>
            <p:ph type="dt" sz="half" idx="14"/>
          </p:nvPr>
        </p:nvSpPr>
        <p:spPr>
          <a:xfrm>
            <a:off x="9334770" y="0"/>
            <a:ext cx="2743200" cy="473075"/>
          </a:xfrm>
        </p:spPr>
        <p:txBody>
          <a:bodyPr/>
          <a:lstStyle>
            <a:lvl1pPr algn="r">
              <a:defRPr sz="1400">
                <a:solidFill>
                  <a:schemeClr val="tx1"/>
                </a:solidFill>
              </a:defRPr>
            </a:lvl1pPr>
          </a:lstStyle>
          <a:p>
            <a:r>
              <a:rPr lang="en-US"/>
              <a:t>2/16/2022</a:t>
            </a:r>
            <a:endParaRPr lang="en-US" dirty="0"/>
          </a:p>
        </p:txBody>
      </p:sp>
    </p:spTree>
    <p:extLst>
      <p:ext uri="{BB962C8B-B14F-4D97-AF65-F5344CB8AC3E}">
        <p14:creationId xmlns:p14="http://schemas.microsoft.com/office/powerpoint/2010/main" val="1378985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sion Statem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t="9346" r="2155" b="17958"/>
          <a:stretch/>
        </p:blipFill>
        <p:spPr>
          <a:xfrm>
            <a:off x="-51371" y="165101"/>
            <a:ext cx="12293869" cy="629243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75" y="6231013"/>
            <a:ext cx="600075" cy="600075"/>
          </a:xfrm>
          <a:prstGeom prst="rect">
            <a:avLst/>
          </a:prstGeom>
        </p:spPr>
      </p:pic>
      <p:sp>
        <p:nvSpPr>
          <p:cNvPr id="14" name="Rectangle 13"/>
          <p:cNvSpPr/>
          <p:nvPr userDrawn="1"/>
        </p:nvSpPr>
        <p:spPr>
          <a:xfrm>
            <a:off x="-217714" y="5301343"/>
            <a:ext cx="12540343" cy="533400"/>
          </a:xfrm>
          <a:prstGeom prst="rect">
            <a:avLst/>
          </a:prstGeom>
          <a:solidFill>
            <a:srgbClr val="A0CD4D">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userDrawn="1"/>
        </p:nvSpPr>
        <p:spPr>
          <a:xfrm>
            <a:off x="-51371" y="5388426"/>
            <a:ext cx="12293869" cy="369332"/>
          </a:xfrm>
          <a:prstGeom prst="rect">
            <a:avLst/>
          </a:prstGeom>
          <a:noFill/>
        </p:spPr>
        <p:txBody>
          <a:bodyPr wrap="square" rtlCol="0">
            <a:spAutoFit/>
          </a:bodyPr>
          <a:lstStyle/>
          <a:p>
            <a:pPr algn="ctr"/>
            <a:r>
              <a:rPr lang="en-US" spc="1000" dirty="0"/>
              <a:t>STRONGER FAMILIES FOR A STRONGER GEORGIA</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1 Column Blue Multicolor">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sp>
        <p:nvSpPr>
          <p:cNvPr id="7" name="TextBox 6"/>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0"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sp>
        <p:nvSpPr>
          <p:cNvPr id="11" name="Content Placeholder 2"/>
          <p:cNvSpPr>
            <a:spLocks noGrp="1"/>
          </p:cNvSpPr>
          <p:nvPr>
            <p:ph sz="half" idx="1"/>
          </p:nvPr>
        </p:nvSpPr>
        <p:spPr>
          <a:xfrm>
            <a:off x="349623" y="1289553"/>
            <a:ext cx="11497235" cy="49137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2"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348705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1 Column Gree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11497235"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7" name="Date Placeholder 1"/>
          <p:cNvSpPr>
            <a:spLocks noGrp="1"/>
          </p:cNvSpPr>
          <p:nvPr>
            <p:ph type="dt" sz="half" idx="11"/>
          </p:nvPr>
        </p:nvSpPr>
        <p:spPr>
          <a:xfrm>
            <a:off x="9969501" y="6458363"/>
            <a:ext cx="12970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5214825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1 Column Orang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3" name="Content Placeholder 2"/>
          <p:cNvSpPr>
            <a:spLocks noGrp="1"/>
          </p:cNvSpPr>
          <p:nvPr>
            <p:ph sz="half" idx="1"/>
          </p:nvPr>
        </p:nvSpPr>
        <p:spPr>
          <a:xfrm>
            <a:off x="349623" y="1289553"/>
            <a:ext cx="11497235"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4"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6" name="Date Placeholder 1"/>
          <p:cNvSpPr>
            <a:spLocks noGrp="1"/>
          </p:cNvSpPr>
          <p:nvPr>
            <p:ph type="dt" sz="half" idx="11"/>
          </p:nvPr>
        </p:nvSpPr>
        <p:spPr>
          <a:xfrm>
            <a:off x="10083801" y="6458363"/>
            <a:ext cx="11827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92679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_OIG Option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Presenter Title</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Inspector General</a:t>
            </a: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17536486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2 Column Blu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8" name="Date Placeholder 1"/>
          <p:cNvSpPr>
            <a:spLocks noGrp="1"/>
          </p:cNvSpPr>
          <p:nvPr>
            <p:ph type="dt" sz="half" idx="11"/>
          </p:nvPr>
        </p:nvSpPr>
        <p:spPr>
          <a:xfrm>
            <a:off x="9994901" y="6458363"/>
            <a:ext cx="12716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5646426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2 Column Gree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5"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3"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7" name="Date Placeholder 1"/>
          <p:cNvSpPr>
            <a:spLocks noGrp="1"/>
          </p:cNvSpPr>
          <p:nvPr>
            <p:ph type="dt" sz="half" idx="11"/>
          </p:nvPr>
        </p:nvSpPr>
        <p:spPr>
          <a:xfrm>
            <a:off x="10071101" y="6458363"/>
            <a:ext cx="11954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4486443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2 Column Orang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13" name="Content Placeholder 2"/>
          <p:cNvSpPr>
            <a:spLocks noGrp="1"/>
          </p:cNvSpPr>
          <p:nvPr>
            <p:ph sz="half" idx="1"/>
          </p:nvPr>
        </p:nvSpPr>
        <p:spPr>
          <a:xfrm>
            <a:off x="349623" y="1289553"/>
            <a:ext cx="5441577"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5976730" y="1289553"/>
            <a:ext cx="5870128" cy="4887411"/>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5"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7" name="Date Placeholder 1"/>
          <p:cNvSpPr>
            <a:spLocks noGrp="1"/>
          </p:cNvSpPr>
          <p:nvPr>
            <p:ph type="dt" sz="half" idx="11"/>
          </p:nvPr>
        </p:nvSpPr>
        <p:spPr>
          <a:xfrm>
            <a:off x="10007601" y="6458363"/>
            <a:ext cx="12589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6975834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2 Column BLUE text + photo Blu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5" name="Date Placeholder 1"/>
          <p:cNvSpPr>
            <a:spLocks noGrp="1"/>
          </p:cNvSpPr>
          <p:nvPr>
            <p:ph type="dt" sz="half" idx="11"/>
          </p:nvPr>
        </p:nvSpPr>
        <p:spPr>
          <a:xfrm>
            <a:off x="10083801" y="6458363"/>
            <a:ext cx="11827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949024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2 Column GREEN text + photo Gree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5" name="Date Placeholder 1"/>
          <p:cNvSpPr>
            <a:spLocks noGrp="1"/>
          </p:cNvSpPr>
          <p:nvPr>
            <p:ph type="dt" sz="half" idx="11"/>
          </p:nvPr>
        </p:nvSpPr>
        <p:spPr>
          <a:xfrm>
            <a:off x="9956801" y="6458363"/>
            <a:ext cx="13097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5822213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2 column ORANGE text + photo Orang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623" y="256185"/>
            <a:ext cx="11497235" cy="1033368"/>
          </a:xfrm>
        </p:spPr>
        <p:txBody>
          <a:bodyPr>
            <a:normAutofit/>
          </a:bodyPr>
          <a:lstStyle>
            <a:lvl1pPr algn="ctr">
              <a:defRPr sz="4000" b="1" i="0">
                <a:latin typeface="Arial Black" charset="0"/>
                <a:ea typeface="Arial Black" charset="0"/>
                <a:cs typeface="Arial Black" charset="0"/>
              </a:defRPr>
            </a:lvl1pPr>
          </a:lstStyle>
          <a:p>
            <a:r>
              <a:rPr lang="en-US" dirty="0"/>
              <a:t>Slide title goes here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49" y="6241153"/>
            <a:ext cx="584948" cy="584948"/>
          </a:xfrm>
          <a:prstGeom prst="rect">
            <a:avLst/>
          </a:prstGeom>
        </p:spPr>
      </p:pic>
      <p:cxnSp>
        <p:nvCxnSpPr>
          <p:cNvPr id="9" name="Straight Connector 8"/>
          <p:cNvCxnSpPr/>
          <p:nvPr userDrawn="1"/>
        </p:nvCxnSpPr>
        <p:spPr>
          <a:xfrm>
            <a:off x="11376837" y="6510940"/>
            <a:ext cx="0" cy="259972"/>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349250" y="1289553"/>
            <a:ext cx="5521463" cy="478263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p:cNvSpPr txBox="1"/>
          <p:nvPr userDrawn="1"/>
        </p:nvSpPr>
        <p:spPr>
          <a:xfrm>
            <a:off x="11487150" y="6480462"/>
            <a:ext cx="585788" cy="307777"/>
          </a:xfrm>
          <a:prstGeom prst="rect">
            <a:avLst/>
          </a:prstGeom>
          <a:noFill/>
        </p:spPr>
        <p:txBody>
          <a:bodyPr wrap="square" rtlCol="0">
            <a:spAutoFit/>
          </a:bodyPr>
          <a:lstStyle/>
          <a:p>
            <a:fld id="{15209312-FEBA-6D4B-8361-CC24BE43BAEF}" type="slidenum">
              <a:rPr lang="en-US" sz="1400" smtClean="0">
                <a:solidFill>
                  <a:schemeClr val="bg1"/>
                </a:solidFill>
                <a:latin typeface="Arial" charset="0"/>
                <a:ea typeface="Arial" charset="0"/>
                <a:cs typeface="Arial" charset="0"/>
              </a:rPr>
              <a:t>‹#›</a:t>
            </a:fld>
            <a:endParaRPr lang="en-US" sz="1400" dirty="0">
              <a:solidFill>
                <a:schemeClr val="bg1"/>
              </a:solidFill>
              <a:latin typeface="Arial" charset="0"/>
              <a:ea typeface="Arial" charset="0"/>
              <a:cs typeface="Arial" charset="0"/>
            </a:endParaRPr>
          </a:p>
        </p:txBody>
      </p:sp>
      <p:sp>
        <p:nvSpPr>
          <p:cNvPr id="4" name="Picture Placeholder 3"/>
          <p:cNvSpPr>
            <a:spLocks noGrp="1"/>
          </p:cNvSpPr>
          <p:nvPr>
            <p:ph type="pic" sz="quarter" idx="14"/>
          </p:nvPr>
        </p:nvSpPr>
        <p:spPr>
          <a:xfrm>
            <a:off x="6227763" y="1289553"/>
            <a:ext cx="5619750" cy="4782635"/>
          </a:xfrm>
        </p:spPr>
        <p:txBody>
          <a:bodyPr/>
          <a:lstStyle>
            <a:lvl1pPr marL="0" indent="0">
              <a:buFontTx/>
              <a:buNone/>
              <a:defRPr>
                <a:latin typeface="Arial" charset="0"/>
                <a:ea typeface="Arial" charset="0"/>
                <a:cs typeface="Arial" charset="0"/>
              </a:defRPr>
            </a:lvl1pPr>
          </a:lstStyle>
          <a:p>
            <a:endParaRPr lang="en-US" dirty="0"/>
          </a:p>
        </p:txBody>
      </p:sp>
      <p:sp>
        <p:nvSpPr>
          <p:cNvPr id="10" name="TextBox 9"/>
          <p:cNvSpPr txBox="1"/>
          <p:nvPr userDrawn="1"/>
        </p:nvSpPr>
        <p:spPr>
          <a:xfrm>
            <a:off x="642097" y="6492037"/>
            <a:ext cx="3976202" cy="292388"/>
          </a:xfrm>
          <a:prstGeom prst="rect">
            <a:avLst/>
          </a:prstGeom>
          <a:noFill/>
        </p:spPr>
        <p:txBody>
          <a:bodyPr wrap="square" rtlCol="0">
            <a:spAutoFit/>
          </a:bodyPr>
          <a:lstStyle/>
          <a:p>
            <a:r>
              <a:rPr lang="en-US" sz="1300" b="1" i="0" dirty="0">
                <a:solidFill>
                  <a:schemeClr val="bg1"/>
                </a:solidFill>
                <a:latin typeface="Arial Black" charset="0"/>
                <a:ea typeface="Arial Black" charset="0"/>
                <a:cs typeface="Arial Black" charset="0"/>
              </a:rPr>
              <a:t>Georgia Department of Human Services </a:t>
            </a:r>
            <a:r>
              <a:rPr lang="en-US" sz="1300" b="0" i="0" dirty="0">
                <a:solidFill>
                  <a:schemeClr val="bg1"/>
                </a:solidFill>
                <a:latin typeface="Arial Black" charset="0"/>
                <a:ea typeface="Arial Black" charset="0"/>
                <a:cs typeface="Arial Black" charset="0"/>
              </a:rPr>
              <a:t>| </a:t>
            </a:r>
            <a:endParaRPr lang="en-US" sz="1300" b="1" i="0" dirty="0">
              <a:solidFill>
                <a:schemeClr val="bg1"/>
              </a:solidFill>
              <a:latin typeface="Arial Black" charset="0"/>
              <a:ea typeface="Arial Black" charset="0"/>
              <a:cs typeface="Arial Black" charset="0"/>
            </a:endParaRPr>
          </a:p>
        </p:txBody>
      </p:sp>
      <p:sp>
        <p:nvSpPr>
          <p:cNvPr id="11" name="Text Placeholder 2"/>
          <p:cNvSpPr>
            <a:spLocks noGrp="1"/>
          </p:cNvSpPr>
          <p:nvPr>
            <p:ph type="body" sz="quarter" idx="10" hasCustomPrompt="1"/>
          </p:nvPr>
        </p:nvSpPr>
        <p:spPr>
          <a:xfrm>
            <a:off x="4440823" y="6510338"/>
            <a:ext cx="5845175" cy="260350"/>
          </a:xfrm>
        </p:spPr>
        <p:txBody>
          <a:bodyPr>
            <a:noAutofit/>
          </a:bodyPr>
          <a:lstStyle>
            <a:lvl1pPr marL="0" indent="0">
              <a:buNone/>
              <a:defRPr sz="1300" baseline="0">
                <a:solidFill>
                  <a:schemeClr val="bg1"/>
                </a:solidFill>
              </a:defRPr>
            </a:lvl1pPr>
          </a:lstStyle>
          <a:p>
            <a:pPr lvl="0"/>
            <a:r>
              <a:rPr lang="en-US" sz="1300" dirty="0"/>
              <a:t>Office or Division Name goes </a:t>
            </a:r>
            <a:r>
              <a:rPr lang="en-US" sz="1300" dirty="0" err="1"/>
              <a:t>herey</a:t>
            </a:r>
            <a:endParaRPr lang="en-US" dirty="0"/>
          </a:p>
        </p:txBody>
      </p:sp>
      <p:sp>
        <p:nvSpPr>
          <p:cNvPr id="15" name="Date Placeholder 1"/>
          <p:cNvSpPr>
            <a:spLocks noGrp="1"/>
          </p:cNvSpPr>
          <p:nvPr>
            <p:ph type="dt" sz="half" idx="11"/>
          </p:nvPr>
        </p:nvSpPr>
        <p:spPr>
          <a:xfrm>
            <a:off x="10071101" y="6458363"/>
            <a:ext cx="1195424" cy="365125"/>
          </a:xfrm>
        </p:spPr>
        <p:txBody>
          <a:bodyPr/>
          <a:lstStyle>
            <a:lvl1pPr algn="r">
              <a:defRPr sz="1300">
                <a:solidFill>
                  <a:schemeClr val="bg1"/>
                </a:solidFill>
              </a:defRPr>
            </a:lvl1pPr>
          </a:lstStyle>
          <a:p>
            <a:r>
              <a:rPr lang="en-US"/>
              <a:t>2/16/2022</a:t>
            </a:r>
            <a:endParaRPr lang="en-US" dirty="0"/>
          </a:p>
        </p:txBody>
      </p:sp>
    </p:spTree>
    <p:extLst>
      <p:ext uri="{BB962C8B-B14F-4D97-AF65-F5344CB8AC3E}">
        <p14:creationId xmlns:p14="http://schemas.microsoft.com/office/powerpoint/2010/main" val="16840497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_DHS Option 1.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4" name="Date Placeholder 3"/>
          <p:cNvSpPr>
            <a:spLocks noGrp="1"/>
          </p:cNvSpPr>
          <p:nvPr>
            <p:ph type="dt" sz="half" idx="13"/>
          </p:nvPr>
        </p:nvSpPr>
        <p:spPr>
          <a:xfrm>
            <a:off x="8813800" y="6540500"/>
            <a:ext cx="3358371"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2663098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_DCS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Division of Child Support Services</a:t>
            </a:r>
          </a:p>
        </p:txBody>
      </p:sp>
      <p:sp>
        <p:nvSpPr>
          <p:cNvPr id="10" name="Date Placeholder 3"/>
          <p:cNvSpPr>
            <a:spLocks noGrp="1"/>
          </p:cNvSpPr>
          <p:nvPr>
            <p:ph type="dt" sz="half" idx="13"/>
          </p:nvPr>
        </p:nvSpPr>
        <p:spPr>
          <a:xfrm>
            <a:off x="8890000" y="6540500"/>
            <a:ext cx="3282171"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599778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_OB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Budget</a:t>
            </a:r>
            <a:r>
              <a:rPr lang="en-US" b="0" i="0" baseline="0" dirty="0">
                <a:solidFill>
                  <a:schemeClr val="bg1"/>
                </a:solidFill>
                <a:latin typeface="Arial" charset="0"/>
                <a:ea typeface="Arial" charset="0"/>
                <a:cs typeface="Arial" charset="0"/>
              </a:rPr>
              <a:t> Administration</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9601482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_OFSS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24089" y="4053543"/>
            <a:ext cx="6832122" cy="528098"/>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p:cNvSpPr>
            <a:spLocks noGrp="1"/>
          </p:cNvSpPr>
          <p:nvPr>
            <p:ph type="title" hasCustomPrompt="1"/>
          </p:nvPr>
        </p:nvSpPr>
        <p:spPr>
          <a:xfrm>
            <a:off x="5124089" y="3345526"/>
            <a:ext cx="6832122" cy="869381"/>
          </a:xfrm>
        </p:spPr>
        <p:txBody>
          <a:bodyPr>
            <a:normAutofit/>
          </a:bodyPr>
          <a:lstStyle>
            <a:lvl1pPr>
              <a:defRPr sz="4000" b="1" i="0" baseline="0">
                <a:solidFill>
                  <a:schemeClr val="bg1"/>
                </a:solidFill>
                <a:latin typeface="Arial Black" charset="0"/>
                <a:ea typeface="Arial Black" charset="0"/>
                <a:cs typeface="Arial Black" charset="0"/>
              </a:defRPr>
            </a:lvl1pPr>
          </a:lstStyle>
          <a:p>
            <a:r>
              <a:rPr lang="en-US"/>
              <a:t>Presentation Title Here</a:t>
            </a:r>
          </a:p>
        </p:txBody>
      </p:sp>
      <p:sp>
        <p:nvSpPr>
          <p:cNvPr id="15" name="Text Placeholder 14"/>
          <p:cNvSpPr>
            <a:spLocks noGrp="1"/>
          </p:cNvSpPr>
          <p:nvPr>
            <p:ph type="body" sz="quarter" idx="11" hasCustomPrompt="1"/>
          </p:nvPr>
        </p:nvSpPr>
        <p:spPr>
          <a:xfrm>
            <a:off x="5124450" y="4745038"/>
            <a:ext cx="6831013" cy="414337"/>
          </a:xfrm>
        </p:spPr>
        <p:txBody>
          <a:bodyPr/>
          <a:lstStyle>
            <a:lvl1pPr marL="0" indent="0">
              <a:buFontTx/>
              <a:buNone/>
              <a:defRPr b="1" i="0"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a:t>
            </a:r>
          </a:p>
        </p:txBody>
      </p:sp>
      <p:sp>
        <p:nvSpPr>
          <p:cNvPr id="17" name="Text Placeholder 16"/>
          <p:cNvSpPr>
            <a:spLocks noGrp="1"/>
          </p:cNvSpPr>
          <p:nvPr>
            <p:ph type="body" sz="quarter" idx="12" hasCustomPrompt="1"/>
          </p:nvPr>
        </p:nvSpPr>
        <p:spPr>
          <a:xfrm>
            <a:off x="5124450" y="5159375"/>
            <a:ext cx="6831013" cy="309563"/>
          </a:xfrm>
        </p:spPr>
        <p:txBody>
          <a:bodyPr/>
          <a:lstStyle>
            <a:lvl1pPr marL="0" indent="0">
              <a:buFontTx/>
              <a:buNone/>
              <a:defRPr b="0" i="0" baseline="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Title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6078" y="1049542"/>
            <a:ext cx="924767" cy="924767"/>
          </a:xfrm>
          <a:prstGeom prst="rect">
            <a:avLst/>
          </a:prstGeom>
        </p:spPr>
      </p:pic>
      <p:sp>
        <p:nvSpPr>
          <p:cNvPr id="28" name="TextBox 27"/>
          <p:cNvSpPr txBox="1"/>
          <p:nvPr userDrawn="1"/>
        </p:nvSpPr>
        <p:spPr>
          <a:xfrm>
            <a:off x="5010845" y="1311870"/>
            <a:ext cx="5777026" cy="400110"/>
          </a:xfrm>
          <a:prstGeom prst="rect">
            <a:avLst/>
          </a:prstGeom>
          <a:noFill/>
        </p:spPr>
        <p:txBody>
          <a:bodyPr wrap="square" rtlCol="0">
            <a:spAutoFit/>
          </a:bodyPr>
          <a:lstStyle/>
          <a:p>
            <a:r>
              <a:rPr lang="en-US" sz="2000" b="1" i="0" dirty="0">
                <a:solidFill>
                  <a:schemeClr val="bg1"/>
                </a:solidFill>
                <a:latin typeface="Arial Black" charset="0"/>
                <a:ea typeface="Arial Black" charset="0"/>
                <a:cs typeface="Arial Black" charset="0"/>
              </a:rPr>
              <a:t>Georgia Department of Human Services</a:t>
            </a:r>
          </a:p>
        </p:txBody>
      </p:sp>
      <p:sp>
        <p:nvSpPr>
          <p:cNvPr id="2" name="TextBox 1"/>
          <p:cNvSpPr txBox="1"/>
          <p:nvPr userDrawn="1"/>
        </p:nvSpPr>
        <p:spPr>
          <a:xfrm>
            <a:off x="5010845" y="1622265"/>
            <a:ext cx="5530659" cy="369332"/>
          </a:xfrm>
          <a:prstGeom prst="rect">
            <a:avLst/>
          </a:prstGeom>
          <a:noFill/>
        </p:spPr>
        <p:txBody>
          <a:bodyPr wrap="square" rtlCol="0">
            <a:spAutoFit/>
          </a:bodyPr>
          <a:lstStyle/>
          <a:p>
            <a:r>
              <a:rPr lang="en-US" b="0" i="0" dirty="0">
                <a:solidFill>
                  <a:schemeClr val="bg1"/>
                </a:solidFill>
                <a:latin typeface="Arial" charset="0"/>
                <a:ea typeface="Arial" charset="0"/>
                <a:cs typeface="Arial" charset="0"/>
              </a:rPr>
              <a:t>Office of Facilities &amp; Support</a:t>
            </a:r>
            <a:r>
              <a:rPr lang="en-US" b="0" i="0" baseline="0" dirty="0">
                <a:solidFill>
                  <a:schemeClr val="bg1"/>
                </a:solidFill>
                <a:latin typeface="Arial" charset="0"/>
                <a:ea typeface="Arial" charset="0"/>
                <a:cs typeface="Arial" charset="0"/>
              </a:rPr>
              <a:t> Services</a:t>
            </a:r>
            <a:endParaRPr lang="en-US" b="0" i="0" dirty="0">
              <a:solidFill>
                <a:schemeClr val="bg1"/>
              </a:solidFill>
              <a:latin typeface="Arial" charset="0"/>
              <a:ea typeface="Arial" charset="0"/>
              <a:cs typeface="Arial" charset="0"/>
            </a:endParaRPr>
          </a:p>
        </p:txBody>
      </p:sp>
      <p:sp>
        <p:nvSpPr>
          <p:cNvPr id="10" name="Date Placeholder 3"/>
          <p:cNvSpPr>
            <a:spLocks noGrp="1"/>
          </p:cNvSpPr>
          <p:nvPr>
            <p:ph type="dt" sz="half" idx="13"/>
          </p:nvPr>
        </p:nvSpPr>
        <p:spPr>
          <a:xfrm>
            <a:off x="9428971" y="6540500"/>
            <a:ext cx="2743200" cy="317500"/>
          </a:xfrm>
        </p:spPr>
        <p:txBody>
          <a:bodyPr/>
          <a:lstStyle>
            <a:lvl1pPr algn="r">
              <a:defRPr>
                <a:solidFill>
                  <a:schemeClr val="tx1"/>
                </a:solidFill>
              </a:defRPr>
            </a:lvl1pPr>
          </a:lstStyle>
          <a:p>
            <a:r>
              <a:rPr lang="en-US"/>
              <a:t>2/16/2022</a:t>
            </a:r>
            <a:endParaRPr lang="en-US" dirty="0"/>
          </a:p>
        </p:txBody>
      </p:sp>
    </p:spTree>
    <p:extLst>
      <p:ext uri="{BB962C8B-B14F-4D97-AF65-F5344CB8AC3E}">
        <p14:creationId xmlns:p14="http://schemas.microsoft.com/office/powerpoint/2010/main" val="36389419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1.xml"/><Relationship Id="rId21" Type="http://schemas.openxmlformats.org/officeDocument/2006/relationships/slideLayout" Target="../slideLayouts/slideLayout116.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63" Type="http://schemas.openxmlformats.org/officeDocument/2006/relationships/slideLayout" Target="../slideLayouts/slideLayout158.xml"/><Relationship Id="rId68" Type="http://schemas.openxmlformats.org/officeDocument/2006/relationships/slideLayout" Target="../slideLayouts/slideLayout163.xml"/><Relationship Id="rId84" Type="http://schemas.openxmlformats.org/officeDocument/2006/relationships/slideLayout" Target="../slideLayouts/slideLayout179.xml"/><Relationship Id="rId89" Type="http://schemas.openxmlformats.org/officeDocument/2006/relationships/slideLayout" Target="../slideLayouts/slideLayout184.xml"/><Relationship Id="rId7" Type="http://schemas.openxmlformats.org/officeDocument/2006/relationships/slideLayout" Target="../slideLayouts/slideLayout102.xml"/><Relationship Id="rId71" Type="http://schemas.openxmlformats.org/officeDocument/2006/relationships/slideLayout" Target="../slideLayouts/slideLayout166.xml"/><Relationship Id="rId92" Type="http://schemas.openxmlformats.org/officeDocument/2006/relationships/slideLayout" Target="../slideLayouts/slideLayout187.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3" Type="http://schemas.openxmlformats.org/officeDocument/2006/relationships/slideLayout" Target="../slideLayouts/slideLayout148.xml"/><Relationship Id="rId58" Type="http://schemas.openxmlformats.org/officeDocument/2006/relationships/slideLayout" Target="../slideLayouts/slideLayout153.xml"/><Relationship Id="rId66" Type="http://schemas.openxmlformats.org/officeDocument/2006/relationships/slideLayout" Target="../slideLayouts/slideLayout161.xml"/><Relationship Id="rId74" Type="http://schemas.openxmlformats.org/officeDocument/2006/relationships/slideLayout" Target="../slideLayouts/slideLayout169.xml"/><Relationship Id="rId79" Type="http://schemas.openxmlformats.org/officeDocument/2006/relationships/slideLayout" Target="../slideLayouts/slideLayout174.xml"/><Relationship Id="rId87" Type="http://schemas.openxmlformats.org/officeDocument/2006/relationships/slideLayout" Target="../slideLayouts/slideLayout182.xml"/><Relationship Id="rId102" Type="http://schemas.openxmlformats.org/officeDocument/2006/relationships/slideLayout" Target="../slideLayouts/slideLayout197.xml"/><Relationship Id="rId5" Type="http://schemas.openxmlformats.org/officeDocument/2006/relationships/slideLayout" Target="../slideLayouts/slideLayout100.xml"/><Relationship Id="rId61" Type="http://schemas.openxmlformats.org/officeDocument/2006/relationships/slideLayout" Target="../slideLayouts/slideLayout156.xml"/><Relationship Id="rId82" Type="http://schemas.openxmlformats.org/officeDocument/2006/relationships/slideLayout" Target="../slideLayouts/slideLayout177.xml"/><Relationship Id="rId90" Type="http://schemas.openxmlformats.org/officeDocument/2006/relationships/slideLayout" Target="../slideLayouts/slideLayout185.xml"/><Relationship Id="rId95" Type="http://schemas.openxmlformats.org/officeDocument/2006/relationships/slideLayout" Target="../slideLayouts/slideLayout190.xml"/><Relationship Id="rId19" Type="http://schemas.openxmlformats.org/officeDocument/2006/relationships/slideLayout" Target="../slideLayouts/slideLayout11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64" Type="http://schemas.openxmlformats.org/officeDocument/2006/relationships/slideLayout" Target="../slideLayouts/slideLayout159.xml"/><Relationship Id="rId69" Type="http://schemas.openxmlformats.org/officeDocument/2006/relationships/slideLayout" Target="../slideLayouts/slideLayout164.xml"/><Relationship Id="rId77" Type="http://schemas.openxmlformats.org/officeDocument/2006/relationships/slideLayout" Target="../slideLayouts/slideLayout172.xml"/><Relationship Id="rId100" Type="http://schemas.openxmlformats.org/officeDocument/2006/relationships/slideLayout" Target="../slideLayouts/slideLayout195.xml"/><Relationship Id="rId8" Type="http://schemas.openxmlformats.org/officeDocument/2006/relationships/slideLayout" Target="../slideLayouts/slideLayout103.xml"/><Relationship Id="rId51" Type="http://schemas.openxmlformats.org/officeDocument/2006/relationships/slideLayout" Target="../slideLayouts/slideLayout146.xml"/><Relationship Id="rId72" Type="http://schemas.openxmlformats.org/officeDocument/2006/relationships/slideLayout" Target="../slideLayouts/slideLayout167.xml"/><Relationship Id="rId80" Type="http://schemas.openxmlformats.org/officeDocument/2006/relationships/slideLayout" Target="../slideLayouts/slideLayout175.xml"/><Relationship Id="rId85" Type="http://schemas.openxmlformats.org/officeDocument/2006/relationships/slideLayout" Target="../slideLayouts/slideLayout180.xml"/><Relationship Id="rId93" Type="http://schemas.openxmlformats.org/officeDocument/2006/relationships/slideLayout" Target="../slideLayouts/slideLayout188.xml"/><Relationship Id="rId98" Type="http://schemas.openxmlformats.org/officeDocument/2006/relationships/slideLayout" Target="../slideLayouts/slideLayout193.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59" Type="http://schemas.openxmlformats.org/officeDocument/2006/relationships/slideLayout" Target="../slideLayouts/slideLayout154.xml"/><Relationship Id="rId67" Type="http://schemas.openxmlformats.org/officeDocument/2006/relationships/slideLayout" Target="../slideLayouts/slideLayout162.xml"/><Relationship Id="rId103" Type="http://schemas.openxmlformats.org/officeDocument/2006/relationships/slideLayout" Target="../slideLayouts/slideLayout198.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62" Type="http://schemas.openxmlformats.org/officeDocument/2006/relationships/slideLayout" Target="../slideLayouts/slideLayout157.xml"/><Relationship Id="rId70" Type="http://schemas.openxmlformats.org/officeDocument/2006/relationships/slideLayout" Target="../slideLayouts/slideLayout165.xml"/><Relationship Id="rId75" Type="http://schemas.openxmlformats.org/officeDocument/2006/relationships/slideLayout" Target="../slideLayouts/slideLayout170.xml"/><Relationship Id="rId83" Type="http://schemas.openxmlformats.org/officeDocument/2006/relationships/slideLayout" Target="../slideLayouts/slideLayout178.xml"/><Relationship Id="rId88" Type="http://schemas.openxmlformats.org/officeDocument/2006/relationships/slideLayout" Target="../slideLayouts/slideLayout183.xml"/><Relationship Id="rId91" Type="http://schemas.openxmlformats.org/officeDocument/2006/relationships/slideLayout" Target="../slideLayouts/slideLayout186.xml"/><Relationship Id="rId96" Type="http://schemas.openxmlformats.org/officeDocument/2006/relationships/slideLayout" Target="../slideLayouts/slideLayout19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slideLayout" Target="../slideLayouts/slideLayout152.xml"/><Relationship Id="rId10" Type="http://schemas.openxmlformats.org/officeDocument/2006/relationships/slideLayout" Target="../slideLayouts/slideLayout105.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60" Type="http://schemas.openxmlformats.org/officeDocument/2006/relationships/slideLayout" Target="../slideLayouts/slideLayout155.xml"/><Relationship Id="rId65" Type="http://schemas.openxmlformats.org/officeDocument/2006/relationships/slideLayout" Target="../slideLayouts/slideLayout160.xml"/><Relationship Id="rId73" Type="http://schemas.openxmlformats.org/officeDocument/2006/relationships/slideLayout" Target="../slideLayouts/slideLayout168.xml"/><Relationship Id="rId78" Type="http://schemas.openxmlformats.org/officeDocument/2006/relationships/slideLayout" Target="../slideLayouts/slideLayout173.xml"/><Relationship Id="rId81" Type="http://schemas.openxmlformats.org/officeDocument/2006/relationships/slideLayout" Target="../slideLayouts/slideLayout176.xml"/><Relationship Id="rId86" Type="http://schemas.openxmlformats.org/officeDocument/2006/relationships/slideLayout" Target="../slideLayouts/slideLayout181.xml"/><Relationship Id="rId94" Type="http://schemas.openxmlformats.org/officeDocument/2006/relationships/slideLayout" Target="../slideLayouts/slideLayout189.xml"/><Relationship Id="rId99" Type="http://schemas.openxmlformats.org/officeDocument/2006/relationships/slideLayout" Target="../slideLayouts/slideLayout194.xml"/><Relationship Id="rId101" Type="http://schemas.openxmlformats.org/officeDocument/2006/relationships/slideLayout" Target="../slideLayouts/slideLayout19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9" Type="http://schemas.openxmlformats.org/officeDocument/2006/relationships/slideLayout" Target="../slideLayouts/slideLayout134.xml"/><Relationship Id="rId34" Type="http://schemas.openxmlformats.org/officeDocument/2006/relationships/slideLayout" Target="../slideLayouts/slideLayout129.xml"/><Relationship Id="rId50" Type="http://schemas.openxmlformats.org/officeDocument/2006/relationships/slideLayout" Target="../slideLayouts/slideLayout145.xml"/><Relationship Id="rId55" Type="http://schemas.openxmlformats.org/officeDocument/2006/relationships/slideLayout" Target="../slideLayouts/slideLayout150.xml"/><Relationship Id="rId76" Type="http://schemas.openxmlformats.org/officeDocument/2006/relationships/slideLayout" Target="../slideLayouts/slideLayout171.xml"/><Relationship Id="rId97" Type="http://schemas.openxmlformats.org/officeDocument/2006/relationships/slideLayout" Target="../slideLayouts/slideLayout192.xml"/><Relationship Id="rId10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r>
              <a:rPr lang="en-US"/>
              <a:t>2/16/2022</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ea typeface="Arial" charset="0"/>
                <a:cs typeface="Arial" charset="0"/>
              </a:defRPr>
            </a:lvl1pPr>
          </a:lstStyle>
          <a:p>
            <a:fld id="{F0B861D7-C454-6040-B128-EC713BA7AF5D}" type="slidenum">
              <a:rPr lang="en-US" smtClean="0"/>
              <a:pPr/>
              <a:t>‹#›</a:t>
            </a:fld>
            <a:endParaRPr lang="en-US" dirty="0"/>
          </a:p>
        </p:txBody>
      </p:sp>
    </p:spTree>
    <p:extLst>
      <p:ext uri="{BB962C8B-B14F-4D97-AF65-F5344CB8AC3E}">
        <p14:creationId xmlns:p14="http://schemas.microsoft.com/office/powerpoint/2010/main" val="2047418769"/>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756" r:id="rId11"/>
    <p:sldLayoutId id="2147483696" r:id="rId12"/>
    <p:sldLayoutId id="2147483697" r:id="rId13"/>
    <p:sldLayoutId id="2147483748" r:id="rId14"/>
    <p:sldLayoutId id="2147483674" r:id="rId15"/>
    <p:sldLayoutId id="2147483679"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57" r:id="rId25"/>
    <p:sldLayoutId id="2147483706" r:id="rId26"/>
    <p:sldLayoutId id="2147483707" r:id="rId27"/>
    <p:sldLayoutId id="2147483749" r:id="rId28"/>
    <p:sldLayoutId id="2147483680" r:id="rId29"/>
    <p:sldLayoutId id="2147483675"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58" r:id="rId39"/>
    <p:sldLayoutId id="2147483716" r:id="rId40"/>
    <p:sldLayoutId id="2147483717" r:id="rId41"/>
    <p:sldLayoutId id="2147483750" r:id="rId42"/>
    <p:sldLayoutId id="2147483754" r:id="rId43"/>
    <p:sldLayoutId id="2147483663" r:id="rId44"/>
    <p:sldLayoutId id="2147483681"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59" r:id="rId54"/>
    <p:sldLayoutId id="2147483726" r:id="rId55"/>
    <p:sldLayoutId id="2147483727" r:id="rId56"/>
    <p:sldLayoutId id="2147483751" r:id="rId57"/>
    <p:sldLayoutId id="2147483682" r:id="rId58"/>
    <p:sldLayoutId id="2147483676" r:id="rId59"/>
    <p:sldLayoutId id="2147483728" r:id="rId60"/>
    <p:sldLayoutId id="2147483729" r:id="rId61"/>
    <p:sldLayoutId id="2147483730" r:id="rId62"/>
    <p:sldLayoutId id="2147483731" r:id="rId63"/>
    <p:sldLayoutId id="2147483732" r:id="rId64"/>
    <p:sldLayoutId id="2147483733" r:id="rId65"/>
    <p:sldLayoutId id="2147483734" r:id="rId66"/>
    <p:sldLayoutId id="2147483735" r:id="rId67"/>
    <p:sldLayoutId id="2147483760" r:id="rId68"/>
    <p:sldLayoutId id="2147483736" r:id="rId69"/>
    <p:sldLayoutId id="2147483737" r:id="rId70"/>
    <p:sldLayoutId id="2147483752" r:id="rId71"/>
    <p:sldLayoutId id="2147483677" r:id="rId72"/>
    <p:sldLayoutId id="2147483683"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61" r:id="rId82"/>
    <p:sldLayoutId id="2147483746" r:id="rId83"/>
    <p:sldLayoutId id="2147483753" r:id="rId84"/>
    <p:sldLayoutId id="2147483747" r:id="rId85"/>
    <p:sldLayoutId id="2147483762" r:id="rId86"/>
    <p:sldLayoutId id="2147483661" r:id="rId87"/>
    <p:sldLayoutId id="2147483686" r:id="rId88"/>
    <p:sldLayoutId id="2147483687" r:id="rId89"/>
    <p:sldLayoutId id="2147483666" r:id="rId90"/>
    <p:sldLayoutId id="2147483667" r:id="rId91"/>
    <p:sldLayoutId id="2147483668" r:id="rId92"/>
    <p:sldLayoutId id="2147483670" r:id="rId93"/>
    <p:sldLayoutId id="2147483671" r:id="rId94"/>
    <p:sldLayoutId id="2147483672" r:id="rId95"/>
  </p:sldLayoutIdLst>
  <p:hf sldNum="0" hdr="0"/>
  <p:txStyles>
    <p:titleStyle>
      <a:lvl1pPr algn="l" defTabSz="914400" rtl="0" eaLnBrk="1" latinLnBrk="0" hangingPunct="1">
        <a:lnSpc>
          <a:spcPct val="90000"/>
        </a:lnSpc>
        <a:spcBef>
          <a:spcPct val="0"/>
        </a:spcBef>
        <a:buNone/>
        <a:defRPr sz="4400" b="1" i="0" kern="1200">
          <a:solidFill>
            <a:schemeClr val="tx1"/>
          </a:solidFill>
          <a:latin typeface="Arial Black" charset="0"/>
          <a:ea typeface="Arial Black" charset="0"/>
          <a:cs typeface="Arial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r>
              <a:rPr lang="en-US"/>
              <a:t>2/16/2022</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ea typeface="Arial" charset="0"/>
                <a:cs typeface="Arial" charset="0"/>
              </a:defRPr>
            </a:lvl1pPr>
          </a:lstStyle>
          <a:p>
            <a:fld id="{F0B861D7-C454-6040-B128-EC713BA7AF5D}" type="slidenum">
              <a:rPr lang="en-US" smtClean="0"/>
              <a:pPr/>
              <a:t>‹#›</a:t>
            </a:fld>
            <a:endParaRPr lang="en-US" dirty="0"/>
          </a:p>
        </p:txBody>
      </p:sp>
    </p:spTree>
    <p:extLst>
      <p:ext uri="{BB962C8B-B14F-4D97-AF65-F5344CB8AC3E}">
        <p14:creationId xmlns:p14="http://schemas.microsoft.com/office/powerpoint/2010/main" val="386284477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811" r:id="rId48"/>
    <p:sldLayoutId id="2147483812" r:id="rId49"/>
    <p:sldLayoutId id="2147483813" r:id="rId50"/>
    <p:sldLayoutId id="2147483814" r:id="rId51"/>
    <p:sldLayoutId id="2147483815" r:id="rId52"/>
    <p:sldLayoutId id="2147483816" r:id="rId53"/>
    <p:sldLayoutId id="2147483817" r:id="rId54"/>
    <p:sldLayoutId id="2147483818" r:id="rId55"/>
    <p:sldLayoutId id="2147483819" r:id="rId56"/>
    <p:sldLayoutId id="2147483820" r:id="rId57"/>
    <p:sldLayoutId id="2147483821" r:id="rId58"/>
    <p:sldLayoutId id="2147483822" r:id="rId59"/>
    <p:sldLayoutId id="2147483823" r:id="rId60"/>
    <p:sldLayoutId id="2147483824" r:id="rId61"/>
    <p:sldLayoutId id="2147483825" r:id="rId62"/>
    <p:sldLayoutId id="2147483826" r:id="rId63"/>
    <p:sldLayoutId id="2147483827" r:id="rId64"/>
    <p:sldLayoutId id="2147483828" r:id="rId65"/>
    <p:sldLayoutId id="2147483829" r:id="rId66"/>
    <p:sldLayoutId id="2147483830" r:id="rId67"/>
    <p:sldLayoutId id="2147483831" r:id="rId68"/>
    <p:sldLayoutId id="2147483832" r:id="rId69"/>
    <p:sldLayoutId id="2147483833" r:id="rId70"/>
    <p:sldLayoutId id="2147483834" r:id="rId71"/>
    <p:sldLayoutId id="2147483835" r:id="rId72"/>
    <p:sldLayoutId id="2147483836" r:id="rId73"/>
    <p:sldLayoutId id="2147483837" r:id="rId74"/>
    <p:sldLayoutId id="2147483838" r:id="rId75"/>
    <p:sldLayoutId id="2147483839" r:id="rId76"/>
    <p:sldLayoutId id="2147483840" r:id="rId77"/>
    <p:sldLayoutId id="2147483841" r:id="rId78"/>
    <p:sldLayoutId id="2147483842" r:id="rId79"/>
    <p:sldLayoutId id="2147483843" r:id="rId80"/>
    <p:sldLayoutId id="2147483844" r:id="rId81"/>
    <p:sldLayoutId id="2147483845" r:id="rId82"/>
    <p:sldLayoutId id="2147483846" r:id="rId83"/>
    <p:sldLayoutId id="2147483847" r:id="rId84"/>
    <p:sldLayoutId id="2147483848" r:id="rId85"/>
    <p:sldLayoutId id="2147483849" r:id="rId86"/>
    <p:sldLayoutId id="2147483850" r:id="rId87"/>
    <p:sldLayoutId id="2147483851" r:id="rId88"/>
    <p:sldLayoutId id="2147483852" r:id="rId89"/>
    <p:sldLayoutId id="2147483853" r:id="rId90"/>
    <p:sldLayoutId id="2147483854" r:id="rId91"/>
    <p:sldLayoutId id="2147483855" r:id="rId92"/>
    <p:sldLayoutId id="2147483856" r:id="rId93"/>
    <p:sldLayoutId id="2147483857" r:id="rId94"/>
    <p:sldLayoutId id="2147483858" r:id="rId95"/>
    <p:sldLayoutId id="2147483859" r:id="rId96"/>
    <p:sldLayoutId id="2147483860" r:id="rId97"/>
    <p:sldLayoutId id="2147483861" r:id="rId98"/>
    <p:sldLayoutId id="2147483862" r:id="rId99"/>
    <p:sldLayoutId id="2147483863" r:id="rId100"/>
    <p:sldLayoutId id="2147483864" r:id="rId101"/>
    <p:sldLayoutId id="2147483865" r:id="rId102"/>
    <p:sldLayoutId id="2147483866" r:id="rId103"/>
  </p:sldLayoutIdLst>
  <p:hf sldNum="0" hdr="0"/>
  <p:txStyles>
    <p:titleStyle>
      <a:lvl1pPr algn="l" defTabSz="914400" rtl="0" eaLnBrk="1" latinLnBrk="0" hangingPunct="1">
        <a:lnSpc>
          <a:spcPct val="90000"/>
        </a:lnSpc>
        <a:spcBef>
          <a:spcPct val="0"/>
        </a:spcBef>
        <a:buNone/>
        <a:defRPr sz="4400" b="1" i="0" kern="1200">
          <a:solidFill>
            <a:schemeClr val="tx1"/>
          </a:solidFill>
          <a:latin typeface="Arial Black" charset="0"/>
          <a:ea typeface="Arial Black" charset="0"/>
          <a:cs typeface="Arial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hyperlink" Target="mailto:matthew.wosotowsky@dhs.ga.gov" TargetMode="External"/><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4A055B-16B9-4915-876E-F992873EA882}"/>
              </a:ext>
            </a:extLst>
          </p:cNvPr>
          <p:cNvSpPr>
            <a:spLocks noGrp="1"/>
          </p:cNvSpPr>
          <p:nvPr>
            <p:ph type="subTitle" idx="1"/>
          </p:nvPr>
        </p:nvSpPr>
        <p:spPr/>
        <p:txBody>
          <a:bodyPr/>
          <a:lstStyle/>
          <a:p>
            <a:r>
              <a:rPr lang="en-US" i="0" dirty="0"/>
              <a:t>Georgia General Assembly 2022</a:t>
            </a:r>
          </a:p>
        </p:txBody>
      </p:sp>
      <p:sp>
        <p:nvSpPr>
          <p:cNvPr id="3" name="Title 2">
            <a:extLst>
              <a:ext uri="{FF2B5EF4-FFF2-40B4-BE49-F238E27FC236}">
                <a16:creationId xmlns:a16="http://schemas.microsoft.com/office/drawing/2014/main" id="{0BDCBB2E-E307-4028-9D63-0237B61D1386}"/>
              </a:ext>
            </a:extLst>
          </p:cNvPr>
          <p:cNvSpPr>
            <a:spLocks noGrp="1"/>
          </p:cNvSpPr>
          <p:nvPr>
            <p:ph type="title"/>
          </p:nvPr>
        </p:nvSpPr>
        <p:spPr/>
        <p:txBody>
          <a:bodyPr>
            <a:normAutofit/>
          </a:bodyPr>
          <a:lstStyle/>
          <a:p>
            <a:r>
              <a:rPr lang="en-US" dirty="0"/>
              <a:t>Legislative Update</a:t>
            </a:r>
          </a:p>
        </p:txBody>
      </p:sp>
      <p:sp>
        <p:nvSpPr>
          <p:cNvPr id="4" name="Text Placeholder 3">
            <a:extLst>
              <a:ext uri="{FF2B5EF4-FFF2-40B4-BE49-F238E27FC236}">
                <a16:creationId xmlns:a16="http://schemas.microsoft.com/office/drawing/2014/main" id="{6D6BEB8F-4048-4AA2-BE9D-A9AA07B0852B}"/>
              </a:ext>
            </a:extLst>
          </p:cNvPr>
          <p:cNvSpPr>
            <a:spLocks noGrp="1"/>
          </p:cNvSpPr>
          <p:nvPr>
            <p:ph type="body" sz="quarter" idx="11"/>
          </p:nvPr>
        </p:nvSpPr>
        <p:spPr/>
        <p:txBody>
          <a:bodyPr/>
          <a:lstStyle/>
          <a:p>
            <a:r>
              <a:rPr lang="en-US" dirty="0"/>
              <a:t>Matthew Wosotowsky, Director of Legislative Affairs</a:t>
            </a:r>
          </a:p>
        </p:txBody>
      </p:sp>
      <p:sp>
        <p:nvSpPr>
          <p:cNvPr id="5" name="Date Placeholder 4">
            <a:extLst>
              <a:ext uri="{FF2B5EF4-FFF2-40B4-BE49-F238E27FC236}">
                <a16:creationId xmlns:a16="http://schemas.microsoft.com/office/drawing/2014/main" id="{3CCEF677-56AD-4290-BE4D-28DDBFA49BC2}"/>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Arial" charset="0"/>
              </a:rPr>
              <a:t>2/16/2022</a:t>
            </a:r>
          </a:p>
        </p:txBody>
      </p:sp>
    </p:spTree>
    <p:extLst>
      <p:ext uri="{BB962C8B-B14F-4D97-AF65-F5344CB8AC3E}">
        <p14:creationId xmlns:p14="http://schemas.microsoft.com/office/powerpoint/2010/main" val="246256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3322-4286-499C-918B-AE18EA333441}"/>
              </a:ext>
            </a:extLst>
          </p:cNvPr>
          <p:cNvSpPr>
            <a:spLocks noGrp="1"/>
          </p:cNvSpPr>
          <p:nvPr>
            <p:ph type="title"/>
          </p:nvPr>
        </p:nvSpPr>
        <p:spPr/>
        <p:txBody>
          <a:bodyPr/>
          <a:lstStyle/>
          <a:p>
            <a:r>
              <a:rPr lang="en-US" dirty="0"/>
              <a:t>Senate Bill 370</a:t>
            </a:r>
          </a:p>
        </p:txBody>
      </p:sp>
      <p:sp>
        <p:nvSpPr>
          <p:cNvPr id="3" name="Content Placeholder 2">
            <a:extLst>
              <a:ext uri="{FF2B5EF4-FFF2-40B4-BE49-F238E27FC236}">
                <a16:creationId xmlns:a16="http://schemas.microsoft.com/office/drawing/2014/main" id="{6A78041D-4870-4D20-960C-3ED20848EE67}"/>
              </a:ext>
            </a:extLst>
          </p:cNvPr>
          <p:cNvSpPr>
            <a:spLocks noGrp="1"/>
          </p:cNvSpPr>
          <p:nvPr>
            <p:ph sz="half" idx="1"/>
          </p:nvPr>
        </p:nvSpPr>
        <p:spPr/>
        <p:txBody>
          <a:bodyPr/>
          <a:lstStyle/>
          <a:p>
            <a:pPr marL="0" marR="0" lvl="0" indent="0" algn="l" defTabSz="914400" rtl="0" eaLnBrk="1" fontAlgn="auto" latinLnBrk="0" hangingPunct="1">
              <a:spcAft>
                <a:spcPts val="0"/>
              </a:spcAft>
              <a:buClrTx/>
              <a:buSzTx/>
              <a:buFont typeface="Arial"/>
              <a:buNone/>
              <a:tabLst/>
              <a:defRPr/>
            </a:pPr>
            <a:r>
              <a:rPr kumimoji="0" lang="en-US" sz="2800" b="1" u="none" strike="noStrike" kern="1200" cap="none" spc="0" normalizeH="0" baseline="0" noProof="0" dirty="0">
                <a:ln>
                  <a:noFill/>
                </a:ln>
                <a:solidFill>
                  <a:srgbClr val="000000"/>
                </a:solidFill>
                <a:effectLst/>
                <a:uLnTx/>
                <a:uFillTx/>
                <a:latin typeface="+mn-lt"/>
                <a:cs typeface="Arial" charset="0"/>
              </a:rPr>
              <a:t>Sponsor: </a:t>
            </a:r>
            <a:r>
              <a:rPr kumimoji="0" lang="en-US" sz="2800" u="none" strike="noStrike" kern="1200" cap="none" spc="0" normalizeH="0" baseline="0" noProof="0" dirty="0">
                <a:ln>
                  <a:noFill/>
                </a:ln>
                <a:solidFill>
                  <a:srgbClr val="000000"/>
                </a:solidFill>
                <a:effectLst/>
                <a:uLnTx/>
                <a:uFillTx/>
                <a:latin typeface="+mn-lt"/>
                <a:cs typeface="Arial" charset="0"/>
              </a:rPr>
              <a:t>Sen. Bill Cowsert</a:t>
            </a:r>
          </a:p>
          <a:p>
            <a:pPr marL="0" marR="0" lvl="0" indent="0" algn="l" defTabSz="914400" rtl="0" eaLnBrk="1" fontAlgn="auto" latinLnBrk="0" hangingPunct="1">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Status</a:t>
            </a:r>
            <a:r>
              <a:rPr kumimoji="0" lang="en-US" sz="2800" b="0" i="0" u="none" strike="noStrike" kern="1200" cap="none" spc="0" normalizeH="0" baseline="0" noProof="0" dirty="0">
                <a:ln>
                  <a:noFill/>
                </a:ln>
                <a:solidFill>
                  <a:srgbClr val="000000"/>
                </a:solidFill>
                <a:effectLst/>
                <a:uLnTx/>
                <a:uFillTx/>
                <a:latin typeface="+mn-lt"/>
                <a:cs typeface="Arial" charset="0"/>
              </a:rPr>
              <a:t>: House Ways &amp; Means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mn-lt"/>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Synopsis</a:t>
            </a:r>
            <a:r>
              <a:rPr kumimoji="0" lang="en-US" sz="2800" b="0" i="0" u="none" strike="noStrike" kern="1200" cap="none" spc="0" normalizeH="0" baseline="0" noProof="0" dirty="0">
                <a:ln>
                  <a:noFill/>
                </a:ln>
                <a:solidFill>
                  <a:srgbClr val="000000"/>
                </a:solidFill>
                <a:effectLst/>
                <a:uLnTx/>
                <a:uFillTx/>
                <a:latin typeface="+mn-lt"/>
                <a:cs typeface="Arial" charset="0"/>
              </a:rPr>
              <a:t>: The bill, known as the “Fostering for Success Act”, provides for tax credits for certain contributions made by taxpayers to foster child support organizations.</a:t>
            </a:r>
            <a:endParaRPr kumimoji="0" lang="en-US" sz="2800" b="0" i="0" u="none" strike="noStrike" kern="1200" cap="none" spc="0" normalizeH="0" baseline="0" noProof="0" dirty="0">
              <a:ln>
                <a:noFill/>
              </a:ln>
              <a:solidFill>
                <a:srgbClr val="282828"/>
              </a:solidFill>
              <a:effectLst/>
              <a:uLnTx/>
              <a:uFillTx/>
              <a:latin typeface="+mn-lt"/>
              <a:ea typeface="Calibri" panose="020F0502020204030204" pitchFamily="34" charset="0"/>
              <a:cs typeface="Arial" charset="0"/>
            </a:endParaRPr>
          </a:p>
          <a:p>
            <a:endParaRPr lang="en-US" dirty="0"/>
          </a:p>
        </p:txBody>
      </p:sp>
      <p:sp>
        <p:nvSpPr>
          <p:cNvPr id="4" name="Text Placeholder 3">
            <a:extLst>
              <a:ext uri="{FF2B5EF4-FFF2-40B4-BE49-F238E27FC236}">
                <a16:creationId xmlns:a16="http://schemas.microsoft.com/office/drawing/2014/main" id="{41FD7B52-051F-4834-B9BB-2177156C3603}"/>
              </a:ext>
            </a:extLst>
          </p:cNvPr>
          <p:cNvSpPr>
            <a:spLocks noGrp="1"/>
          </p:cNvSpPr>
          <p:nvPr>
            <p:ph type="body" sz="quarter" idx="1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300" b="0" i="0" u="none" strike="noStrike" kern="1200" cap="none" spc="0" normalizeH="0" baseline="0" noProof="0" dirty="0">
                <a:ln>
                  <a:noFill/>
                </a:ln>
                <a:solidFill>
                  <a:srgbClr val="FFFFFF"/>
                </a:solidFill>
                <a:effectLst/>
                <a:uLnTx/>
                <a:uFillTx/>
                <a:latin typeface="Arial" charset="0"/>
                <a:cs typeface="Arial" charset="0"/>
              </a:rPr>
              <a:t>Office of Legislative Affairs</a:t>
            </a:r>
          </a:p>
          <a:p>
            <a:endParaRPr lang="en-US" dirty="0"/>
          </a:p>
        </p:txBody>
      </p:sp>
      <p:sp>
        <p:nvSpPr>
          <p:cNvPr id="5" name="Date Placeholder 4">
            <a:extLst>
              <a:ext uri="{FF2B5EF4-FFF2-40B4-BE49-F238E27FC236}">
                <a16:creationId xmlns:a16="http://schemas.microsoft.com/office/drawing/2014/main" id="{41092B9E-0791-4CE7-BDA1-9094A96BC45E}"/>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140615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A46A-8DE4-4349-B0DD-32577384C872}"/>
              </a:ext>
            </a:extLst>
          </p:cNvPr>
          <p:cNvSpPr>
            <a:spLocks noGrp="1"/>
          </p:cNvSpPr>
          <p:nvPr>
            <p:ph type="title"/>
          </p:nvPr>
        </p:nvSpPr>
        <p:spPr/>
        <p:txBody>
          <a:bodyPr/>
          <a:lstStyle/>
          <a:p>
            <a:r>
              <a:rPr lang="en-US" dirty="0"/>
              <a:t>Senate Bill 360</a:t>
            </a:r>
          </a:p>
        </p:txBody>
      </p:sp>
      <p:sp>
        <p:nvSpPr>
          <p:cNvPr id="3" name="Content Placeholder 2">
            <a:extLst>
              <a:ext uri="{FF2B5EF4-FFF2-40B4-BE49-F238E27FC236}">
                <a16:creationId xmlns:a16="http://schemas.microsoft.com/office/drawing/2014/main" id="{CA7837B8-5C86-45AE-BB5D-EE9A791A7F97}"/>
              </a:ext>
            </a:extLst>
          </p:cNvPr>
          <p:cNvSpPr>
            <a:spLocks noGrp="1"/>
          </p:cNvSpPr>
          <p:nvPr>
            <p:ph sz="half" idx="1"/>
          </p:nvPr>
        </p:nvSpPr>
        <p:spPr/>
        <p:txBody>
          <a:bodyPr/>
          <a:lstStyle/>
          <a:p>
            <a:pPr marL="0" marR="0" lvl="0" indent="0" algn="l" defTabSz="914400" rtl="0" eaLnBrk="1" fontAlgn="auto" latinLnBrk="0" hangingPunct="1">
              <a:spcAft>
                <a:spcPts val="0"/>
              </a:spcAft>
              <a:buClrTx/>
              <a:buSzTx/>
              <a:buFont typeface="Arial"/>
              <a:buNone/>
              <a:tabLst/>
              <a:defRPr/>
            </a:pPr>
            <a:r>
              <a:rPr kumimoji="0" lang="en-US" sz="2800" b="1" u="none" strike="noStrike" kern="1200" cap="none" spc="0" normalizeH="0" baseline="0" noProof="0" dirty="0">
                <a:ln>
                  <a:noFill/>
                </a:ln>
                <a:solidFill>
                  <a:srgbClr val="000000"/>
                </a:solidFill>
                <a:effectLst/>
                <a:uLnTx/>
                <a:uFillTx/>
                <a:latin typeface="+mn-lt"/>
                <a:cs typeface="Arial" charset="0"/>
              </a:rPr>
              <a:t>Sponsor: </a:t>
            </a:r>
            <a:r>
              <a:rPr kumimoji="0" lang="en-US" sz="2800" u="none" strike="noStrike" kern="1200" cap="none" spc="0" normalizeH="0" baseline="0" noProof="0" dirty="0">
                <a:ln>
                  <a:noFill/>
                </a:ln>
                <a:solidFill>
                  <a:srgbClr val="000000"/>
                </a:solidFill>
                <a:effectLst/>
                <a:uLnTx/>
                <a:uFillTx/>
                <a:latin typeface="+mn-lt"/>
                <a:cs typeface="Arial" charset="0"/>
              </a:rPr>
              <a:t>Sen. Sheila</a:t>
            </a:r>
            <a:r>
              <a:rPr lang="en-US" dirty="0">
                <a:solidFill>
                  <a:srgbClr val="000000"/>
                </a:solidFill>
                <a:latin typeface="+mn-lt"/>
              </a:rPr>
              <a:t> McNeill</a:t>
            </a:r>
            <a:r>
              <a:rPr kumimoji="0" lang="en-US" sz="2800" b="1" u="none" strike="noStrike" kern="1200" cap="none" spc="0" normalizeH="0" baseline="0" noProof="0" dirty="0">
                <a:ln>
                  <a:noFill/>
                </a:ln>
                <a:solidFill>
                  <a:srgbClr val="000000"/>
                </a:solidFill>
                <a:effectLst/>
                <a:uLnTx/>
                <a:uFillTx/>
                <a:latin typeface="+mn-lt"/>
                <a:cs typeface="Arial" charset="0"/>
              </a:rPr>
              <a:t> </a:t>
            </a:r>
            <a:endParaRPr kumimoji="0" lang="en-US" sz="2800" b="0" u="none" strike="noStrike" kern="1200" cap="none" spc="0" normalizeH="0" baseline="0" noProof="0" dirty="0">
              <a:ln>
                <a:noFill/>
              </a:ln>
              <a:solidFill>
                <a:srgbClr val="000000"/>
              </a:solidFill>
              <a:effectLst/>
              <a:uLnTx/>
              <a:uFillTx/>
              <a:latin typeface="+mn-lt"/>
              <a:cs typeface="Arial" charset="0"/>
            </a:endParaRPr>
          </a:p>
          <a:p>
            <a:pPr marL="0" marR="0" lvl="0" indent="0" algn="l" defTabSz="914400" rtl="0" eaLnBrk="1" fontAlgn="auto" latinLnBrk="0" hangingPunct="1">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Status</a:t>
            </a:r>
            <a:r>
              <a:rPr kumimoji="0" lang="en-US" sz="2800" b="0" i="0" u="none" strike="noStrike" kern="1200" cap="none" spc="0" normalizeH="0" baseline="0" noProof="0" dirty="0">
                <a:ln>
                  <a:noFill/>
                </a:ln>
                <a:solidFill>
                  <a:srgbClr val="000000"/>
                </a:solidFill>
                <a:effectLst/>
                <a:uLnTx/>
                <a:uFillTx/>
                <a:latin typeface="+mn-lt"/>
                <a:cs typeface="Arial" charset="0"/>
              </a:rPr>
              <a:t>: Senate Judiciary </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mn-lt"/>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Synopsis</a:t>
            </a:r>
            <a:r>
              <a:rPr kumimoji="0" lang="en-US" sz="2800" b="0" i="0" u="none" strike="noStrike" kern="1200" cap="none" spc="0" normalizeH="0" baseline="0" noProof="0" dirty="0">
                <a:ln>
                  <a:noFill/>
                </a:ln>
                <a:solidFill>
                  <a:srgbClr val="000000"/>
                </a:solidFill>
                <a:effectLst/>
                <a:uLnTx/>
                <a:uFillTx/>
                <a:latin typeface="+mn-lt"/>
                <a:cs typeface="Arial" charset="0"/>
              </a:rPr>
              <a:t>: The bill, named “Colton’s Law”, provides for sentencing of a person convicted of cruelty to children in the first or second degree when the crime is committed against a disabled minor who has a physical or mental impairment.</a:t>
            </a:r>
            <a:endParaRPr lang="en-US" dirty="0">
              <a:latin typeface="+mn-lt"/>
            </a:endParaRPr>
          </a:p>
        </p:txBody>
      </p:sp>
      <p:sp>
        <p:nvSpPr>
          <p:cNvPr id="4" name="Text Placeholder 3">
            <a:extLst>
              <a:ext uri="{FF2B5EF4-FFF2-40B4-BE49-F238E27FC236}">
                <a16:creationId xmlns:a16="http://schemas.microsoft.com/office/drawing/2014/main" id="{576597D0-1333-4B39-9CA9-F84F7516E237}"/>
              </a:ext>
            </a:extLst>
          </p:cNvPr>
          <p:cNvSpPr>
            <a:spLocks noGrp="1"/>
          </p:cNvSpPr>
          <p:nvPr>
            <p:ph type="body" sz="quarter" idx="1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300" b="0" i="0" u="none" strike="noStrike" kern="1200" cap="none" spc="0" normalizeH="0" baseline="0" noProof="0" dirty="0">
                <a:ln>
                  <a:noFill/>
                </a:ln>
                <a:solidFill>
                  <a:srgbClr val="FFFFFF"/>
                </a:solidFill>
                <a:effectLst/>
                <a:uLnTx/>
                <a:uFillTx/>
                <a:latin typeface="Arial" charset="0"/>
                <a:cs typeface="Arial" charset="0"/>
              </a:rPr>
              <a:t>Office of Legislative Affairs</a:t>
            </a:r>
          </a:p>
          <a:p>
            <a:endParaRPr lang="en-US" dirty="0"/>
          </a:p>
        </p:txBody>
      </p:sp>
      <p:sp>
        <p:nvSpPr>
          <p:cNvPr id="5" name="Date Placeholder 4">
            <a:extLst>
              <a:ext uri="{FF2B5EF4-FFF2-40B4-BE49-F238E27FC236}">
                <a16:creationId xmlns:a16="http://schemas.microsoft.com/office/drawing/2014/main" id="{4EC2F707-BCC9-456A-A416-F53E1A63D87C}"/>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175129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161D-D20B-44B0-81F4-C176E0921203}"/>
              </a:ext>
            </a:extLst>
          </p:cNvPr>
          <p:cNvSpPr>
            <a:spLocks noGrp="1"/>
          </p:cNvSpPr>
          <p:nvPr>
            <p:ph type="title"/>
          </p:nvPr>
        </p:nvSpPr>
        <p:spPr/>
        <p:txBody>
          <a:bodyPr/>
          <a:lstStyle/>
          <a:p>
            <a:r>
              <a:rPr lang="en-US" dirty="0"/>
              <a:t>Senate 116</a:t>
            </a:r>
          </a:p>
        </p:txBody>
      </p:sp>
      <p:sp>
        <p:nvSpPr>
          <p:cNvPr id="3" name="Content Placeholder 2">
            <a:extLst>
              <a:ext uri="{FF2B5EF4-FFF2-40B4-BE49-F238E27FC236}">
                <a16:creationId xmlns:a16="http://schemas.microsoft.com/office/drawing/2014/main" id="{6D61F1DE-08DA-4080-9321-4F6942A1F693}"/>
              </a:ext>
            </a:extLst>
          </p:cNvPr>
          <p:cNvSpPr>
            <a:spLocks noGrp="1"/>
          </p:cNvSpPr>
          <p:nvPr>
            <p:ph sz="half" idx="1"/>
          </p:nvPr>
        </p:nvSpPr>
        <p:spPr/>
        <p:txBody>
          <a:bodyPr>
            <a:normAutofit/>
          </a:bodyPr>
          <a:lstStyle/>
          <a:p>
            <a:pPr marL="0" marR="0" lvl="0" indent="0" algn="l" defTabSz="914400" rtl="0" eaLnBrk="1" fontAlgn="auto" latinLnBrk="0" hangingPunct="1">
              <a:spcAft>
                <a:spcPts val="0"/>
              </a:spcAft>
              <a:buClrTx/>
              <a:buSzTx/>
              <a:buFont typeface="Arial"/>
              <a:buNone/>
              <a:tabLst/>
              <a:defRPr/>
            </a:pPr>
            <a:r>
              <a:rPr kumimoji="0" lang="en-US" sz="2800" b="1" u="none" strike="noStrike" kern="1200" cap="none" spc="0" normalizeH="0" baseline="0" noProof="0" dirty="0">
                <a:ln>
                  <a:noFill/>
                </a:ln>
                <a:solidFill>
                  <a:srgbClr val="000000"/>
                </a:solidFill>
                <a:effectLst/>
                <a:uLnTx/>
                <a:uFillTx/>
                <a:latin typeface="+mn-lt"/>
                <a:cs typeface="Arial" charset="0"/>
              </a:rPr>
              <a:t>Sponsor</a:t>
            </a:r>
            <a:r>
              <a:rPr lang="en-US" b="1" dirty="0">
                <a:solidFill>
                  <a:srgbClr val="000000"/>
                </a:solidFill>
                <a:latin typeface="+mn-lt"/>
              </a:rPr>
              <a:t>: </a:t>
            </a:r>
            <a:r>
              <a:rPr lang="en-US" dirty="0">
                <a:solidFill>
                  <a:srgbClr val="000000"/>
                </a:solidFill>
                <a:latin typeface="+mn-lt"/>
              </a:rPr>
              <a:t>Sen. Randy Robertson</a:t>
            </a:r>
            <a:endParaRPr kumimoji="0" lang="en-US" sz="2800" u="none" strike="noStrike" kern="1200" cap="none" spc="0" normalizeH="0" baseline="0" noProof="0" dirty="0">
              <a:ln>
                <a:noFill/>
              </a:ln>
              <a:solidFill>
                <a:srgbClr val="000000"/>
              </a:solidFill>
              <a:effectLst/>
              <a:uLnTx/>
              <a:uFillTx/>
              <a:latin typeface="+mn-lt"/>
              <a:cs typeface="Arial" charset="0"/>
            </a:endParaRPr>
          </a:p>
          <a:p>
            <a:pPr marL="0" marR="0" lvl="0" indent="0" algn="l" defTabSz="914400" rtl="0" eaLnBrk="1" fontAlgn="auto" latinLnBrk="0" hangingPunct="1">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Status</a:t>
            </a:r>
            <a:r>
              <a:rPr kumimoji="0" lang="en-US" sz="2800" b="0" i="0" u="none" strike="noStrike" kern="1200" cap="none" spc="0" normalizeH="0" baseline="0" noProof="0" dirty="0">
                <a:ln>
                  <a:noFill/>
                </a:ln>
                <a:solidFill>
                  <a:srgbClr val="000000"/>
                </a:solidFill>
                <a:effectLst/>
                <a:uLnTx/>
                <a:uFillTx/>
                <a:latin typeface="+mn-lt"/>
                <a:cs typeface="Arial" charset="0"/>
              </a:rPr>
              <a:t>: House Health and Human Services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mn-lt"/>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Synopsis</a:t>
            </a:r>
            <a:r>
              <a:rPr kumimoji="0" lang="en-US" sz="2800" b="0" i="0" u="none" strike="noStrike" kern="1200" cap="none" spc="0" normalizeH="0" baseline="0" noProof="0" dirty="0">
                <a:ln>
                  <a:noFill/>
                </a:ln>
                <a:solidFill>
                  <a:srgbClr val="000000"/>
                </a:solidFill>
                <a:effectLst/>
                <a:uLnTx/>
                <a:uFillTx/>
                <a:latin typeface="+mn-lt"/>
                <a:cs typeface="Arial" charset="0"/>
              </a:rPr>
              <a:t>: The bill creates “maternity supportive housing residences”, to allow nonprofit organizations to provide housing </a:t>
            </a:r>
            <a:r>
              <a:rPr kumimoji="0" lang="en-US" sz="2800" b="0" i="1" u="none" strike="noStrike" kern="1200" cap="none" spc="0" normalizeH="0" baseline="0" noProof="0" dirty="0">
                <a:ln>
                  <a:noFill/>
                </a:ln>
                <a:solidFill>
                  <a:srgbClr val="000000"/>
                </a:solidFill>
                <a:effectLst/>
                <a:uLnTx/>
                <a:uFillTx/>
                <a:latin typeface="+mn-lt"/>
                <a:cs typeface="Arial" charset="0"/>
              </a:rPr>
              <a:t>only</a:t>
            </a:r>
            <a:r>
              <a:rPr kumimoji="0" lang="en-US" sz="2800" b="0" i="0" u="none" strike="noStrike" kern="1200" cap="none" spc="0" normalizeH="0" baseline="0" noProof="0" dirty="0">
                <a:ln>
                  <a:noFill/>
                </a:ln>
                <a:solidFill>
                  <a:srgbClr val="000000"/>
                </a:solidFill>
                <a:effectLst/>
                <a:uLnTx/>
                <a:uFillTx/>
                <a:latin typeface="+mn-lt"/>
                <a:cs typeface="Arial" charset="0"/>
              </a:rPr>
              <a:t> for up to six pregnant women, aged 18 years or older and their children. The proposal requires registration of the homes with the Department’s  Residential Child Care Licensing Unit. </a:t>
            </a:r>
            <a:endParaRPr kumimoji="0" lang="en-US" sz="2800" b="0" i="0" u="none" strike="noStrike" kern="1200" cap="none" spc="0" normalizeH="0" baseline="0" noProof="0" dirty="0">
              <a:ln>
                <a:noFill/>
              </a:ln>
              <a:solidFill>
                <a:srgbClr val="282828"/>
              </a:solidFill>
              <a:effectLst/>
              <a:uLnTx/>
              <a:uFillTx/>
              <a:latin typeface="+mn-lt"/>
              <a:ea typeface="Calibri" panose="020F0502020204030204" pitchFamily="34" charset="0"/>
              <a:cs typeface="Arial" charset="0"/>
            </a:endParaRPr>
          </a:p>
          <a:p>
            <a:endParaRPr lang="en-US" dirty="0"/>
          </a:p>
        </p:txBody>
      </p:sp>
      <p:sp>
        <p:nvSpPr>
          <p:cNvPr id="4" name="Text Placeholder 3">
            <a:extLst>
              <a:ext uri="{FF2B5EF4-FFF2-40B4-BE49-F238E27FC236}">
                <a16:creationId xmlns:a16="http://schemas.microsoft.com/office/drawing/2014/main" id="{05FCE9BF-AEB3-40A9-9271-4424BF4BF4CB}"/>
              </a:ext>
            </a:extLst>
          </p:cNvPr>
          <p:cNvSpPr>
            <a:spLocks noGrp="1"/>
          </p:cNvSpPr>
          <p:nvPr>
            <p:ph type="body" sz="quarter" idx="10"/>
          </p:nvPr>
        </p:nvSpPr>
        <p:spPr/>
        <p:txBody>
          <a:bodyPr/>
          <a:lstStyle/>
          <a:p>
            <a:r>
              <a:rPr lang="en-US" dirty="0"/>
              <a:t>Office of Legislative Affairs</a:t>
            </a:r>
          </a:p>
        </p:txBody>
      </p:sp>
      <p:sp>
        <p:nvSpPr>
          <p:cNvPr id="5" name="Date Placeholder 4">
            <a:extLst>
              <a:ext uri="{FF2B5EF4-FFF2-40B4-BE49-F238E27FC236}">
                <a16:creationId xmlns:a16="http://schemas.microsoft.com/office/drawing/2014/main" id="{0D4B73BE-D521-4773-BD34-B92A64F78DCC}"/>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84839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A05F-78AF-469A-98A0-353C8C87106E}"/>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8B5FAC34-E18E-4D8D-A943-5AD3BFF8521C}"/>
              </a:ext>
            </a:extLst>
          </p:cNvPr>
          <p:cNvSpPr>
            <a:spLocks noGrp="1"/>
          </p:cNvSpPr>
          <p:nvPr>
            <p:ph sz="half" idx="1"/>
          </p:nvPr>
        </p:nvSpPr>
        <p:spPr/>
        <p:txBody>
          <a:bodyPr/>
          <a:lstStyle/>
          <a:p>
            <a:pPr marL="0" indent="0" algn="ctr">
              <a:buNone/>
            </a:pPr>
            <a:endParaRPr lang="en-US" b="1" dirty="0">
              <a:latin typeface="+mn-lt"/>
            </a:endParaRPr>
          </a:p>
          <a:p>
            <a:pPr marL="0" indent="0" algn="ctr">
              <a:buNone/>
            </a:pPr>
            <a:endParaRPr lang="en-US" b="1" dirty="0">
              <a:latin typeface="+mn-lt"/>
            </a:endParaRPr>
          </a:p>
          <a:p>
            <a:pPr marL="0" indent="0" algn="ctr">
              <a:buNone/>
            </a:pPr>
            <a:r>
              <a:rPr lang="en-US" b="1" dirty="0">
                <a:latin typeface="+mn-lt"/>
              </a:rPr>
              <a:t>Matthew Wosotowsky</a:t>
            </a:r>
          </a:p>
          <a:p>
            <a:pPr marL="0" indent="0" algn="ctr">
              <a:buNone/>
            </a:pPr>
            <a:r>
              <a:rPr lang="en-US" dirty="0">
                <a:latin typeface="+mn-lt"/>
              </a:rPr>
              <a:t>Director of Legislative Affairs</a:t>
            </a:r>
          </a:p>
          <a:p>
            <a:pPr marL="0" indent="0" algn="ctr">
              <a:buNone/>
            </a:pPr>
            <a:r>
              <a:rPr lang="en-US" dirty="0">
                <a:latin typeface="+mn-lt"/>
                <a:hlinkClick r:id="rId3"/>
              </a:rPr>
              <a:t>matthew.wosotowsky@dhs.ga.gov</a:t>
            </a:r>
            <a:endParaRPr lang="en-US" dirty="0">
              <a:latin typeface="+mn-lt"/>
            </a:endParaRPr>
          </a:p>
          <a:p>
            <a:pPr marL="0" indent="0" algn="ctr">
              <a:buNone/>
            </a:pPr>
            <a:r>
              <a:rPr lang="en-US" dirty="0">
                <a:latin typeface="+mn-lt"/>
              </a:rPr>
              <a:t>404.217.8298</a:t>
            </a:r>
          </a:p>
        </p:txBody>
      </p:sp>
      <p:sp>
        <p:nvSpPr>
          <p:cNvPr id="4" name="Text Placeholder 3">
            <a:extLst>
              <a:ext uri="{FF2B5EF4-FFF2-40B4-BE49-F238E27FC236}">
                <a16:creationId xmlns:a16="http://schemas.microsoft.com/office/drawing/2014/main" id="{BC46FE4C-E397-460F-BD1B-AA5899B0CE12}"/>
              </a:ext>
            </a:extLst>
          </p:cNvPr>
          <p:cNvSpPr>
            <a:spLocks noGrp="1"/>
          </p:cNvSpPr>
          <p:nvPr>
            <p:ph type="body" sz="quarter" idx="10"/>
          </p:nvPr>
        </p:nvSpPr>
        <p:spPr/>
        <p:txBody>
          <a:bodyPr/>
          <a:lstStyle/>
          <a:p>
            <a:r>
              <a:rPr lang="en-US" dirty="0"/>
              <a:t>Office of Legislative Affairs</a:t>
            </a:r>
          </a:p>
          <a:p>
            <a:endParaRPr lang="en-US" dirty="0"/>
          </a:p>
        </p:txBody>
      </p:sp>
      <p:sp>
        <p:nvSpPr>
          <p:cNvPr id="5" name="Date Placeholder 4">
            <a:extLst>
              <a:ext uri="{FF2B5EF4-FFF2-40B4-BE49-F238E27FC236}">
                <a16:creationId xmlns:a16="http://schemas.microsoft.com/office/drawing/2014/main" id="{D604B384-6684-4843-B3D7-9D42886BEE55}"/>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152065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Office of Legislative Affairs</a:t>
            </a:r>
          </a:p>
        </p:txBody>
      </p:sp>
      <p:sp>
        <p:nvSpPr>
          <p:cNvPr id="3" name="Date Placeholder 2"/>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1613449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C05F-BF78-4ACA-BD92-6F30E91E9E7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E90B070-C3BF-488E-8284-A5587D1C713B}"/>
              </a:ext>
            </a:extLst>
          </p:cNvPr>
          <p:cNvSpPr>
            <a:spLocks noGrp="1"/>
          </p:cNvSpPr>
          <p:nvPr>
            <p:ph sz="half" idx="1"/>
          </p:nvPr>
        </p:nvSpPr>
        <p:spPr/>
        <p:txBody>
          <a:bodyPr/>
          <a:lstStyle/>
          <a:p>
            <a:r>
              <a:rPr lang="en-US" dirty="0">
                <a:latin typeface="+mn-lt"/>
                <a:cs typeface="Arial" panose="020B0604020202020204" pitchFamily="34" charset="0"/>
              </a:rPr>
              <a:t>Session Overview</a:t>
            </a:r>
          </a:p>
          <a:p>
            <a:r>
              <a:rPr lang="en-US" dirty="0">
                <a:latin typeface="+mn-lt"/>
                <a:cs typeface="Arial" panose="020B0604020202020204" pitchFamily="34" charset="0"/>
              </a:rPr>
              <a:t>Proposals impacting the Department of Human Services </a:t>
            </a:r>
          </a:p>
          <a:p>
            <a:pPr lvl="0"/>
            <a:r>
              <a:rPr lang="en-US" dirty="0">
                <a:latin typeface="+mn-lt"/>
                <a:cs typeface="Arial" panose="020B0604020202020204" pitchFamily="34" charset="0"/>
              </a:rPr>
              <a:t>Questions</a:t>
            </a:r>
          </a:p>
          <a:p>
            <a:endParaRPr lang="en-US" dirty="0"/>
          </a:p>
          <a:p>
            <a:endParaRPr lang="en-US" dirty="0"/>
          </a:p>
        </p:txBody>
      </p:sp>
      <p:sp>
        <p:nvSpPr>
          <p:cNvPr id="4" name="Text Placeholder 3">
            <a:extLst>
              <a:ext uri="{FF2B5EF4-FFF2-40B4-BE49-F238E27FC236}">
                <a16:creationId xmlns:a16="http://schemas.microsoft.com/office/drawing/2014/main" id="{3068EE43-3E36-4144-8686-D27593A31DD6}"/>
              </a:ext>
            </a:extLst>
          </p:cNvPr>
          <p:cNvSpPr>
            <a:spLocks noGrp="1"/>
          </p:cNvSpPr>
          <p:nvPr>
            <p:ph type="body" sz="quarter" idx="10"/>
          </p:nvPr>
        </p:nvSpPr>
        <p:spPr/>
        <p:txBody>
          <a:bodyPr/>
          <a:lstStyle/>
          <a:p>
            <a:r>
              <a:rPr lang="en-US" dirty="0"/>
              <a:t>Office of Legislative Affairs</a:t>
            </a:r>
          </a:p>
          <a:p>
            <a:endParaRPr lang="en-US" dirty="0"/>
          </a:p>
        </p:txBody>
      </p:sp>
      <p:sp>
        <p:nvSpPr>
          <p:cNvPr id="5" name="Date Placeholder 4">
            <a:extLst>
              <a:ext uri="{FF2B5EF4-FFF2-40B4-BE49-F238E27FC236}">
                <a16:creationId xmlns:a16="http://schemas.microsoft.com/office/drawing/2014/main" id="{E533C2EE-F177-4394-B2E4-DA56D022447A}"/>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98454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Session Overview</a:t>
            </a:r>
          </a:p>
        </p:txBody>
      </p:sp>
      <p:sp>
        <p:nvSpPr>
          <p:cNvPr id="3" name="Content Placeholder 2"/>
          <p:cNvSpPr>
            <a:spLocks noGrp="1"/>
          </p:cNvSpPr>
          <p:nvPr>
            <p:ph sz="half" idx="1"/>
          </p:nvPr>
        </p:nvSpPr>
        <p:spPr>
          <a:xfrm>
            <a:off x="347383" y="1289553"/>
            <a:ext cx="11497235" cy="4793747"/>
          </a:xfrm>
        </p:spPr>
        <p:txBody>
          <a:bodyPr>
            <a:normAutofit/>
          </a:bodyPr>
          <a:lstStyle/>
          <a:p>
            <a:pPr marL="0" indent="0">
              <a:lnSpc>
                <a:spcPct val="100000"/>
              </a:lnSpc>
              <a:spcBef>
                <a:spcPts val="0"/>
              </a:spcBef>
              <a:buNone/>
              <a:defRPr/>
            </a:pPr>
            <a:r>
              <a:rPr lang="en-US" dirty="0">
                <a:latin typeface="+mn-lt"/>
                <a:cs typeface="Arial" panose="020B0604020202020204" pitchFamily="34" charset="0"/>
              </a:rPr>
              <a:t>The 2022 General Assembly convened Monday, January 10. This is year two of the 2021-2022 biennial legislative session. </a:t>
            </a:r>
          </a:p>
          <a:p>
            <a:pPr marL="0" indent="0">
              <a:lnSpc>
                <a:spcPct val="100000"/>
              </a:lnSpc>
              <a:spcBef>
                <a:spcPts val="0"/>
              </a:spcBef>
              <a:buNone/>
              <a:defRPr/>
            </a:pPr>
            <a:endParaRPr lang="en-US" dirty="0">
              <a:latin typeface="+mn-lt"/>
              <a:cs typeface="Arial" panose="020B0604020202020204" pitchFamily="34" charset="0"/>
            </a:endParaRPr>
          </a:p>
          <a:p>
            <a:pPr marL="0" indent="0">
              <a:lnSpc>
                <a:spcPct val="100000"/>
              </a:lnSpc>
              <a:spcBef>
                <a:spcPts val="0"/>
              </a:spcBef>
              <a:buNone/>
              <a:defRPr/>
            </a:pPr>
            <a:r>
              <a:rPr lang="en-US" dirty="0">
                <a:latin typeface="+mn-lt"/>
                <a:cs typeface="Arial" panose="020B0604020202020204" pitchFamily="34" charset="0"/>
              </a:rPr>
              <a:t>With the progress that has been made in combatting the pandemic, this year’s legislative session is more robust than last year.</a:t>
            </a:r>
          </a:p>
          <a:p>
            <a:pPr marL="0" indent="0">
              <a:lnSpc>
                <a:spcPct val="100000"/>
              </a:lnSpc>
              <a:spcBef>
                <a:spcPts val="0"/>
              </a:spcBef>
              <a:buNone/>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000000"/>
                </a:solidFill>
                <a:latin typeface="+mn-lt"/>
                <a:cs typeface="Arial" panose="020B0604020202020204" pitchFamily="34" charset="0"/>
              </a:rPr>
              <a:t>However, t</a:t>
            </a:r>
            <a:r>
              <a:rPr kumimoji="0" lang="en-US" sz="2800" b="0" i="0" u="none" strike="noStrike" kern="1200" cap="none" spc="0" normalizeH="0" baseline="0" noProof="0" dirty="0">
                <a:ln>
                  <a:noFill/>
                </a:ln>
                <a:solidFill>
                  <a:srgbClr val="000000"/>
                </a:solidFill>
                <a:effectLst/>
                <a:uLnTx/>
                <a:uFillTx/>
                <a:latin typeface="+mn-lt"/>
                <a:cs typeface="Arial" panose="020B0604020202020204" pitchFamily="34" charset="0"/>
              </a:rPr>
              <a:t>he General Assembly has continued with safety protocols to help protect the members, employees and others that enter the Capitol.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Text Placeholder 3"/>
          <p:cNvSpPr>
            <a:spLocks noGrp="1"/>
          </p:cNvSpPr>
          <p:nvPr>
            <p:ph type="body" sz="quarter" idx="10"/>
          </p:nvPr>
        </p:nvSpPr>
        <p:spPr/>
        <p:txBody>
          <a:bodyPr/>
          <a:lstStyle/>
          <a:p>
            <a:r>
              <a:rPr lang="en-US" dirty="0"/>
              <a:t>Office of Legislative Affairs</a:t>
            </a:r>
          </a:p>
        </p:txBody>
      </p:sp>
      <p:sp>
        <p:nvSpPr>
          <p:cNvPr id="5" name="Date Placeholder 4"/>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148154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EBEE-5E0E-4BE1-B0F5-A34FB9FFA1DB}"/>
              </a:ext>
            </a:extLst>
          </p:cNvPr>
          <p:cNvSpPr>
            <a:spLocks noGrp="1"/>
          </p:cNvSpPr>
          <p:nvPr>
            <p:ph type="title"/>
          </p:nvPr>
        </p:nvSpPr>
        <p:spPr/>
        <p:txBody>
          <a:bodyPr/>
          <a:lstStyle/>
          <a:p>
            <a:r>
              <a:rPr lang="en-US" dirty="0"/>
              <a:t>Legislative Proposals</a:t>
            </a:r>
          </a:p>
        </p:txBody>
      </p:sp>
      <p:sp>
        <p:nvSpPr>
          <p:cNvPr id="3" name="Content Placeholder 2">
            <a:extLst>
              <a:ext uri="{FF2B5EF4-FFF2-40B4-BE49-F238E27FC236}">
                <a16:creationId xmlns:a16="http://schemas.microsoft.com/office/drawing/2014/main" id="{4F4A875F-3B52-43FF-8161-3C19D2991257}"/>
              </a:ext>
            </a:extLst>
          </p:cNvPr>
          <p:cNvSpPr>
            <a:spLocks noGrp="1"/>
          </p:cNvSpPr>
          <p:nvPr>
            <p:ph sz="half" idx="1"/>
          </p:nvPr>
        </p:nvSpPr>
        <p:spPr>
          <a:xfrm>
            <a:off x="349623" y="1289553"/>
            <a:ext cx="11497235" cy="4913738"/>
          </a:xfrm>
        </p:spPr>
        <p:txBody>
          <a:bodyPr>
            <a:normAutofit/>
          </a:bodyPr>
          <a:lstStyle/>
          <a:p>
            <a:pPr marL="0" lvl="0" indent="0">
              <a:lnSpc>
                <a:spcPct val="100000"/>
              </a:lnSpc>
              <a:spcBef>
                <a:spcPts val="0"/>
              </a:spcBef>
              <a:buNone/>
              <a:defRPr/>
            </a:pPr>
            <a:r>
              <a:rPr lang="en-US" dirty="0">
                <a:latin typeface="+mn-lt"/>
                <a:cs typeface="Arial" panose="020B0604020202020204" pitchFamily="34" charset="0"/>
              </a:rPr>
              <a:t>Our Legislative Affairs staff is monitoring many proposals that have the potential to impact the Department’s programs or services.</a:t>
            </a:r>
          </a:p>
          <a:p>
            <a:pPr marL="0" lvl="0" indent="0">
              <a:lnSpc>
                <a:spcPct val="100000"/>
              </a:lnSpc>
              <a:spcBef>
                <a:spcPts val="0"/>
              </a:spcBef>
              <a:buNone/>
              <a:defRPr/>
            </a:pPr>
            <a:endParaRPr lang="en-US" dirty="0">
              <a:latin typeface="+mn-lt"/>
              <a:cs typeface="Arial" panose="020B0604020202020204" pitchFamily="34" charset="0"/>
            </a:endParaRPr>
          </a:p>
          <a:p>
            <a:pPr marL="0" lvl="0" indent="0">
              <a:lnSpc>
                <a:spcPct val="100000"/>
              </a:lnSpc>
              <a:spcBef>
                <a:spcPts val="0"/>
              </a:spcBef>
              <a:buNone/>
              <a:defRPr/>
            </a:pPr>
            <a:r>
              <a:rPr lang="en-US" dirty="0">
                <a:latin typeface="+mn-lt"/>
                <a:cs typeface="Arial" panose="020B0604020202020204" pitchFamily="34" charset="0"/>
              </a:rPr>
              <a:t>This session, the Department has one legislative proposal.</a:t>
            </a:r>
          </a:p>
          <a:p>
            <a:pPr marL="0" lvl="0" indent="0">
              <a:lnSpc>
                <a:spcPct val="100000"/>
              </a:lnSpc>
              <a:spcBef>
                <a:spcPts val="0"/>
              </a:spcBef>
              <a:buNone/>
              <a:defRPr/>
            </a:pPr>
            <a:endParaRPr lang="en-US" dirty="0">
              <a:latin typeface="+mn-lt"/>
              <a:cs typeface="Arial" panose="020B0604020202020204" pitchFamily="34" charset="0"/>
            </a:endParaRPr>
          </a:p>
        </p:txBody>
      </p:sp>
      <p:sp>
        <p:nvSpPr>
          <p:cNvPr id="4" name="Text Placeholder 3">
            <a:extLst>
              <a:ext uri="{FF2B5EF4-FFF2-40B4-BE49-F238E27FC236}">
                <a16:creationId xmlns:a16="http://schemas.microsoft.com/office/drawing/2014/main" id="{C755D798-8773-4FCE-8BDB-177061675035}"/>
              </a:ext>
            </a:extLst>
          </p:cNvPr>
          <p:cNvSpPr>
            <a:spLocks noGrp="1"/>
          </p:cNvSpPr>
          <p:nvPr>
            <p:ph type="body" sz="quarter" idx="10"/>
          </p:nvPr>
        </p:nvSpPr>
        <p:spPr/>
        <p:txBody>
          <a:bodyPr/>
          <a:lstStyle/>
          <a:p>
            <a:pPr lvl="0"/>
            <a:r>
              <a:rPr lang="en-US" dirty="0">
                <a:solidFill>
                  <a:srgbClr val="FFFFFF"/>
                </a:solidFill>
              </a:rPr>
              <a:t>Office of Legislative Affairs</a:t>
            </a:r>
          </a:p>
          <a:p>
            <a:endParaRPr lang="en-US" dirty="0"/>
          </a:p>
        </p:txBody>
      </p:sp>
      <p:sp>
        <p:nvSpPr>
          <p:cNvPr id="5" name="Date Placeholder 4">
            <a:extLst>
              <a:ext uri="{FF2B5EF4-FFF2-40B4-BE49-F238E27FC236}">
                <a16:creationId xmlns:a16="http://schemas.microsoft.com/office/drawing/2014/main" id="{C44F4630-3C43-4030-8C4A-916374A2B205}"/>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3837488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0360-1DD8-4274-9317-8A84E660EFDE}"/>
              </a:ext>
            </a:extLst>
          </p:cNvPr>
          <p:cNvSpPr>
            <a:spLocks noGrp="1"/>
          </p:cNvSpPr>
          <p:nvPr>
            <p:ph type="title"/>
          </p:nvPr>
        </p:nvSpPr>
        <p:spPr/>
        <p:txBody>
          <a:bodyPr/>
          <a:lstStyle/>
          <a:p>
            <a:r>
              <a:rPr lang="en-US" dirty="0"/>
              <a:t>House Bill 1234</a:t>
            </a:r>
          </a:p>
        </p:txBody>
      </p:sp>
      <p:sp>
        <p:nvSpPr>
          <p:cNvPr id="3" name="Content Placeholder 2">
            <a:extLst>
              <a:ext uri="{FF2B5EF4-FFF2-40B4-BE49-F238E27FC236}">
                <a16:creationId xmlns:a16="http://schemas.microsoft.com/office/drawing/2014/main" id="{CE128967-F7A5-4CDC-B068-BEA876313D0F}"/>
              </a:ext>
            </a:extLst>
          </p:cNvPr>
          <p:cNvSpPr>
            <a:spLocks noGrp="1"/>
          </p:cNvSpPr>
          <p:nvPr>
            <p:ph sz="half" idx="1"/>
          </p:nvPr>
        </p:nvSpPr>
        <p:spPr/>
        <p:txBody>
          <a:bodyPr>
            <a:normAutofit/>
          </a:bodyPr>
          <a:lstStyle/>
          <a:p>
            <a:pPr marL="0" lvl="0" indent="0">
              <a:buNone/>
            </a:pPr>
            <a:r>
              <a:rPr lang="en-US" b="1" dirty="0">
                <a:solidFill>
                  <a:srgbClr val="000000"/>
                </a:solidFill>
                <a:latin typeface="+mn-lt"/>
                <a:cs typeface="Arial" panose="020B0604020202020204" pitchFamily="34" charset="0"/>
              </a:rPr>
              <a:t>Sponsor</a:t>
            </a:r>
            <a:r>
              <a:rPr lang="en-US" dirty="0">
                <a:solidFill>
                  <a:srgbClr val="000000"/>
                </a:solidFill>
                <a:latin typeface="+mn-lt"/>
                <a:cs typeface="Arial" panose="020B0604020202020204" pitchFamily="34" charset="0"/>
              </a:rPr>
              <a:t>: </a:t>
            </a:r>
            <a:r>
              <a:rPr lang="en-US" dirty="0">
                <a:latin typeface="+mn-lt"/>
                <a:cs typeface="Arial" panose="020B0604020202020204" pitchFamily="34" charset="0"/>
              </a:rPr>
              <a:t>Rep. Mandi Ballinger	 </a:t>
            </a:r>
          </a:p>
          <a:p>
            <a:pPr marL="0" lvl="0" indent="0">
              <a:buNone/>
            </a:pPr>
            <a:r>
              <a:rPr lang="en-US" b="1" dirty="0">
                <a:solidFill>
                  <a:srgbClr val="000000"/>
                </a:solidFill>
                <a:latin typeface="+mn-lt"/>
                <a:cs typeface="Arial" panose="020B0604020202020204" pitchFamily="34" charset="0"/>
              </a:rPr>
              <a:t>Status</a:t>
            </a:r>
            <a:r>
              <a:rPr lang="en-US" dirty="0">
                <a:solidFill>
                  <a:srgbClr val="000000"/>
                </a:solidFill>
                <a:latin typeface="+mn-lt"/>
                <a:cs typeface="Arial" panose="020B0604020202020204" pitchFamily="34" charset="0"/>
              </a:rPr>
              <a:t>: House Juvenile Justice</a:t>
            </a:r>
          </a:p>
          <a:p>
            <a:pPr marL="0" lvl="0" indent="0">
              <a:buNone/>
            </a:pPr>
            <a:endParaRPr lang="en-US" dirty="0">
              <a:latin typeface="+mn-lt"/>
              <a:cs typeface="Arial" panose="020B0604020202020204" pitchFamily="34" charset="0"/>
            </a:endParaRPr>
          </a:p>
          <a:p>
            <a:pPr marL="0" lvl="0" indent="0">
              <a:buNone/>
            </a:pPr>
            <a:r>
              <a:rPr lang="en-US" b="1" dirty="0">
                <a:latin typeface="+mn-lt"/>
                <a:cs typeface="Arial" panose="020B0604020202020204" pitchFamily="34" charset="0"/>
              </a:rPr>
              <a:t>Synopsis</a:t>
            </a:r>
            <a:r>
              <a:rPr lang="en-US" dirty="0">
                <a:latin typeface="+mn-lt"/>
                <a:cs typeface="Arial" panose="020B0604020202020204" pitchFamily="34" charset="0"/>
              </a:rPr>
              <a:t>: This is an agency bill that seeks to clarify that youth ages18-21, who were formerly in foster care</a:t>
            </a:r>
            <a:r>
              <a:rPr kumimoji="0" lang="en-US" sz="2800" b="0" i="0" u="none" strike="noStrike" kern="1200" cap="none" spc="0" normalizeH="0" baseline="0" noProof="0" dirty="0">
                <a:ln>
                  <a:noFill/>
                </a:ln>
                <a:solidFill>
                  <a:srgbClr val="000000"/>
                </a:solidFill>
                <a:effectLst/>
                <a:uLnTx/>
                <a:uFillTx/>
                <a:latin typeface="+mn-lt"/>
                <a:cs typeface="Arial" panose="020B0604020202020204" pitchFamily="34" charset="0"/>
              </a:rPr>
              <a:t> and are receiving Extended Youth Services (EYS)</a:t>
            </a:r>
            <a:r>
              <a:rPr lang="en-US" dirty="0">
                <a:latin typeface="+mn-lt"/>
                <a:cs typeface="Arial" panose="020B0604020202020204" pitchFamily="34" charset="0"/>
              </a:rPr>
              <a:t> through DFCS, continue to have legal representation during judicial review hearings. </a:t>
            </a:r>
          </a:p>
        </p:txBody>
      </p:sp>
      <p:sp>
        <p:nvSpPr>
          <p:cNvPr id="4" name="Text Placeholder 3">
            <a:extLst>
              <a:ext uri="{FF2B5EF4-FFF2-40B4-BE49-F238E27FC236}">
                <a16:creationId xmlns:a16="http://schemas.microsoft.com/office/drawing/2014/main" id="{AB4A0A9B-058D-4F48-A939-3257E148E346}"/>
              </a:ext>
            </a:extLst>
          </p:cNvPr>
          <p:cNvSpPr>
            <a:spLocks noGrp="1"/>
          </p:cNvSpPr>
          <p:nvPr>
            <p:ph type="body" sz="quarter" idx="10"/>
          </p:nvPr>
        </p:nvSpPr>
        <p:spPr/>
        <p:txBody>
          <a:bodyPr/>
          <a:lstStyle/>
          <a:p>
            <a:pPr lvl="0"/>
            <a:r>
              <a:rPr lang="en-US" dirty="0">
                <a:solidFill>
                  <a:srgbClr val="FFFFFF"/>
                </a:solidFill>
              </a:rPr>
              <a:t>Office of Legislative Affairs</a:t>
            </a:r>
          </a:p>
          <a:p>
            <a:endParaRPr lang="en-US" dirty="0"/>
          </a:p>
        </p:txBody>
      </p:sp>
      <p:sp>
        <p:nvSpPr>
          <p:cNvPr id="5" name="Date Placeholder 4">
            <a:extLst>
              <a:ext uri="{FF2B5EF4-FFF2-40B4-BE49-F238E27FC236}">
                <a16:creationId xmlns:a16="http://schemas.microsoft.com/office/drawing/2014/main" id="{4772496F-E742-4F72-B9AA-BA558EE1F49F}"/>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180993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5EF7-84F5-47B7-A512-735679FD7371}"/>
              </a:ext>
            </a:extLst>
          </p:cNvPr>
          <p:cNvSpPr>
            <a:spLocks noGrp="1"/>
          </p:cNvSpPr>
          <p:nvPr>
            <p:ph type="title"/>
          </p:nvPr>
        </p:nvSpPr>
        <p:spPr/>
        <p:txBody>
          <a:bodyPr/>
          <a:lstStyle/>
          <a:p>
            <a:r>
              <a:rPr lang="en-US" dirty="0"/>
              <a:t>House Bill 1013</a:t>
            </a:r>
          </a:p>
        </p:txBody>
      </p:sp>
      <p:sp>
        <p:nvSpPr>
          <p:cNvPr id="3" name="Content Placeholder 2">
            <a:extLst>
              <a:ext uri="{FF2B5EF4-FFF2-40B4-BE49-F238E27FC236}">
                <a16:creationId xmlns:a16="http://schemas.microsoft.com/office/drawing/2014/main" id="{69C94FDB-6E93-4134-B64D-236C6A09EC2E}"/>
              </a:ext>
            </a:extLst>
          </p:cNvPr>
          <p:cNvSpPr>
            <a:spLocks noGrp="1"/>
          </p:cNvSpPr>
          <p:nvPr>
            <p:ph sz="half" idx="1"/>
          </p:nvPr>
        </p:nvSpPr>
        <p:spPr/>
        <p:txBody>
          <a:bodyPr/>
          <a:lstStyle/>
          <a:p>
            <a:pPr marL="0" marR="0" lvl="0" indent="0" algn="l" defTabSz="914400" rtl="0" eaLnBrk="1" fontAlgn="auto" latinLnBrk="0" hangingPunct="1">
              <a:spcAft>
                <a:spcPts val="0"/>
              </a:spcAft>
              <a:buClrTx/>
              <a:buSzTx/>
              <a:buFont typeface="Arial"/>
              <a:buNone/>
              <a:tabLst/>
              <a:defRPr/>
            </a:pPr>
            <a:r>
              <a:rPr kumimoji="0" lang="en-US" sz="2800" b="1" u="none" strike="noStrike" kern="1200" cap="none" spc="0" normalizeH="0" baseline="0" noProof="0" dirty="0">
                <a:ln>
                  <a:noFill/>
                </a:ln>
                <a:solidFill>
                  <a:srgbClr val="000000"/>
                </a:solidFill>
                <a:effectLst/>
                <a:uLnTx/>
                <a:uFillTx/>
                <a:latin typeface="+mn-lt"/>
                <a:cs typeface="Arial" charset="0"/>
              </a:rPr>
              <a:t>Sponsor: </a:t>
            </a:r>
            <a:r>
              <a:rPr kumimoji="0" lang="en-US" sz="2800" u="none" strike="noStrike" kern="1200" cap="none" spc="0" normalizeH="0" baseline="0" noProof="0" dirty="0">
                <a:ln>
                  <a:noFill/>
                </a:ln>
                <a:solidFill>
                  <a:srgbClr val="000000"/>
                </a:solidFill>
                <a:effectLst/>
                <a:uLnTx/>
                <a:uFillTx/>
                <a:latin typeface="+mn-lt"/>
                <a:cs typeface="Arial" charset="0"/>
              </a:rPr>
              <a:t>Rep. David Ralston</a:t>
            </a:r>
            <a:r>
              <a:rPr kumimoji="0" lang="en-US" sz="2800" b="1" u="none" strike="noStrike" kern="1200" cap="none" spc="0" normalizeH="0" baseline="0" noProof="0" dirty="0">
                <a:ln>
                  <a:noFill/>
                </a:ln>
                <a:solidFill>
                  <a:srgbClr val="000000"/>
                </a:solidFill>
                <a:effectLst/>
                <a:uLnTx/>
                <a:uFillTx/>
                <a:latin typeface="+mn-lt"/>
                <a:cs typeface="Arial" charset="0"/>
              </a:rPr>
              <a:t>	 </a:t>
            </a:r>
          </a:p>
          <a:p>
            <a:pPr marL="0" marR="0" lvl="0" indent="0" algn="l" defTabSz="914400" rtl="0" eaLnBrk="1" fontAlgn="auto" latinLnBrk="0" hangingPunct="1">
              <a:spcAft>
                <a:spcPts val="0"/>
              </a:spcAft>
              <a:buClrTx/>
              <a:buSzTx/>
              <a:buFont typeface="Arial"/>
              <a:buNone/>
              <a:tabLst/>
              <a:defRPr/>
            </a:pPr>
            <a:r>
              <a:rPr kumimoji="0" lang="en-US" sz="2800" b="1" u="none" strike="noStrike" kern="1200" cap="none" spc="0" normalizeH="0" baseline="0" noProof="0" dirty="0">
                <a:ln>
                  <a:noFill/>
                </a:ln>
                <a:solidFill>
                  <a:srgbClr val="000000"/>
                </a:solidFill>
                <a:effectLst/>
                <a:uLnTx/>
                <a:uFillTx/>
                <a:latin typeface="+mn-lt"/>
                <a:cs typeface="Arial" charset="0"/>
              </a:rPr>
              <a:t>Status: </a:t>
            </a:r>
            <a:r>
              <a:rPr kumimoji="0" lang="en-US" sz="2800" u="none" strike="noStrike" kern="1200" cap="none" spc="0" normalizeH="0" baseline="0" noProof="0" dirty="0">
                <a:ln>
                  <a:noFill/>
                </a:ln>
                <a:solidFill>
                  <a:srgbClr val="000000"/>
                </a:solidFill>
                <a:effectLst/>
                <a:uLnTx/>
                <a:uFillTx/>
                <a:latin typeface="+mn-lt"/>
                <a:cs typeface="Arial" charset="0"/>
              </a:rPr>
              <a:t>House Health &amp; Human Services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800" b="1" u="none" strike="noStrike" kern="1200" cap="none" spc="0" normalizeH="0" baseline="0" noProof="0" dirty="0">
              <a:ln>
                <a:noFill/>
              </a:ln>
              <a:solidFill>
                <a:srgbClr val="000000"/>
              </a:solidFill>
              <a:effectLst/>
              <a:uLnTx/>
              <a:uFillTx/>
              <a:latin typeface="+mn-lt"/>
              <a:cs typeface="Arial"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800" b="1" u="none" strike="noStrike" kern="1200" cap="none" spc="0" normalizeH="0" baseline="0" noProof="0" dirty="0">
                <a:ln>
                  <a:noFill/>
                </a:ln>
                <a:solidFill>
                  <a:srgbClr val="000000"/>
                </a:solidFill>
                <a:effectLst/>
                <a:uLnTx/>
                <a:uFillTx/>
                <a:latin typeface="+mn-lt"/>
                <a:cs typeface="Arial" charset="0"/>
              </a:rPr>
              <a:t>Synopsis: </a:t>
            </a:r>
            <a:r>
              <a:rPr kumimoji="0" lang="en-US" sz="2800" u="none" strike="noStrike" kern="1200" cap="none" spc="0" normalizeH="0" baseline="0" noProof="0" dirty="0">
                <a:ln>
                  <a:noFill/>
                </a:ln>
                <a:solidFill>
                  <a:srgbClr val="000000"/>
                </a:solidFill>
                <a:effectLst/>
                <a:uLnTx/>
                <a:uFillTx/>
                <a:latin typeface="+mn-lt"/>
                <a:cs typeface="Arial" charset="0"/>
              </a:rPr>
              <a:t>The bill creates the “Mental Health Parity Act”, a comprehensive overall and coordination of mental health services.</a:t>
            </a:r>
          </a:p>
        </p:txBody>
      </p:sp>
      <p:sp>
        <p:nvSpPr>
          <p:cNvPr id="4" name="Text Placeholder 3">
            <a:extLst>
              <a:ext uri="{FF2B5EF4-FFF2-40B4-BE49-F238E27FC236}">
                <a16:creationId xmlns:a16="http://schemas.microsoft.com/office/drawing/2014/main" id="{70C600A8-A424-48AF-AAD8-33C5BD3819C1}"/>
              </a:ext>
            </a:extLst>
          </p:cNvPr>
          <p:cNvSpPr>
            <a:spLocks noGrp="1"/>
          </p:cNvSpPr>
          <p:nvPr>
            <p:ph type="body" sz="quarter" idx="1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300" b="0" i="0" u="none" strike="noStrike" kern="1200" cap="none" spc="0" normalizeH="0" baseline="0" noProof="0" dirty="0">
                <a:ln>
                  <a:noFill/>
                </a:ln>
                <a:solidFill>
                  <a:srgbClr val="FFFFFF"/>
                </a:solidFill>
                <a:effectLst/>
                <a:uLnTx/>
                <a:uFillTx/>
                <a:latin typeface="Arial" charset="0"/>
                <a:cs typeface="Arial" charset="0"/>
              </a:rPr>
              <a:t>Office of Legislative Affairs</a:t>
            </a:r>
          </a:p>
          <a:p>
            <a:endParaRPr lang="en-US" dirty="0"/>
          </a:p>
        </p:txBody>
      </p:sp>
      <p:sp>
        <p:nvSpPr>
          <p:cNvPr id="5" name="Date Placeholder 4">
            <a:extLst>
              <a:ext uri="{FF2B5EF4-FFF2-40B4-BE49-F238E27FC236}">
                <a16:creationId xmlns:a16="http://schemas.microsoft.com/office/drawing/2014/main" id="{BD8C8371-8B9E-4342-B0CC-0036D2764C61}"/>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3568462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D15A-A24A-4C56-9D03-351F2A2A328F}"/>
              </a:ext>
            </a:extLst>
          </p:cNvPr>
          <p:cNvSpPr>
            <a:spLocks noGrp="1"/>
          </p:cNvSpPr>
          <p:nvPr>
            <p:ph type="title"/>
          </p:nvPr>
        </p:nvSpPr>
        <p:spPr/>
        <p:txBody>
          <a:bodyPr/>
          <a:lstStyle/>
          <a:p>
            <a:r>
              <a:rPr lang="en-US" dirty="0"/>
              <a:t>House Bill 960</a:t>
            </a:r>
          </a:p>
        </p:txBody>
      </p:sp>
      <p:sp>
        <p:nvSpPr>
          <p:cNvPr id="3" name="Content Placeholder 2">
            <a:extLst>
              <a:ext uri="{FF2B5EF4-FFF2-40B4-BE49-F238E27FC236}">
                <a16:creationId xmlns:a16="http://schemas.microsoft.com/office/drawing/2014/main" id="{974F40B0-9927-4A92-8F5D-575D1FC980AE}"/>
              </a:ext>
            </a:extLst>
          </p:cNvPr>
          <p:cNvSpPr>
            <a:spLocks noGrp="1"/>
          </p:cNvSpPr>
          <p:nvPr>
            <p:ph sz="half" idx="1"/>
          </p:nvPr>
        </p:nvSpPr>
        <p:spPr/>
        <p:txBody>
          <a:bodyPr/>
          <a:lstStyle/>
          <a:p>
            <a:pPr marL="0" marR="0" lvl="0" indent="0" algn="l" defTabSz="914400" rtl="0" eaLnBrk="1" fontAlgn="auto" latinLnBrk="0" hangingPunct="1">
              <a:spcAft>
                <a:spcPts val="0"/>
              </a:spcAft>
              <a:buClrTx/>
              <a:buSzTx/>
              <a:buFont typeface="Arial"/>
              <a:buNone/>
              <a:tabLst/>
              <a:defRPr/>
            </a:pPr>
            <a:r>
              <a:rPr kumimoji="0" lang="en-US" sz="2800" b="1" u="none" strike="noStrike" kern="1200" cap="none" spc="0" normalizeH="0" baseline="0" noProof="0" dirty="0">
                <a:ln>
                  <a:noFill/>
                </a:ln>
                <a:solidFill>
                  <a:srgbClr val="000000"/>
                </a:solidFill>
                <a:effectLst/>
                <a:uLnTx/>
                <a:uFillTx/>
                <a:latin typeface="+mn-lt"/>
                <a:cs typeface="Arial" charset="0"/>
              </a:rPr>
              <a:t>Sponsor: </a:t>
            </a:r>
            <a:r>
              <a:rPr kumimoji="0" lang="en-US" sz="2800" u="none" strike="noStrike" kern="1200" cap="none" spc="0" normalizeH="0" baseline="0" noProof="0" dirty="0">
                <a:ln>
                  <a:noFill/>
                </a:ln>
                <a:solidFill>
                  <a:srgbClr val="000000"/>
                </a:solidFill>
                <a:effectLst/>
                <a:uLnTx/>
                <a:uFillTx/>
                <a:latin typeface="+mn-lt"/>
                <a:cs typeface="Arial" charset="0"/>
              </a:rPr>
              <a:t>Rep. Rob Leverett </a:t>
            </a:r>
          </a:p>
          <a:p>
            <a:pPr marL="0" marR="0" lvl="0" indent="0" algn="l" defTabSz="914400" rtl="0" eaLnBrk="1" fontAlgn="auto" latinLnBrk="0" hangingPunct="1">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Status</a:t>
            </a:r>
            <a:r>
              <a:rPr kumimoji="0" lang="en-US" sz="2800" b="0" i="0" u="none" strike="noStrike" kern="1200" cap="none" spc="0" normalizeH="0" baseline="0" noProof="0" dirty="0">
                <a:ln>
                  <a:noFill/>
                </a:ln>
                <a:solidFill>
                  <a:srgbClr val="000000"/>
                </a:solidFill>
                <a:effectLst/>
                <a:uLnTx/>
                <a:uFillTx/>
                <a:latin typeface="+mn-lt"/>
                <a:cs typeface="Arial" charset="0"/>
              </a:rPr>
              <a:t>: House Judiciary</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mn-lt"/>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mn-lt"/>
                <a:cs typeface="Arial" charset="0"/>
              </a:rPr>
              <a:t>Synopsis</a:t>
            </a:r>
            <a:r>
              <a:rPr kumimoji="0" lang="en-US" sz="2800" b="0" i="0" u="none" strike="noStrike" kern="1200" cap="none" spc="0" normalizeH="0" baseline="0" noProof="0" dirty="0">
                <a:ln>
                  <a:noFill/>
                </a:ln>
                <a:solidFill>
                  <a:srgbClr val="000000"/>
                </a:solidFill>
                <a:effectLst/>
                <a:uLnTx/>
                <a:uFillTx/>
                <a:latin typeface="+mn-lt"/>
                <a:cs typeface="Arial" charset="0"/>
              </a:rPr>
              <a:t>: The bill </a:t>
            </a:r>
            <a:r>
              <a:rPr lang="en-US" dirty="0">
                <a:solidFill>
                  <a:srgbClr val="000000"/>
                </a:solidFill>
                <a:latin typeface="+mn-lt"/>
              </a:rPr>
              <a:t>e</a:t>
            </a:r>
            <a:r>
              <a:rPr kumimoji="0" lang="en-US" sz="2800" b="0" i="0" u="none" strike="noStrike" kern="1200" cap="none" spc="0" normalizeH="0" baseline="0" noProof="0" dirty="0">
                <a:ln>
                  <a:noFill/>
                </a:ln>
                <a:solidFill>
                  <a:srgbClr val="000000"/>
                </a:solidFill>
                <a:effectLst/>
                <a:uLnTx/>
                <a:uFillTx/>
                <a:latin typeface="+mn-lt"/>
                <a:cs typeface="Arial" charset="0"/>
              </a:rPr>
              <a:t>stablishes the State Office of Inspector General in statute, giving the office jurisdiction over entities that are under the authority of the executive branch of state government, to include state agencies, as well as entities that </a:t>
            </a:r>
            <a:r>
              <a:rPr lang="en-US" dirty="0">
                <a:solidFill>
                  <a:srgbClr val="000000"/>
                </a:solidFill>
                <a:latin typeface="+mn-lt"/>
              </a:rPr>
              <a:t>do business with or receive funds from state agencies.</a:t>
            </a:r>
            <a:endParaRPr kumimoji="0" lang="en-US" sz="2800" b="0" i="0" u="none" strike="noStrike" kern="1200" cap="none" spc="0" normalizeH="0" baseline="0" noProof="0" dirty="0">
              <a:ln>
                <a:noFill/>
              </a:ln>
              <a:solidFill>
                <a:srgbClr val="282828"/>
              </a:solidFill>
              <a:effectLst/>
              <a:uLnTx/>
              <a:uFillTx/>
              <a:latin typeface="+mn-lt"/>
              <a:ea typeface="Calibri" panose="020F0502020204030204" pitchFamily="34" charset="0"/>
              <a:cs typeface="Arial" charset="0"/>
            </a:endParaRPr>
          </a:p>
        </p:txBody>
      </p:sp>
      <p:sp>
        <p:nvSpPr>
          <p:cNvPr id="4" name="Text Placeholder 3">
            <a:extLst>
              <a:ext uri="{FF2B5EF4-FFF2-40B4-BE49-F238E27FC236}">
                <a16:creationId xmlns:a16="http://schemas.microsoft.com/office/drawing/2014/main" id="{D2BF1714-FF79-4A14-8966-18EF15F80891}"/>
              </a:ext>
            </a:extLst>
          </p:cNvPr>
          <p:cNvSpPr>
            <a:spLocks noGrp="1"/>
          </p:cNvSpPr>
          <p:nvPr>
            <p:ph type="body" sz="quarter" idx="1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300" b="0" i="0" u="none" strike="noStrike" kern="1200" cap="none" spc="0" normalizeH="0" baseline="0" noProof="0" dirty="0">
                <a:ln>
                  <a:noFill/>
                </a:ln>
                <a:solidFill>
                  <a:srgbClr val="FFFFFF"/>
                </a:solidFill>
                <a:effectLst/>
                <a:uLnTx/>
                <a:uFillTx/>
                <a:latin typeface="Arial" charset="0"/>
                <a:cs typeface="Arial" charset="0"/>
              </a:rPr>
              <a:t>Office of Legislative Affairs</a:t>
            </a:r>
          </a:p>
          <a:p>
            <a:endParaRPr lang="en-US" dirty="0"/>
          </a:p>
        </p:txBody>
      </p:sp>
      <p:sp>
        <p:nvSpPr>
          <p:cNvPr id="5" name="Date Placeholder 4">
            <a:extLst>
              <a:ext uri="{FF2B5EF4-FFF2-40B4-BE49-F238E27FC236}">
                <a16:creationId xmlns:a16="http://schemas.microsoft.com/office/drawing/2014/main" id="{A1F18B95-CE19-4A21-A9B2-C3746F320B78}"/>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3206910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4723-DFEE-4AE3-B55A-AC0B9FB5DB5E}"/>
              </a:ext>
            </a:extLst>
          </p:cNvPr>
          <p:cNvSpPr>
            <a:spLocks noGrp="1"/>
          </p:cNvSpPr>
          <p:nvPr>
            <p:ph type="title"/>
          </p:nvPr>
        </p:nvSpPr>
        <p:spPr/>
        <p:txBody>
          <a:bodyPr/>
          <a:lstStyle/>
          <a:p>
            <a:pPr>
              <a:tabLst>
                <a:tab pos="1489075" algn="l"/>
              </a:tabLst>
            </a:pPr>
            <a:r>
              <a:rPr lang="en-US" dirty="0"/>
              <a:t>House Bill 919 </a:t>
            </a:r>
          </a:p>
        </p:txBody>
      </p:sp>
      <p:sp>
        <p:nvSpPr>
          <p:cNvPr id="3" name="Content Placeholder 2">
            <a:extLst>
              <a:ext uri="{FF2B5EF4-FFF2-40B4-BE49-F238E27FC236}">
                <a16:creationId xmlns:a16="http://schemas.microsoft.com/office/drawing/2014/main" id="{262EBAC4-2B23-46EC-B24D-7BAC7281D9F1}"/>
              </a:ext>
            </a:extLst>
          </p:cNvPr>
          <p:cNvSpPr>
            <a:spLocks noGrp="1"/>
          </p:cNvSpPr>
          <p:nvPr>
            <p:ph sz="half" idx="1"/>
          </p:nvPr>
        </p:nvSpPr>
        <p:spPr/>
        <p:txBody>
          <a:bodyPr>
            <a:normAutofit/>
          </a:bodyPr>
          <a:lstStyle/>
          <a:p>
            <a:pPr marL="0" indent="0">
              <a:buNone/>
            </a:pPr>
            <a:r>
              <a:rPr lang="en-US" b="1" dirty="0">
                <a:solidFill>
                  <a:srgbClr val="000000"/>
                </a:solidFill>
                <a:latin typeface="+mn-lt"/>
              </a:rPr>
              <a:t>Sponsor: </a:t>
            </a:r>
            <a:r>
              <a:rPr lang="en-US" dirty="0">
                <a:solidFill>
                  <a:srgbClr val="000000"/>
                </a:solidFill>
                <a:latin typeface="+mn-lt"/>
              </a:rPr>
              <a:t>Rep. Dar’shun Kendrick </a:t>
            </a:r>
          </a:p>
          <a:p>
            <a:pPr marL="0" indent="0">
              <a:buNone/>
            </a:pPr>
            <a:r>
              <a:rPr lang="en-US" b="1" dirty="0">
                <a:solidFill>
                  <a:srgbClr val="000000"/>
                </a:solidFill>
                <a:latin typeface="+mn-lt"/>
              </a:rPr>
              <a:t>Status</a:t>
            </a:r>
            <a:r>
              <a:rPr lang="en-US" dirty="0">
                <a:solidFill>
                  <a:srgbClr val="000000"/>
                </a:solidFill>
                <a:latin typeface="+mn-lt"/>
              </a:rPr>
              <a:t>: House Judiciary</a:t>
            </a:r>
          </a:p>
          <a:p>
            <a:pPr marL="0" indent="0">
              <a:buNone/>
            </a:pPr>
            <a:endParaRPr lang="en-US" dirty="0">
              <a:solidFill>
                <a:srgbClr val="000000"/>
              </a:solidFill>
              <a:latin typeface="+mn-lt"/>
            </a:endParaRPr>
          </a:p>
          <a:p>
            <a:pPr marL="0" indent="0">
              <a:buNone/>
            </a:pPr>
            <a:r>
              <a:rPr lang="en-US" b="1" dirty="0">
                <a:solidFill>
                  <a:srgbClr val="000000"/>
                </a:solidFill>
                <a:latin typeface="+mn-lt"/>
              </a:rPr>
              <a:t>Synopsis</a:t>
            </a:r>
            <a:r>
              <a:rPr lang="en-US" dirty="0">
                <a:solidFill>
                  <a:srgbClr val="000000"/>
                </a:solidFill>
                <a:latin typeface="+mn-lt"/>
              </a:rPr>
              <a:t>: The bill requires state agencies to provide an entrepreneurship impact statement for each rule to be adopted, amended, or repealed.</a:t>
            </a:r>
            <a:endParaRPr lang="en-US" dirty="0">
              <a:solidFill>
                <a:srgbClr val="282828"/>
              </a:solidFill>
              <a:effectLst/>
              <a:latin typeface="+mn-lt"/>
              <a:ea typeface="Calibri" panose="020F0502020204030204" pitchFamily="34" charset="0"/>
            </a:endParaRPr>
          </a:p>
          <a:p>
            <a:pPr marL="0" indent="0">
              <a:buNone/>
            </a:pPr>
            <a:endParaRPr lang="en-US" dirty="0">
              <a:solidFill>
                <a:srgbClr val="282828"/>
              </a:solidFill>
              <a:latin typeface="+mn-lt"/>
            </a:endParaRPr>
          </a:p>
          <a:p>
            <a:pPr marL="0" indent="0">
              <a:buNone/>
            </a:pPr>
            <a:endParaRPr lang="en-US" dirty="0">
              <a:latin typeface="+mn-lt"/>
            </a:endParaRPr>
          </a:p>
        </p:txBody>
      </p:sp>
      <p:sp>
        <p:nvSpPr>
          <p:cNvPr id="4" name="Text Placeholder 3">
            <a:extLst>
              <a:ext uri="{FF2B5EF4-FFF2-40B4-BE49-F238E27FC236}">
                <a16:creationId xmlns:a16="http://schemas.microsoft.com/office/drawing/2014/main" id="{F8202D64-482C-4AA6-BB47-C42963ECB3AE}"/>
              </a:ext>
            </a:extLst>
          </p:cNvPr>
          <p:cNvSpPr>
            <a:spLocks noGrp="1"/>
          </p:cNvSpPr>
          <p:nvPr>
            <p:ph type="body" sz="quarter" idx="10"/>
          </p:nvPr>
        </p:nvSpPr>
        <p:spPr/>
        <p:txBody>
          <a:bodyPr/>
          <a:lstStyle/>
          <a:p>
            <a:pPr lvl="0"/>
            <a:r>
              <a:rPr lang="en-US" dirty="0">
                <a:solidFill>
                  <a:srgbClr val="FFFFFF"/>
                </a:solidFill>
              </a:rPr>
              <a:t>Office of Legislative Affairs</a:t>
            </a:r>
          </a:p>
          <a:p>
            <a:endParaRPr lang="en-US" dirty="0"/>
          </a:p>
        </p:txBody>
      </p:sp>
      <p:sp>
        <p:nvSpPr>
          <p:cNvPr id="5" name="Date Placeholder 4">
            <a:extLst>
              <a:ext uri="{FF2B5EF4-FFF2-40B4-BE49-F238E27FC236}">
                <a16:creationId xmlns:a16="http://schemas.microsoft.com/office/drawing/2014/main" id="{F848F105-A53F-47F8-AD41-A5CB32FF9C72}"/>
              </a:ext>
            </a:extLst>
          </p:cNvPr>
          <p:cNvSpPr>
            <a:spLocks noGrp="1"/>
          </p:cNvSpPr>
          <p:nvPr>
            <p:ph type="dt" sz="half" idx="11"/>
          </p:nvPr>
        </p:nvSpPr>
        <p:spPr/>
        <p:txBody>
          <a:bodyPr/>
          <a:lstStyle/>
          <a:p>
            <a:r>
              <a:rPr lang="en-US"/>
              <a:t>2/16/2022</a:t>
            </a:r>
            <a:endParaRPr lang="en-US" dirty="0"/>
          </a:p>
        </p:txBody>
      </p:sp>
    </p:spTree>
    <p:extLst>
      <p:ext uri="{BB962C8B-B14F-4D97-AF65-F5344CB8AC3E}">
        <p14:creationId xmlns:p14="http://schemas.microsoft.com/office/powerpoint/2010/main" val="1276303228"/>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085959"/>
      </a:accent1>
      <a:accent2>
        <a:srgbClr val="4DADB0"/>
      </a:accent2>
      <a:accent3>
        <a:srgbClr val="D68119"/>
      </a:accent3>
      <a:accent4>
        <a:srgbClr val="A0CD4D"/>
      </a:accent4>
      <a:accent5>
        <a:srgbClr val="676898"/>
      </a:accent5>
      <a:accent6>
        <a:srgbClr val="A8D9E2"/>
      </a:accent6>
      <a:hlink>
        <a:srgbClr val="180BEB"/>
      </a:hlink>
      <a:folHlink>
        <a:srgbClr val="F6B2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085959"/>
      </a:accent1>
      <a:accent2>
        <a:srgbClr val="4DADB0"/>
      </a:accent2>
      <a:accent3>
        <a:srgbClr val="D68119"/>
      </a:accent3>
      <a:accent4>
        <a:srgbClr val="A0CD4D"/>
      </a:accent4>
      <a:accent5>
        <a:srgbClr val="676898"/>
      </a:accent5>
      <a:accent6>
        <a:srgbClr val="A8D9E2"/>
      </a:accent6>
      <a:hlink>
        <a:srgbClr val="180BEB"/>
      </a:hlink>
      <a:folHlink>
        <a:srgbClr val="F6B2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9B204F1D1F5A4786925D985BAE905B" ma:contentTypeVersion="5" ma:contentTypeDescription="Create a new document." ma:contentTypeScope="" ma:versionID="10fe09dd00e740efda7217cab124e432">
  <xsd:schema xmlns:xsd="http://www.w3.org/2001/XMLSchema" xmlns:xs="http://www.w3.org/2001/XMLSchema" xmlns:p="http://schemas.microsoft.com/office/2006/metadata/properties" xmlns:ns3="f741dd94-3b51-4b7e-a576-4b5b1f2d879d" xmlns:ns4="3dedd6be-711d-4b09-acbe-628d1bd1f18e" targetNamespace="http://schemas.microsoft.com/office/2006/metadata/properties" ma:root="true" ma:fieldsID="4fd85c2adda844426bb9e876daa62e9e" ns3:_="" ns4:_="">
    <xsd:import namespace="f741dd94-3b51-4b7e-a576-4b5b1f2d879d"/>
    <xsd:import namespace="3dedd6be-711d-4b09-acbe-628d1bd1f18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1dd94-3b51-4b7e-a576-4b5b1f2d879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edd6be-711d-4b09-acbe-628d1bd1f18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F0276B-A199-4C5A-94F9-51E8844A3B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1dd94-3b51-4b7e-a576-4b5b1f2d879d"/>
    <ds:schemaRef ds:uri="3dedd6be-711d-4b09-acbe-628d1bd1f1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51FD7E-888C-4DDD-A24C-F721DD20BF0C}">
  <ds:schemaRefs>
    <ds:schemaRef ds:uri="http://purl.org/dc/dcmitype/"/>
    <ds:schemaRef ds:uri="http://schemas.microsoft.com/office/infopath/2007/PartnerControls"/>
    <ds:schemaRef ds:uri="http://schemas.microsoft.com/office/2006/metadata/properties"/>
    <ds:schemaRef ds:uri="f741dd94-3b51-4b7e-a576-4b5b1f2d879d"/>
    <ds:schemaRef ds:uri="http://purl.org/dc/elements/1.1/"/>
    <ds:schemaRef ds:uri="http://schemas.microsoft.com/office/2006/documentManagement/types"/>
    <ds:schemaRef ds:uri="3dedd6be-711d-4b09-acbe-628d1bd1f18e"/>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348495FB-14BD-44C5-8916-81466B3818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4052</TotalTime>
  <Words>2109</Words>
  <Application>Microsoft Office PowerPoint</Application>
  <PresentationFormat>Widescreen</PresentationFormat>
  <Paragraphs>114</Paragraphs>
  <Slides>13</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Arial Black</vt:lpstr>
      <vt:lpstr>Calibri</vt:lpstr>
      <vt:lpstr>Office Theme</vt:lpstr>
      <vt:lpstr>1_Office Theme</vt:lpstr>
      <vt:lpstr>Legislative Update</vt:lpstr>
      <vt:lpstr>PowerPoint Presentation</vt:lpstr>
      <vt:lpstr>Agenda</vt:lpstr>
      <vt:lpstr>Session Overview</vt:lpstr>
      <vt:lpstr>Legislative Proposals</vt:lpstr>
      <vt:lpstr>House Bill 1234</vt:lpstr>
      <vt:lpstr>House Bill 1013</vt:lpstr>
      <vt:lpstr>House Bill 960</vt:lpstr>
      <vt:lpstr>House Bill 919 </vt:lpstr>
      <vt:lpstr>Senate Bill 370</vt:lpstr>
      <vt:lpstr>Senate Bill 360</vt:lpstr>
      <vt:lpstr>Senate 116</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Segars, Tahni</dc:creator>
  <cp:lastModifiedBy>Tate, Jackie</cp:lastModifiedBy>
  <cp:revision>248</cp:revision>
  <cp:lastPrinted>2018-02-09T20:19:34Z</cp:lastPrinted>
  <dcterms:created xsi:type="dcterms:W3CDTF">2016-07-11T18:12:18Z</dcterms:created>
  <dcterms:modified xsi:type="dcterms:W3CDTF">2022-05-13T20:12:41Z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0x010100BB9B204F1D1F5A4786925D985BAE905B</vt:lpwstr>
  </property>
</Properties>
</file>