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6.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7.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8.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9.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0.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1.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2.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13.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14.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15.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4" r:id="rId4"/>
    <p:sldMasterId id="2147483810" r:id="rId5"/>
  </p:sldMasterIdLst>
  <p:notesMasterIdLst>
    <p:notesMasterId r:id="rId22"/>
  </p:notesMasterIdLst>
  <p:handoutMasterIdLst>
    <p:handoutMasterId r:id="rId23"/>
  </p:handoutMasterIdLst>
  <p:sldIdLst>
    <p:sldId id="1920" r:id="rId6"/>
    <p:sldId id="1677" r:id="rId7"/>
    <p:sldId id="1679" r:id="rId8"/>
    <p:sldId id="1759" r:id="rId9"/>
    <p:sldId id="1921" r:id="rId10"/>
    <p:sldId id="1757" r:id="rId11"/>
    <p:sldId id="1756" r:id="rId12"/>
    <p:sldId id="1755" r:id="rId13"/>
    <p:sldId id="1754" r:id="rId14"/>
    <p:sldId id="1753" r:id="rId15"/>
    <p:sldId id="1752" r:id="rId16"/>
    <p:sldId id="1801" r:id="rId17"/>
    <p:sldId id="1792" r:id="rId18"/>
    <p:sldId id="1793" r:id="rId19"/>
    <p:sldId id="1794" r:id="rId20"/>
    <p:sldId id="1747" r:id="rId21"/>
  </p:sldIdLst>
  <p:sldSz cx="12192000" cy="6858000"/>
  <p:notesSz cx="9296400" cy="7010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A52A5F43-61F5-C94B-B7D4-3608BE0399D1}">
          <p14:sldIdLst>
            <p14:sldId id="1920"/>
            <p14:sldId id="1677"/>
            <p14:sldId id="1679"/>
          </p14:sldIdLst>
        </p14:section>
        <p14:section name="GOAL 1" id="{344ECF50-DA95-A64F-92B3-3D31DB12712B}">
          <p14:sldIdLst>
            <p14:sldId id="1759"/>
            <p14:sldId id="1921"/>
            <p14:sldId id="1757"/>
          </p14:sldIdLst>
        </p14:section>
        <p14:section name="GOAL 2" id="{0B6AC612-D76A-6341-9B89-F754CE2E6E0D}">
          <p14:sldIdLst>
            <p14:sldId id="1756"/>
            <p14:sldId id="1755"/>
            <p14:sldId id="1754"/>
            <p14:sldId id="1753"/>
          </p14:sldIdLst>
        </p14:section>
        <p14:section name="GOAL 3" id="{1A128505-7717-B34F-8B8C-2F667BBBCD91}">
          <p14:sldIdLst>
            <p14:sldId id="1752"/>
            <p14:sldId id="1801"/>
          </p14:sldIdLst>
        </p14:section>
        <p14:section name="GOAL 4" id="{FB9D9981-DD59-BE4D-8D34-1BE9F12A8919}">
          <p14:sldIdLst>
            <p14:sldId id="1792"/>
            <p14:sldId id="1793"/>
            <p14:sldId id="1794"/>
            <p14:sldId id="1747"/>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ilpatrick, Tonya" initials="KT" lastIdx="2" clrIdx="0">
    <p:extLst>
      <p:ext uri="{19B8F6BF-5375-455C-9EA6-DF929625EA0E}">
        <p15:presenceInfo xmlns:p15="http://schemas.microsoft.com/office/powerpoint/2012/main" userId="S::tonya.kilpatrick@dhs.ga.gov::4e1d9099-7020-4466-9e78-5ffc38a5cb5f" providerId="AD"/>
      </p:ext>
    </p:extLst>
  </p:cmAuthor>
  <p:cmAuthor id="2" name="Loganandh, Komala" initials="LK" lastIdx="1" clrIdx="1">
    <p:extLst>
      <p:ext uri="{19B8F6BF-5375-455C-9EA6-DF929625EA0E}">
        <p15:presenceInfo xmlns:p15="http://schemas.microsoft.com/office/powerpoint/2012/main" userId="S::komala.loganandh@dhs.ga.gov::8b441d8c-65f3-4e22-a317-672e8edafdfa"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99E1F"/>
    <a:srgbClr val="F6B221"/>
    <a:srgbClr val="005828"/>
    <a:srgbClr val="FF0000"/>
    <a:srgbClr val="545386"/>
    <a:srgbClr val="FED0C8"/>
    <a:srgbClr val="F8D4C4"/>
    <a:srgbClr val="F6B6E8"/>
    <a:srgbClr val="A4A6F8"/>
    <a:srgbClr val="F6948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051" autoAdjust="0"/>
    <p:restoredTop sz="96327" autoAdjust="0"/>
  </p:normalViewPr>
  <p:slideViewPr>
    <p:cSldViewPr snapToGrid="0">
      <p:cViewPr varScale="1">
        <p:scale>
          <a:sx n="72" d="100"/>
          <a:sy n="72" d="100"/>
        </p:scale>
        <p:origin x="822" y="66"/>
      </p:cViewPr>
      <p:guideLst>
        <p:guide orient="horz" pos="2160"/>
        <p:guide pos="3840"/>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notesMaster" Target="notesMasters/notesMaster1.xml"/><Relationship Id="rId27"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B6C473B-3B8F-4950-BE35-1A7DCFF0ABE9}" type="doc">
      <dgm:prSet loTypeId="urn:microsoft.com/office/officeart/2008/layout/VerticalCurvedList" loCatId="list" qsTypeId="urn:microsoft.com/office/officeart/2005/8/quickstyle/3d1" qsCatId="3D" csTypeId="urn:microsoft.com/office/officeart/2005/8/colors/accent1_2" csCatId="accent1" phldr="1"/>
      <dgm:spPr/>
      <dgm:t>
        <a:bodyPr/>
        <a:lstStyle/>
        <a:p>
          <a:endParaRPr lang="en-US"/>
        </a:p>
      </dgm:t>
    </dgm:pt>
    <dgm:pt modelId="{DCC81015-EA79-4D83-9DBA-A307C0817BA9}">
      <dgm:prSet phldrT="[Text]"/>
      <dgm:spPr/>
      <dgm:t>
        <a:bodyPr/>
        <a:lstStyle/>
        <a:p>
          <a:r>
            <a:rPr lang="en-US" b="1"/>
            <a:t>Make Georgia #1 for </a:t>
          </a:r>
          <a:r>
            <a:rPr lang="en-US" b="1">
              <a:latin typeface="Arial" panose="020B0604020202020204"/>
            </a:rPr>
            <a:t>small</a:t>
          </a:r>
          <a:r>
            <a:rPr lang="en-US" b="1"/>
            <a:t> </a:t>
          </a:r>
          <a:r>
            <a:rPr lang="en-US" b="1">
              <a:latin typeface="Arial" panose="020B0604020202020204"/>
            </a:rPr>
            <a:t>business</a:t>
          </a:r>
          <a:endParaRPr lang="en-US" b="0"/>
        </a:p>
      </dgm:t>
    </dgm:pt>
    <dgm:pt modelId="{3E180830-D8C5-4AF6-89B1-0643A72E19A6}" type="parTrans" cxnId="{47FE9831-E7FB-4BB6-ADDD-2C8BAF9CB183}">
      <dgm:prSet/>
      <dgm:spPr/>
      <dgm:t>
        <a:bodyPr/>
        <a:lstStyle/>
        <a:p>
          <a:endParaRPr lang="en-US"/>
        </a:p>
      </dgm:t>
    </dgm:pt>
    <dgm:pt modelId="{A30B0A2C-0737-456F-8BFC-F4395B8286A4}" type="sibTrans" cxnId="{47FE9831-E7FB-4BB6-ADDD-2C8BAF9CB183}">
      <dgm:prSet/>
      <dgm:spPr/>
      <dgm:t>
        <a:bodyPr/>
        <a:lstStyle/>
        <a:p>
          <a:endParaRPr lang="en-US"/>
        </a:p>
      </dgm:t>
    </dgm:pt>
    <dgm:pt modelId="{B5446BA9-A31D-4069-91B8-E3D9C05C8C6A}">
      <dgm:prSet phldrT="[Text]"/>
      <dgm:spPr/>
      <dgm:t>
        <a:bodyPr/>
        <a:lstStyle/>
        <a:p>
          <a:r>
            <a:rPr lang="en-US" b="1"/>
            <a:t>Reform </a:t>
          </a:r>
          <a:r>
            <a:rPr lang="en-US" b="1">
              <a:latin typeface="Arial" panose="020B0604020202020204"/>
            </a:rPr>
            <a:t>state</a:t>
          </a:r>
          <a:r>
            <a:rPr lang="en-US" b="1"/>
            <a:t> </a:t>
          </a:r>
          <a:r>
            <a:rPr lang="en-US" b="1">
              <a:latin typeface="Arial" panose="020B0604020202020204"/>
            </a:rPr>
            <a:t>government</a:t>
          </a:r>
          <a:endParaRPr lang="en-US" b="0"/>
        </a:p>
      </dgm:t>
    </dgm:pt>
    <dgm:pt modelId="{79DE96E8-275D-4C57-BBF6-1874846761B4}" type="parTrans" cxnId="{136651D5-59C9-45A6-BD09-2682AFC6618D}">
      <dgm:prSet/>
      <dgm:spPr/>
      <dgm:t>
        <a:bodyPr/>
        <a:lstStyle/>
        <a:p>
          <a:endParaRPr lang="en-US"/>
        </a:p>
      </dgm:t>
    </dgm:pt>
    <dgm:pt modelId="{DF03AAF7-14AB-492A-9108-AC6F6EEFA0CC}" type="sibTrans" cxnId="{136651D5-59C9-45A6-BD09-2682AFC6618D}">
      <dgm:prSet/>
      <dgm:spPr/>
      <dgm:t>
        <a:bodyPr/>
        <a:lstStyle/>
        <a:p>
          <a:endParaRPr lang="en-US"/>
        </a:p>
      </dgm:t>
    </dgm:pt>
    <dgm:pt modelId="{DEEA6200-492C-4E9B-A45D-0D5DA62DA24E}">
      <dgm:prSet phldrT="[Text]"/>
      <dgm:spPr/>
      <dgm:t>
        <a:bodyPr/>
        <a:lstStyle/>
        <a:p>
          <a:r>
            <a:rPr lang="en-US" b="1"/>
            <a:t>Strengthen </a:t>
          </a:r>
          <a:r>
            <a:rPr lang="en-US" b="1">
              <a:latin typeface="Arial" panose="020B0604020202020204"/>
            </a:rPr>
            <a:t>rural</a:t>
          </a:r>
          <a:r>
            <a:rPr lang="en-US" b="1"/>
            <a:t> Georgia</a:t>
          </a:r>
          <a:endParaRPr lang="en-US" b="0"/>
        </a:p>
      </dgm:t>
    </dgm:pt>
    <dgm:pt modelId="{E01D1FC3-FC7C-4459-8B3F-D716828B4B60}" type="parTrans" cxnId="{208A15FA-63B1-4244-B7EA-822538A093F3}">
      <dgm:prSet/>
      <dgm:spPr/>
      <dgm:t>
        <a:bodyPr/>
        <a:lstStyle/>
        <a:p>
          <a:endParaRPr lang="en-US"/>
        </a:p>
      </dgm:t>
    </dgm:pt>
    <dgm:pt modelId="{914B5C84-A8BB-4E00-9DAF-E9D7ECDD7C7C}" type="sibTrans" cxnId="{208A15FA-63B1-4244-B7EA-822538A093F3}">
      <dgm:prSet/>
      <dgm:spPr/>
      <dgm:t>
        <a:bodyPr/>
        <a:lstStyle/>
        <a:p>
          <a:endParaRPr lang="en-US"/>
        </a:p>
      </dgm:t>
    </dgm:pt>
    <dgm:pt modelId="{DAADEC3F-C041-4D36-B3BC-D5B3243F1E7C}">
      <dgm:prSet phldrT="[Text]"/>
      <dgm:spPr/>
      <dgm:t>
        <a:bodyPr/>
        <a:lstStyle/>
        <a:p>
          <a:r>
            <a:rPr lang="en-US" b="1"/>
            <a:t>Put Georgians </a:t>
          </a:r>
          <a:r>
            <a:rPr lang="en-US" b="1">
              <a:latin typeface="Arial" panose="020B0604020202020204"/>
            </a:rPr>
            <a:t>first</a:t>
          </a:r>
          <a:endParaRPr lang="en-US" b="0"/>
        </a:p>
      </dgm:t>
    </dgm:pt>
    <dgm:pt modelId="{9119E813-81F3-4F50-9342-761DD6798472}" type="parTrans" cxnId="{19947F40-2C0C-4286-ACD7-1216830F105E}">
      <dgm:prSet/>
      <dgm:spPr/>
      <dgm:t>
        <a:bodyPr/>
        <a:lstStyle/>
        <a:p>
          <a:endParaRPr lang="en-US"/>
        </a:p>
      </dgm:t>
    </dgm:pt>
    <dgm:pt modelId="{B35969E9-6661-4AB5-B379-A686B68E3F5C}" type="sibTrans" cxnId="{19947F40-2C0C-4286-ACD7-1216830F105E}">
      <dgm:prSet/>
      <dgm:spPr/>
      <dgm:t>
        <a:bodyPr/>
        <a:lstStyle/>
        <a:p>
          <a:endParaRPr lang="en-US"/>
        </a:p>
      </dgm:t>
    </dgm:pt>
    <dgm:pt modelId="{F20D3ABB-95C5-4645-80A6-DEA8CFFCD505}" type="pres">
      <dgm:prSet presAssocID="{3B6C473B-3B8F-4950-BE35-1A7DCFF0ABE9}" presName="Name0" presStyleCnt="0">
        <dgm:presLayoutVars>
          <dgm:chMax val="7"/>
          <dgm:chPref val="7"/>
          <dgm:dir/>
        </dgm:presLayoutVars>
      </dgm:prSet>
      <dgm:spPr/>
    </dgm:pt>
    <dgm:pt modelId="{3122B705-E047-4CF7-9DAF-E4EF3B2A5EA1}" type="pres">
      <dgm:prSet presAssocID="{3B6C473B-3B8F-4950-BE35-1A7DCFF0ABE9}" presName="Name1" presStyleCnt="0"/>
      <dgm:spPr/>
    </dgm:pt>
    <dgm:pt modelId="{8633A277-D36A-4374-9AF1-EAC1971301D8}" type="pres">
      <dgm:prSet presAssocID="{3B6C473B-3B8F-4950-BE35-1A7DCFF0ABE9}" presName="cycle" presStyleCnt="0"/>
      <dgm:spPr/>
    </dgm:pt>
    <dgm:pt modelId="{80841C77-802B-4CD1-A1A1-BBB92C6B4807}" type="pres">
      <dgm:prSet presAssocID="{3B6C473B-3B8F-4950-BE35-1A7DCFF0ABE9}" presName="srcNode" presStyleLbl="node1" presStyleIdx="0" presStyleCnt="4"/>
      <dgm:spPr/>
    </dgm:pt>
    <dgm:pt modelId="{9248BB09-D99D-4DB7-8DD3-645FDDFDF777}" type="pres">
      <dgm:prSet presAssocID="{3B6C473B-3B8F-4950-BE35-1A7DCFF0ABE9}" presName="conn" presStyleLbl="parChTrans1D2" presStyleIdx="0" presStyleCnt="1"/>
      <dgm:spPr/>
    </dgm:pt>
    <dgm:pt modelId="{EBE15673-CAD7-4D4E-900F-CF31FD381FB1}" type="pres">
      <dgm:prSet presAssocID="{3B6C473B-3B8F-4950-BE35-1A7DCFF0ABE9}" presName="extraNode" presStyleLbl="node1" presStyleIdx="0" presStyleCnt="4"/>
      <dgm:spPr/>
    </dgm:pt>
    <dgm:pt modelId="{F69BC55C-0AA8-40A6-A6D7-A45EE9FEE4E7}" type="pres">
      <dgm:prSet presAssocID="{3B6C473B-3B8F-4950-BE35-1A7DCFF0ABE9}" presName="dstNode" presStyleLbl="node1" presStyleIdx="0" presStyleCnt="4"/>
      <dgm:spPr/>
    </dgm:pt>
    <dgm:pt modelId="{DF11D827-35F4-45A0-BA8D-0FDC6AD92C8E}" type="pres">
      <dgm:prSet presAssocID="{DCC81015-EA79-4D83-9DBA-A307C0817BA9}" presName="text_1" presStyleLbl="node1" presStyleIdx="0" presStyleCnt="4" custLinFactNeighborX="-977" custLinFactNeighborY="-13743">
        <dgm:presLayoutVars>
          <dgm:bulletEnabled val="1"/>
        </dgm:presLayoutVars>
      </dgm:prSet>
      <dgm:spPr/>
    </dgm:pt>
    <dgm:pt modelId="{B7420AB9-F1DB-47DF-AA91-0562912E1ED9}" type="pres">
      <dgm:prSet presAssocID="{DCC81015-EA79-4D83-9DBA-A307C0817BA9}" presName="accent_1" presStyleCnt="0"/>
      <dgm:spPr/>
    </dgm:pt>
    <dgm:pt modelId="{E2ACFDB9-5CB3-4E35-B450-751281CFE66F}" type="pres">
      <dgm:prSet presAssocID="{DCC81015-EA79-4D83-9DBA-A307C0817BA9}" presName="accentRepeatNode" presStyleLbl="solidFgAcc1" presStyleIdx="0" presStyleCnt="4" custScaleX="97374" custScaleY="94041"/>
      <dgm:spPr/>
    </dgm:pt>
    <dgm:pt modelId="{AAF53336-6012-498D-B4F1-FA55F44AE7EC}" type="pres">
      <dgm:prSet presAssocID="{B5446BA9-A31D-4069-91B8-E3D9C05C8C6A}" presName="text_2" presStyleLbl="node1" presStyleIdx="1" presStyleCnt="4">
        <dgm:presLayoutVars>
          <dgm:bulletEnabled val="1"/>
        </dgm:presLayoutVars>
      </dgm:prSet>
      <dgm:spPr/>
    </dgm:pt>
    <dgm:pt modelId="{21296CD8-6A6A-48A9-9056-82AB1968F84C}" type="pres">
      <dgm:prSet presAssocID="{B5446BA9-A31D-4069-91B8-E3D9C05C8C6A}" presName="accent_2" presStyleCnt="0"/>
      <dgm:spPr/>
    </dgm:pt>
    <dgm:pt modelId="{DBFA2851-795A-41A6-89E3-E0FADFBABF6A}" type="pres">
      <dgm:prSet presAssocID="{B5446BA9-A31D-4069-91B8-E3D9C05C8C6A}" presName="accentRepeatNode" presStyleLbl="solidFgAcc1" presStyleIdx="1" presStyleCnt="4"/>
      <dgm:spPr/>
    </dgm:pt>
    <dgm:pt modelId="{6AABED77-2DF4-4AE9-94BE-88257F8871FC}" type="pres">
      <dgm:prSet presAssocID="{DEEA6200-492C-4E9B-A45D-0D5DA62DA24E}" presName="text_3" presStyleLbl="node1" presStyleIdx="2" presStyleCnt="4">
        <dgm:presLayoutVars>
          <dgm:bulletEnabled val="1"/>
        </dgm:presLayoutVars>
      </dgm:prSet>
      <dgm:spPr/>
    </dgm:pt>
    <dgm:pt modelId="{B968EF2C-585C-4364-89FA-FBD0B87780E8}" type="pres">
      <dgm:prSet presAssocID="{DEEA6200-492C-4E9B-A45D-0D5DA62DA24E}" presName="accent_3" presStyleCnt="0"/>
      <dgm:spPr/>
    </dgm:pt>
    <dgm:pt modelId="{D85E5573-279D-432F-BCB4-89DDC25983E5}" type="pres">
      <dgm:prSet presAssocID="{DEEA6200-492C-4E9B-A45D-0D5DA62DA24E}" presName="accentRepeatNode" presStyleLbl="solidFgAcc1" presStyleIdx="2" presStyleCnt="4"/>
      <dgm:spPr/>
    </dgm:pt>
    <dgm:pt modelId="{503C97CB-8F76-4648-8470-36A65FBBEE22}" type="pres">
      <dgm:prSet presAssocID="{DAADEC3F-C041-4D36-B3BC-D5B3243F1E7C}" presName="text_4" presStyleLbl="node1" presStyleIdx="3" presStyleCnt="4">
        <dgm:presLayoutVars>
          <dgm:bulletEnabled val="1"/>
        </dgm:presLayoutVars>
      </dgm:prSet>
      <dgm:spPr/>
    </dgm:pt>
    <dgm:pt modelId="{D5D9CCF0-4C33-4C8C-8F75-71A8A99E8AE8}" type="pres">
      <dgm:prSet presAssocID="{DAADEC3F-C041-4D36-B3BC-D5B3243F1E7C}" presName="accent_4" presStyleCnt="0"/>
      <dgm:spPr/>
    </dgm:pt>
    <dgm:pt modelId="{2CC9CBB2-7734-4827-BF97-D832BF954BF8}" type="pres">
      <dgm:prSet presAssocID="{DAADEC3F-C041-4D36-B3BC-D5B3243F1E7C}" presName="accentRepeatNode" presStyleLbl="solidFgAcc1" presStyleIdx="3" presStyleCnt="4"/>
      <dgm:spPr/>
    </dgm:pt>
  </dgm:ptLst>
  <dgm:cxnLst>
    <dgm:cxn modelId="{47FE9831-E7FB-4BB6-ADDD-2C8BAF9CB183}" srcId="{3B6C473B-3B8F-4950-BE35-1A7DCFF0ABE9}" destId="{DCC81015-EA79-4D83-9DBA-A307C0817BA9}" srcOrd="0" destOrd="0" parTransId="{3E180830-D8C5-4AF6-89B1-0643A72E19A6}" sibTransId="{A30B0A2C-0737-456F-8BFC-F4395B8286A4}"/>
    <dgm:cxn modelId="{19947F40-2C0C-4286-ACD7-1216830F105E}" srcId="{3B6C473B-3B8F-4950-BE35-1A7DCFF0ABE9}" destId="{DAADEC3F-C041-4D36-B3BC-D5B3243F1E7C}" srcOrd="3" destOrd="0" parTransId="{9119E813-81F3-4F50-9342-761DD6798472}" sibTransId="{B35969E9-6661-4AB5-B379-A686B68E3F5C}"/>
    <dgm:cxn modelId="{B21E5B57-67D6-5240-A9EB-4C1D3DE40AFB}" type="presOf" srcId="{B5446BA9-A31D-4069-91B8-E3D9C05C8C6A}" destId="{AAF53336-6012-498D-B4F1-FA55F44AE7EC}" srcOrd="0" destOrd="0" presId="urn:microsoft.com/office/officeart/2008/layout/VerticalCurvedList"/>
    <dgm:cxn modelId="{262DCCA3-778E-444F-9221-40DF85353CE0}" type="presOf" srcId="{DAADEC3F-C041-4D36-B3BC-D5B3243F1E7C}" destId="{503C97CB-8F76-4648-8470-36A65FBBEE22}" srcOrd="0" destOrd="0" presId="urn:microsoft.com/office/officeart/2008/layout/VerticalCurvedList"/>
    <dgm:cxn modelId="{AB41C5A4-FBBB-A049-8810-0E3083282E44}" type="presOf" srcId="{A30B0A2C-0737-456F-8BFC-F4395B8286A4}" destId="{9248BB09-D99D-4DB7-8DD3-645FDDFDF777}" srcOrd="0" destOrd="0" presId="urn:microsoft.com/office/officeart/2008/layout/VerticalCurvedList"/>
    <dgm:cxn modelId="{FF0969C7-0350-D64A-A4C4-CE5C71123258}" type="presOf" srcId="{DEEA6200-492C-4E9B-A45D-0D5DA62DA24E}" destId="{6AABED77-2DF4-4AE9-94BE-88257F8871FC}" srcOrd="0" destOrd="0" presId="urn:microsoft.com/office/officeart/2008/layout/VerticalCurvedList"/>
    <dgm:cxn modelId="{DE6C4ACC-8CE5-3D4D-ADFD-587C4F3C14ED}" type="presOf" srcId="{3B6C473B-3B8F-4950-BE35-1A7DCFF0ABE9}" destId="{F20D3ABB-95C5-4645-80A6-DEA8CFFCD505}" srcOrd="0" destOrd="0" presId="urn:microsoft.com/office/officeart/2008/layout/VerticalCurvedList"/>
    <dgm:cxn modelId="{136651D5-59C9-45A6-BD09-2682AFC6618D}" srcId="{3B6C473B-3B8F-4950-BE35-1A7DCFF0ABE9}" destId="{B5446BA9-A31D-4069-91B8-E3D9C05C8C6A}" srcOrd="1" destOrd="0" parTransId="{79DE96E8-275D-4C57-BBF6-1874846761B4}" sibTransId="{DF03AAF7-14AB-492A-9108-AC6F6EEFA0CC}"/>
    <dgm:cxn modelId="{4DB5B3D8-5809-0749-AA4C-0FEDAC16F140}" type="presOf" srcId="{DCC81015-EA79-4D83-9DBA-A307C0817BA9}" destId="{DF11D827-35F4-45A0-BA8D-0FDC6AD92C8E}" srcOrd="0" destOrd="0" presId="urn:microsoft.com/office/officeart/2008/layout/VerticalCurvedList"/>
    <dgm:cxn modelId="{208A15FA-63B1-4244-B7EA-822538A093F3}" srcId="{3B6C473B-3B8F-4950-BE35-1A7DCFF0ABE9}" destId="{DEEA6200-492C-4E9B-A45D-0D5DA62DA24E}" srcOrd="2" destOrd="0" parTransId="{E01D1FC3-FC7C-4459-8B3F-D716828B4B60}" sibTransId="{914B5C84-A8BB-4E00-9DAF-E9D7ECDD7C7C}"/>
    <dgm:cxn modelId="{B7151450-2112-CD48-9020-26CDA4869807}" type="presParOf" srcId="{F20D3ABB-95C5-4645-80A6-DEA8CFFCD505}" destId="{3122B705-E047-4CF7-9DAF-E4EF3B2A5EA1}" srcOrd="0" destOrd="0" presId="urn:microsoft.com/office/officeart/2008/layout/VerticalCurvedList"/>
    <dgm:cxn modelId="{60542FE5-2214-9145-BFD0-4F966608AB4E}" type="presParOf" srcId="{3122B705-E047-4CF7-9DAF-E4EF3B2A5EA1}" destId="{8633A277-D36A-4374-9AF1-EAC1971301D8}" srcOrd="0" destOrd="0" presId="urn:microsoft.com/office/officeart/2008/layout/VerticalCurvedList"/>
    <dgm:cxn modelId="{6D76CFB2-245F-944E-B528-2BB08F300251}" type="presParOf" srcId="{8633A277-D36A-4374-9AF1-EAC1971301D8}" destId="{80841C77-802B-4CD1-A1A1-BBB92C6B4807}" srcOrd="0" destOrd="0" presId="urn:microsoft.com/office/officeart/2008/layout/VerticalCurvedList"/>
    <dgm:cxn modelId="{B00846F2-CAD6-884D-BFB5-2CE358EF8409}" type="presParOf" srcId="{8633A277-D36A-4374-9AF1-EAC1971301D8}" destId="{9248BB09-D99D-4DB7-8DD3-645FDDFDF777}" srcOrd="1" destOrd="0" presId="urn:microsoft.com/office/officeart/2008/layout/VerticalCurvedList"/>
    <dgm:cxn modelId="{5B9BD768-F7F2-5646-B3F6-AA881CD9A95A}" type="presParOf" srcId="{8633A277-D36A-4374-9AF1-EAC1971301D8}" destId="{EBE15673-CAD7-4D4E-900F-CF31FD381FB1}" srcOrd="2" destOrd="0" presId="urn:microsoft.com/office/officeart/2008/layout/VerticalCurvedList"/>
    <dgm:cxn modelId="{C06C71A0-659A-EE45-9E10-D5399FBCE8C3}" type="presParOf" srcId="{8633A277-D36A-4374-9AF1-EAC1971301D8}" destId="{F69BC55C-0AA8-40A6-A6D7-A45EE9FEE4E7}" srcOrd="3" destOrd="0" presId="urn:microsoft.com/office/officeart/2008/layout/VerticalCurvedList"/>
    <dgm:cxn modelId="{102B24B6-4E91-2D41-8545-CAC9F4C153FE}" type="presParOf" srcId="{3122B705-E047-4CF7-9DAF-E4EF3B2A5EA1}" destId="{DF11D827-35F4-45A0-BA8D-0FDC6AD92C8E}" srcOrd="1" destOrd="0" presId="urn:microsoft.com/office/officeart/2008/layout/VerticalCurvedList"/>
    <dgm:cxn modelId="{75814FA3-3B8B-924E-9231-1109A4E0251B}" type="presParOf" srcId="{3122B705-E047-4CF7-9DAF-E4EF3B2A5EA1}" destId="{B7420AB9-F1DB-47DF-AA91-0562912E1ED9}" srcOrd="2" destOrd="0" presId="urn:microsoft.com/office/officeart/2008/layout/VerticalCurvedList"/>
    <dgm:cxn modelId="{2F947BD7-68E6-5648-9F9B-4447A78682D4}" type="presParOf" srcId="{B7420AB9-F1DB-47DF-AA91-0562912E1ED9}" destId="{E2ACFDB9-5CB3-4E35-B450-751281CFE66F}" srcOrd="0" destOrd="0" presId="urn:microsoft.com/office/officeart/2008/layout/VerticalCurvedList"/>
    <dgm:cxn modelId="{2EF4619E-DAE7-CA4C-8143-A803EAD2D55E}" type="presParOf" srcId="{3122B705-E047-4CF7-9DAF-E4EF3B2A5EA1}" destId="{AAF53336-6012-498D-B4F1-FA55F44AE7EC}" srcOrd="3" destOrd="0" presId="urn:microsoft.com/office/officeart/2008/layout/VerticalCurvedList"/>
    <dgm:cxn modelId="{FD1F8497-0BEB-9D44-A107-0C747DCC9860}" type="presParOf" srcId="{3122B705-E047-4CF7-9DAF-E4EF3B2A5EA1}" destId="{21296CD8-6A6A-48A9-9056-82AB1968F84C}" srcOrd="4" destOrd="0" presId="urn:microsoft.com/office/officeart/2008/layout/VerticalCurvedList"/>
    <dgm:cxn modelId="{BB87F7C4-11F4-6C44-915A-1DAB0AD3CE1D}" type="presParOf" srcId="{21296CD8-6A6A-48A9-9056-82AB1968F84C}" destId="{DBFA2851-795A-41A6-89E3-E0FADFBABF6A}" srcOrd="0" destOrd="0" presId="urn:microsoft.com/office/officeart/2008/layout/VerticalCurvedList"/>
    <dgm:cxn modelId="{0763C521-14F1-0948-80C2-0BE795A36629}" type="presParOf" srcId="{3122B705-E047-4CF7-9DAF-E4EF3B2A5EA1}" destId="{6AABED77-2DF4-4AE9-94BE-88257F8871FC}" srcOrd="5" destOrd="0" presId="urn:microsoft.com/office/officeart/2008/layout/VerticalCurvedList"/>
    <dgm:cxn modelId="{17766E72-DD9A-5D4A-B037-78E234434289}" type="presParOf" srcId="{3122B705-E047-4CF7-9DAF-E4EF3B2A5EA1}" destId="{B968EF2C-585C-4364-89FA-FBD0B87780E8}" srcOrd="6" destOrd="0" presId="urn:microsoft.com/office/officeart/2008/layout/VerticalCurvedList"/>
    <dgm:cxn modelId="{B33C05D3-095F-BD45-8856-E4C630840A83}" type="presParOf" srcId="{B968EF2C-585C-4364-89FA-FBD0B87780E8}" destId="{D85E5573-279D-432F-BCB4-89DDC25983E5}" srcOrd="0" destOrd="0" presId="urn:microsoft.com/office/officeart/2008/layout/VerticalCurvedList"/>
    <dgm:cxn modelId="{8894C43B-B605-6146-9EFD-D6AC90547037}" type="presParOf" srcId="{3122B705-E047-4CF7-9DAF-E4EF3B2A5EA1}" destId="{503C97CB-8F76-4648-8470-36A65FBBEE22}" srcOrd="7" destOrd="0" presId="urn:microsoft.com/office/officeart/2008/layout/VerticalCurvedList"/>
    <dgm:cxn modelId="{B4AA544F-1BD2-9949-8A59-2C41CAD2EC25}" type="presParOf" srcId="{3122B705-E047-4CF7-9DAF-E4EF3B2A5EA1}" destId="{D5D9CCF0-4C33-4C8C-8F75-71A8A99E8AE8}" srcOrd="8" destOrd="0" presId="urn:microsoft.com/office/officeart/2008/layout/VerticalCurvedList"/>
    <dgm:cxn modelId="{DC900B06-E3AE-A040-AAE6-5A5E871353EE}" type="presParOf" srcId="{D5D9CCF0-4C33-4C8C-8F75-71A8A99E8AE8}" destId="{2CC9CBB2-7734-4827-BF97-D832BF954BF8}"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5AF98199-334B-4337-A787-CB802C45F4A8}" type="doc">
      <dgm:prSet loTypeId="urn:microsoft.com/office/officeart/2005/8/layout/list1" loCatId="list" qsTypeId="urn:microsoft.com/office/officeart/2005/8/quickstyle/3d2" qsCatId="3D" csTypeId="urn:microsoft.com/office/officeart/2005/8/colors/accent2_2" csCatId="accent2" phldr="1"/>
      <dgm:spPr/>
      <dgm:t>
        <a:bodyPr/>
        <a:lstStyle/>
        <a:p>
          <a:endParaRPr lang="en-US"/>
        </a:p>
      </dgm:t>
    </dgm:pt>
    <dgm:pt modelId="{E265D953-0219-4E29-A10B-7D6A75898CCC}">
      <dgm:prSet phldrT="[Text]" custT="1"/>
      <dgm:spPr>
        <a:solidFill>
          <a:srgbClr val="085959"/>
        </a:solidFill>
      </dgm:spPr>
      <dgm:t>
        <a:bodyPr/>
        <a:lstStyle/>
        <a:p>
          <a:pPr marL="1588" indent="-1588"/>
          <a:r>
            <a:rPr lang="en-US" sz="1800" b="1"/>
            <a:t>Decrease the number of Division of Aging Services (DAS) clients who report that they eat fewer than 2 meals per day from 25% to 10% (15%) by June 30, 2024.</a:t>
          </a:r>
          <a:endParaRPr lang="en-US" sz="1800" b="1">
            <a:latin typeface="Arial" panose="020B0604020202020204" pitchFamily="34" charset="0"/>
            <a:cs typeface="Arial" panose="020B0604020202020204" pitchFamily="34" charset="0"/>
          </a:endParaRPr>
        </a:p>
      </dgm:t>
    </dgm:pt>
    <dgm:pt modelId="{950AEDC2-5A48-4373-B880-71A7B6DED099}" type="parTrans" cxnId="{A2E36B79-6184-4A2C-8713-5603E9C500C5}">
      <dgm:prSet/>
      <dgm:spPr/>
      <dgm:t>
        <a:bodyPr/>
        <a:lstStyle/>
        <a:p>
          <a:endParaRPr lang="en-US">
            <a:latin typeface="Arial" panose="020B0604020202020204" pitchFamily="34" charset="0"/>
            <a:cs typeface="Arial" panose="020B0604020202020204" pitchFamily="34" charset="0"/>
          </a:endParaRPr>
        </a:p>
      </dgm:t>
    </dgm:pt>
    <dgm:pt modelId="{0BC7DAE2-BCD9-4CA1-A097-03247642EA67}" type="sibTrans" cxnId="{A2E36B79-6184-4A2C-8713-5603E9C500C5}">
      <dgm:prSet/>
      <dgm:spPr/>
      <dgm:t>
        <a:bodyPr/>
        <a:lstStyle/>
        <a:p>
          <a:endParaRPr lang="en-US">
            <a:latin typeface="Arial" panose="020B0604020202020204" pitchFamily="34" charset="0"/>
            <a:cs typeface="Arial" panose="020B0604020202020204" pitchFamily="34" charset="0"/>
          </a:endParaRPr>
        </a:p>
      </dgm:t>
    </dgm:pt>
    <dgm:pt modelId="{A52711FC-5455-44F4-BCAA-84DBD90F66FE}">
      <dgm:prSet phldrT="[Text]" custT="1"/>
      <dgm:spPr/>
      <dgm:t>
        <a:bodyPr lIns="457200" rIns="457200"/>
        <a:lstStyle/>
        <a:p>
          <a:r>
            <a:rPr lang="en-US" sz="1600" b="1" baseline="0" dirty="0">
              <a:latin typeface="+mn-lt"/>
              <a:cs typeface="Arial" panose="020B0604020202020204" pitchFamily="34" charset="0"/>
            </a:rPr>
            <a:t>SFY 2021 Baseline:  25%  	   SFY 2021 Target: 21%         SFY 2021 YTD Results: 31%</a:t>
          </a:r>
          <a:r>
            <a:rPr lang="en-US" sz="1800" b="0" dirty="0">
              <a:latin typeface="+mn-lt"/>
              <a:ea typeface="+mn-ea"/>
              <a:cs typeface="Arial" panose="020B0604020202020204" pitchFamily="34" charset="0"/>
            </a:rPr>
            <a:t>	</a:t>
          </a:r>
          <a:endParaRPr lang="en-US" sz="1800" b="0" dirty="0">
            <a:latin typeface="Arial" panose="020B0604020202020204" pitchFamily="34" charset="0"/>
            <a:cs typeface="Arial" panose="020B0604020202020204" pitchFamily="34" charset="0"/>
          </a:endParaRPr>
        </a:p>
      </dgm:t>
    </dgm:pt>
    <dgm:pt modelId="{F0607DBE-5141-4124-872C-D1117B167995}" type="parTrans" cxnId="{586B6CC8-F1E7-4453-B089-127097466B28}">
      <dgm:prSet/>
      <dgm:spPr/>
      <dgm:t>
        <a:bodyPr/>
        <a:lstStyle/>
        <a:p>
          <a:endParaRPr lang="en-US">
            <a:latin typeface="Arial" panose="020B0604020202020204" pitchFamily="34" charset="0"/>
            <a:cs typeface="Arial" panose="020B0604020202020204" pitchFamily="34" charset="0"/>
          </a:endParaRPr>
        </a:p>
      </dgm:t>
    </dgm:pt>
    <dgm:pt modelId="{74DB66DC-254B-46D6-96B1-F68C7C3313FD}" type="sibTrans" cxnId="{586B6CC8-F1E7-4453-B089-127097466B28}">
      <dgm:prSet/>
      <dgm:spPr/>
      <dgm:t>
        <a:bodyPr/>
        <a:lstStyle/>
        <a:p>
          <a:endParaRPr lang="en-US">
            <a:latin typeface="Arial" panose="020B0604020202020204" pitchFamily="34" charset="0"/>
            <a:cs typeface="Arial" panose="020B0604020202020204" pitchFamily="34" charset="0"/>
          </a:endParaRPr>
        </a:p>
      </dgm:t>
    </dgm:pt>
    <dgm:pt modelId="{1018FA47-B2F2-447A-9D08-F7D522D30D6C}" type="pres">
      <dgm:prSet presAssocID="{5AF98199-334B-4337-A787-CB802C45F4A8}" presName="linear" presStyleCnt="0">
        <dgm:presLayoutVars>
          <dgm:dir/>
          <dgm:animLvl val="lvl"/>
          <dgm:resizeHandles val="exact"/>
        </dgm:presLayoutVars>
      </dgm:prSet>
      <dgm:spPr/>
    </dgm:pt>
    <dgm:pt modelId="{970386EF-429D-4841-8BDD-8CB9DF3263D4}" type="pres">
      <dgm:prSet presAssocID="{E265D953-0219-4E29-A10B-7D6A75898CCC}" presName="parentLin" presStyleCnt="0"/>
      <dgm:spPr/>
    </dgm:pt>
    <dgm:pt modelId="{885F70D9-10D6-4BCD-8D58-B2E638D60B83}" type="pres">
      <dgm:prSet presAssocID="{E265D953-0219-4E29-A10B-7D6A75898CCC}" presName="parentLeftMargin" presStyleLbl="node1" presStyleIdx="0" presStyleCnt="1"/>
      <dgm:spPr/>
    </dgm:pt>
    <dgm:pt modelId="{B55F85DC-6D96-4CB1-B371-7A60276E6F40}" type="pres">
      <dgm:prSet presAssocID="{E265D953-0219-4E29-A10B-7D6A75898CCC}" presName="parentText" presStyleLbl="node1" presStyleIdx="0" presStyleCnt="1" custScaleX="142857" custScaleY="61018">
        <dgm:presLayoutVars>
          <dgm:chMax val="0"/>
          <dgm:bulletEnabled val="1"/>
        </dgm:presLayoutVars>
      </dgm:prSet>
      <dgm:spPr/>
    </dgm:pt>
    <dgm:pt modelId="{1D696740-E664-4086-A0C3-1F2298708A47}" type="pres">
      <dgm:prSet presAssocID="{E265D953-0219-4E29-A10B-7D6A75898CCC}" presName="negativeSpace" presStyleCnt="0"/>
      <dgm:spPr/>
    </dgm:pt>
    <dgm:pt modelId="{638F94AB-6F19-439A-8085-D5B90B04A860}" type="pres">
      <dgm:prSet presAssocID="{E265D953-0219-4E29-A10B-7D6A75898CCC}" presName="childText" presStyleLbl="conFgAcc1" presStyleIdx="0" presStyleCnt="1" custScaleY="120780">
        <dgm:presLayoutVars>
          <dgm:bulletEnabled val="1"/>
        </dgm:presLayoutVars>
      </dgm:prSet>
      <dgm:spPr/>
    </dgm:pt>
  </dgm:ptLst>
  <dgm:cxnLst>
    <dgm:cxn modelId="{7AFDC82E-D117-42C3-9F75-72F2FD23A66F}" type="presOf" srcId="{5AF98199-334B-4337-A787-CB802C45F4A8}" destId="{1018FA47-B2F2-447A-9D08-F7D522D30D6C}" srcOrd="0" destOrd="0" presId="urn:microsoft.com/office/officeart/2005/8/layout/list1"/>
    <dgm:cxn modelId="{A2E36B79-6184-4A2C-8713-5603E9C500C5}" srcId="{5AF98199-334B-4337-A787-CB802C45F4A8}" destId="{E265D953-0219-4E29-A10B-7D6A75898CCC}" srcOrd="0" destOrd="0" parTransId="{950AEDC2-5A48-4373-B880-71A7B6DED099}" sibTransId="{0BC7DAE2-BCD9-4CA1-A097-03247642EA67}"/>
    <dgm:cxn modelId="{043FD280-AE07-484C-80D4-9E05BE659650}" type="presOf" srcId="{E265D953-0219-4E29-A10B-7D6A75898CCC}" destId="{B55F85DC-6D96-4CB1-B371-7A60276E6F40}" srcOrd="1" destOrd="0" presId="urn:microsoft.com/office/officeart/2005/8/layout/list1"/>
    <dgm:cxn modelId="{3181CC9D-5F58-4C39-88FA-D87F64465D3E}" type="presOf" srcId="{E265D953-0219-4E29-A10B-7D6A75898CCC}" destId="{885F70D9-10D6-4BCD-8D58-B2E638D60B83}" srcOrd="0" destOrd="0" presId="urn:microsoft.com/office/officeart/2005/8/layout/list1"/>
    <dgm:cxn modelId="{586B6CC8-F1E7-4453-B089-127097466B28}" srcId="{E265D953-0219-4E29-A10B-7D6A75898CCC}" destId="{A52711FC-5455-44F4-BCAA-84DBD90F66FE}" srcOrd="0" destOrd="0" parTransId="{F0607DBE-5141-4124-872C-D1117B167995}" sibTransId="{74DB66DC-254B-46D6-96B1-F68C7C3313FD}"/>
    <dgm:cxn modelId="{BD7489E5-12AE-4BF4-83FD-52F4402A8884}" type="presOf" srcId="{A52711FC-5455-44F4-BCAA-84DBD90F66FE}" destId="{638F94AB-6F19-439A-8085-D5B90B04A860}" srcOrd="0" destOrd="0" presId="urn:microsoft.com/office/officeart/2005/8/layout/list1"/>
    <dgm:cxn modelId="{C7DE640B-DAC4-4946-92E5-50E7D6719F42}" type="presParOf" srcId="{1018FA47-B2F2-447A-9D08-F7D522D30D6C}" destId="{970386EF-429D-4841-8BDD-8CB9DF3263D4}" srcOrd="0" destOrd="0" presId="urn:microsoft.com/office/officeart/2005/8/layout/list1"/>
    <dgm:cxn modelId="{C7021F14-FA58-4E10-8D8A-EC1B5A6351FA}" type="presParOf" srcId="{970386EF-429D-4841-8BDD-8CB9DF3263D4}" destId="{885F70D9-10D6-4BCD-8D58-B2E638D60B83}" srcOrd="0" destOrd="0" presId="urn:microsoft.com/office/officeart/2005/8/layout/list1"/>
    <dgm:cxn modelId="{74A63FA4-4A71-49B8-BE39-1AA6E7CEB207}" type="presParOf" srcId="{970386EF-429D-4841-8BDD-8CB9DF3263D4}" destId="{B55F85DC-6D96-4CB1-B371-7A60276E6F40}" srcOrd="1" destOrd="0" presId="urn:microsoft.com/office/officeart/2005/8/layout/list1"/>
    <dgm:cxn modelId="{9BAEC953-B384-4356-AA87-88C9DC8EBB2A}" type="presParOf" srcId="{1018FA47-B2F2-447A-9D08-F7D522D30D6C}" destId="{1D696740-E664-4086-A0C3-1F2298708A47}" srcOrd="1" destOrd="0" presId="urn:microsoft.com/office/officeart/2005/8/layout/list1"/>
    <dgm:cxn modelId="{74B1DCC2-7A38-4EBF-A8A3-6E34CB8EE325}" type="presParOf" srcId="{1018FA47-B2F2-447A-9D08-F7D522D30D6C}" destId="{638F94AB-6F19-439A-8085-D5B90B04A860}"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5AF98199-334B-4337-A787-CB802C45F4A8}" type="doc">
      <dgm:prSet loTypeId="urn:microsoft.com/office/officeart/2005/8/layout/list1" loCatId="list" qsTypeId="urn:microsoft.com/office/officeart/2005/8/quickstyle/3d2" qsCatId="3D" csTypeId="urn:microsoft.com/office/officeart/2005/8/colors/accent2_2" csCatId="accent2" phldr="1"/>
      <dgm:spPr/>
      <dgm:t>
        <a:bodyPr/>
        <a:lstStyle/>
        <a:p>
          <a:endParaRPr lang="en-US"/>
        </a:p>
      </dgm:t>
    </dgm:pt>
    <dgm:pt modelId="{E265D953-0219-4E29-A10B-7D6A75898CCC}">
      <dgm:prSet phldrT="[Text]" custT="1"/>
      <dgm:spPr>
        <a:solidFill>
          <a:srgbClr val="085959"/>
        </a:solidFill>
      </dgm:spPr>
      <dgm:t>
        <a:bodyPr/>
        <a:lstStyle/>
        <a:p>
          <a:pPr marL="1588" indent="-1588"/>
          <a:r>
            <a:rPr lang="en-US" sz="1800" b="1"/>
            <a:t>Increase the percentage of physical and mental health services provided for youth in foster care from 16% to 40% (24%) by June 30, 2024.</a:t>
          </a:r>
          <a:endParaRPr lang="en-US" sz="1800" b="1">
            <a:latin typeface="Arial" panose="020B0604020202020204" pitchFamily="34" charset="0"/>
            <a:cs typeface="Arial" panose="020B0604020202020204" pitchFamily="34" charset="0"/>
          </a:endParaRPr>
        </a:p>
      </dgm:t>
    </dgm:pt>
    <dgm:pt modelId="{950AEDC2-5A48-4373-B880-71A7B6DED099}" type="parTrans" cxnId="{A2E36B79-6184-4A2C-8713-5603E9C500C5}">
      <dgm:prSet/>
      <dgm:spPr/>
      <dgm:t>
        <a:bodyPr/>
        <a:lstStyle/>
        <a:p>
          <a:endParaRPr lang="en-US">
            <a:latin typeface="Arial" panose="020B0604020202020204" pitchFamily="34" charset="0"/>
            <a:cs typeface="Arial" panose="020B0604020202020204" pitchFamily="34" charset="0"/>
          </a:endParaRPr>
        </a:p>
      </dgm:t>
    </dgm:pt>
    <dgm:pt modelId="{0BC7DAE2-BCD9-4CA1-A097-03247642EA67}" type="sibTrans" cxnId="{A2E36B79-6184-4A2C-8713-5603E9C500C5}">
      <dgm:prSet/>
      <dgm:spPr/>
      <dgm:t>
        <a:bodyPr/>
        <a:lstStyle/>
        <a:p>
          <a:endParaRPr lang="en-US">
            <a:latin typeface="Arial" panose="020B0604020202020204" pitchFamily="34" charset="0"/>
            <a:cs typeface="Arial" panose="020B0604020202020204" pitchFamily="34" charset="0"/>
          </a:endParaRPr>
        </a:p>
      </dgm:t>
    </dgm:pt>
    <dgm:pt modelId="{A52711FC-5455-44F4-BCAA-84DBD90F66FE}">
      <dgm:prSet phldrT="[Text]" custT="1"/>
      <dgm:spPr/>
      <dgm:t>
        <a:bodyPr lIns="457200" rIns="457200"/>
        <a:lstStyle/>
        <a:p>
          <a:r>
            <a:rPr lang="en-US" sz="1600" b="1" baseline="0" dirty="0">
              <a:latin typeface="+mn-lt"/>
              <a:cs typeface="Arial" panose="020B0604020202020204" pitchFamily="34" charset="0"/>
            </a:rPr>
            <a:t>SFY 2021 Baseline: 16%       SFY 2021 Target: 25%        SFY 2021 YTD Result: </a:t>
          </a:r>
          <a:r>
            <a:rPr lang="en-US" sz="1600" b="1" dirty="0">
              <a:effectLst/>
              <a:latin typeface="Arial"/>
            </a:rPr>
            <a:t>37.60%</a:t>
          </a:r>
          <a:endParaRPr lang="en-US" sz="1600" b="0" baseline="0" dirty="0">
            <a:solidFill>
              <a:schemeClr val="tx1"/>
            </a:solidFill>
            <a:latin typeface="Arial" panose="020B0604020202020204" pitchFamily="34" charset="0"/>
            <a:cs typeface="Arial" panose="020B0604020202020204" pitchFamily="34" charset="0"/>
          </a:endParaRPr>
        </a:p>
      </dgm:t>
    </dgm:pt>
    <dgm:pt modelId="{F0607DBE-5141-4124-872C-D1117B167995}" type="parTrans" cxnId="{586B6CC8-F1E7-4453-B089-127097466B28}">
      <dgm:prSet/>
      <dgm:spPr/>
      <dgm:t>
        <a:bodyPr/>
        <a:lstStyle/>
        <a:p>
          <a:endParaRPr lang="en-US">
            <a:latin typeface="Arial" panose="020B0604020202020204" pitchFamily="34" charset="0"/>
            <a:cs typeface="Arial" panose="020B0604020202020204" pitchFamily="34" charset="0"/>
          </a:endParaRPr>
        </a:p>
      </dgm:t>
    </dgm:pt>
    <dgm:pt modelId="{74DB66DC-254B-46D6-96B1-F68C7C3313FD}" type="sibTrans" cxnId="{586B6CC8-F1E7-4453-B089-127097466B28}">
      <dgm:prSet/>
      <dgm:spPr/>
      <dgm:t>
        <a:bodyPr/>
        <a:lstStyle/>
        <a:p>
          <a:endParaRPr lang="en-US">
            <a:latin typeface="Arial" panose="020B0604020202020204" pitchFamily="34" charset="0"/>
            <a:cs typeface="Arial" panose="020B0604020202020204" pitchFamily="34" charset="0"/>
          </a:endParaRPr>
        </a:p>
      </dgm:t>
    </dgm:pt>
    <dgm:pt modelId="{1018FA47-B2F2-447A-9D08-F7D522D30D6C}" type="pres">
      <dgm:prSet presAssocID="{5AF98199-334B-4337-A787-CB802C45F4A8}" presName="linear" presStyleCnt="0">
        <dgm:presLayoutVars>
          <dgm:dir/>
          <dgm:animLvl val="lvl"/>
          <dgm:resizeHandles val="exact"/>
        </dgm:presLayoutVars>
      </dgm:prSet>
      <dgm:spPr/>
    </dgm:pt>
    <dgm:pt modelId="{970386EF-429D-4841-8BDD-8CB9DF3263D4}" type="pres">
      <dgm:prSet presAssocID="{E265D953-0219-4E29-A10B-7D6A75898CCC}" presName="parentLin" presStyleCnt="0"/>
      <dgm:spPr/>
    </dgm:pt>
    <dgm:pt modelId="{885F70D9-10D6-4BCD-8D58-B2E638D60B83}" type="pres">
      <dgm:prSet presAssocID="{E265D953-0219-4E29-A10B-7D6A75898CCC}" presName="parentLeftMargin" presStyleLbl="node1" presStyleIdx="0" presStyleCnt="1"/>
      <dgm:spPr/>
    </dgm:pt>
    <dgm:pt modelId="{B55F85DC-6D96-4CB1-B371-7A60276E6F40}" type="pres">
      <dgm:prSet presAssocID="{E265D953-0219-4E29-A10B-7D6A75898CCC}" presName="parentText" presStyleLbl="node1" presStyleIdx="0" presStyleCnt="1" custScaleX="142857" custScaleY="61018">
        <dgm:presLayoutVars>
          <dgm:chMax val="0"/>
          <dgm:bulletEnabled val="1"/>
        </dgm:presLayoutVars>
      </dgm:prSet>
      <dgm:spPr/>
    </dgm:pt>
    <dgm:pt modelId="{1D696740-E664-4086-A0C3-1F2298708A47}" type="pres">
      <dgm:prSet presAssocID="{E265D953-0219-4E29-A10B-7D6A75898CCC}" presName="negativeSpace" presStyleCnt="0"/>
      <dgm:spPr/>
    </dgm:pt>
    <dgm:pt modelId="{638F94AB-6F19-439A-8085-D5B90B04A860}" type="pres">
      <dgm:prSet presAssocID="{E265D953-0219-4E29-A10B-7D6A75898CCC}" presName="childText" presStyleLbl="conFgAcc1" presStyleIdx="0" presStyleCnt="1" custScaleY="136759" custLinFactNeighborX="58" custLinFactNeighborY="-1404">
        <dgm:presLayoutVars>
          <dgm:bulletEnabled val="1"/>
        </dgm:presLayoutVars>
      </dgm:prSet>
      <dgm:spPr/>
    </dgm:pt>
  </dgm:ptLst>
  <dgm:cxnLst>
    <dgm:cxn modelId="{7AFDC82E-D117-42C3-9F75-72F2FD23A66F}" type="presOf" srcId="{5AF98199-334B-4337-A787-CB802C45F4A8}" destId="{1018FA47-B2F2-447A-9D08-F7D522D30D6C}" srcOrd="0" destOrd="0" presId="urn:microsoft.com/office/officeart/2005/8/layout/list1"/>
    <dgm:cxn modelId="{A2E36B79-6184-4A2C-8713-5603E9C500C5}" srcId="{5AF98199-334B-4337-A787-CB802C45F4A8}" destId="{E265D953-0219-4E29-A10B-7D6A75898CCC}" srcOrd="0" destOrd="0" parTransId="{950AEDC2-5A48-4373-B880-71A7B6DED099}" sibTransId="{0BC7DAE2-BCD9-4CA1-A097-03247642EA67}"/>
    <dgm:cxn modelId="{043FD280-AE07-484C-80D4-9E05BE659650}" type="presOf" srcId="{E265D953-0219-4E29-A10B-7D6A75898CCC}" destId="{B55F85DC-6D96-4CB1-B371-7A60276E6F40}" srcOrd="1" destOrd="0" presId="urn:microsoft.com/office/officeart/2005/8/layout/list1"/>
    <dgm:cxn modelId="{3181CC9D-5F58-4C39-88FA-D87F64465D3E}" type="presOf" srcId="{E265D953-0219-4E29-A10B-7D6A75898CCC}" destId="{885F70D9-10D6-4BCD-8D58-B2E638D60B83}" srcOrd="0" destOrd="0" presId="urn:microsoft.com/office/officeart/2005/8/layout/list1"/>
    <dgm:cxn modelId="{586B6CC8-F1E7-4453-B089-127097466B28}" srcId="{E265D953-0219-4E29-A10B-7D6A75898CCC}" destId="{A52711FC-5455-44F4-BCAA-84DBD90F66FE}" srcOrd="0" destOrd="0" parTransId="{F0607DBE-5141-4124-872C-D1117B167995}" sibTransId="{74DB66DC-254B-46D6-96B1-F68C7C3313FD}"/>
    <dgm:cxn modelId="{BD7489E5-12AE-4BF4-83FD-52F4402A8884}" type="presOf" srcId="{A52711FC-5455-44F4-BCAA-84DBD90F66FE}" destId="{638F94AB-6F19-439A-8085-D5B90B04A860}" srcOrd="0" destOrd="0" presId="urn:microsoft.com/office/officeart/2005/8/layout/list1"/>
    <dgm:cxn modelId="{C7DE640B-DAC4-4946-92E5-50E7D6719F42}" type="presParOf" srcId="{1018FA47-B2F2-447A-9D08-F7D522D30D6C}" destId="{970386EF-429D-4841-8BDD-8CB9DF3263D4}" srcOrd="0" destOrd="0" presId="urn:microsoft.com/office/officeart/2005/8/layout/list1"/>
    <dgm:cxn modelId="{C7021F14-FA58-4E10-8D8A-EC1B5A6351FA}" type="presParOf" srcId="{970386EF-429D-4841-8BDD-8CB9DF3263D4}" destId="{885F70D9-10D6-4BCD-8D58-B2E638D60B83}" srcOrd="0" destOrd="0" presId="urn:microsoft.com/office/officeart/2005/8/layout/list1"/>
    <dgm:cxn modelId="{74A63FA4-4A71-49B8-BE39-1AA6E7CEB207}" type="presParOf" srcId="{970386EF-429D-4841-8BDD-8CB9DF3263D4}" destId="{B55F85DC-6D96-4CB1-B371-7A60276E6F40}" srcOrd="1" destOrd="0" presId="urn:microsoft.com/office/officeart/2005/8/layout/list1"/>
    <dgm:cxn modelId="{9BAEC953-B384-4356-AA87-88C9DC8EBB2A}" type="presParOf" srcId="{1018FA47-B2F2-447A-9D08-F7D522D30D6C}" destId="{1D696740-E664-4086-A0C3-1F2298708A47}" srcOrd="1" destOrd="0" presId="urn:microsoft.com/office/officeart/2005/8/layout/list1"/>
    <dgm:cxn modelId="{74B1DCC2-7A38-4EBF-A8A3-6E34CB8EE325}" type="presParOf" srcId="{1018FA47-B2F2-447A-9D08-F7D522D30D6C}" destId="{638F94AB-6F19-439A-8085-D5B90B04A860}"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5AF98199-334B-4337-A787-CB802C45F4A8}" type="doc">
      <dgm:prSet loTypeId="urn:microsoft.com/office/officeart/2005/8/layout/list1" loCatId="list" qsTypeId="urn:microsoft.com/office/officeart/2005/8/quickstyle/3d2" qsCatId="3D" csTypeId="urn:microsoft.com/office/officeart/2005/8/colors/accent2_2" csCatId="accent2" phldr="1"/>
      <dgm:spPr/>
      <dgm:t>
        <a:bodyPr/>
        <a:lstStyle/>
        <a:p>
          <a:endParaRPr lang="en-US"/>
        </a:p>
      </dgm:t>
    </dgm:pt>
    <dgm:pt modelId="{E265D953-0219-4E29-A10B-7D6A75898CCC}">
      <dgm:prSet phldrT="[Text]" custT="1"/>
      <dgm:spPr>
        <a:solidFill>
          <a:srgbClr val="085959"/>
        </a:solidFill>
      </dgm:spPr>
      <dgm:t>
        <a:bodyPr/>
        <a:lstStyle/>
        <a:p>
          <a:pPr marL="1588" indent="-1588"/>
          <a:r>
            <a:rPr lang="en-US" sz="1800" b="1" dirty="0"/>
            <a:t>Increase the number of Adult Protective Service (APS) cases completed within 45 days from 76% to 91% </a:t>
          </a:r>
          <a:r>
            <a:rPr lang="en-US" sz="1800" b="1" dirty="0">
              <a:solidFill>
                <a:schemeClr val="bg1"/>
              </a:solidFill>
            </a:rPr>
            <a:t>(15%) </a:t>
          </a:r>
          <a:r>
            <a:rPr lang="en-US" sz="1800" b="1" dirty="0"/>
            <a:t>by June 30, 2024.</a:t>
          </a:r>
          <a:endParaRPr lang="en-US" sz="1800" b="1" dirty="0">
            <a:latin typeface="Arial" panose="020B0604020202020204" pitchFamily="34" charset="0"/>
            <a:cs typeface="Arial" panose="020B0604020202020204" pitchFamily="34" charset="0"/>
          </a:endParaRPr>
        </a:p>
      </dgm:t>
    </dgm:pt>
    <dgm:pt modelId="{950AEDC2-5A48-4373-B880-71A7B6DED099}" type="parTrans" cxnId="{A2E36B79-6184-4A2C-8713-5603E9C500C5}">
      <dgm:prSet/>
      <dgm:spPr/>
      <dgm:t>
        <a:bodyPr/>
        <a:lstStyle/>
        <a:p>
          <a:endParaRPr lang="en-US">
            <a:latin typeface="Arial" panose="020B0604020202020204" pitchFamily="34" charset="0"/>
            <a:cs typeface="Arial" panose="020B0604020202020204" pitchFamily="34" charset="0"/>
          </a:endParaRPr>
        </a:p>
      </dgm:t>
    </dgm:pt>
    <dgm:pt modelId="{0BC7DAE2-BCD9-4CA1-A097-03247642EA67}" type="sibTrans" cxnId="{A2E36B79-6184-4A2C-8713-5603E9C500C5}">
      <dgm:prSet/>
      <dgm:spPr/>
      <dgm:t>
        <a:bodyPr/>
        <a:lstStyle/>
        <a:p>
          <a:endParaRPr lang="en-US">
            <a:latin typeface="Arial" panose="020B0604020202020204" pitchFamily="34" charset="0"/>
            <a:cs typeface="Arial" panose="020B0604020202020204" pitchFamily="34" charset="0"/>
          </a:endParaRPr>
        </a:p>
      </dgm:t>
    </dgm:pt>
    <dgm:pt modelId="{A52711FC-5455-44F4-BCAA-84DBD90F66FE}">
      <dgm:prSet phldrT="[Text]" custT="1"/>
      <dgm:spPr/>
      <dgm:t>
        <a:bodyPr lIns="457200" rIns="457200"/>
        <a:lstStyle/>
        <a:p>
          <a:pPr rtl="0"/>
          <a:r>
            <a:rPr lang="en-US" sz="1600" b="1" baseline="0" dirty="0">
              <a:latin typeface="+mn-lt"/>
              <a:cs typeface="Arial"/>
            </a:rPr>
            <a:t>SFY 2021 Baseline: 76%        SFY 2021 Target: 82%       SFY 2021 YTD Results: 49%</a:t>
          </a:r>
          <a:endParaRPr lang="en-US" sz="1600" b="0" baseline="0" dirty="0">
            <a:solidFill>
              <a:srgbClr val="FF0000"/>
            </a:solidFill>
            <a:latin typeface="Arial" panose="020B0604020202020204" pitchFamily="34" charset="0"/>
            <a:cs typeface="Arial"/>
          </a:endParaRPr>
        </a:p>
      </dgm:t>
    </dgm:pt>
    <dgm:pt modelId="{F0607DBE-5141-4124-872C-D1117B167995}" type="parTrans" cxnId="{586B6CC8-F1E7-4453-B089-127097466B28}">
      <dgm:prSet/>
      <dgm:spPr/>
      <dgm:t>
        <a:bodyPr/>
        <a:lstStyle/>
        <a:p>
          <a:endParaRPr lang="en-US">
            <a:latin typeface="Arial" panose="020B0604020202020204" pitchFamily="34" charset="0"/>
            <a:cs typeface="Arial" panose="020B0604020202020204" pitchFamily="34" charset="0"/>
          </a:endParaRPr>
        </a:p>
      </dgm:t>
    </dgm:pt>
    <dgm:pt modelId="{74DB66DC-254B-46D6-96B1-F68C7C3313FD}" type="sibTrans" cxnId="{586B6CC8-F1E7-4453-B089-127097466B28}">
      <dgm:prSet/>
      <dgm:spPr/>
      <dgm:t>
        <a:bodyPr/>
        <a:lstStyle/>
        <a:p>
          <a:endParaRPr lang="en-US">
            <a:latin typeface="Arial" panose="020B0604020202020204" pitchFamily="34" charset="0"/>
            <a:cs typeface="Arial" panose="020B0604020202020204" pitchFamily="34" charset="0"/>
          </a:endParaRPr>
        </a:p>
      </dgm:t>
    </dgm:pt>
    <dgm:pt modelId="{1018FA47-B2F2-447A-9D08-F7D522D30D6C}" type="pres">
      <dgm:prSet presAssocID="{5AF98199-334B-4337-A787-CB802C45F4A8}" presName="linear" presStyleCnt="0">
        <dgm:presLayoutVars>
          <dgm:dir/>
          <dgm:animLvl val="lvl"/>
          <dgm:resizeHandles val="exact"/>
        </dgm:presLayoutVars>
      </dgm:prSet>
      <dgm:spPr/>
    </dgm:pt>
    <dgm:pt modelId="{970386EF-429D-4841-8BDD-8CB9DF3263D4}" type="pres">
      <dgm:prSet presAssocID="{E265D953-0219-4E29-A10B-7D6A75898CCC}" presName="parentLin" presStyleCnt="0"/>
      <dgm:spPr/>
    </dgm:pt>
    <dgm:pt modelId="{885F70D9-10D6-4BCD-8D58-B2E638D60B83}" type="pres">
      <dgm:prSet presAssocID="{E265D953-0219-4E29-A10B-7D6A75898CCC}" presName="parentLeftMargin" presStyleLbl="node1" presStyleIdx="0" presStyleCnt="1"/>
      <dgm:spPr/>
    </dgm:pt>
    <dgm:pt modelId="{B55F85DC-6D96-4CB1-B371-7A60276E6F40}" type="pres">
      <dgm:prSet presAssocID="{E265D953-0219-4E29-A10B-7D6A75898CCC}" presName="parentText" presStyleLbl="node1" presStyleIdx="0" presStyleCnt="1" custScaleX="142857" custScaleY="61018">
        <dgm:presLayoutVars>
          <dgm:chMax val="0"/>
          <dgm:bulletEnabled val="1"/>
        </dgm:presLayoutVars>
      </dgm:prSet>
      <dgm:spPr/>
    </dgm:pt>
    <dgm:pt modelId="{1D696740-E664-4086-A0C3-1F2298708A47}" type="pres">
      <dgm:prSet presAssocID="{E265D953-0219-4E29-A10B-7D6A75898CCC}" presName="negativeSpace" presStyleCnt="0"/>
      <dgm:spPr/>
    </dgm:pt>
    <dgm:pt modelId="{638F94AB-6F19-439A-8085-D5B90B04A860}" type="pres">
      <dgm:prSet presAssocID="{E265D953-0219-4E29-A10B-7D6A75898CCC}" presName="childText" presStyleLbl="conFgAcc1" presStyleIdx="0" presStyleCnt="1" custScaleX="98283" custScaleY="131882" custLinFactNeighborX="-290" custLinFactNeighborY="2554">
        <dgm:presLayoutVars>
          <dgm:bulletEnabled val="1"/>
        </dgm:presLayoutVars>
      </dgm:prSet>
      <dgm:spPr/>
    </dgm:pt>
  </dgm:ptLst>
  <dgm:cxnLst>
    <dgm:cxn modelId="{7AFDC82E-D117-42C3-9F75-72F2FD23A66F}" type="presOf" srcId="{5AF98199-334B-4337-A787-CB802C45F4A8}" destId="{1018FA47-B2F2-447A-9D08-F7D522D30D6C}" srcOrd="0" destOrd="0" presId="urn:microsoft.com/office/officeart/2005/8/layout/list1"/>
    <dgm:cxn modelId="{A2E36B79-6184-4A2C-8713-5603E9C500C5}" srcId="{5AF98199-334B-4337-A787-CB802C45F4A8}" destId="{E265D953-0219-4E29-A10B-7D6A75898CCC}" srcOrd="0" destOrd="0" parTransId="{950AEDC2-5A48-4373-B880-71A7B6DED099}" sibTransId="{0BC7DAE2-BCD9-4CA1-A097-03247642EA67}"/>
    <dgm:cxn modelId="{043FD280-AE07-484C-80D4-9E05BE659650}" type="presOf" srcId="{E265D953-0219-4E29-A10B-7D6A75898CCC}" destId="{B55F85DC-6D96-4CB1-B371-7A60276E6F40}" srcOrd="1" destOrd="0" presId="urn:microsoft.com/office/officeart/2005/8/layout/list1"/>
    <dgm:cxn modelId="{3181CC9D-5F58-4C39-88FA-D87F64465D3E}" type="presOf" srcId="{E265D953-0219-4E29-A10B-7D6A75898CCC}" destId="{885F70D9-10D6-4BCD-8D58-B2E638D60B83}" srcOrd="0" destOrd="0" presId="urn:microsoft.com/office/officeart/2005/8/layout/list1"/>
    <dgm:cxn modelId="{586B6CC8-F1E7-4453-B089-127097466B28}" srcId="{E265D953-0219-4E29-A10B-7D6A75898CCC}" destId="{A52711FC-5455-44F4-BCAA-84DBD90F66FE}" srcOrd="0" destOrd="0" parTransId="{F0607DBE-5141-4124-872C-D1117B167995}" sibTransId="{74DB66DC-254B-46D6-96B1-F68C7C3313FD}"/>
    <dgm:cxn modelId="{BD7489E5-12AE-4BF4-83FD-52F4402A8884}" type="presOf" srcId="{A52711FC-5455-44F4-BCAA-84DBD90F66FE}" destId="{638F94AB-6F19-439A-8085-D5B90B04A860}" srcOrd="0" destOrd="0" presId="urn:microsoft.com/office/officeart/2005/8/layout/list1"/>
    <dgm:cxn modelId="{C7DE640B-DAC4-4946-92E5-50E7D6719F42}" type="presParOf" srcId="{1018FA47-B2F2-447A-9D08-F7D522D30D6C}" destId="{970386EF-429D-4841-8BDD-8CB9DF3263D4}" srcOrd="0" destOrd="0" presId="urn:microsoft.com/office/officeart/2005/8/layout/list1"/>
    <dgm:cxn modelId="{C7021F14-FA58-4E10-8D8A-EC1B5A6351FA}" type="presParOf" srcId="{970386EF-429D-4841-8BDD-8CB9DF3263D4}" destId="{885F70D9-10D6-4BCD-8D58-B2E638D60B83}" srcOrd="0" destOrd="0" presId="urn:microsoft.com/office/officeart/2005/8/layout/list1"/>
    <dgm:cxn modelId="{74A63FA4-4A71-49B8-BE39-1AA6E7CEB207}" type="presParOf" srcId="{970386EF-429D-4841-8BDD-8CB9DF3263D4}" destId="{B55F85DC-6D96-4CB1-B371-7A60276E6F40}" srcOrd="1" destOrd="0" presId="urn:microsoft.com/office/officeart/2005/8/layout/list1"/>
    <dgm:cxn modelId="{9BAEC953-B384-4356-AA87-88C9DC8EBB2A}" type="presParOf" srcId="{1018FA47-B2F2-447A-9D08-F7D522D30D6C}" destId="{1D696740-E664-4086-A0C3-1F2298708A47}" srcOrd="1" destOrd="0" presId="urn:microsoft.com/office/officeart/2005/8/layout/list1"/>
    <dgm:cxn modelId="{74B1DCC2-7A38-4EBF-A8A3-6E34CB8EE325}" type="presParOf" srcId="{1018FA47-B2F2-447A-9D08-F7D522D30D6C}" destId="{638F94AB-6F19-439A-8085-D5B90B04A860}"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5AF98199-334B-4337-A787-CB802C45F4A8}" type="doc">
      <dgm:prSet loTypeId="urn:microsoft.com/office/officeart/2005/8/layout/list1" loCatId="list" qsTypeId="urn:microsoft.com/office/officeart/2005/8/quickstyle/3d2" qsCatId="3D" csTypeId="urn:microsoft.com/office/officeart/2005/8/colors/accent2_2" csCatId="accent2" phldr="1"/>
      <dgm:spPr/>
      <dgm:t>
        <a:bodyPr/>
        <a:lstStyle/>
        <a:p>
          <a:endParaRPr lang="en-US"/>
        </a:p>
      </dgm:t>
    </dgm:pt>
    <dgm:pt modelId="{E265D953-0219-4E29-A10B-7D6A75898CCC}">
      <dgm:prSet phldrT="[Text]" custT="1"/>
      <dgm:spPr>
        <a:solidFill>
          <a:srgbClr val="085959"/>
        </a:solidFill>
      </dgm:spPr>
      <dgm:t>
        <a:bodyPr/>
        <a:lstStyle/>
        <a:p>
          <a:pPr marL="1588" indent="-1588"/>
          <a:r>
            <a:rPr lang="en-US" sz="1800" b="1"/>
            <a:t>Increase the number of callers to the Aging and Disability Resource Connection (ADRC) who receive information on assistive technology from 1,589 to 2,678 (68%) by June 30, 2024.</a:t>
          </a:r>
          <a:endParaRPr lang="en-US" sz="1800" b="1">
            <a:latin typeface="Arial" panose="020B0604020202020204" pitchFamily="34" charset="0"/>
            <a:cs typeface="Arial" panose="020B0604020202020204" pitchFamily="34" charset="0"/>
          </a:endParaRPr>
        </a:p>
      </dgm:t>
    </dgm:pt>
    <dgm:pt modelId="{950AEDC2-5A48-4373-B880-71A7B6DED099}" type="parTrans" cxnId="{A2E36B79-6184-4A2C-8713-5603E9C500C5}">
      <dgm:prSet/>
      <dgm:spPr/>
      <dgm:t>
        <a:bodyPr/>
        <a:lstStyle/>
        <a:p>
          <a:endParaRPr lang="en-US">
            <a:latin typeface="Arial" panose="020B0604020202020204" pitchFamily="34" charset="0"/>
            <a:cs typeface="Arial" panose="020B0604020202020204" pitchFamily="34" charset="0"/>
          </a:endParaRPr>
        </a:p>
      </dgm:t>
    </dgm:pt>
    <dgm:pt modelId="{0BC7DAE2-BCD9-4CA1-A097-03247642EA67}" type="sibTrans" cxnId="{A2E36B79-6184-4A2C-8713-5603E9C500C5}">
      <dgm:prSet/>
      <dgm:spPr/>
      <dgm:t>
        <a:bodyPr/>
        <a:lstStyle/>
        <a:p>
          <a:endParaRPr lang="en-US">
            <a:latin typeface="Arial" panose="020B0604020202020204" pitchFamily="34" charset="0"/>
            <a:cs typeface="Arial" panose="020B0604020202020204" pitchFamily="34" charset="0"/>
          </a:endParaRPr>
        </a:p>
      </dgm:t>
    </dgm:pt>
    <dgm:pt modelId="{A52711FC-5455-44F4-BCAA-84DBD90F66FE}">
      <dgm:prSet phldrT="[Text]" custT="1"/>
      <dgm:spPr/>
      <dgm:t>
        <a:bodyPr lIns="457200" rIns="457200"/>
        <a:lstStyle/>
        <a:p>
          <a:pPr rtl="0"/>
          <a:r>
            <a:rPr lang="en-US" sz="1600" b="1" baseline="0" dirty="0">
              <a:latin typeface="+mn-lt"/>
              <a:cs typeface="Arial"/>
            </a:rPr>
            <a:t>SFY 2021 Baseline:  1,589       SFY 2021 Target: 2,231     SFY 2021 YTD Results: </a:t>
          </a:r>
          <a:r>
            <a:rPr lang="en-US" sz="1600" b="1" i="0" u="none" dirty="0"/>
            <a:t>1,892</a:t>
          </a:r>
          <a:endParaRPr lang="en-US" sz="1600" b="0" baseline="0" dirty="0">
            <a:solidFill>
              <a:srgbClr val="FF0000"/>
            </a:solidFill>
            <a:latin typeface="Arial" panose="020B0604020202020204" pitchFamily="34" charset="0"/>
            <a:cs typeface="Arial"/>
          </a:endParaRPr>
        </a:p>
      </dgm:t>
    </dgm:pt>
    <dgm:pt modelId="{F0607DBE-5141-4124-872C-D1117B167995}" type="parTrans" cxnId="{586B6CC8-F1E7-4453-B089-127097466B28}">
      <dgm:prSet/>
      <dgm:spPr/>
      <dgm:t>
        <a:bodyPr/>
        <a:lstStyle/>
        <a:p>
          <a:endParaRPr lang="en-US">
            <a:latin typeface="Arial" panose="020B0604020202020204" pitchFamily="34" charset="0"/>
            <a:cs typeface="Arial" panose="020B0604020202020204" pitchFamily="34" charset="0"/>
          </a:endParaRPr>
        </a:p>
      </dgm:t>
    </dgm:pt>
    <dgm:pt modelId="{74DB66DC-254B-46D6-96B1-F68C7C3313FD}" type="sibTrans" cxnId="{586B6CC8-F1E7-4453-B089-127097466B28}">
      <dgm:prSet/>
      <dgm:spPr/>
      <dgm:t>
        <a:bodyPr/>
        <a:lstStyle/>
        <a:p>
          <a:endParaRPr lang="en-US">
            <a:latin typeface="Arial" panose="020B0604020202020204" pitchFamily="34" charset="0"/>
            <a:cs typeface="Arial" panose="020B0604020202020204" pitchFamily="34" charset="0"/>
          </a:endParaRPr>
        </a:p>
      </dgm:t>
    </dgm:pt>
    <dgm:pt modelId="{1018FA47-B2F2-447A-9D08-F7D522D30D6C}" type="pres">
      <dgm:prSet presAssocID="{5AF98199-334B-4337-A787-CB802C45F4A8}" presName="linear" presStyleCnt="0">
        <dgm:presLayoutVars>
          <dgm:dir/>
          <dgm:animLvl val="lvl"/>
          <dgm:resizeHandles val="exact"/>
        </dgm:presLayoutVars>
      </dgm:prSet>
      <dgm:spPr/>
    </dgm:pt>
    <dgm:pt modelId="{970386EF-429D-4841-8BDD-8CB9DF3263D4}" type="pres">
      <dgm:prSet presAssocID="{E265D953-0219-4E29-A10B-7D6A75898CCC}" presName="parentLin" presStyleCnt="0"/>
      <dgm:spPr/>
    </dgm:pt>
    <dgm:pt modelId="{885F70D9-10D6-4BCD-8D58-B2E638D60B83}" type="pres">
      <dgm:prSet presAssocID="{E265D953-0219-4E29-A10B-7D6A75898CCC}" presName="parentLeftMargin" presStyleLbl="node1" presStyleIdx="0" presStyleCnt="1"/>
      <dgm:spPr/>
    </dgm:pt>
    <dgm:pt modelId="{B55F85DC-6D96-4CB1-B371-7A60276E6F40}" type="pres">
      <dgm:prSet presAssocID="{E265D953-0219-4E29-A10B-7D6A75898CCC}" presName="parentText" presStyleLbl="node1" presStyleIdx="0" presStyleCnt="1" custScaleX="142857" custScaleY="61018">
        <dgm:presLayoutVars>
          <dgm:chMax val="0"/>
          <dgm:bulletEnabled val="1"/>
        </dgm:presLayoutVars>
      </dgm:prSet>
      <dgm:spPr/>
    </dgm:pt>
    <dgm:pt modelId="{1D696740-E664-4086-A0C3-1F2298708A47}" type="pres">
      <dgm:prSet presAssocID="{E265D953-0219-4E29-A10B-7D6A75898CCC}" presName="negativeSpace" presStyleCnt="0"/>
      <dgm:spPr/>
    </dgm:pt>
    <dgm:pt modelId="{638F94AB-6F19-439A-8085-D5B90B04A860}" type="pres">
      <dgm:prSet presAssocID="{E265D953-0219-4E29-A10B-7D6A75898CCC}" presName="childText" presStyleLbl="conFgAcc1" presStyleIdx="0" presStyleCnt="1" custScaleY="129494" custLinFactNeighborX="-3" custLinFactNeighborY="0">
        <dgm:presLayoutVars>
          <dgm:bulletEnabled val="1"/>
        </dgm:presLayoutVars>
      </dgm:prSet>
      <dgm:spPr/>
    </dgm:pt>
  </dgm:ptLst>
  <dgm:cxnLst>
    <dgm:cxn modelId="{15F08429-A1C0-4D03-8099-F03313E655E8}" type="presOf" srcId="{E265D953-0219-4E29-A10B-7D6A75898CCC}" destId="{885F70D9-10D6-4BCD-8D58-B2E638D60B83}" srcOrd="0" destOrd="0" presId="urn:microsoft.com/office/officeart/2005/8/layout/list1"/>
    <dgm:cxn modelId="{7AFDC82E-D117-42C3-9F75-72F2FD23A66F}" type="presOf" srcId="{5AF98199-334B-4337-A787-CB802C45F4A8}" destId="{1018FA47-B2F2-447A-9D08-F7D522D30D6C}" srcOrd="0" destOrd="0" presId="urn:microsoft.com/office/officeart/2005/8/layout/list1"/>
    <dgm:cxn modelId="{AA1A9340-8B78-448B-93E5-602BE2965816}" type="presOf" srcId="{A52711FC-5455-44F4-BCAA-84DBD90F66FE}" destId="{638F94AB-6F19-439A-8085-D5B90B04A860}" srcOrd="0" destOrd="0" presId="urn:microsoft.com/office/officeart/2005/8/layout/list1"/>
    <dgm:cxn modelId="{F201B566-B578-4F55-B990-E6B840C88898}" type="presOf" srcId="{E265D953-0219-4E29-A10B-7D6A75898CCC}" destId="{B55F85DC-6D96-4CB1-B371-7A60276E6F40}" srcOrd="1" destOrd="0" presId="urn:microsoft.com/office/officeart/2005/8/layout/list1"/>
    <dgm:cxn modelId="{A2E36B79-6184-4A2C-8713-5603E9C500C5}" srcId="{5AF98199-334B-4337-A787-CB802C45F4A8}" destId="{E265D953-0219-4E29-A10B-7D6A75898CCC}" srcOrd="0" destOrd="0" parTransId="{950AEDC2-5A48-4373-B880-71A7B6DED099}" sibTransId="{0BC7DAE2-BCD9-4CA1-A097-03247642EA67}"/>
    <dgm:cxn modelId="{586B6CC8-F1E7-4453-B089-127097466B28}" srcId="{E265D953-0219-4E29-A10B-7D6A75898CCC}" destId="{A52711FC-5455-44F4-BCAA-84DBD90F66FE}" srcOrd="0" destOrd="0" parTransId="{F0607DBE-5141-4124-872C-D1117B167995}" sibTransId="{74DB66DC-254B-46D6-96B1-F68C7C3313FD}"/>
    <dgm:cxn modelId="{4A10B75B-7BC7-4BF3-BE08-C2697DAAF7F9}" type="presParOf" srcId="{1018FA47-B2F2-447A-9D08-F7D522D30D6C}" destId="{970386EF-429D-4841-8BDD-8CB9DF3263D4}" srcOrd="0" destOrd="0" presId="urn:microsoft.com/office/officeart/2005/8/layout/list1"/>
    <dgm:cxn modelId="{C51CB3DA-C8B6-48A4-94C5-B621ABE0873B}" type="presParOf" srcId="{970386EF-429D-4841-8BDD-8CB9DF3263D4}" destId="{885F70D9-10D6-4BCD-8D58-B2E638D60B83}" srcOrd="0" destOrd="0" presId="urn:microsoft.com/office/officeart/2005/8/layout/list1"/>
    <dgm:cxn modelId="{1E514499-CEFE-41AA-8376-1F952288BEC1}" type="presParOf" srcId="{970386EF-429D-4841-8BDD-8CB9DF3263D4}" destId="{B55F85DC-6D96-4CB1-B371-7A60276E6F40}" srcOrd="1" destOrd="0" presId="urn:microsoft.com/office/officeart/2005/8/layout/list1"/>
    <dgm:cxn modelId="{34B0F2CD-2C28-431E-B7EF-A6BD8F035216}" type="presParOf" srcId="{1018FA47-B2F2-447A-9D08-F7D522D30D6C}" destId="{1D696740-E664-4086-A0C3-1F2298708A47}" srcOrd="1" destOrd="0" presId="urn:microsoft.com/office/officeart/2005/8/layout/list1"/>
    <dgm:cxn modelId="{80F11A4E-23ED-47D1-9081-7E180D6D5308}" type="presParOf" srcId="{1018FA47-B2F2-447A-9D08-F7D522D30D6C}" destId="{638F94AB-6F19-439A-8085-D5B90B04A860}"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AF98199-334B-4337-A787-CB802C45F4A8}" type="doc">
      <dgm:prSet loTypeId="urn:microsoft.com/office/officeart/2005/8/layout/list1" loCatId="list" qsTypeId="urn:microsoft.com/office/officeart/2005/8/quickstyle/3d2" qsCatId="3D" csTypeId="urn:microsoft.com/office/officeart/2005/8/colors/accent2_2" csCatId="accent2" phldr="1"/>
      <dgm:spPr/>
      <dgm:t>
        <a:bodyPr/>
        <a:lstStyle/>
        <a:p>
          <a:endParaRPr lang="en-US"/>
        </a:p>
      </dgm:t>
    </dgm:pt>
    <dgm:pt modelId="{E265D953-0219-4E29-A10B-7D6A75898CCC}">
      <dgm:prSet phldrT="[Text]" custT="1"/>
      <dgm:spPr>
        <a:solidFill>
          <a:srgbClr val="085959"/>
        </a:solidFill>
      </dgm:spPr>
      <dgm:t>
        <a:bodyPr/>
        <a:lstStyle/>
        <a:p>
          <a:pPr marL="1588" indent="-1588" algn="l"/>
          <a:r>
            <a:rPr lang="en-US" sz="1800" b="1"/>
            <a:t>Increase the number of non-custodial parents referred to the General Educational Development (GED) program from 1,766 to 1,907 (8%) by June 30, 2024.</a:t>
          </a:r>
          <a:endParaRPr lang="en-US" sz="1800" b="1">
            <a:latin typeface="Arial" panose="020B0604020202020204" pitchFamily="34" charset="0"/>
            <a:cs typeface="Arial" panose="020B0604020202020204" pitchFamily="34" charset="0"/>
          </a:endParaRPr>
        </a:p>
      </dgm:t>
    </dgm:pt>
    <dgm:pt modelId="{950AEDC2-5A48-4373-B880-71A7B6DED099}" type="parTrans" cxnId="{A2E36B79-6184-4A2C-8713-5603E9C500C5}">
      <dgm:prSet/>
      <dgm:spPr/>
      <dgm:t>
        <a:bodyPr/>
        <a:lstStyle/>
        <a:p>
          <a:endParaRPr lang="en-US">
            <a:latin typeface="Arial" panose="020B0604020202020204" pitchFamily="34" charset="0"/>
            <a:cs typeface="Arial" panose="020B0604020202020204" pitchFamily="34" charset="0"/>
          </a:endParaRPr>
        </a:p>
      </dgm:t>
    </dgm:pt>
    <dgm:pt modelId="{0BC7DAE2-BCD9-4CA1-A097-03247642EA67}" type="sibTrans" cxnId="{A2E36B79-6184-4A2C-8713-5603E9C500C5}">
      <dgm:prSet/>
      <dgm:spPr/>
      <dgm:t>
        <a:bodyPr/>
        <a:lstStyle/>
        <a:p>
          <a:endParaRPr lang="en-US">
            <a:latin typeface="Arial" panose="020B0604020202020204" pitchFamily="34" charset="0"/>
            <a:cs typeface="Arial" panose="020B0604020202020204" pitchFamily="34" charset="0"/>
          </a:endParaRPr>
        </a:p>
      </dgm:t>
    </dgm:pt>
    <dgm:pt modelId="{A52711FC-5455-44F4-BCAA-84DBD90F66FE}">
      <dgm:prSet phldrT="[Text]" custT="1"/>
      <dgm:spPr/>
      <dgm:t>
        <a:bodyPr lIns="457200" rIns="457200"/>
        <a:lstStyle/>
        <a:p>
          <a:r>
            <a:rPr lang="en-US" sz="1600" b="1" dirty="0">
              <a:latin typeface="+mn-lt"/>
              <a:cs typeface="Arial"/>
            </a:rPr>
            <a:t>SFY 2021 Baseline: 1,766	    SFY 2021 Target: 1,801	 SFY 2021 YTD Results: 783</a:t>
          </a:r>
          <a:endParaRPr lang="en-US" sz="1600" b="0" dirty="0">
            <a:latin typeface="Arial" panose="020B0604020202020204" pitchFamily="34" charset="0"/>
            <a:cs typeface="Arial"/>
          </a:endParaRPr>
        </a:p>
      </dgm:t>
    </dgm:pt>
    <dgm:pt modelId="{F0607DBE-5141-4124-872C-D1117B167995}" type="parTrans" cxnId="{586B6CC8-F1E7-4453-B089-127097466B28}">
      <dgm:prSet/>
      <dgm:spPr/>
      <dgm:t>
        <a:bodyPr/>
        <a:lstStyle/>
        <a:p>
          <a:endParaRPr lang="en-US">
            <a:latin typeface="Arial" panose="020B0604020202020204" pitchFamily="34" charset="0"/>
            <a:cs typeface="Arial" panose="020B0604020202020204" pitchFamily="34" charset="0"/>
          </a:endParaRPr>
        </a:p>
      </dgm:t>
    </dgm:pt>
    <dgm:pt modelId="{74DB66DC-254B-46D6-96B1-F68C7C3313FD}" type="sibTrans" cxnId="{586B6CC8-F1E7-4453-B089-127097466B28}">
      <dgm:prSet/>
      <dgm:spPr/>
      <dgm:t>
        <a:bodyPr/>
        <a:lstStyle/>
        <a:p>
          <a:endParaRPr lang="en-US">
            <a:latin typeface="Arial" panose="020B0604020202020204" pitchFamily="34" charset="0"/>
            <a:cs typeface="Arial" panose="020B0604020202020204" pitchFamily="34" charset="0"/>
          </a:endParaRPr>
        </a:p>
      </dgm:t>
    </dgm:pt>
    <dgm:pt modelId="{1018FA47-B2F2-447A-9D08-F7D522D30D6C}" type="pres">
      <dgm:prSet presAssocID="{5AF98199-334B-4337-A787-CB802C45F4A8}" presName="linear" presStyleCnt="0">
        <dgm:presLayoutVars>
          <dgm:dir/>
          <dgm:animLvl val="lvl"/>
          <dgm:resizeHandles val="exact"/>
        </dgm:presLayoutVars>
      </dgm:prSet>
      <dgm:spPr/>
    </dgm:pt>
    <dgm:pt modelId="{970386EF-429D-4841-8BDD-8CB9DF3263D4}" type="pres">
      <dgm:prSet presAssocID="{E265D953-0219-4E29-A10B-7D6A75898CCC}" presName="parentLin" presStyleCnt="0"/>
      <dgm:spPr/>
    </dgm:pt>
    <dgm:pt modelId="{885F70D9-10D6-4BCD-8D58-B2E638D60B83}" type="pres">
      <dgm:prSet presAssocID="{E265D953-0219-4E29-A10B-7D6A75898CCC}" presName="parentLeftMargin" presStyleLbl="node1" presStyleIdx="0" presStyleCnt="1"/>
      <dgm:spPr/>
    </dgm:pt>
    <dgm:pt modelId="{B55F85DC-6D96-4CB1-B371-7A60276E6F40}" type="pres">
      <dgm:prSet presAssocID="{E265D953-0219-4E29-A10B-7D6A75898CCC}" presName="parentText" presStyleLbl="node1" presStyleIdx="0" presStyleCnt="1" custScaleX="142857" custScaleY="59363">
        <dgm:presLayoutVars>
          <dgm:chMax val="0"/>
          <dgm:bulletEnabled val="1"/>
        </dgm:presLayoutVars>
      </dgm:prSet>
      <dgm:spPr/>
    </dgm:pt>
    <dgm:pt modelId="{1D696740-E664-4086-A0C3-1F2298708A47}" type="pres">
      <dgm:prSet presAssocID="{E265D953-0219-4E29-A10B-7D6A75898CCC}" presName="negativeSpace" presStyleCnt="0"/>
      <dgm:spPr/>
    </dgm:pt>
    <dgm:pt modelId="{638F94AB-6F19-439A-8085-D5B90B04A860}" type="pres">
      <dgm:prSet presAssocID="{E265D953-0219-4E29-A10B-7D6A75898CCC}" presName="childText" presStyleLbl="conFgAcc1" presStyleIdx="0" presStyleCnt="1" custScaleY="137107" custLinFactY="-100000" custLinFactNeighborX="-27800" custLinFactNeighborY="-147089">
        <dgm:presLayoutVars>
          <dgm:bulletEnabled val="1"/>
        </dgm:presLayoutVars>
      </dgm:prSet>
      <dgm:spPr/>
    </dgm:pt>
  </dgm:ptLst>
  <dgm:cxnLst>
    <dgm:cxn modelId="{7AFDC82E-D117-42C3-9F75-72F2FD23A66F}" type="presOf" srcId="{5AF98199-334B-4337-A787-CB802C45F4A8}" destId="{1018FA47-B2F2-447A-9D08-F7D522D30D6C}" srcOrd="0" destOrd="0" presId="urn:microsoft.com/office/officeart/2005/8/layout/list1"/>
    <dgm:cxn modelId="{9B9E3333-D53D-4A68-823A-18F9A9A9367C}" type="presOf" srcId="{E265D953-0219-4E29-A10B-7D6A75898CCC}" destId="{B55F85DC-6D96-4CB1-B371-7A60276E6F40}" srcOrd="1" destOrd="0" presId="urn:microsoft.com/office/officeart/2005/8/layout/list1"/>
    <dgm:cxn modelId="{158AEC73-8AF8-4C43-AD65-9150B11BDD56}" type="presOf" srcId="{A52711FC-5455-44F4-BCAA-84DBD90F66FE}" destId="{638F94AB-6F19-439A-8085-D5B90B04A860}" srcOrd="0" destOrd="0" presId="urn:microsoft.com/office/officeart/2005/8/layout/list1"/>
    <dgm:cxn modelId="{A2E36B79-6184-4A2C-8713-5603E9C500C5}" srcId="{5AF98199-334B-4337-A787-CB802C45F4A8}" destId="{E265D953-0219-4E29-A10B-7D6A75898CCC}" srcOrd="0" destOrd="0" parTransId="{950AEDC2-5A48-4373-B880-71A7B6DED099}" sibTransId="{0BC7DAE2-BCD9-4CA1-A097-03247642EA67}"/>
    <dgm:cxn modelId="{CE72F989-75D6-4FA2-9E8D-67C52F245846}" type="presOf" srcId="{E265D953-0219-4E29-A10B-7D6A75898CCC}" destId="{885F70D9-10D6-4BCD-8D58-B2E638D60B83}" srcOrd="0" destOrd="0" presId="urn:microsoft.com/office/officeart/2005/8/layout/list1"/>
    <dgm:cxn modelId="{586B6CC8-F1E7-4453-B089-127097466B28}" srcId="{E265D953-0219-4E29-A10B-7D6A75898CCC}" destId="{A52711FC-5455-44F4-BCAA-84DBD90F66FE}" srcOrd="0" destOrd="0" parTransId="{F0607DBE-5141-4124-872C-D1117B167995}" sibTransId="{74DB66DC-254B-46D6-96B1-F68C7C3313FD}"/>
    <dgm:cxn modelId="{548C8F09-C0E2-4B21-B245-0C5A02272ABD}" type="presParOf" srcId="{1018FA47-B2F2-447A-9D08-F7D522D30D6C}" destId="{970386EF-429D-4841-8BDD-8CB9DF3263D4}" srcOrd="0" destOrd="0" presId="urn:microsoft.com/office/officeart/2005/8/layout/list1"/>
    <dgm:cxn modelId="{D3028AE8-8EBF-43F2-8666-02B062C9AA6F}" type="presParOf" srcId="{970386EF-429D-4841-8BDD-8CB9DF3263D4}" destId="{885F70D9-10D6-4BCD-8D58-B2E638D60B83}" srcOrd="0" destOrd="0" presId="urn:microsoft.com/office/officeart/2005/8/layout/list1"/>
    <dgm:cxn modelId="{06D645AE-D67B-4DE0-9D77-085A5A58BF7E}" type="presParOf" srcId="{970386EF-429D-4841-8BDD-8CB9DF3263D4}" destId="{B55F85DC-6D96-4CB1-B371-7A60276E6F40}" srcOrd="1" destOrd="0" presId="urn:microsoft.com/office/officeart/2005/8/layout/list1"/>
    <dgm:cxn modelId="{6C5A8D3C-282E-432D-BB76-1C827174F28F}" type="presParOf" srcId="{1018FA47-B2F2-447A-9D08-F7D522D30D6C}" destId="{1D696740-E664-4086-A0C3-1F2298708A47}" srcOrd="1" destOrd="0" presId="urn:microsoft.com/office/officeart/2005/8/layout/list1"/>
    <dgm:cxn modelId="{A8BA2688-12E7-426D-B9AA-B7D74DBAC429}" type="presParOf" srcId="{1018FA47-B2F2-447A-9D08-F7D522D30D6C}" destId="{638F94AB-6F19-439A-8085-D5B90B04A860}"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AF98199-334B-4337-A787-CB802C45F4A8}" type="doc">
      <dgm:prSet loTypeId="urn:microsoft.com/office/officeart/2005/8/layout/list1" loCatId="list" qsTypeId="urn:microsoft.com/office/officeart/2005/8/quickstyle/3d2" qsCatId="3D" csTypeId="urn:microsoft.com/office/officeart/2005/8/colors/accent2_2" csCatId="accent2" phldr="1"/>
      <dgm:spPr/>
      <dgm:t>
        <a:bodyPr/>
        <a:lstStyle/>
        <a:p>
          <a:endParaRPr lang="en-US"/>
        </a:p>
      </dgm:t>
    </dgm:pt>
    <dgm:pt modelId="{E265D953-0219-4E29-A10B-7D6A75898CCC}">
      <dgm:prSet phldrT="[Text]" custT="1"/>
      <dgm:spPr>
        <a:solidFill>
          <a:srgbClr val="085959"/>
        </a:solidFill>
      </dgm:spPr>
      <dgm:t>
        <a:bodyPr/>
        <a:lstStyle/>
        <a:p>
          <a:pPr marL="1588" indent="-1588" algn="l"/>
          <a:r>
            <a:rPr lang="en-US" sz="1800" b="1" dirty="0"/>
            <a:t>Increase the number of noncustodial parents referred to short-term training from 175 to 219 (25%) by June 30, 2024.</a:t>
          </a:r>
        </a:p>
      </dgm:t>
    </dgm:pt>
    <dgm:pt modelId="{950AEDC2-5A48-4373-B880-71A7B6DED099}" type="parTrans" cxnId="{A2E36B79-6184-4A2C-8713-5603E9C500C5}">
      <dgm:prSet/>
      <dgm:spPr/>
      <dgm:t>
        <a:bodyPr/>
        <a:lstStyle/>
        <a:p>
          <a:endParaRPr lang="en-US">
            <a:latin typeface="Arial" panose="020B0604020202020204" pitchFamily="34" charset="0"/>
            <a:cs typeface="Arial" panose="020B0604020202020204" pitchFamily="34" charset="0"/>
          </a:endParaRPr>
        </a:p>
      </dgm:t>
    </dgm:pt>
    <dgm:pt modelId="{0BC7DAE2-BCD9-4CA1-A097-03247642EA67}" type="sibTrans" cxnId="{A2E36B79-6184-4A2C-8713-5603E9C500C5}">
      <dgm:prSet/>
      <dgm:spPr/>
      <dgm:t>
        <a:bodyPr/>
        <a:lstStyle/>
        <a:p>
          <a:endParaRPr lang="en-US">
            <a:latin typeface="Arial" panose="020B0604020202020204" pitchFamily="34" charset="0"/>
            <a:cs typeface="Arial" panose="020B0604020202020204" pitchFamily="34" charset="0"/>
          </a:endParaRPr>
        </a:p>
      </dgm:t>
    </dgm:pt>
    <dgm:pt modelId="{A52711FC-5455-44F4-BCAA-84DBD90F66FE}">
      <dgm:prSet phldrT="[Text]" custT="1"/>
      <dgm:spPr/>
      <dgm:t>
        <a:bodyPr lIns="457200" rIns="457200"/>
        <a:lstStyle/>
        <a:p>
          <a:r>
            <a:rPr lang="en-US" sz="1600" b="1" dirty="0">
              <a:latin typeface="+mn-lt"/>
              <a:cs typeface="Arial" panose="020B0604020202020204" pitchFamily="34" charset="0"/>
            </a:rPr>
            <a:t>SFY 2021 Baseline: 175	SFY 2021 Target: 193		SFY 2021 YTD Results: 353 </a:t>
          </a:r>
          <a:endParaRPr lang="en-US" sz="1600" b="0" dirty="0">
            <a:latin typeface="Arial" panose="020B0604020202020204" pitchFamily="34" charset="0"/>
            <a:cs typeface="Arial" panose="020B0604020202020204" pitchFamily="34" charset="0"/>
          </a:endParaRPr>
        </a:p>
      </dgm:t>
    </dgm:pt>
    <dgm:pt modelId="{F0607DBE-5141-4124-872C-D1117B167995}" type="parTrans" cxnId="{586B6CC8-F1E7-4453-B089-127097466B28}">
      <dgm:prSet/>
      <dgm:spPr/>
      <dgm:t>
        <a:bodyPr/>
        <a:lstStyle/>
        <a:p>
          <a:endParaRPr lang="en-US">
            <a:latin typeface="Arial" panose="020B0604020202020204" pitchFamily="34" charset="0"/>
            <a:cs typeface="Arial" panose="020B0604020202020204" pitchFamily="34" charset="0"/>
          </a:endParaRPr>
        </a:p>
      </dgm:t>
    </dgm:pt>
    <dgm:pt modelId="{74DB66DC-254B-46D6-96B1-F68C7C3313FD}" type="sibTrans" cxnId="{586B6CC8-F1E7-4453-B089-127097466B28}">
      <dgm:prSet/>
      <dgm:spPr/>
      <dgm:t>
        <a:bodyPr/>
        <a:lstStyle/>
        <a:p>
          <a:endParaRPr lang="en-US">
            <a:latin typeface="Arial" panose="020B0604020202020204" pitchFamily="34" charset="0"/>
            <a:cs typeface="Arial" panose="020B0604020202020204" pitchFamily="34" charset="0"/>
          </a:endParaRPr>
        </a:p>
      </dgm:t>
    </dgm:pt>
    <dgm:pt modelId="{1018FA47-B2F2-447A-9D08-F7D522D30D6C}" type="pres">
      <dgm:prSet presAssocID="{5AF98199-334B-4337-A787-CB802C45F4A8}" presName="linear" presStyleCnt="0">
        <dgm:presLayoutVars>
          <dgm:dir/>
          <dgm:animLvl val="lvl"/>
          <dgm:resizeHandles val="exact"/>
        </dgm:presLayoutVars>
      </dgm:prSet>
      <dgm:spPr/>
    </dgm:pt>
    <dgm:pt modelId="{970386EF-429D-4841-8BDD-8CB9DF3263D4}" type="pres">
      <dgm:prSet presAssocID="{E265D953-0219-4E29-A10B-7D6A75898CCC}" presName="parentLin" presStyleCnt="0"/>
      <dgm:spPr/>
    </dgm:pt>
    <dgm:pt modelId="{885F70D9-10D6-4BCD-8D58-B2E638D60B83}" type="pres">
      <dgm:prSet presAssocID="{E265D953-0219-4E29-A10B-7D6A75898CCC}" presName="parentLeftMargin" presStyleLbl="node1" presStyleIdx="0" presStyleCnt="1"/>
      <dgm:spPr/>
    </dgm:pt>
    <dgm:pt modelId="{B55F85DC-6D96-4CB1-B371-7A60276E6F40}" type="pres">
      <dgm:prSet presAssocID="{E265D953-0219-4E29-A10B-7D6A75898CCC}" presName="parentText" presStyleLbl="node1" presStyleIdx="0" presStyleCnt="1" custScaleX="142857" custScaleY="61018">
        <dgm:presLayoutVars>
          <dgm:chMax val="0"/>
          <dgm:bulletEnabled val="1"/>
        </dgm:presLayoutVars>
      </dgm:prSet>
      <dgm:spPr/>
    </dgm:pt>
    <dgm:pt modelId="{1D696740-E664-4086-A0C3-1F2298708A47}" type="pres">
      <dgm:prSet presAssocID="{E265D953-0219-4E29-A10B-7D6A75898CCC}" presName="negativeSpace" presStyleCnt="0"/>
      <dgm:spPr/>
    </dgm:pt>
    <dgm:pt modelId="{638F94AB-6F19-439A-8085-D5B90B04A860}" type="pres">
      <dgm:prSet presAssocID="{E265D953-0219-4E29-A10B-7D6A75898CCC}" presName="childText" presStyleLbl="conFgAcc1" presStyleIdx="0" presStyleCnt="1" custScaleY="132636">
        <dgm:presLayoutVars>
          <dgm:bulletEnabled val="1"/>
        </dgm:presLayoutVars>
      </dgm:prSet>
      <dgm:spPr/>
    </dgm:pt>
  </dgm:ptLst>
  <dgm:cxnLst>
    <dgm:cxn modelId="{7AFDC82E-D117-42C3-9F75-72F2FD23A66F}" type="presOf" srcId="{5AF98199-334B-4337-A787-CB802C45F4A8}" destId="{1018FA47-B2F2-447A-9D08-F7D522D30D6C}" srcOrd="0" destOrd="0" presId="urn:microsoft.com/office/officeart/2005/8/layout/list1"/>
    <dgm:cxn modelId="{A2E36B79-6184-4A2C-8713-5603E9C500C5}" srcId="{5AF98199-334B-4337-A787-CB802C45F4A8}" destId="{E265D953-0219-4E29-A10B-7D6A75898CCC}" srcOrd="0" destOrd="0" parTransId="{950AEDC2-5A48-4373-B880-71A7B6DED099}" sibTransId="{0BC7DAE2-BCD9-4CA1-A097-03247642EA67}"/>
    <dgm:cxn modelId="{043FD280-AE07-484C-80D4-9E05BE659650}" type="presOf" srcId="{E265D953-0219-4E29-A10B-7D6A75898CCC}" destId="{B55F85DC-6D96-4CB1-B371-7A60276E6F40}" srcOrd="1" destOrd="0" presId="urn:microsoft.com/office/officeart/2005/8/layout/list1"/>
    <dgm:cxn modelId="{3181CC9D-5F58-4C39-88FA-D87F64465D3E}" type="presOf" srcId="{E265D953-0219-4E29-A10B-7D6A75898CCC}" destId="{885F70D9-10D6-4BCD-8D58-B2E638D60B83}" srcOrd="0" destOrd="0" presId="urn:microsoft.com/office/officeart/2005/8/layout/list1"/>
    <dgm:cxn modelId="{586B6CC8-F1E7-4453-B089-127097466B28}" srcId="{E265D953-0219-4E29-A10B-7D6A75898CCC}" destId="{A52711FC-5455-44F4-BCAA-84DBD90F66FE}" srcOrd="0" destOrd="0" parTransId="{F0607DBE-5141-4124-872C-D1117B167995}" sibTransId="{74DB66DC-254B-46D6-96B1-F68C7C3313FD}"/>
    <dgm:cxn modelId="{BD7489E5-12AE-4BF4-83FD-52F4402A8884}" type="presOf" srcId="{A52711FC-5455-44F4-BCAA-84DBD90F66FE}" destId="{638F94AB-6F19-439A-8085-D5B90B04A860}" srcOrd="0" destOrd="0" presId="urn:microsoft.com/office/officeart/2005/8/layout/list1"/>
    <dgm:cxn modelId="{C7DE640B-DAC4-4946-92E5-50E7D6719F42}" type="presParOf" srcId="{1018FA47-B2F2-447A-9D08-F7D522D30D6C}" destId="{970386EF-429D-4841-8BDD-8CB9DF3263D4}" srcOrd="0" destOrd="0" presId="urn:microsoft.com/office/officeart/2005/8/layout/list1"/>
    <dgm:cxn modelId="{C7021F14-FA58-4E10-8D8A-EC1B5A6351FA}" type="presParOf" srcId="{970386EF-429D-4841-8BDD-8CB9DF3263D4}" destId="{885F70D9-10D6-4BCD-8D58-B2E638D60B83}" srcOrd="0" destOrd="0" presId="urn:microsoft.com/office/officeart/2005/8/layout/list1"/>
    <dgm:cxn modelId="{74A63FA4-4A71-49B8-BE39-1AA6E7CEB207}" type="presParOf" srcId="{970386EF-429D-4841-8BDD-8CB9DF3263D4}" destId="{B55F85DC-6D96-4CB1-B371-7A60276E6F40}" srcOrd="1" destOrd="0" presId="urn:microsoft.com/office/officeart/2005/8/layout/list1"/>
    <dgm:cxn modelId="{9BAEC953-B384-4356-AA87-88C9DC8EBB2A}" type="presParOf" srcId="{1018FA47-B2F2-447A-9D08-F7D522D30D6C}" destId="{1D696740-E664-4086-A0C3-1F2298708A47}" srcOrd="1" destOrd="0" presId="urn:microsoft.com/office/officeart/2005/8/layout/list1"/>
    <dgm:cxn modelId="{74B1DCC2-7A38-4EBF-A8A3-6E34CB8EE325}" type="presParOf" srcId="{1018FA47-B2F2-447A-9D08-F7D522D30D6C}" destId="{638F94AB-6F19-439A-8085-D5B90B04A860}"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AF98199-334B-4337-A787-CB802C45F4A8}" type="doc">
      <dgm:prSet loTypeId="urn:microsoft.com/office/officeart/2005/8/layout/list1" loCatId="list" qsTypeId="urn:microsoft.com/office/officeart/2005/8/quickstyle/3d2" qsCatId="3D" csTypeId="urn:microsoft.com/office/officeart/2005/8/colors/accent2_2" csCatId="accent2" phldr="1"/>
      <dgm:spPr/>
      <dgm:t>
        <a:bodyPr/>
        <a:lstStyle/>
        <a:p>
          <a:endParaRPr lang="en-US"/>
        </a:p>
      </dgm:t>
    </dgm:pt>
    <dgm:pt modelId="{E265D953-0219-4E29-A10B-7D6A75898CCC}">
      <dgm:prSet phldrT="[Text]" custT="1"/>
      <dgm:spPr>
        <a:solidFill>
          <a:srgbClr val="085959"/>
        </a:solidFill>
      </dgm:spPr>
      <dgm:t>
        <a:bodyPr/>
        <a:lstStyle/>
        <a:p>
          <a:pPr marL="1588" indent="-1588" algn="l"/>
          <a:endParaRPr lang="en-US" sz="1800" b="1"/>
        </a:p>
        <a:p>
          <a:pPr marL="1588" indent="-1588" algn="l"/>
          <a:r>
            <a:rPr lang="en-US" sz="1800" b="1"/>
            <a:t>Increase the number of employers participating in the electronic Income Withholding Order (e-IWO) process from 4,066 to 6,566 (61%) by June 30, 2024</a:t>
          </a:r>
          <a:r>
            <a:rPr lang="en-US" sz="1800"/>
            <a:t>. </a:t>
          </a:r>
          <a:r>
            <a:rPr lang="en-US" sz="1800" b="1">
              <a:solidFill>
                <a:schemeClr val="bg1"/>
              </a:solidFill>
            </a:rPr>
            <a:t> </a:t>
          </a:r>
        </a:p>
        <a:p>
          <a:pPr marL="1588" indent="-1588" algn="r"/>
          <a:endParaRPr lang="en-US" sz="1800" b="1">
            <a:latin typeface="Arial" panose="020B0604020202020204" pitchFamily="34" charset="0"/>
            <a:cs typeface="Arial" panose="020B0604020202020204" pitchFamily="34" charset="0"/>
          </a:endParaRPr>
        </a:p>
      </dgm:t>
    </dgm:pt>
    <dgm:pt modelId="{950AEDC2-5A48-4373-B880-71A7B6DED099}" type="parTrans" cxnId="{A2E36B79-6184-4A2C-8713-5603E9C500C5}">
      <dgm:prSet/>
      <dgm:spPr/>
      <dgm:t>
        <a:bodyPr/>
        <a:lstStyle/>
        <a:p>
          <a:endParaRPr lang="en-US">
            <a:latin typeface="Arial" panose="020B0604020202020204" pitchFamily="34" charset="0"/>
            <a:cs typeface="Arial" panose="020B0604020202020204" pitchFamily="34" charset="0"/>
          </a:endParaRPr>
        </a:p>
      </dgm:t>
    </dgm:pt>
    <dgm:pt modelId="{0BC7DAE2-BCD9-4CA1-A097-03247642EA67}" type="sibTrans" cxnId="{A2E36B79-6184-4A2C-8713-5603E9C500C5}">
      <dgm:prSet/>
      <dgm:spPr/>
      <dgm:t>
        <a:bodyPr/>
        <a:lstStyle/>
        <a:p>
          <a:endParaRPr lang="en-US">
            <a:latin typeface="Arial" panose="020B0604020202020204" pitchFamily="34" charset="0"/>
            <a:cs typeface="Arial" panose="020B0604020202020204" pitchFamily="34" charset="0"/>
          </a:endParaRPr>
        </a:p>
      </dgm:t>
    </dgm:pt>
    <dgm:pt modelId="{A52711FC-5455-44F4-BCAA-84DBD90F66FE}">
      <dgm:prSet phldrT="[Text]" custT="1"/>
      <dgm:spPr/>
      <dgm:t>
        <a:bodyPr lIns="457200" rIns="457200"/>
        <a:lstStyle/>
        <a:p>
          <a:r>
            <a:rPr lang="en-US" sz="1600" b="1">
              <a:latin typeface="+mn-lt"/>
              <a:cs typeface="Arial" panose="020B0604020202020204" pitchFamily="34" charset="0"/>
            </a:rPr>
            <a:t>SFY 2021 Baseline: 4,066	 SFY 2021 Target: 5,066         SFY 2021 YTD Results: 5,566</a:t>
          </a:r>
          <a:endParaRPr lang="en-US" sz="1600" b="0">
            <a:latin typeface="Arial" panose="020B0604020202020204" pitchFamily="34" charset="0"/>
            <a:cs typeface="Arial" panose="020B0604020202020204" pitchFamily="34" charset="0"/>
          </a:endParaRPr>
        </a:p>
      </dgm:t>
    </dgm:pt>
    <dgm:pt modelId="{F0607DBE-5141-4124-872C-D1117B167995}" type="parTrans" cxnId="{586B6CC8-F1E7-4453-B089-127097466B28}">
      <dgm:prSet/>
      <dgm:spPr/>
      <dgm:t>
        <a:bodyPr/>
        <a:lstStyle/>
        <a:p>
          <a:endParaRPr lang="en-US">
            <a:latin typeface="Arial" panose="020B0604020202020204" pitchFamily="34" charset="0"/>
            <a:cs typeface="Arial" panose="020B0604020202020204" pitchFamily="34" charset="0"/>
          </a:endParaRPr>
        </a:p>
      </dgm:t>
    </dgm:pt>
    <dgm:pt modelId="{74DB66DC-254B-46D6-96B1-F68C7C3313FD}" type="sibTrans" cxnId="{586B6CC8-F1E7-4453-B089-127097466B28}">
      <dgm:prSet/>
      <dgm:spPr/>
      <dgm:t>
        <a:bodyPr/>
        <a:lstStyle/>
        <a:p>
          <a:endParaRPr lang="en-US">
            <a:latin typeface="Arial" panose="020B0604020202020204" pitchFamily="34" charset="0"/>
            <a:cs typeface="Arial" panose="020B0604020202020204" pitchFamily="34" charset="0"/>
          </a:endParaRPr>
        </a:p>
      </dgm:t>
    </dgm:pt>
    <dgm:pt modelId="{1018FA47-B2F2-447A-9D08-F7D522D30D6C}" type="pres">
      <dgm:prSet presAssocID="{5AF98199-334B-4337-A787-CB802C45F4A8}" presName="linear" presStyleCnt="0">
        <dgm:presLayoutVars>
          <dgm:dir/>
          <dgm:animLvl val="lvl"/>
          <dgm:resizeHandles val="exact"/>
        </dgm:presLayoutVars>
      </dgm:prSet>
      <dgm:spPr/>
    </dgm:pt>
    <dgm:pt modelId="{970386EF-429D-4841-8BDD-8CB9DF3263D4}" type="pres">
      <dgm:prSet presAssocID="{E265D953-0219-4E29-A10B-7D6A75898CCC}" presName="parentLin" presStyleCnt="0"/>
      <dgm:spPr/>
    </dgm:pt>
    <dgm:pt modelId="{885F70D9-10D6-4BCD-8D58-B2E638D60B83}" type="pres">
      <dgm:prSet presAssocID="{E265D953-0219-4E29-A10B-7D6A75898CCC}" presName="parentLeftMargin" presStyleLbl="node1" presStyleIdx="0" presStyleCnt="1"/>
      <dgm:spPr/>
    </dgm:pt>
    <dgm:pt modelId="{B55F85DC-6D96-4CB1-B371-7A60276E6F40}" type="pres">
      <dgm:prSet presAssocID="{E265D953-0219-4E29-A10B-7D6A75898CCC}" presName="parentText" presStyleLbl="node1" presStyleIdx="0" presStyleCnt="1" custScaleX="142857" custScaleY="61018">
        <dgm:presLayoutVars>
          <dgm:chMax val="0"/>
          <dgm:bulletEnabled val="1"/>
        </dgm:presLayoutVars>
      </dgm:prSet>
      <dgm:spPr/>
    </dgm:pt>
    <dgm:pt modelId="{1D696740-E664-4086-A0C3-1F2298708A47}" type="pres">
      <dgm:prSet presAssocID="{E265D953-0219-4E29-A10B-7D6A75898CCC}" presName="negativeSpace" presStyleCnt="0"/>
      <dgm:spPr/>
    </dgm:pt>
    <dgm:pt modelId="{638F94AB-6F19-439A-8085-D5B90B04A860}" type="pres">
      <dgm:prSet presAssocID="{E265D953-0219-4E29-A10B-7D6A75898CCC}" presName="childText" presStyleLbl="conFgAcc1" presStyleIdx="0" presStyleCnt="1" custScaleY="135510" custLinFactNeighborY="10727">
        <dgm:presLayoutVars>
          <dgm:bulletEnabled val="1"/>
        </dgm:presLayoutVars>
      </dgm:prSet>
      <dgm:spPr/>
    </dgm:pt>
  </dgm:ptLst>
  <dgm:cxnLst>
    <dgm:cxn modelId="{7AFDC82E-D117-42C3-9F75-72F2FD23A66F}" type="presOf" srcId="{5AF98199-334B-4337-A787-CB802C45F4A8}" destId="{1018FA47-B2F2-447A-9D08-F7D522D30D6C}" srcOrd="0" destOrd="0" presId="urn:microsoft.com/office/officeart/2005/8/layout/list1"/>
    <dgm:cxn modelId="{A2E36B79-6184-4A2C-8713-5603E9C500C5}" srcId="{5AF98199-334B-4337-A787-CB802C45F4A8}" destId="{E265D953-0219-4E29-A10B-7D6A75898CCC}" srcOrd="0" destOrd="0" parTransId="{950AEDC2-5A48-4373-B880-71A7B6DED099}" sibTransId="{0BC7DAE2-BCD9-4CA1-A097-03247642EA67}"/>
    <dgm:cxn modelId="{043FD280-AE07-484C-80D4-9E05BE659650}" type="presOf" srcId="{E265D953-0219-4E29-A10B-7D6A75898CCC}" destId="{B55F85DC-6D96-4CB1-B371-7A60276E6F40}" srcOrd="1" destOrd="0" presId="urn:microsoft.com/office/officeart/2005/8/layout/list1"/>
    <dgm:cxn modelId="{3181CC9D-5F58-4C39-88FA-D87F64465D3E}" type="presOf" srcId="{E265D953-0219-4E29-A10B-7D6A75898CCC}" destId="{885F70D9-10D6-4BCD-8D58-B2E638D60B83}" srcOrd="0" destOrd="0" presId="urn:microsoft.com/office/officeart/2005/8/layout/list1"/>
    <dgm:cxn modelId="{586B6CC8-F1E7-4453-B089-127097466B28}" srcId="{E265D953-0219-4E29-A10B-7D6A75898CCC}" destId="{A52711FC-5455-44F4-BCAA-84DBD90F66FE}" srcOrd="0" destOrd="0" parTransId="{F0607DBE-5141-4124-872C-D1117B167995}" sibTransId="{74DB66DC-254B-46D6-96B1-F68C7C3313FD}"/>
    <dgm:cxn modelId="{BD7489E5-12AE-4BF4-83FD-52F4402A8884}" type="presOf" srcId="{A52711FC-5455-44F4-BCAA-84DBD90F66FE}" destId="{638F94AB-6F19-439A-8085-D5B90B04A860}" srcOrd="0" destOrd="0" presId="urn:microsoft.com/office/officeart/2005/8/layout/list1"/>
    <dgm:cxn modelId="{C7DE640B-DAC4-4946-92E5-50E7D6719F42}" type="presParOf" srcId="{1018FA47-B2F2-447A-9D08-F7D522D30D6C}" destId="{970386EF-429D-4841-8BDD-8CB9DF3263D4}" srcOrd="0" destOrd="0" presId="urn:microsoft.com/office/officeart/2005/8/layout/list1"/>
    <dgm:cxn modelId="{C7021F14-FA58-4E10-8D8A-EC1B5A6351FA}" type="presParOf" srcId="{970386EF-429D-4841-8BDD-8CB9DF3263D4}" destId="{885F70D9-10D6-4BCD-8D58-B2E638D60B83}" srcOrd="0" destOrd="0" presId="urn:microsoft.com/office/officeart/2005/8/layout/list1"/>
    <dgm:cxn modelId="{74A63FA4-4A71-49B8-BE39-1AA6E7CEB207}" type="presParOf" srcId="{970386EF-429D-4841-8BDD-8CB9DF3263D4}" destId="{B55F85DC-6D96-4CB1-B371-7A60276E6F40}" srcOrd="1" destOrd="0" presId="urn:microsoft.com/office/officeart/2005/8/layout/list1"/>
    <dgm:cxn modelId="{9BAEC953-B384-4356-AA87-88C9DC8EBB2A}" type="presParOf" srcId="{1018FA47-B2F2-447A-9D08-F7D522D30D6C}" destId="{1D696740-E664-4086-A0C3-1F2298708A47}" srcOrd="1" destOrd="0" presId="urn:microsoft.com/office/officeart/2005/8/layout/list1"/>
    <dgm:cxn modelId="{74B1DCC2-7A38-4EBF-A8A3-6E34CB8EE325}" type="presParOf" srcId="{1018FA47-B2F2-447A-9D08-F7D522D30D6C}" destId="{638F94AB-6F19-439A-8085-D5B90B04A860}"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5AF98199-334B-4337-A787-CB802C45F4A8}" type="doc">
      <dgm:prSet loTypeId="urn:microsoft.com/office/officeart/2005/8/layout/list1" loCatId="list" qsTypeId="urn:microsoft.com/office/officeart/2005/8/quickstyle/3d2" qsCatId="3D" csTypeId="urn:microsoft.com/office/officeart/2005/8/colors/accent2_2" csCatId="accent2" phldr="1"/>
      <dgm:spPr/>
      <dgm:t>
        <a:bodyPr/>
        <a:lstStyle/>
        <a:p>
          <a:endParaRPr lang="en-US"/>
        </a:p>
      </dgm:t>
    </dgm:pt>
    <dgm:pt modelId="{E265D953-0219-4E29-A10B-7D6A75898CCC}">
      <dgm:prSet phldrT="[Text]" custT="1"/>
      <dgm:spPr>
        <a:solidFill>
          <a:srgbClr val="085959"/>
        </a:solidFill>
      </dgm:spPr>
      <dgm:t>
        <a:bodyPr/>
        <a:lstStyle/>
        <a:p>
          <a:pPr marL="1588" indent="-1588"/>
          <a:r>
            <a:rPr lang="en-US" sz="1800" b="1" dirty="0"/>
            <a:t>Increase the number of stakeholder and community groups engaged in partnering with the Division of Family and Children Services (DFCS) to provide services from 53 to 253 </a:t>
          </a:r>
          <a:r>
            <a:rPr lang="en-US" sz="1800" b="1" dirty="0">
              <a:solidFill>
                <a:schemeClr val="bg1"/>
              </a:solidFill>
            </a:rPr>
            <a:t>(377%) </a:t>
          </a:r>
          <a:r>
            <a:rPr lang="en-US" sz="1800" b="1" dirty="0"/>
            <a:t>by June 30, 2024. </a:t>
          </a:r>
          <a:endParaRPr lang="en-US" sz="1800" b="1" dirty="0">
            <a:latin typeface="Arial" panose="020B0604020202020204" pitchFamily="34" charset="0"/>
            <a:cs typeface="Arial" panose="020B0604020202020204" pitchFamily="34" charset="0"/>
          </a:endParaRPr>
        </a:p>
      </dgm:t>
    </dgm:pt>
    <dgm:pt modelId="{950AEDC2-5A48-4373-B880-71A7B6DED099}" type="parTrans" cxnId="{A2E36B79-6184-4A2C-8713-5603E9C500C5}">
      <dgm:prSet/>
      <dgm:spPr/>
      <dgm:t>
        <a:bodyPr/>
        <a:lstStyle/>
        <a:p>
          <a:endParaRPr lang="en-US">
            <a:latin typeface="Arial" panose="020B0604020202020204" pitchFamily="34" charset="0"/>
            <a:cs typeface="Arial" panose="020B0604020202020204" pitchFamily="34" charset="0"/>
          </a:endParaRPr>
        </a:p>
      </dgm:t>
    </dgm:pt>
    <dgm:pt modelId="{0BC7DAE2-BCD9-4CA1-A097-03247642EA67}" type="sibTrans" cxnId="{A2E36B79-6184-4A2C-8713-5603E9C500C5}">
      <dgm:prSet/>
      <dgm:spPr/>
      <dgm:t>
        <a:bodyPr/>
        <a:lstStyle/>
        <a:p>
          <a:endParaRPr lang="en-US">
            <a:latin typeface="Arial" panose="020B0604020202020204" pitchFamily="34" charset="0"/>
            <a:cs typeface="Arial" panose="020B0604020202020204" pitchFamily="34" charset="0"/>
          </a:endParaRPr>
        </a:p>
      </dgm:t>
    </dgm:pt>
    <dgm:pt modelId="{A52711FC-5455-44F4-BCAA-84DBD90F66FE}">
      <dgm:prSet phldrT="[Text]" custT="1"/>
      <dgm:spPr/>
      <dgm:t>
        <a:bodyPr lIns="457200" rIns="457200"/>
        <a:lstStyle/>
        <a:p>
          <a:r>
            <a:rPr lang="en-US" sz="1600" b="1" kern="1200" baseline="0" dirty="0">
              <a:latin typeface="+mn-lt"/>
              <a:cs typeface="Arial"/>
            </a:rPr>
            <a:t>SFY 2021 Baseline: 53	   SFY 2021 Target: 133 </a:t>
          </a:r>
          <a:r>
            <a:rPr lang="en-US" sz="1800" b="1" kern="1200" dirty="0">
              <a:solidFill>
                <a:srgbClr val="FFFF00"/>
              </a:solidFill>
              <a:latin typeface="Arial" panose="020B0604020202020204"/>
              <a:ea typeface="+mn-ea"/>
              <a:cs typeface="+mn-cs"/>
            </a:rPr>
            <a:t>	  </a:t>
          </a:r>
          <a:r>
            <a:rPr lang="en-US" sz="1600" b="1" kern="1200" baseline="0" dirty="0">
              <a:latin typeface="+mn-lt"/>
              <a:cs typeface="Arial"/>
            </a:rPr>
            <a:t>SFY 2021 YTD Results: 241</a:t>
          </a:r>
          <a:endParaRPr lang="en-US" sz="1600" b="0" kern="1200" baseline="0" dirty="0">
            <a:solidFill>
              <a:srgbClr val="FF0000"/>
            </a:solidFill>
            <a:latin typeface="Arial" panose="020B0604020202020204" pitchFamily="34" charset="0"/>
            <a:cs typeface="Arial" panose="020B0604020202020204" pitchFamily="34" charset="0"/>
          </a:endParaRPr>
        </a:p>
      </dgm:t>
    </dgm:pt>
    <dgm:pt modelId="{F0607DBE-5141-4124-872C-D1117B167995}" type="parTrans" cxnId="{586B6CC8-F1E7-4453-B089-127097466B28}">
      <dgm:prSet/>
      <dgm:spPr/>
      <dgm:t>
        <a:bodyPr/>
        <a:lstStyle/>
        <a:p>
          <a:endParaRPr lang="en-US">
            <a:latin typeface="Arial" panose="020B0604020202020204" pitchFamily="34" charset="0"/>
            <a:cs typeface="Arial" panose="020B0604020202020204" pitchFamily="34" charset="0"/>
          </a:endParaRPr>
        </a:p>
      </dgm:t>
    </dgm:pt>
    <dgm:pt modelId="{74DB66DC-254B-46D6-96B1-F68C7C3313FD}" type="sibTrans" cxnId="{586B6CC8-F1E7-4453-B089-127097466B28}">
      <dgm:prSet/>
      <dgm:spPr/>
      <dgm:t>
        <a:bodyPr/>
        <a:lstStyle/>
        <a:p>
          <a:endParaRPr lang="en-US">
            <a:latin typeface="Arial" panose="020B0604020202020204" pitchFamily="34" charset="0"/>
            <a:cs typeface="Arial" panose="020B0604020202020204" pitchFamily="34" charset="0"/>
          </a:endParaRPr>
        </a:p>
      </dgm:t>
    </dgm:pt>
    <dgm:pt modelId="{1018FA47-B2F2-447A-9D08-F7D522D30D6C}" type="pres">
      <dgm:prSet presAssocID="{5AF98199-334B-4337-A787-CB802C45F4A8}" presName="linear" presStyleCnt="0">
        <dgm:presLayoutVars>
          <dgm:dir/>
          <dgm:animLvl val="lvl"/>
          <dgm:resizeHandles val="exact"/>
        </dgm:presLayoutVars>
      </dgm:prSet>
      <dgm:spPr/>
    </dgm:pt>
    <dgm:pt modelId="{970386EF-429D-4841-8BDD-8CB9DF3263D4}" type="pres">
      <dgm:prSet presAssocID="{E265D953-0219-4E29-A10B-7D6A75898CCC}" presName="parentLin" presStyleCnt="0"/>
      <dgm:spPr/>
    </dgm:pt>
    <dgm:pt modelId="{885F70D9-10D6-4BCD-8D58-B2E638D60B83}" type="pres">
      <dgm:prSet presAssocID="{E265D953-0219-4E29-A10B-7D6A75898CCC}" presName="parentLeftMargin" presStyleLbl="node1" presStyleIdx="0" presStyleCnt="1"/>
      <dgm:spPr/>
    </dgm:pt>
    <dgm:pt modelId="{B55F85DC-6D96-4CB1-B371-7A60276E6F40}" type="pres">
      <dgm:prSet presAssocID="{E265D953-0219-4E29-A10B-7D6A75898CCC}" presName="parentText" presStyleLbl="node1" presStyleIdx="0" presStyleCnt="1" custScaleX="142857" custScaleY="61018">
        <dgm:presLayoutVars>
          <dgm:chMax val="0"/>
          <dgm:bulletEnabled val="1"/>
        </dgm:presLayoutVars>
      </dgm:prSet>
      <dgm:spPr/>
    </dgm:pt>
    <dgm:pt modelId="{1D696740-E664-4086-A0C3-1F2298708A47}" type="pres">
      <dgm:prSet presAssocID="{E265D953-0219-4E29-A10B-7D6A75898CCC}" presName="negativeSpace" presStyleCnt="0"/>
      <dgm:spPr/>
    </dgm:pt>
    <dgm:pt modelId="{638F94AB-6F19-439A-8085-D5B90B04A860}" type="pres">
      <dgm:prSet presAssocID="{E265D953-0219-4E29-A10B-7D6A75898CCC}" presName="childText" presStyleLbl="conFgAcc1" presStyleIdx="0" presStyleCnt="1" custScaleY="138271">
        <dgm:presLayoutVars>
          <dgm:bulletEnabled val="1"/>
        </dgm:presLayoutVars>
      </dgm:prSet>
      <dgm:spPr/>
    </dgm:pt>
  </dgm:ptLst>
  <dgm:cxnLst>
    <dgm:cxn modelId="{7AFDC82E-D117-42C3-9F75-72F2FD23A66F}" type="presOf" srcId="{5AF98199-334B-4337-A787-CB802C45F4A8}" destId="{1018FA47-B2F2-447A-9D08-F7D522D30D6C}" srcOrd="0" destOrd="0" presId="urn:microsoft.com/office/officeart/2005/8/layout/list1"/>
    <dgm:cxn modelId="{A2E36B79-6184-4A2C-8713-5603E9C500C5}" srcId="{5AF98199-334B-4337-A787-CB802C45F4A8}" destId="{E265D953-0219-4E29-A10B-7D6A75898CCC}" srcOrd="0" destOrd="0" parTransId="{950AEDC2-5A48-4373-B880-71A7B6DED099}" sibTransId="{0BC7DAE2-BCD9-4CA1-A097-03247642EA67}"/>
    <dgm:cxn modelId="{043FD280-AE07-484C-80D4-9E05BE659650}" type="presOf" srcId="{E265D953-0219-4E29-A10B-7D6A75898CCC}" destId="{B55F85DC-6D96-4CB1-B371-7A60276E6F40}" srcOrd="1" destOrd="0" presId="urn:microsoft.com/office/officeart/2005/8/layout/list1"/>
    <dgm:cxn modelId="{3181CC9D-5F58-4C39-88FA-D87F64465D3E}" type="presOf" srcId="{E265D953-0219-4E29-A10B-7D6A75898CCC}" destId="{885F70D9-10D6-4BCD-8D58-B2E638D60B83}" srcOrd="0" destOrd="0" presId="urn:microsoft.com/office/officeart/2005/8/layout/list1"/>
    <dgm:cxn modelId="{586B6CC8-F1E7-4453-B089-127097466B28}" srcId="{E265D953-0219-4E29-A10B-7D6A75898CCC}" destId="{A52711FC-5455-44F4-BCAA-84DBD90F66FE}" srcOrd="0" destOrd="0" parTransId="{F0607DBE-5141-4124-872C-D1117B167995}" sibTransId="{74DB66DC-254B-46D6-96B1-F68C7C3313FD}"/>
    <dgm:cxn modelId="{BD7489E5-12AE-4BF4-83FD-52F4402A8884}" type="presOf" srcId="{A52711FC-5455-44F4-BCAA-84DBD90F66FE}" destId="{638F94AB-6F19-439A-8085-D5B90B04A860}" srcOrd="0" destOrd="0" presId="urn:microsoft.com/office/officeart/2005/8/layout/list1"/>
    <dgm:cxn modelId="{C7DE640B-DAC4-4946-92E5-50E7D6719F42}" type="presParOf" srcId="{1018FA47-B2F2-447A-9D08-F7D522D30D6C}" destId="{970386EF-429D-4841-8BDD-8CB9DF3263D4}" srcOrd="0" destOrd="0" presId="urn:microsoft.com/office/officeart/2005/8/layout/list1"/>
    <dgm:cxn modelId="{C7021F14-FA58-4E10-8D8A-EC1B5A6351FA}" type="presParOf" srcId="{970386EF-429D-4841-8BDD-8CB9DF3263D4}" destId="{885F70D9-10D6-4BCD-8D58-B2E638D60B83}" srcOrd="0" destOrd="0" presId="urn:microsoft.com/office/officeart/2005/8/layout/list1"/>
    <dgm:cxn modelId="{74A63FA4-4A71-49B8-BE39-1AA6E7CEB207}" type="presParOf" srcId="{970386EF-429D-4841-8BDD-8CB9DF3263D4}" destId="{B55F85DC-6D96-4CB1-B371-7A60276E6F40}" srcOrd="1" destOrd="0" presId="urn:microsoft.com/office/officeart/2005/8/layout/list1"/>
    <dgm:cxn modelId="{9BAEC953-B384-4356-AA87-88C9DC8EBB2A}" type="presParOf" srcId="{1018FA47-B2F2-447A-9D08-F7D522D30D6C}" destId="{1D696740-E664-4086-A0C3-1F2298708A47}" srcOrd="1" destOrd="0" presId="urn:microsoft.com/office/officeart/2005/8/layout/list1"/>
    <dgm:cxn modelId="{74B1DCC2-7A38-4EBF-A8A3-6E34CB8EE325}" type="presParOf" srcId="{1018FA47-B2F2-447A-9D08-F7D522D30D6C}" destId="{638F94AB-6F19-439A-8085-D5B90B04A860}"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5AF98199-334B-4337-A787-CB802C45F4A8}" type="doc">
      <dgm:prSet loTypeId="urn:microsoft.com/office/officeart/2005/8/layout/list1" loCatId="list" qsTypeId="urn:microsoft.com/office/officeart/2005/8/quickstyle/3d2" qsCatId="3D" csTypeId="urn:microsoft.com/office/officeart/2005/8/colors/accent2_2" csCatId="accent2" phldr="1"/>
      <dgm:spPr/>
      <dgm:t>
        <a:bodyPr/>
        <a:lstStyle/>
        <a:p>
          <a:endParaRPr lang="en-US"/>
        </a:p>
      </dgm:t>
    </dgm:pt>
    <dgm:pt modelId="{E265D953-0219-4E29-A10B-7D6A75898CCC}">
      <dgm:prSet phldrT="[Text]" custT="1"/>
      <dgm:spPr>
        <a:solidFill>
          <a:srgbClr val="085959"/>
        </a:solidFill>
      </dgm:spPr>
      <dgm:t>
        <a:bodyPr/>
        <a:lstStyle/>
        <a:p>
          <a:pPr marL="1588" lvl="0" indent="-1588" algn="l" defTabSz="800100">
            <a:lnSpc>
              <a:spcPct val="90000"/>
            </a:lnSpc>
            <a:spcBef>
              <a:spcPct val="0"/>
            </a:spcBef>
            <a:spcAft>
              <a:spcPct val="35000"/>
            </a:spcAft>
            <a:buNone/>
          </a:pPr>
          <a:r>
            <a:rPr lang="en-US" sz="1800" b="1" kern="1200">
              <a:solidFill>
                <a:srgbClr val="FFFFFF"/>
              </a:solidFill>
              <a:latin typeface="Arial" panose="020B0604020202020204"/>
              <a:ea typeface="+mn-ea"/>
              <a:cs typeface="+mn-cs"/>
            </a:rPr>
            <a:t>Increase the number of active Division of Child Support Services (DCSS) mobile application users from 45,834 to 75,000 (64%) by June 30, 2024. </a:t>
          </a:r>
        </a:p>
      </dgm:t>
    </dgm:pt>
    <dgm:pt modelId="{950AEDC2-5A48-4373-B880-71A7B6DED099}" type="parTrans" cxnId="{A2E36B79-6184-4A2C-8713-5603E9C500C5}">
      <dgm:prSet/>
      <dgm:spPr/>
      <dgm:t>
        <a:bodyPr/>
        <a:lstStyle/>
        <a:p>
          <a:endParaRPr lang="en-US">
            <a:latin typeface="Arial" panose="020B0604020202020204" pitchFamily="34" charset="0"/>
            <a:cs typeface="Arial" panose="020B0604020202020204" pitchFamily="34" charset="0"/>
          </a:endParaRPr>
        </a:p>
      </dgm:t>
    </dgm:pt>
    <dgm:pt modelId="{0BC7DAE2-BCD9-4CA1-A097-03247642EA67}" type="sibTrans" cxnId="{A2E36B79-6184-4A2C-8713-5603E9C500C5}">
      <dgm:prSet/>
      <dgm:spPr/>
      <dgm:t>
        <a:bodyPr/>
        <a:lstStyle/>
        <a:p>
          <a:endParaRPr lang="en-US">
            <a:latin typeface="Arial" panose="020B0604020202020204" pitchFamily="34" charset="0"/>
            <a:cs typeface="Arial" panose="020B0604020202020204" pitchFamily="34" charset="0"/>
          </a:endParaRPr>
        </a:p>
      </dgm:t>
    </dgm:pt>
    <dgm:pt modelId="{A52711FC-5455-44F4-BCAA-84DBD90F66FE}">
      <dgm:prSet phldrT="[Text]" custT="1"/>
      <dgm:spPr/>
      <dgm:t>
        <a:bodyPr lIns="457200" rIns="457200"/>
        <a:lstStyle/>
        <a:p>
          <a:r>
            <a:rPr lang="en-US" sz="1600" b="1" baseline="0">
              <a:latin typeface="+mn-lt"/>
              <a:cs typeface="Arial"/>
            </a:rPr>
            <a:t>SFY 2021 Baseline: 45,834	SFY 2021 Target: 66,000     </a:t>
          </a:r>
          <a:r>
            <a:rPr lang="en-US" sz="1600" b="1" i="0" u="none" baseline="0">
              <a:latin typeface="Arial" panose="020B0604020202020204"/>
            </a:rPr>
            <a:t>SFY 2021 </a:t>
          </a:r>
          <a:r>
            <a:rPr lang="en-US" sz="1600" b="1" i="0" u="none" baseline="0"/>
            <a:t>YTD Results: </a:t>
          </a:r>
          <a:r>
            <a:rPr lang="en-US" sz="1600" b="1">
              <a:effectLst/>
              <a:latin typeface="Arial"/>
            </a:rPr>
            <a:t>84,159</a:t>
          </a:r>
          <a:endParaRPr lang="en-US" sz="1800" b="0">
            <a:latin typeface="Arial" panose="020B0604020202020204" pitchFamily="34" charset="0"/>
            <a:cs typeface="Arial" panose="020B0604020202020204" pitchFamily="34" charset="0"/>
          </a:endParaRPr>
        </a:p>
      </dgm:t>
    </dgm:pt>
    <dgm:pt modelId="{F0607DBE-5141-4124-872C-D1117B167995}" type="parTrans" cxnId="{586B6CC8-F1E7-4453-B089-127097466B28}">
      <dgm:prSet/>
      <dgm:spPr/>
      <dgm:t>
        <a:bodyPr/>
        <a:lstStyle/>
        <a:p>
          <a:endParaRPr lang="en-US">
            <a:latin typeface="Arial" panose="020B0604020202020204" pitchFamily="34" charset="0"/>
            <a:cs typeface="Arial" panose="020B0604020202020204" pitchFamily="34" charset="0"/>
          </a:endParaRPr>
        </a:p>
      </dgm:t>
    </dgm:pt>
    <dgm:pt modelId="{74DB66DC-254B-46D6-96B1-F68C7C3313FD}" type="sibTrans" cxnId="{586B6CC8-F1E7-4453-B089-127097466B28}">
      <dgm:prSet/>
      <dgm:spPr/>
      <dgm:t>
        <a:bodyPr/>
        <a:lstStyle/>
        <a:p>
          <a:endParaRPr lang="en-US">
            <a:latin typeface="Arial" panose="020B0604020202020204" pitchFamily="34" charset="0"/>
            <a:cs typeface="Arial" panose="020B0604020202020204" pitchFamily="34" charset="0"/>
          </a:endParaRPr>
        </a:p>
      </dgm:t>
    </dgm:pt>
    <dgm:pt modelId="{1018FA47-B2F2-447A-9D08-F7D522D30D6C}" type="pres">
      <dgm:prSet presAssocID="{5AF98199-334B-4337-A787-CB802C45F4A8}" presName="linear" presStyleCnt="0">
        <dgm:presLayoutVars>
          <dgm:dir/>
          <dgm:animLvl val="lvl"/>
          <dgm:resizeHandles val="exact"/>
        </dgm:presLayoutVars>
      </dgm:prSet>
      <dgm:spPr/>
    </dgm:pt>
    <dgm:pt modelId="{970386EF-429D-4841-8BDD-8CB9DF3263D4}" type="pres">
      <dgm:prSet presAssocID="{E265D953-0219-4E29-A10B-7D6A75898CCC}" presName="parentLin" presStyleCnt="0"/>
      <dgm:spPr/>
    </dgm:pt>
    <dgm:pt modelId="{885F70D9-10D6-4BCD-8D58-B2E638D60B83}" type="pres">
      <dgm:prSet presAssocID="{E265D953-0219-4E29-A10B-7D6A75898CCC}" presName="parentLeftMargin" presStyleLbl="node1" presStyleIdx="0" presStyleCnt="1"/>
      <dgm:spPr/>
    </dgm:pt>
    <dgm:pt modelId="{B55F85DC-6D96-4CB1-B371-7A60276E6F40}" type="pres">
      <dgm:prSet presAssocID="{E265D953-0219-4E29-A10B-7D6A75898CCC}" presName="parentText" presStyleLbl="node1" presStyleIdx="0" presStyleCnt="1" custScaleX="142857" custScaleY="61018">
        <dgm:presLayoutVars>
          <dgm:chMax val="0"/>
          <dgm:bulletEnabled val="1"/>
        </dgm:presLayoutVars>
      </dgm:prSet>
      <dgm:spPr/>
    </dgm:pt>
    <dgm:pt modelId="{1D696740-E664-4086-A0C3-1F2298708A47}" type="pres">
      <dgm:prSet presAssocID="{E265D953-0219-4E29-A10B-7D6A75898CCC}" presName="negativeSpace" presStyleCnt="0"/>
      <dgm:spPr/>
    </dgm:pt>
    <dgm:pt modelId="{638F94AB-6F19-439A-8085-D5B90B04A860}" type="pres">
      <dgm:prSet presAssocID="{E265D953-0219-4E29-A10B-7D6A75898CCC}" presName="childText" presStyleLbl="conFgAcc1" presStyleIdx="0" presStyleCnt="1" custScaleY="141089" custLinFactNeighborY="1969">
        <dgm:presLayoutVars>
          <dgm:bulletEnabled val="1"/>
        </dgm:presLayoutVars>
      </dgm:prSet>
      <dgm:spPr/>
    </dgm:pt>
  </dgm:ptLst>
  <dgm:cxnLst>
    <dgm:cxn modelId="{7AFDC82E-D117-42C3-9F75-72F2FD23A66F}" type="presOf" srcId="{5AF98199-334B-4337-A787-CB802C45F4A8}" destId="{1018FA47-B2F2-447A-9D08-F7D522D30D6C}" srcOrd="0" destOrd="0" presId="urn:microsoft.com/office/officeart/2005/8/layout/list1"/>
    <dgm:cxn modelId="{A2E36B79-6184-4A2C-8713-5603E9C500C5}" srcId="{5AF98199-334B-4337-A787-CB802C45F4A8}" destId="{E265D953-0219-4E29-A10B-7D6A75898CCC}" srcOrd="0" destOrd="0" parTransId="{950AEDC2-5A48-4373-B880-71A7B6DED099}" sibTransId="{0BC7DAE2-BCD9-4CA1-A097-03247642EA67}"/>
    <dgm:cxn modelId="{043FD280-AE07-484C-80D4-9E05BE659650}" type="presOf" srcId="{E265D953-0219-4E29-A10B-7D6A75898CCC}" destId="{B55F85DC-6D96-4CB1-B371-7A60276E6F40}" srcOrd="1" destOrd="0" presId="urn:microsoft.com/office/officeart/2005/8/layout/list1"/>
    <dgm:cxn modelId="{3181CC9D-5F58-4C39-88FA-D87F64465D3E}" type="presOf" srcId="{E265D953-0219-4E29-A10B-7D6A75898CCC}" destId="{885F70D9-10D6-4BCD-8D58-B2E638D60B83}" srcOrd="0" destOrd="0" presId="urn:microsoft.com/office/officeart/2005/8/layout/list1"/>
    <dgm:cxn modelId="{586B6CC8-F1E7-4453-B089-127097466B28}" srcId="{E265D953-0219-4E29-A10B-7D6A75898CCC}" destId="{A52711FC-5455-44F4-BCAA-84DBD90F66FE}" srcOrd="0" destOrd="0" parTransId="{F0607DBE-5141-4124-872C-D1117B167995}" sibTransId="{74DB66DC-254B-46D6-96B1-F68C7C3313FD}"/>
    <dgm:cxn modelId="{BD7489E5-12AE-4BF4-83FD-52F4402A8884}" type="presOf" srcId="{A52711FC-5455-44F4-BCAA-84DBD90F66FE}" destId="{638F94AB-6F19-439A-8085-D5B90B04A860}" srcOrd="0" destOrd="0" presId="urn:microsoft.com/office/officeart/2005/8/layout/list1"/>
    <dgm:cxn modelId="{C7DE640B-DAC4-4946-92E5-50E7D6719F42}" type="presParOf" srcId="{1018FA47-B2F2-447A-9D08-F7D522D30D6C}" destId="{970386EF-429D-4841-8BDD-8CB9DF3263D4}" srcOrd="0" destOrd="0" presId="urn:microsoft.com/office/officeart/2005/8/layout/list1"/>
    <dgm:cxn modelId="{C7021F14-FA58-4E10-8D8A-EC1B5A6351FA}" type="presParOf" srcId="{970386EF-429D-4841-8BDD-8CB9DF3263D4}" destId="{885F70D9-10D6-4BCD-8D58-B2E638D60B83}" srcOrd="0" destOrd="0" presId="urn:microsoft.com/office/officeart/2005/8/layout/list1"/>
    <dgm:cxn modelId="{74A63FA4-4A71-49B8-BE39-1AA6E7CEB207}" type="presParOf" srcId="{970386EF-429D-4841-8BDD-8CB9DF3263D4}" destId="{B55F85DC-6D96-4CB1-B371-7A60276E6F40}" srcOrd="1" destOrd="0" presId="urn:microsoft.com/office/officeart/2005/8/layout/list1"/>
    <dgm:cxn modelId="{9BAEC953-B384-4356-AA87-88C9DC8EBB2A}" type="presParOf" srcId="{1018FA47-B2F2-447A-9D08-F7D522D30D6C}" destId="{1D696740-E664-4086-A0C3-1F2298708A47}" srcOrd="1" destOrd="0" presId="urn:microsoft.com/office/officeart/2005/8/layout/list1"/>
    <dgm:cxn modelId="{74B1DCC2-7A38-4EBF-A8A3-6E34CB8EE325}" type="presParOf" srcId="{1018FA47-B2F2-447A-9D08-F7D522D30D6C}" destId="{638F94AB-6F19-439A-8085-D5B90B04A860}"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5AF98199-334B-4337-A787-CB802C45F4A8}" type="doc">
      <dgm:prSet loTypeId="urn:microsoft.com/office/officeart/2005/8/layout/list1" loCatId="list" qsTypeId="urn:microsoft.com/office/officeart/2005/8/quickstyle/3d2" qsCatId="3D" csTypeId="urn:microsoft.com/office/officeart/2005/8/colors/accent2_2" csCatId="accent2" phldr="1"/>
      <dgm:spPr/>
      <dgm:t>
        <a:bodyPr/>
        <a:lstStyle/>
        <a:p>
          <a:endParaRPr lang="en-US"/>
        </a:p>
      </dgm:t>
    </dgm:pt>
    <dgm:pt modelId="{E265D953-0219-4E29-A10B-7D6A75898CCC}">
      <dgm:prSet phldrT="[Text]" custT="1"/>
      <dgm:spPr>
        <a:solidFill>
          <a:srgbClr val="085959"/>
        </a:solidFill>
      </dgm:spPr>
      <dgm:t>
        <a:bodyPr/>
        <a:lstStyle/>
        <a:p>
          <a:pPr marL="1588" indent="-1588"/>
          <a:r>
            <a:rPr lang="en-US" sz="1800" b="1" dirty="0"/>
            <a:t>Increase the number of constituents using self-service options from 378,195 to 850,939 (125%) by June 30, 2024.</a:t>
          </a:r>
          <a:endParaRPr lang="en-US" sz="1800" b="1" dirty="0">
            <a:latin typeface="Arial" panose="020B0604020202020204" pitchFamily="34" charset="0"/>
            <a:cs typeface="Arial" panose="020B0604020202020204" pitchFamily="34" charset="0"/>
          </a:endParaRPr>
        </a:p>
      </dgm:t>
    </dgm:pt>
    <dgm:pt modelId="{950AEDC2-5A48-4373-B880-71A7B6DED099}" type="parTrans" cxnId="{A2E36B79-6184-4A2C-8713-5603E9C500C5}">
      <dgm:prSet/>
      <dgm:spPr/>
      <dgm:t>
        <a:bodyPr/>
        <a:lstStyle/>
        <a:p>
          <a:endParaRPr lang="en-US">
            <a:latin typeface="Arial" panose="020B0604020202020204" pitchFamily="34" charset="0"/>
            <a:cs typeface="Arial" panose="020B0604020202020204" pitchFamily="34" charset="0"/>
          </a:endParaRPr>
        </a:p>
      </dgm:t>
    </dgm:pt>
    <dgm:pt modelId="{0BC7DAE2-BCD9-4CA1-A097-03247642EA67}" type="sibTrans" cxnId="{A2E36B79-6184-4A2C-8713-5603E9C500C5}">
      <dgm:prSet/>
      <dgm:spPr/>
      <dgm:t>
        <a:bodyPr/>
        <a:lstStyle/>
        <a:p>
          <a:endParaRPr lang="en-US">
            <a:latin typeface="Arial" panose="020B0604020202020204" pitchFamily="34" charset="0"/>
            <a:cs typeface="Arial" panose="020B0604020202020204" pitchFamily="34" charset="0"/>
          </a:endParaRPr>
        </a:p>
      </dgm:t>
    </dgm:pt>
    <dgm:pt modelId="{A52711FC-5455-44F4-BCAA-84DBD90F66FE}">
      <dgm:prSet phldrT="[Text]" custT="1"/>
      <dgm:spPr/>
      <dgm:t>
        <a:bodyPr lIns="457200" rIns="457200"/>
        <a:lstStyle/>
        <a:p>
          <a:r>
            <a:rPr lang="en-US" sz="1600" b="1" baseline="0" dirty="0">
              <a:latin typeface="+mn-lt"/>
              <a:cs typeface="Arial"/>
            </a:rPr>
            <a:t>SFY 2021 Baseline: 378,195    SFY 2021 Target: 517,560   SFY 2021 YTD Results: 511,842 </a:t>
          </a:r>
          <a:endParaRPr lang="en-US" sz="1800" b="0" dirty="0">
            <a:latin typeface="Arial" panose="020B0604020202020204" pitchFamily="34" charset="0"/>
            <a:cs typeface="Arial" panose="020B0604020202020204" pitchFamily="34" charset="0"/>
          </a:endParaRPr>
        </a:p>
      </dgm:t>
    </dgm:pt>
    <dgm:pt modelId="{F0607DBE-5141-4124-872C-D1117B167995}" type="parTrans" cxnId="{586B6CC8-F1E7-4453-B089-127097466B28}">
      <dgm:prSet/>
      <dgm:spPr/>
      <dgm:t>
        <a:bodyPr/>
        <a:lstStyle/>
        <a:p>
          <a:endParaRPr lang="en-US">
            <a:latin typeface="Arial" panose="020B0604020202020204" pitchFamily="34" charset="0"/>
            <a:cs typeface="Arial" panose="020B0604020202020204" pitchFamily="34" charset="0"/>
          </a:endParaRPr>
        </a:p>
      </dgm:t>
    </dgm:pt>
    <dgm:pt modelId="{74DB66DC-254B-46D6-96B1-F68C7C3313FD}" type="sibTrans" cxnId="{586B6CC8-F1E7-4453-B089-127097466B28}">
      <dgm:prSet/>
      <dgm:spPr/>
      <dgm:t>
        <a:bodyPr/>
        <a:lstStyle/>
        <a:p>
          <a:endParaRPr lang="en-US">
            <a:latin typeface="Arial" panose="020B0604020202020204" pitchFamily="34" charset="0"/>
            <a:cs typeface="Arial" panose="020B0604020202020204" pitchFamily="34" charset="0"/>
          </a:endParaRPr>
        </a:p>
      </dgm:t>
    </dgm:pt>
    <dgm:pt modelId="{1018FA47-B2F2-447A-9D08-F7D522D30D6C}" type="pres">
      <dgm:prSet presAssocID="{5AF98199-334B-4337-A787-CB802C45F4A8}" presName="linear" presStyleCnt="0">
        <dgm:presLayoutVars>
          <dgm:dir/>
          <dgm:animLvl val="lvl"/>
          <dgm:resizeHandles val="exact"/>
        </dgm:presLayoutVars>
      </dgm:prSet>
      <dgm:spPr/>
    </dgm:pt>
    <dgm:pt modelId="{970386EF-429D-4841-8BDD-8CB9DF3263D4}" type="pres">
      <dgm:prSet presAssocID="{E265D953-0219-4E29-A10B-7D6A75898CCC}" presName="parentLin" presStyleCnt="0"/>
      <dgm:spPr/>
    </dgm:pt>
    <dgm:pt modelId="{885F70D9-10D6-4BCD-8D58-B2E638D60B83}" type="pres">
      <dgm:prSet presAssocID="{E265D953-0219-4E29-A10B-7D6A75898CCC}" presName="parentLeftMargin" presStyleLbl="node1" presStyleIdx="0" presStyleCnt="1"/>
      <dgm:spPr/>
    </dgm:pt>
    <dgm:pt modelId="{B55F85DC-6D96-4CB1-B371-7A60276E6F40}" type="pres">
      <dgm:prSet presAssocID="{E265D953-0219-4E29-A10B-7D6A75898CCC}" presName="parentText" presStyleLbl="node1" presStyleIdx="0" presStyleCnt="1" custScaleX="142857" custScaleY="61018">
        <dgm:presLayoutVars>
          <dgm:chMax val="0"/>
          <dgm:bulletEnabled val="1"/>
        </dgm:presLayoutVars>
      </dgm:prSet>
      <dgm:spPr/>
    </dgm:pt>
    <dgm:pt modelId="{1D696740-E664-4086-A0C3-1F2298708A47}" type="pres">
      <dgm:prSet presAssocID="{E265D953-0219-4E29-A10B-7D6A75898CCC}" presName="negativeSpace" presStyleCnt="0"/>
      <dgm:spPr/>
    </dgm:pt>
    <dgm:pt modelId="{638F94AB-6F19-439A-8085-D5B90B04A860}" type="pres">
      <dgm:prSet presAssocID="{E265D953-0219-4E29-A10B-7D6A75898CCC}" presName="childText" presStyleLbl="conFgAcc1" presStyleIdx="0" presStyleCnt="1" custScaleY="137969">
        <dgm:presLayoutVars>
          <dgm:bulletEnabled val="1"/>
        </dgm:presLayoutVars>
      </dgm:prSet>
      <dgm:spPr/>
    </dgm:pt>
  </dgm:ptLst>
  <dgm:cxnLst>
    <dgm:cxn modelId="{7AFDC82E-D117-42C3-9F75-72F2FD23A66F}" type="presOf" srcId="{5AF98199-334B-4337-A787-CB802C45F4A8}" destId="{1018FA47-B2F2-447A-9D08-F7D522D30D6C}" srcOrd="0" destOrd="0" presId="urn:microsoft.com/office/officeart/2005/8/layout/list1"/>
    <dgm:cxn modelId="{A2E36B79-6184-4A2C-8713-5603E9C500C5}" srcId="{5AF98199-334B-4337-A787-CB802C45F4A8}" destId="{E265D953-0219-4E29-A10B-7D6A75898CCC}" srcOrd="0" destOrd="0" parTransId="{950AEDC2-5A48-4373-B880-71A7B6DED099}" sibTransId="{0BC7DAE2-BCD9-4CA1-A097-03247642EA67}"/>
    <dgm:cxn modelId="{043FD280-AE07-484C-80D4-9E05BE659650}" type="presOf" srcId="{E265D953-0219-4E29-A10B-7D6A75898CCC}" destId="{B55F85DC-6D96-4CB1-B371-7A60276E6F40}" srcOrd="1" destOrd="0" presId="urn:microsoft.com/office/officeart/2005/8/layout/list1"/>
    <dgm:cxn modelId="{3181CC9D-5F58-4C39-88FA-D87F64465D3E}" type="presOf" srcId="{E265D953-0219-4E29-A10B-7D6A75898CCC}" destId="{885F70D9-10D6-4BCD-8D58-B2E638D60B83}" srcOrd="0" destOrd="0" presId="urn:microsoft.com/office/officeart/2005/8/layout/list1"/>
    <dgm:cxn modelId="{586B6CC8-F1E7-4453-B089-127097466B28}" srcId="{E265D953-0219-4E29-A10B-7D6A75898CCC}" destId="{A52711FC-5455-44F4-BCAA-84DBD90F66FE}" srcOrd="0" destOrd="0" parTransId="{F0607DBE-5141-4124-872C-D1117B167995}" sibTransId="{74DB66DC-254B-46D6-96B1-F68C7C3313FD}"/>
    <dgm:cxn modelId="{BD7489E5-12AE-4BF4-83FD-52F4402A8884}" type="presOf" srcId="{A52711FC-5455-44F4-BCAA-84DBD90F66FE}" destId="{638F94AB-6F19-439A-8085-D5B90B04A860}" srcOrd="0" destOrd="0" presId="urn:microsoft.com/office/officeart/2005/8/layout/list1"/>
    <dgm:cxn modelId="{C7DE640B-DAC4-4946-92E5-50E7D6719F42}" type="presParOf" srcId="{1018FA47-B2F2-447A-9D08-F7D522D30D6C}" destId="{970386EF-429D-4841-8BDD-8CB9DF3263D4}" srcOrd="0" destOrd="0" presId="urn:microsoft.com/office/officeart/2005/8/layout/list1"/>
    <dgm:cxn modelId="{C7021F14-FA58-4E10-8D8A-EC1B5A6351FA}" type="presParOf" srcId="{970386EF-429D-4841-8BDD-8CB9DF3263D4}" destId="{885F70D9-10D6-4BCD-8D58-B2E638D60B83}" srcOrd="0" destOrd="0" presId="urn:microsoft.com/office/officeart/2005/8/layout/list1"/>
    <dgm:cxn modelId="{74A63FA4-4A71-49B8-BE39-1AA6E7CEB207}" type="presParOf" srcId="{970386EF-429D-4841-8BDD-8CB9DF3263D4}" destId="{B55F85DC-6D96-4CB1-B371-7A60276E6F40}" srcOrd="1" destOrd="0" presId="urn:microsoft.com/office/officeart/2005/8/layout/list1"/>
    <dgm:cxn modelId="{9BAEC953-B384-4356-AA87-88C9DC8EBB2A}" type="presParOf" srcId="{1018FA47-B2F2-447A-9D08-F7D522D30D6C}" destId="{1D696740-E664-4086-A0C3-1F2298708A47}" srcOrd="1" destOrd="0" presId="urn:microsoft.com/office/officeart/2005/8/layout/list1"/>
    <dgm:cxn modelId="{74B1DCC2-7A38-4EBF-A8A3-6E34CB8EE325}" type="presParOf" srcId="{1018FA47-B2F2-447A-9D08-F7D522D30D6C}" destId="{638F94AB-6F19-439A-8085-D5B90B04A860}"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5AF98199-334B-4337-A787-CB802C45F4A8}" type="doc">
      <dgm:prSet loTypeId="urn:microsoft.com/office/officeart/2005/8/layout/list1" loCatId="list" qsTypeId="urn:microsoft.com/office/officeart/2005/8/quickstyle/3d2" qsCatId="3D" csTypeId="urn:microsoft.com/office/officeart/2005/8/colors/accent2_2" csCatId="accent2" phldr="1"/>
      <dgm:spPr/>
      <dgm:t>
        <a:bodyPr/>
        <a:lstStyle/>
        <a:p>
          <a:endParaRPr lang="en-US"/>
        </a:p>
      </dgm:t>
    </dgm:pt>
    <dgm:pt modelId="{E265D953-0219-4E29-A10B-7D6A75898CCC}">
      <dgm:prSet phldrT="[Text]" custT="1"/>
      <dgm:spPr>
        <a:solidFill>
          <a:srgbClr val="085959"/>
        </a:solidFill>
      </dgm:spPr>
      <dgm:t>
        <a:bodyPr/>
        <a:lstStyle/>
        <a:p>
          <a:pPr marL="1588" indent="-1588"/>
          <a:r>
            <a:rPr lang="en-US" sz="1800" b="1" dirty="0"/>
            <a:t>Reduce the need for customer office visits at Child Support Services local offices from 268,449 to 241,604 (10%) by June 30, 2024.</a:t>
          </a:r>
          <a:endParaRPr lang="en-US" sz="1800" b="1" dirty="0">
            <a:latin typeface="Arial" panose="020B0604020202020204" pitchFamily="34" charset="0"/>
            <a:cs typeface="Arial" panose="020B0604020202020204" pitchFamily="34" charset="0"/>
          </a:endParaRPr>
        </a:p>
      </dgm:t>
    </dgm:pt>
    <dgm:pt modelId="{950AEDC2-5A48-4373-B880-71A7B6DED099}" type="parTrans" cxnId="{A2E36B79-6184-4A2C-8713-5603E9C500C5}">
      <dgm:prSet/>
      <dgm:spPr/>
      <dgm:t>
        <a:bodyPr/>
        <a:lstStyle/>
        <a:p>
          <a:endParaRPr lang="en-US">
            <a:latin typeface="Arial" panose="020B0604020202020204" pitchFamily="34" charset="0"/>
            <a:cs typeface="Arial" panose="020B0604020202020204" pitchFamily="34" charset="0"/>
          </a:endParaRPr>
        </a:p>
      </dgm:t>
    </dgm:pt>
    <dgm:pt modelId="{0BC7DAE2-BCD9-4CA1-A097-03247642EA67}" type="sibTrans" cxnId="{A2E36B79-6184-4A2C-8713-5603E9C500C5}">
      <dgm:prSet/>
      <dgm:spPr/>
      <dgm:t>
        <a:bodyPr/>
        <a:lstStyle/>
        <a:p>
          <a:endParaRPr lang="en-US">
            <a:latin typeface="Arial" panose="020B0604020202020204" pitchFamily="34" charset="0"/>
            <a:cs typeface="Arial" panose="020B0604020202020204" pitchFamily="34" charset="0"/>
          </a:endParaRPr>
        </a:p>
      </dgm:t>
    </dgm:pt>
    <dgm:pt modelId="{A52711FC-5455-44F4-BCAA-84DBD90F66FE}">
      <dgm:prSet phldrT="[Text]" custT="1"/>
      <dgm:spPr/>
      <dgm:t>
        <a:bodyPr lIns="457200" rIns="457200"/>
        <a:lstStyle/>
        <a:p>
          <a:r>
            <a:rPr lang="en-US" sz="1600" b="1" baseline="0">
              <a:latin typeface="+mn-lt"/>
              <a:cs typeface="Arial"/>
            </a:rPr>
            <a:t>SFY 2021 Baseline: 268,449	     SFY 2021 Target: 257,818     </a:t>
          </a:r>
          <a:r>
            <a:rPr lang="en-US" sz="1600" b="1" baseline="0">
              <a:latin typeface="+mn-lt"/>
              <a:cs typeface="Arial" panose="020B0604020202020204" pitchFamily="34" charset="0"/>
            </a:rPr>
            <a:t>SFY 2021 </a:t>
          </a:r>
          <a:r>
            <a:rPr lang="en-US" sz="1600" b="1" baseline="0">
              <a:latin typeface="+mn-lt"/>
              <a:cs typeface="Arial"/>
            </a:rPr>
            <a:t>YTD Results: 18,973</a:t>
          </a:r>
          <a:endParaRPr lang="en-US" sz="1600" b="0" baseline="0">
            <a:latin typeface="Arial" panose="020B0604020202020204" pitchFamily="34" charset="0"/>
            <a:cs typeface="Arial" panose="020B0604020202020204" pitchFamily="34" charset="0"/>
          </a:endParaRPr>
        </a:p>
      </dgm:t>
    </dgm:pt>
    <dgm:pt modelId="{F0607DBE-5141-4124-872C-D1117B167995}" type="parTrans" cxnId="{586B6CC8-F1E7-4453-B089-127097466B28}">
      <dgm:prSet/>
      <dgm:spPr/>
      <dgm:t>
        <a:bodyPr/>
        <a:lstStyle/>
        <a:p>
          <a:endParaRPr lang="en-US">
            <a:latin typeface="Arial" panose="020B0604020202020204" pitchFamily="34" charset="0"/>
            <a:cs typeface="Arial" panose="020B0604020202020204" pitchFamily="34" charset="0"/>
          </a:endParaRPr>
        </a:p>
      </dgm:t>
    </dgm:pt>
    <dgm:pt modelId="{74DB66DC-254B-46D6-96B1-F68C7C3313FD}" type="sibTrans" cxnId="{586B6CC8-F1E7-4453-B089-127097466B28}">
      <dgm:prSet/>
      <dgm:spPr/>
      <dgm:t>
        <a:bodyPr/>
        <a:lstStyle/>
        <a:p>
          <a:endParaRPr lang="en-US">
            <a:latin typeface="Arial" panose="020B0604020202020204" pitchFamily="34" charset="0"/>
            <a:cs typeface="Arial" panose="020B0604020202020204" pitchFamily="34" charset="0"/>
          </a:endParaRPr>
        </a:p>
      </dgm:t>
    </dgm:pt>
    <dgm:pt modelId="{1018FA47-B2F2-447A-9D08-F7D522D30D6C}" type="pres">
      <dgm:prSet presAssocID="{5AF98199-334B-4337-A787-CB802C45F4A8}" presName="linear" presStyleCnt="0">
        <dgm:presLayoutVars>
          <dgm:dir/>
          <dgm:animLvl val="lvl"/>
          <dgm:resizeHandles val="exact"/>
        </dgm:presLayoutVars>
      </dgm:prSet>
      <dgm:spPr/>
    </dgm:pt>
    <dgm:pt modelId="{970386EF-429D-4841-8BDD-8CB9DF3263D4}" type="pres">
      <dgm:prSet presAssocID="{E265D953-0219-4E29-A10B-7D6A75898CCC}" presName="parentLin" presStyleCnt="0"/>
      <dgm:spPr/>
    </dgm:pt>
    <dgm:pt modelId="{885F70D9-10D6-4BCD-8D58-B2E638D60B83}" type="pres">
      <dgm:prSet presAssocID="{E265D953-0219-4E29-A10B-7D6A75898CCC}" presName="parentLeftMargin" presStyleLbl="node1" presStyleIdx="0" presStyleCnt="1"/>
      <dgm:spPr/>
    </dgm:pt>
    <dgm:pt modelId="{B55F85DC-6D96-4CB1-B371-7A60276E6F40}" type="pres">
      <dgm:prSet presAssocID="{E265D953-0219-4E29-A10B-7D6A75898CCC}" presName="parentText" presStyleLbl="node1" presStyleIdx="0" presStyleCnt="1" custScaleX="142857" custScaleY="61018">
        <dgm:presLayoutVars>
          <dgm:chMax val="0"/>
          <dgm:bulletEnabled val="1"/>
        </dgm:presLayoutVars>
      </dgm:prSet>
      <dgm:spPr/>
    </dgm:pt>
    <dgm:pt modelId="{1D696740-E664-4086-A0C3-1F2298708A47}" type="pres">
      <dgm:prSet presAssocID="{E265D953-0219-4E29-A10B-7D6A75898CCC}" presName="negativeSpace" presStyleCnt="0"/>
      <dgm:spPr/>
    </dgm:pt>
    <dgm:pt modelId="{638F94AB-6F19-439A-8085-D5B90B04A860}" type="pres">
      <dgm:prSet presAssocID="{E265D953-0219-4E29-A10B-7D6A75898CCC}" presName="childText" presStyleLbl="conFgAcc1" presStyleIdx="0" presStyleCnt="1" custScaleY="122144">
        <dgm:presLayoutVars>
          <dgm:bulletEnabled val="1"/>
        </dgm:presLayoutVars>
      </dgm:prSet>
      <dgm:spPr/>
    </dgm:pt>
  </dgm:ptLst>
  <dgm:cxnLst>
    <dgm:cxn modelId="{7AFDC82E-D117-42C3-9F75-72F2FD23A66F}" type="presOf" srcId="{5AF98199-334B-4337-A787-CB802C45F4A8}" destId="{1018FA47-B2F2-447A-9D08-F7D522D30D6C}" srcOrd="0" destOrd="0" presId="urn:microsoft.com/office/officeart/2005/8/layout/list1"/>
    <dgm:cxn modelId="{A2E36B79-6184-4A2C-8713-5603E9C500C5}" srcId="{5AF98199-334B-4337-A787-CB802C45F4A8}" destId="{E265D953-0219-4E29-A10B-7D6A75898CCC}" srcOrd="0" destOrd="0" parTransId="{950AEDC2-5A48-4373-B880-71A7B6DED099}" sibTransId="{0BC7DAE2-BCD9-4CA1-A097-03247642EA67}"/>
    <dgm:cxn modelId="{043FD280-AE07-484C-80D4-9E05BE659650}" type="presOf" srcId="{E265D953-0219-4E29-A10B-7D6A75898CCC}" destId="{B55F85DC-6D96-4CB1-B371-7A60276E6F40}" srcOrd="1" destOrd="0" presId="urn:microsoft.com/office/officeart/2005/8/layout/list1"/>
    <dgm:cxn modelId="{3181CC9D-5F58-4C39-88FA-D87F64465D3E}" type="presOf" srcId="{E265D953-0219-4E29-A10B-7D6A75898CCC}" destId="{885F70D9-10D6-4BCD-8D58-B2E638D60B83}" srcOrd="0" destOrd="0" presId="urn:microsoft.com/office/officeart/2005/8/layout/list1"/>
    <dgm:cxn modelId="{586B6CC8-F1E7-4453-B089-127097466B28}" srcId="{E265D953-0219-4E29-A10B-7D6A75898CCC}" destId="{A52711FC-5455-44F4-BCAA-84DBD90F66FE}" srcOrd="0" destOrd="0" parTransId="{F0607DBE-5141-4124-872C-D1117B167995}" sibTransId="{74DB66DC-254B-46D6-96B1-F68C7C3313FD}"/>
    <dgm:cxn modelId="{BD7489E5-12AE-4BF4-83FD-52F4402A8884}" type="presOf" srcId="{A52711FC-5455-44F4-BCAA-84DBD90F66FE}" destId="{638F94AB-6F19-439A-8085-D5B90B04A860}" srcOrd="0" destOrd="0" presId="urn:microsoft.com/office/officeart/2005/8/layout/list1"/>
    <dgm:cxn modelId="{C7DE640B-DAC4-4946-92E5-50E7D6719F42}" type="presParOf" srcId="{1018FA47-B2F2-447A-9D08-F7D522D30D6C}" destId="{970386EF-429D-4841-8BDD-8CB9DF3263D4}" srcOrd="0" destOrd="0" presId="urn:microsoft.com/office/officeart/2005/8/layout/list1"/>
    <dgm:cxn modelId="{C7021F14-FA58-4E10-8D8A-EC1B5A6351FA}" type="presParOf" srcId="{970386EF-429D-4841-8BDD-8CB9DF3263D4}" destId="{885F70D9-10D6-4BCD-8D58-B2E638D60B83}" srcOrd="0" destOrd="0" presId="urn:microsoft.com/office/officeart/2005/8/layout/list1"/>
    <dgm:cxn modelId="{74A63FA4-4A71-49B8-BE39-1AA6E7CEB207}" type="presParOf" srcId="{970386EF-429D-4841-8BDD-8CB9DF3263D4}" destId="{B55F85DC-6D96-4CB1-B371-7A60276E6F40}" srcOrd="1" destOrd="0" presId="urn:microsoft.com/office/officeart/2005/8/layout/list1"/>
    <dgm:cxn modelId="{9BAEC953-B384-4356-AA87-88C9DC8EBB2A}" type="presParOf" srcId="{1018FA47-B2F2-447A-9D08-F7D522D30D6C}" destId="{1D696740-E664-4086-A0C3-1F2298708A47}" srcOrd="1" destOrd="0" presId="urn:microsoft.com/office/officeart/2005/8/layout/list1"/>
    <dgm:cxn modelId="{74B1DCC2-7A38-4EBF-A8A3-6E34CB8EE325}" type="presParOf" srcId="{1018FA47-B2F2-447A-9D08-F7D522D30D6C}" destId="{638F94AB-6F19-439A-8085-D5B90B04A860}"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5AF98199-334B-4337-A787-CB802C45F4A8}" type="doc">
      <dgm:prSet loTypeId="urn:microsoft.com/office/officeart/2005/8/layout/list1" loCatId="list" qsTypeId="urn:microsoft.com/office/officeart/2005/8/quickstyle/3d2" qsCatId="3D" csTypeId="urn:microsoft.com/office/officeart/2005/8/colors/accent2_2" csCatId="accent2" phldr="1"/>
      <dgm:spPr/>
      <dgm:t>
        <a:bodyPr/>
        <a:lstStyle/>
        <a:p>
          <a:endParaRPr lang="en-US"/>
        </a:p>
      </dgm:t>
    </dgm:pt>
    <dgm:pt modelId="{E265D953-0219-4E29-A10B-7D6A75898CCC}">
      <dgm:prSet phldrT="[Text]" custT="1"/>
      <dgm:spPr>
        <a:solidFill>
          <a:srgbClr val="085959"/>
        </a:solidFill>
      </dgm:spPr>
      <dgm:t>
        <a:bodyPr/>
        <a:lstStyle/>
        <a:p>
          <a:pPr marL="1588" indent="-1588"/>
          <a:r>
            <a:rPr lang="en-US" sz="1800" b="1"/>
            <a:t>Increase the number of children (ages 0-5) who are enrolled in Early Head Start/Head Start, Pre-K, or any other Quality Rated Childcare Program, from 73% to 90% (17%) by June 30, 2024. </a:t>
          </a:r>
          <a:endParaRPr lang="en-US" sz="1800" b="1">
            <a:latin typeface="Arial" panose="020B0604020202020204" pitchFamily="34" charset="0"/>
            <a:cs typeface="Arial" panose="020B0604020202020204" pitchFamily="34" charset="0"/>
          </a:endParaRPr>
        </a:p>
      </dgm:t>
    </dgm:pt>
    <dgm:pt modelId="{950AEDC2-5A48-4373-B880-71A7B6DED099}" type="parTrans" cxnId="{A2E36B79-6184-4A2C-8713-5603E9C500C5}">
      <dgm:prSet/>
      <dgm:spPr/>
      <dgm:t>
        <a:bodyPr/>
        <a:lstStyle/>
        <a:p>
          <a:endParaRPr lang="en-US">
            <a:latin typeface="Arial" panose="020B0604020202020204" pitchFamily="34" charset="0"/>
            <a:cs typeface="Arial" panose="020B0604020202020204" pitchFamily="34" charset="0"/>
          </a:endParaRPr>
        </a:p>
      </dgm:t>
    </dgm:pt>
    <dgm:pt modelId="{0BC7DAE2-BCD9-4CA1-A097-03247642EA67}" type="sibTrans" cxnId="{A2E36B79-6184-4A2C-8713-5603E9C500C5}">
      <dgm:prSet/>
      <dgm:spPr/>
      <dgm:t>
        <a:bodyPr/>
        <a:lstStyle/>
        <a:p>
          <a:endParaRPr lang="en-US">
            <a:latin typeface="Arial" panose="020B0604020202020204" pitchFamily="34" charset="0"/>
            <a:cs typeface="Arial" panose="020B0604020202020204" pitchFamily="34" charset="0"/>
          </a:endParaRPr>
        </a:p>
      </dgm:t>
    </dgm:pt>
    <dgm:pt modelId="{A52711FC-5455-44F4-BCAA-84DBD90F66FE}">
      <dgm:prSet phldrT="[Text]" custT="1"/>
      <dgm:spPr/>
      <dgm:t>
        <a:bodyPr lIns="457200" rIns="457200"/>
        <a:lstStyle/>
        <a:p>
          <a:r>
            <a:rPr lang="en-US" sz="1600" b="1" baseline="0" dirty="0">
              <a:latin typeface="+mn-lt"/>
              <a:cs typeface="Arial" panose="020B0604020202020204" pitchFamily="34" charset="0"/>
            </a:rPr>
            <a:t>SFY 2021 Baseline: 73%            SFY 2021 Target: 79%</a:t>
          </a:r>
          <a:r>
            <a:rPr lang="en-US" sz="1600" b="1" baseline="0" dirty="0">
              <a:solidFill>
                <a:srgbClr val="FFFF00"/>
              </a:solidFill>
              <a:latin typeface="+mn-lt"/>
              <a:cs typeface="Arial" panose="020B0604020202020204" pitchFamily="34" charset="0"/>
            </a:rPr>
            <a:t>      </a:t>
          </a:r>
          <a:r>
            <a:rPr lang="en-US" sz="1600" b="1" baseline="0" dirty="0">
              <a:latin typeface="+mn-lt"/>
              <a:cs typeface="Arial" panose="020B0604020202020204" pitchFamily="34" charset="0"/>
            </a:rPr>
            <a:t>SFY 2021 YTD Results: </a:t>
          </a:r>
          <a:r>
            <a:rPr lang="en-US" sz="1600" b="1" dirty="0">
              <a:effectLst/>
              <a:latin typeface="Arial"/>
            </a:rPr>
            <a:t>87%</a:t>
          </a:r>
          <a:r>
            <a:rPr lang="en-US" sz="1600" b="1" baseline="0" dirty="0">
              <a:latin typeface="+mn-lt"/>
              <a:cs typeface="Arial" panose="020B0604020202020204" pitchFamily="34" charset="0"/>
            </a:rPr>
            <a:t> </a:t>
          </a:r>
          <a:endParaRPr lang="en-US" sz="1600" b="0" baseline="0" dirty="0">
            <a:latin typeface="Arial" panose="020B0604020202020204" pitchFamily="34" charset="0"/>
            <a:cs typeface="Arial" panose="020B0604020202020204" pitchFamily="34" charset="0"/>
          </a:endParaRPr>
        </a:p>
      </dgm:t>
    </dgm:pt>
    <dgm:pt modelId="{F0607DBE-5141-4124-872C-D1117B167995}" type="parTrans" cxnId="{586B6CC8-F1E7-4453-B089-127097466B28}">
      <dgm:prSet/>
      <dgm:spPr/>
      <dgm:t>
        <a:bodyPr/>
        <a:lstStyle/>
        <a:p>
          <a:endParaRPr lang="en-US">
            <a:latin typeface="Arial" panose="020B0604020202020204" pitchFamily="34" charset="0"/>
            <a:cs typeface="Arial" panose="020B0604020202020204" pitchFamily="34" charset="0"/>
          </a:endParaRPr>
        </a:p>
      </dgm:t>
    </dgm:pt>
    <dgm:pt modelId="{74DB66DC-254B-46D6-96B1-F68C7C3313FD}" type="sibTrans" cxnId="{586B6CC8-F1E7-4453-B089-127097466B28}">
      <dgm:prSet/>
      <dgm:spPr/>
      <dgm:t>
        <a:bodyPr/>
        <a:lstStyle/>
        <a:p>
          <a:endParaRPr lang="en-US">
            <a:latin typeface="Arial" panose="020B0604020202020204" pitchFamily="34" charset="0"/>
            <a:cs typeface="Arial" panose="020B0604020202020204" pitchFamily="34" charset="0"/>
          </a:endParaRPr>
        </a:p>
      </dgm:t>
    </dgm:pt>
    <dgm:pt modelId="{1018FA47-B2F2-447A-9D08-F7D522D30D6C}" type="pres">
      <dgm:prSet presAssocID="{5AF98199-334B-4337-A787-CB802C45F4A8}" presName="linear" presStyleCnt="0">
        <dgm:presLayoutVars>
          <dgm:dir/>
          <dgm:animLvl val="lvl"/>
          <dgm:resizeHandles val="exact"/>
        </dgm:presLayoutVars>
      </dgm:prSet>
      <dgm:spPr/>
    </dgm:pt>
    <dgm:pt modelId="{970386EF-429D-4841-8BDD-8CB9DF3263D4}" type="pres">
      <dgm:prSet presAssocID="{E265D953-0219-4E29-A10B-7D6A75898CCC}" presName="parentLin" presStyleCnt="0"/>
      <dgm:spPr/>
    </dgm:pt>
    <dgm:pt modelId="{885F70D9-10D6-4BCD-8D58-B2E638D60B83}" type="pres">
      <dgm:prSet presAssocID="{E265D953-0219-4E29-A10B-7D6A75898CCC}" presName="parentLeftMargin" presStyleLbl="node1" presStyleIdx="0" presStyleCnt="1"/>
      <dgm:spPr/>
    </dgm:pt>
    <dgm:pt modelId="{B55F85DC-6D96-4CB1-B371-7A60276E6F40}" type="pres">
      <dgm:prSet presAssocID="{E265D953-0219-4E29-A10B-7D6A75898CCC}" presName="parentText" presStyleLbl="node1" presStyleIdx="0" presStyleCnt="1" custScaleX="142857" custScaleY="61018">
        <dgm:presLayoutVars>
          <dgm:chMax val="0"/>
          <dgm:bulletEnabled val="1"/>
        </dgm:presLayoutVars>
      </dgm:prSet>
      <dgm:spPr/>
    </dgm:pt>
    <dgm:pt modelId="{1D696740-E664-4086-A0C3-1F2298708A47}" type="pres">
      <dgm:prSet presAssocID="{E265D953-0219-4E29-A10B-7D6A75898CCC}" presName="negativeSpace" presStyleCnt="0"/>
      <dgm:spPr/>
    </dgm:pt>
    <dgm:pt modelId="{638F94AB-6F19-439A-8085-D5B90B04A860}" type="pres">
      <dgm:prSet presAssocID="{E265D953-0219-4E29-A10B-7D6A75898CCC}" presName="childText" presStyleLbl="conFgAcc1" presStyleIdx="0" presStyleCnt="1" custScaleY="137974" custLinFactNeighborX="-11">
        <dgm:presLayoutVars>
          <dgm:bulletEnabled val="1"/>
        </dgm:presLayoutVars>
      </dgm:prSet>
      <dgm:spPr/>
    </dgm:pt>
  </dgm:ptLst>
  <dgm:cxnLst>
    <dgm:cxn modelId="{7AFDC82E-D117-42C3-9F75-72F2FD23A66F}" type="presOf" srcId="{5AF98199-334B-4337-A787-CB802C45F4A8}" destId="{1018FA47-B2F2-447A-9D08-F7D522D30D6C}" srcOrd="0" destOrd="0" presId="urn:microsoft.com/office/officeart/2005/8/layout/list1"/>
    <dgm:cxn modelId="{A2E36B79-6184-4A2C-8713-5603E9C500C5}" srcId="{5AF98199-334B-4337-A787-CB802C45F4A8}" destId="{E265D953-0219-4E29-A10B-7D6A75898CCC}" srcOrd="0" destOrd="0" parTransId="{950AEDC2-5A48-4373-B880-71A7B6DED099}" sibTransId="{0BC7DAE2-BCD9-4CA1-A097-03247642EA67}"/>
    <dgm:cxn modelId="{043FD280-AE07-484C-80D4-9E05BE659650}" type="presOf" srcId="{E265D953-0219-4E29-A10B-7D6A75898CCC}" destId="{B55F85DC-6D96-4CB1-B371-7A60276E6F40}" srcOrd="1" destOrd="0" presId="urn:microsoft.com/office/officeart/2005/8/layout/list1"/>
    <dgm:cxn modelId="{3181CC9D-5F58-4C39-88FA-D87F64465D3E}" type="presOf" srcId="{E265D953-0219-4E29-A10B-7D6A75898CCC}" destId="{885F70D9-10D6-4BCD-8D58-B2E638D60B83}" srcOrd="0" destOrd="0" presId="urn:microsoft.com/office/officeart/2005/8/layout/list1"/>
    <dgm:cxn modelId="{586B6CC8-F1E7-4453-B089-127097466B28}" srcId="{E265D953-0219-4E29-A10B-7D6A75898CCC}" destId="{A52711FC-5455-44F4-BCAA-84DBD90F66FE}" srcOrd="0" destOrd="0" parTransId="{F0607DBE-5141-4124-872C-D1117B167995}" sibTransId="{74DB66DC-254B-46D6-96B1-F68C7C3313FD}"/>
    <dgm:cxn modelId="{BD7489E5-12AE-4BF4-83FD-52F4402A8884}" type="presOf" srcId="{A52711FC-5455-44F4-BCAA-84DBD90F66FE}" destId="{638F94AB-6F19-439A-8085-D5B90B04A860}" srcOrd="0" destOrd="0" presId="urn:microsoft.com/office/officeart/2005/8/layout/list1"/>
    <dgm:cxn modelId="{C7DE640B-DAC4-4946-92E5-50E7D6719F42}" type="presParOf" srcId="{1018FA47-B2F2-447A-9D08-F7D522D30D6C}" destId="{970386EF-429D-4841-8BDD-8CB9DF3263D4}" srcOrd="0" destOrd="0" presId="urn:microsoft.com/office/officeart/2005/8/layout/list1"/>
    <dgm:cxn modelId="{C7021F14-FA58-4E10-8D8A-EC1B5A6351FA}" type="presParOf" srcId="{970386EF-429D-4841-8BDD-8CB9DF3263D4}" destId="{885F70D9-10D6-4BCD-8D58-B2E638D60B83}" srcOrd="0" destOrd="0" presId="urn:microsoft.com/office/officeart/2005/8/layout/list1"/>
    <dgm:cxn modelId="{74A63FA4-4A71-49B8-BE39-1AA6E7CEB207}" type="presParOf" srcId="{970386EF-429D-4841-8BDD-8CB9DF3263D4}" destId="{B55F85DC-6D96-4CB1-B371-7A60276E6F40}" srcOrd="1" destOrd="0" presId="urn:microsoft.com/office/officeart/2005/8/layout/list1"/>
    <dgm:cxn modelId="{9BAEC953-B384-4356-AA87-88C9DC8EBB2A}" type="presParOf" srcId="{1018FA47-B2F2-447A-9D08-F7D522D30D6C}" destId="{1D696740-E664-4086-A0C3-1F2298708A47}" srcOrd="1" destOrd="0" presId="urn:microsoft.com/office/officeart/2005/8/layout/list1"/>
    <dgm:cxn modelId="{74B1DCC2-7A38-4EBF-A8A3-6E34CB8EE325}" type="presParOf" srcId="{1018FA47-B2F2-447A-9D08-F7D522D30D6C}" destId="{638F94AB-6F19-439A-8085-D5B90B04A860}"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248BB09-D99D-4DB7-8DD3-645FDDFDF777}">
      <dsp:nvSpPr>
        <dsp:cNvPr id="0" name=""/>
        <dsp:cNvSpPr/>
      </dsp:nvSpPr>
      <dsp:spPr>
        <a:xfrm>
          <a:off x="-5864818" y="-897555"/>
          <a:ext cx="6982058" cy="6982058"/>
        </a:xfrm>
        <a:prstGeom prst="blockArc">
          <a:avLst>
            <a:gd name="adj1" fmla="val 18900000"/>
            <a:gd name="adj2" fmla="val 2700000"/>
            <a:gd name="adj3" fmla="val 309"/>
          </a:avLst>
        </a:prstGeom>
        <a:noFill/>
        <a:ln w="12700" cap="flat" cmpd="sng" algn="ctr">
          <a:solidFill>
            <a:schemeClr val="accent1">
              <a:shade val="60000"/>
              <a:hueOff val="0"/>
              <a:satOff val="0"/>
              <a:lumOff val="0"/>
              <a:alphaOff val="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DF11D827-35F4-45A0-BA8D-0FDC6AD92C8E}">
      <dsp:nvSpPr>
        <dsp:cNvPr id="0" name=""/>
        <dsp:cNvSpPr/>
      </dsp:nvSpPr>
      <dsp:spPr>
        <a:xfrm>
          <a:off x="491563" y="289108"/>
          <a:ext cx="9541379" cy="797960"/>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33381" tIns="101600" rIns="101600" bIns="101600" numCol="1" spcCol="1270" anchor="ctr" anchorCtr="0">
          <a:noAutofit/>
        </a:bodyPr>
        <a:lstStyle/>
        <a:p>
          <a:pPr marL="0" lvl="0" indent="0" algn="l" defTabSz="1778000">
            <a:lnSpc>
              <a:spcPct val="90000"/>
            </a:lnSpc>
            <a:spcBef>
              <a:spcPct val="0"/>
            </a:spcBef>
            <a:spcAft>
              <a:spcPct val="35000"/>
            </a:spcAft>
            <a:buNone/>
          </a:pPr>
          <a:r>
            <a:rPr lang="en-US" sz="4000" b="1" kern="1200"/>
            <a:t>Make Georgia #1 for </a:t>
          </a:r>
          <a:r>
            <a:rPr lang="en-US" sz="4000" b="1" kern="1200">
              <a:latin typeface="Arial" panose="020B0604020202020204"/>
            </a:rPr>
            <a:t>small</a:t>
          </a:r>
          <a:r>
            <a:rPr lang="en-US" sz="4000" b="1" kern="1200"/>
            <a:t> </a:t>
          </a:r>
          <a:r>
            <a:rPr lang="en-US" sz="4000" b="1" kern="1200">
              <a:latin typeface="Arial" panose="020B0604020202020204"/>
            </a:rPr>
            <a:t>business</a:t>
          </a:r>
          <a:endParaRPr lang="en-US" sz="4000" b="0" kern="1200"/>
        </a:p>
      </dsp:txBody>
      <dsp:txXfrm>
        <a:off x="491563" y="289108"/>
        <a:ext cx="9541379" cy="797960"/>
      </dsp:txXfrm>
    </dsp:sp>
    <dsp:sp modelId="{E2ACFDB9-5CB3-4E35-B450-751281CFE66F}">
      <dsp:nvSpPr>
        <dsp:cNvPr id="0" name=""/>
        <dsp:cNvSpPr/>
      </dsp:nvSpPr>
      <dsp:spPr>
        <a:xfrm>
          <a:off x="99154" y="328746"/>
          <a:ext cx="971257" cy="938012"/>
        </a:xfrm>
        <a:prstGeom prst="ellipse">
          <a:avLst/>
        </a:prstGeom>
        <a:solidFill>
          <a:schemeClr val="lt1">
            <a:hueOff val="0"/>
            <a:satOff val="0"/>
            <a:lumOff val="0"/>
            <a:alphaOff val="0"/>
          </a:schemeClr>
        </a:solidFill>
        <a:ln w="6350" cap="flat" cmpd="sng" algn="ctr">
          <a:solidFill>
            <a:schemeClr val="accent1">
              <a:hueOff val="0"/>
              <a:satOff val="0"/>
              <a:lumOff val="0"/>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AAF53336-6012-498D-B4F1-FA55F44AE7EC}">
      <dsp:nvSpPr>
        <dsp:cNvPr id="0" name=""/>
        <dsp:cNvSpPr/>
      </dsp:nvSpPr>
      <dsp:spPr>
        <a:xfrm>
          <a:off x="1042271" y="1595920"/>
          <a:ext cx="9083891" cy="797960"/>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33381" tIns="101600" rIns="101600" bIns="101600" numCol="1" spcCol="1270" anchor="ctr" anchorCtr="0">
          <a:noAutofit/>
        </a:bodyPr>
        <a:lstStyle/>
        <a:p>
          <a:pPr marL="0" lvl="0" indent="0" algn="l" defTabSz="1778000">
            <a:lnSpc>
              <a:spcPct val="90000"/>
            </a:lnSpc>
            <a:spcBef>
              <a:spcPct val="0"/>
            </a:spcBef>
            <a:spcAft>
              <a:spcPct val="35000"/>
            </a:spcAft>
            <a:buNone/>
          </a:pPr>
          <a:r>
            <a:rPr lang="en-US" sz="4000" b="1" kern="1200"/>
            <a:t>Reform </a:t>
          </a:r>
          <a:r>
            <a:rPr lang="en-US" sz="4000" b="1" kern="1200">
              <a:latin typeface="Arial" panose="020B0604020202020204"/>
            </a:rPr>
            <a:t>state</a:t>
          </a:r>
          <a:r>
            <a:rPr lang="en-US" sz="4000" b="1" kern="1200"/>
            <a:t> </a:t>
          </a:r>
          <a:r>
            <a:rPr lang="en-US" sz="4000" b="1" kern="1200">
              <a:latin typeface="Arial" panose="020B0604020202020204"/>
            </a:rPr>
            <a:t>government</a:t>
          </a:r>
          <a:endParaRPr lang="en-US" sz="4000" b="0" kern="1200"/>
        </a:p>
      </dsp:txBody>
      <dsp:txXfrm>
        <a:off x="1042271" y="1595920"/>
        <a:ext cx="9083891" cy="797960"/>
      </dsp:txXfrm>
    </dsp:sp>
    <dsp:sp modelId="{DBFA2851-795A-41A6-89E3-E0FADFBABF6A}">
      <dsp:nvSpPr>
        <dsp:cNvPr id="0" name=""/>
        <dsp:cNvSpPr/>
      </dsp:nvSpPr>
      <dsp:spPr>
        <a:xfrm>
          <a:off x="543546" y="1496175"/>
          <a:ext cx="997450" cy="997450"/>
        </a:xfrm>
        <a:prstGeom prst="ellipse">
          <a:avLst/>
        </a:prstGeom>
        <a:solidFill>
          <a:schemeClr val="lt1">
            <a:hueOff val="0"/>
            <a:satOff val="0"/>
            <a:lumOff val="0"/>
            <a:alphaOff val="0"/>
          </a:schemeClr>
        </a:solidFill>
        <a:ln w="6350" cap="flat" cmpd="sng" algn="ctr">
          <a:solidFill>
            <a:schemeClr val="accent1">
              <a:hueOff val="0"/>
              <a:satOff val="0"/>
              <a:lumOff val="0"/>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6AABED77-2DF4-4AE9-94BE-88257F8871FC}">
      <dsp:nvSpPr>
        <dsp:cNvPr id="0" name=""/>
        <dsp:cNvSpPr/>
      </dsp:nvSpPr>
      <dsp:spPr>
        <a:xfrm>
          <a:off x="1042271" y="2793067"/>
          <a:ext cx="9083891" cy="797960"/>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33381" tIns="101600" rIns="101600" bIns="101600" numCol="1" spcCol="1270" anchor="ctr" anchorCtr="0">
          <a:noAutofit/>
        </a:bodyPr>
        <a:lstStyle/>
        <a:p>
          <a:pPr marL="0" lvl="0" indent="0" algn="l" defTabSz="1778000">
            <a:lnSpc>
              <a:spcPct val="90000"/>
            </a:lnSpc>
            <a:spcBef>
              <a:spcPct val="0"/>
            </a:spcBef>
            <a:spcAft>
              <a:spcPct val="35000"/>
            </a:spcAft>
            <a:buNone/>
          </a:pPr>
          <a:r>
            <a:rPr lang="en-US" sz="4000" b="1" kern="1200"/>
            <a:t>Strengthen </a:t>
          </a:r>
          <a:r>
            <a:rPr lang="en-US" sz="4000" b="1" kern="1200">
              <a:latin typeface="Arial" panose="020B0604020202020204"/>
            </a:rPr>
            <a:t>rural</a:t>
          </a:r>
          <a:r>
            <a:rPr lang="en-US" sz="4000" b="1" kern="1200"/>
            <a:t> Georgia</a:t>
          </a:r>
          <a:endParaRPr lang="en-US" sz="4000" b="0" kern="1200"/>
        </a:p>
      </dsp:txBody>
      <dsp:txXfrm>
        <a:off x="1042271" y="2793067"/>
        <a:ext cx="9083891" cy="797960"/>
      </dsp:txXfrm>
    </dsp:sp>
    <dsp:sp modelId="{D85E5573-279D-432F-BCB4-89DDC25983E5}">
      <dsp:nvSpPr>
        <dsp:cNvPr id="0" name=""/>
        <dsp:cNvSpPr/>
      </dsp:nvSpPr>
      <dsp:spPr>
        <a:xfrm>
          <a:off x="543546" y="2693322"/>
          <a:ext cx="997450" cy="997450"/>
        </a:xfrm>
        <a:prstGeom prst="ellipse">
          <a:avLst/>
        </a:prstGeom>
        <a:solidFill>
          <a:schemeClr val="lt1">
            <a:hueOff val="0"/>
            <a:satOff val="0"/>
            <a:lumOff val="0"/>
            <a:alphaOff val="0"/>
          </a:schemeClr>
        </a:solidFill>
        <a:ln w="6350" cap="flat" cmpd="sng" algn="ctr">
          <a:solidFill>
            <a:schemeClr val="accent1">
              <a:hueOff val="0"/>
              <a:satOff val="0"/>
              <a:lumOff val="0"/>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503C97CB-8F76-4648-8470-36A65FBBEE22}">
      <dsp:nvSpPr>
        <dsp:cNvPr id="0" name=""/>
        <dsp:cNvSpPr/>
      </dsp:nvSpPr>
      <dsp:spPr>
        <a:xfrm>
          <a:off x="584782" y="3990215"/>
          <a:ext cx="9541379" cy="797960"/>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33381" tIns="101600" rIns="101600" bIns="101600" numCol="1" spcCol="1270" anchor="ctr" anchorCtr="0">
          <a:noAutofit/>
        </a:bodyPr>
        <a:lstStyle/>
        <a:p>
          <a:pPr marL="0" lvl="0" indent="0" algn="l" defTabSz="1778000">
            <a:lnSpc>
              <a:spcPct val="90000"/>
            </a:lnSpc>
            <a:spcBef>
              <a:spcPct val="0"/>
            </a:spcBef>
            <a:spcAft>
              <a:spcPct val="35000"/>
            </a:spcAft>
            <a:buNone/>
          </a:pPr>
          <a:r>
            <a:rPr lang="en-US" sz="4000" b="1" kern="1200"/>
            <a:t>Put Georgians </a:t>
          </a:r>
          <a:r>
            <a:rPr lang="en-US" sz="4000" b="1" kern="1200">
              <a:latin typeface="Arial" panose="020B0604020202020204"/>
            </a:rPr>
            <a:t>first</a:t>
          </a:r>
          <a:endParaRPr lang="en-US" sz="4000" b="0" kern="1200"/>
        </a:p>
      </dsp:txBody>
      <dsp:txXfrm>
        <a:off x="584782" y="3990215"/>
        <a:ext cx="9541379" cy="797960"/>
      </dsp:txXfrm>
    </dsp:sp>
    <dsp:sp modelId="{2CC9CBB2-7734-4827-BF97-D832BF954BF8}">
      <dsp:nvSpPr>
        <dsp:cNvPr id="0" name=""/>
        <dsp:cNvSpPr/>
      </dsp:nvSpPr>
      <dsp:spPr>
        <a:xfrm>
          <a:off x="86057" y="3890470"/>
          <a:ext cx="997450" cy="997450"/>
        </a:xfrm>
        <a:prstGeom prst="ellipse">
          <a:avLst/>
        </a:prstGeom>
        <a:solidFill>
          <a:schemeClr val="lt1">
            <a:hueOff val="0"/>
            <a:satOff val="0"/>
            <a:lumOff val="0"/>
            <a:alphaOff val="0"/>
          </a:schemeClr>
        </a:solidFill>
        <a:ln w="6350" cap="flat" cmpd="sng" algn="ctr">
          <a:solidFill>
            <a:schemeClr val="accent1">
              <a:hueOff val="0"/>
              <a:satOff val="0"/>
              <a:lumOff val="0"/>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38F94AB-6F19-439A-8085-D5B90B04A860}">
      <dsp:nvSpPr>
        <dsp:cNvPr id="0" name=""/>
        <dsp:cNvSpPr/>
      </dsp:nvSpPr>
      <dsp:spPr>
        <a:xfrm>
          <a:off x="0" y="200395"/>
          <a:ext cx="9306564" cy="2188578"/>
        </a:xfrm>
        <a:prstGeom prst="rect">
          <a:avLst/>
        </a:prstGeom>
        <a:solidFill>
          <a:schemeClr val="lt1">
            <a:alpha val="90000"/>
            <a:hueOff val="0"/>
            <a:satOff val="0"/>
            <a:lumOff val="0"/>
            <a:alphaOff val="0"/>
          </a:schemeClr>
        </a:solidFill>
        <a:ln w="6350" cap="flat" cmpd="sng" algn="ctr">
          <a:solidFill>
            <a:schemeClr val="accent2">
              <a:hueOff val="0"/>
              <a:satOff val="0"/>
              <a:lumOff val="0"/>
              <a:alphaOff val="0"/>
            </a:schemeClr>
          </a:solidFill>
          <a:prstDash val="solid"/>
          <a:miter lim="800000"/>
        </a:ln>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457200" tIns="1228852" rIns="457200" bIns="113792" numCol="1" spcCol="1270" anchor="t" anchorCtr="0">
          <a:noAutofit/>
        </a:bodyPr>
        <a:lstStyle/>
        <a:p>
          <a:pPr marL="171450" lvl="1" indent="-171450" algn="l" defTabSz="711200">
            <a:lnSpc>
              <a:spcPct val="90000"/>
            </a:lnSpc>
            <a:spcBef>
              <a:spcPct val="0"/>
            </a:spcBef>
            <a:spcAft>
              <a:spcPct val="15000"/>
            </a:spcAft>
            <a:buChar char="•"/>
          </a:pPr>
          <a:r>
            <a:rPr lang="en-US" sz="1600" b="1" kern="1200" baseline="0" dirty="0">
              <a:latin typeface="+mn-lt"/>
              <a:cs typeface="Arial" panose="020B0604020202020204" pitchFamily="34" charset="0"/>
            </a:rPr>
            <a:t>SFY 2021 Baseline:  25%  	   SFY 2021 Target: 21%         SFY 2021 YTD Results: 31%</a:t>
          </a:r>
          <a:r>
            <a:rPr lang="en-US" sz="1800" b="0" kern="1200" dirty="0">
              <a:latin typeface="+mn-lt"/>
              <a:ea typeface="+mn-ea"/>
              <a:cs typeface="Arial" panose="020B0604020202020204" pitchFamily="34" charset="0"/>
            </a:rPr>
            <a:t>	</a:t>
          </a:r>
          <a:endParaRPr lang="en-US" sz="1800" b="0" kern="1200" dirty="0">
            <a:latin typeface="Arial" panose="020B0604020202020204" pitchFamily="34" charset="0"/>
            <a:cs typeface="Arial" panose="020B0604020202020204" pitchFamily="34" charset="0"/>
          </a:endParaRPr>
        </a:p>
      </dsp:txBody>
      <dsp:txXfrm>
        <a:off x="0" y="200395"/>
        <a:ext cx="9306564" cy="2188578"/>
      </dsp:txXfrm>
    </dsp:sp>
    <dsp:sp modelId="{B55F85DC-6D96-4CB1-B371-7A60276E6F40}">
      <dsp:nvSpPr>
        <dsp:cNvPr id="0" name=""/>
        <dsp:cNvSpPr/>
      </dsp:nvSpPr>
      <dsp:spPr>
        <a:xfrm>
          <a:off x="443061" y="8496"/>
          <a:ext cx="8861221" cy="1062738"/>
        </a:xfrm>
        <a:prstGeom prst="roundRect">
          <a:avLst/>
        </a:prstGeom>
        <a:solidFill>
          <a:srgbClr val="085959"/>
        </a:soli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46236" tIns="0" rIns="246236" bIns="0" numCol="1" spcCol="1270" anchor="ctr" anchorCtr="0">
          <a:noAutofit/>
        </a:bodyPr>
        <a:lstStyle/>
        <a:p>
          <a:pPr marL="1588" lvl="0" indent="-1588" algn="l" defTabSz="800100">
            <a:lnSpc>
              <a:spcPct val="90000"/>
            </a:lnSpc>
            <a:spcBef>
              <a:spcPct val="0"/>
            </a:spcBef>
            <a:spcAft>
              <a:spcPct val="35000"/>
            </a:spcAft>
            <a:buNone/>
          </a:pPr>
          <a:r>
            <a:rPr lang="en-US" sz="1800" b="1" kern="1200"/>
            <a:t>Decrease the number of Division of Aging Services (DAS) clients who report that they eat fewer than 2 meals per day from 25% to 10% (15%) by June 30, 2024.</a:t>
          </a:r>
          <a:endParaRPr lang="en-US" sz="1800" b="1" kern="1200">
            <a:latin typeface="Arial" panose="020B0604020202020204" pitchFamily="34" charset="0"/>
            <a:cs typeface="Arial" panose="020B0604020202020204" pitchFamily="34" charset="0"/>
          </a:endParaRPr>
        </a:p>
      </dsp:txBody>
      <dsp:txXfrm>
        <a:off x="494940" y="60375"/>
        <a:ext cx="8757463" cy="958980"/>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38F94AB-6F19-439A-8085-D5B90B04A860}">
      <dsp:nvSpPr>
        <dsp:cNvPr id="0" name=""/>
        <dsp:cNvSpPr/>
      </dsp:nvSpPr>
      <dsp:spPr>
        <a:xfrm>
          <a:off x="0" y="553262"/>
          <a:ext cx="9306564" cy="2310115"/>
        </a:xfrm>
        <a:prstGeom prst="rect">
          <a:avLst/>
        </a:prstGeom>
        <a:solidFill>
          <a:schemeClr val="lt1">
            <a:alpha val="90000"/>
            <a:hueOff val="0"/>
            <a:satOff val="0"/>
            <a:lumOff val="0"/>
            <a:alphaOff val="0"/>
          </a:schemeClr>
        </a:solidFill>
        <a:ln w="6350" cap="flat" cmpd="sng" algn="ctr">
          <a:solidFill>
            <a:schemeClr val="accent2">
              <a:hueOff val="0"/>
              <a:satOff val="0"/>
              <a:lumOff val="0"/>
              <a:alphaOff val="0"/>
            </a:schemeClr>
          </a:solidFill>
          <a:prstDash val="solid"/>
          <a:miter lim="800000"/>
        </a:ln>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457200" tIns="1353820" rIns="457200" bIns="113792" numCol="1" spcCol="1270" anchor="t" anchorCtr="0">
          <a:noAutofit/>
        </a:bodyPr>
        <a:lstStyle/>
        <a:p>
          <a:pPr marL="171450" lvl="1" indent="-171450" algn="l" defTabSz="711200">
            <a:lnSpc>
              <a:spcPct val="90000"/>
            </a:lnSpc>
            <a:spcBef>
              <a:spcPct val="0"/>
            </a:spcBef>
            <a:spcAft>
              <a:spcPct val="15000"/>
            </a:spcAft>
            <a:buChar char="•"/>
          </a:pPr>
          <a:r>
            <a:rPr lang="en-US" sz="1600" b="1" kern="1200" baseline="0" dirty="0">
              <a:latin typeface="+mn-lt"/>
              <a:cs typeface="Arial" panose="020B0604020202020204" pitchFamily="34" charset="0"/>
            </a:rPr>
            <a:t>SFY 2021 Baseline: 16%       SFY 2021 Target: 25%        SFY 2021 YTD Result: </a:t>
          </a:r>
          <a:r>
            <a:rPr lang="en-US" sz="1600" b="1" kern="1200" dirty="0">
              <a:effectLst/>
              <a:latin typeface="Arial"/>
            </a:rPr>
            <a:t>37.60%</a:t>
          </a:r>
          <a:endParaRPr lang="en-US" sz="1600" b="0" kern="1200" baseline="0" dirty="0">
            <a:solidFill>
              <a:schemeClr val="tx1"/>
            </a:solidFill>
            <a:latin typeface="Arial" panose="020B0604020202020204" pitchFamily="34" charset="0"/>
            <a:cs typeface="Arial" panose="020B0604020202020204" pitchFamily="34" charset="0"/>
          </a:endParaRPr>
        </a:p>
      </dsp:txBody>
      <dsp:txXfrm>
        <a:off x="0" y="553262"/>
        <a:ext cx="9306564" cy="2310115"/>
      </dsp:txXfrm>
    </dsp:sp>
    <dsp:sp modelId="{B55F85DC-6D96-4CB1-B371-7A60276E6F40}">
      <dsp:nvSpPr>
        <dsp:cNvPr id="0" name=""/>
        <dsp:cNvSpPr/>
      </dsp:nvSpPr>
      <dsp:spPr>
        <a:xfrm>
          <a:off x="443061" y="355319"/>
          <a:ext cx="8861221" cy="1170813"/>
        </a:xfrm>
        <a:prstGeom prst="roundRect">
          <a:avLst/>
        </a:prstGeom>
        <a:solidFill>
          <a:srgbClr val="085959"/>
        </a:soli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46236" tIns="0" rIns="246236" bIns="0" numCol="1" spcCol="1270" anchor="ctr" anchorCtr="0">
          <a:noAutofit/>
        </a:bodyPr>
        <a:lstStyle/>
        <a:p>
          <a:pPr marL="1588" lvl="0" indent="-1588" algn="l" defTabSz="800100">
            <a:lnSpc>
              <a:spcPct val="90000"/>
            </a:lnSpc>
            <a:spcBef>
              <a:spcPct val="0"/>
            </a:spcBef>
            <a:spcAft>
              <a:spcPct val="35000"/>
            </a:spcAft>
            <a:buNone/>
          </a:pPr>
          <a:r>
            <a:rPr lang="en-US" sz="1800" b="1" kern="1200"/>
            <a:t>Increase the percentage of physical and mental health services provided for youth in foster care from 16% to 40% (24%) by June 30, 2024.</a:t>
          </a:r>
          <a:endParaRPr lang="en-US" sz="1800" b="1" kern="1200">
            <a:latin typeface="Arial" panose="020B0604020202020204" pitchFamily="34" charset="0"/>
            <a:cs typeface="Arial" panose="020B0604020202020204" pitchFamily="34" charset="0"/>
          </a:endParaRPr>
        </a:p>
      </dsp:txBody>
      <dsp:txXfrm>
        <a:off x="500215" y="412473"/>
        <a:ext cx="8746913" cy="1056505"/>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38F94AB-6F19-439A-8085-D5B90B04A860}">
      <dsp:nvSpPr>
        <dsp:cNvPr id="0" name=""/>
        <dsp:cNvSpPr/>
      </dsp:nvSpPr>
      <dsp:spPr>
        <a:xfrm>
          <a:off x="0" y="226919"/>
          <a:ext cx="9146770" cy="2048061"/>
        </a:xfrm>
        <a:prstGeom prst="rect">
          <a:avLst/>
        </a:prstGeom>
        <a:solidFill>
          <a:schemeClr val="lt1">
            <a:alpha val="90000"/>
            <a:hueOff val="0"/>
            <a:satOff val="0"/>
            <a:lumOff val="0"/>
            <a:alphaOff val="0"/>
          </a:schemeClr>
        </a:solidFill>
        <a:ln w="6350" cap="flat" cmpd="sng" algn="ctr">
          <a:solidFill>
            <a:schemeClr val="accent2">
              <a:hueOff val="0"/>
              <a:satOff val="0"/>
              <a:lumOff val="0"/>
              <a:alphaOff val="0"/>
            </a:schemeClr>
          </a:solidFill>
          <a:prstDash val="solid"/>
          <a:miter lim="800000"/>
        </a:ln>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457200" tIns="1208024" rIns="457200" bIns="113792" numCol="1" spcCol="1270" anchor="t" anchorCtr="0">
          <a:noAutofit/>
        </a:bodyPr>
        <a:lstStyle/>
        <a:p>
          <a:pPr marL="171450" lvl="1" indent="-171450" algn="l" defTabSz="711200" rtl="0">
            <a:lnSpc>
              <a:spcPct val="90000"/>
            </a:lnSpc>
            <a:spcBef>
              <a:spcPct val="0"/>
            </a:spcBef>
            <a:spcAft>
              <a:spcPct val="15000"/>
            </a:spcAft>
            <a:buChar char="•"/>
          </a:pPr>
          <a:r>
            <a:rPr lang="en-US" sz="1600" b="1" kern="1200" baseline="0" dirty="0">
              <a:latin typeface="+mn-lt"/>
              <a:cs typeface="Arial"/>
            </a:rPr>
            <a:t>SFY 2021 Baseline: 76%        SFY 2021 Target: 82%       SFY 2021 YTD Results: 49%</a:t>
          </a:r>
          <a:endParaRPr lang="en-US" sz="1600" b="0" kern="1200" baseline="0" dirty="0">
            <a:solidFill>
              <a:srgbClr val="FF0000"/>
            </a:solidFill>
            <a:latin typeface="Arial" panose="020B0604020202020204" pitchFamily="34" charset="0"/>
            <a:cs typeface="Arial"/>
          </a:endParaRPr>
        </a:p>
      </dsp:txBody>
      <dsp:txXfrm>
        <a:off x="0" y="226919"/>
        <a:ext cx="9146770" cy="2048061"/>
      </dsp:txXfrm>
    </dsp:sp>
    <dsp:sp modelId="{B55F85DC-6D96-4CB1-B371-7A60276E6F40}">
      <dsp:nvSpPr>
        <dsp:cNvPr id="0" name=""/>
        <dsp:cNvSpPr/>
      </dsp:nvSpPr>
      <dsp:spPr>
        <a:xfrm>
          <a:off x="443061" y="19136"/>
          <a:ext cx="8861221" cy="1044725"/>
        </a:xfrm>
        <a:prstGeom prst="roundRect">
          <a:avLst/>
        </a:prstGeom>
        <a:solidFill>
          <a:srgbClr val="085959"/>
        </a:soli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46236" tIns="0" rIns="246236" bIns="0" numCol="1" spcCol="1270" anchor="ctr" anchorCtr="0">
          <a:noAutofit/>
        </a:bodyPr>
        <a:lstStyle/>
        <a:p>
          <a:pPr marL="1588" lvl="0" indent="-1588" algn="l" defTabSz="800100">
            <a:lnSpc>
              <a:spcPct val="90000"/>
            </a:lnSpc>
            <a:spcBef>
              <a:spcPct val="0"/>
            </a:spcBef>
            <a:spcAft>
              <a:spcPct val="35000"/>
            </a:spcAft>
            <a:buNone/>
          </a:pPr>
          <a:r>
            <a:rPr lang="en-US" sz="1800" b="1" kern="1200" dirty="0"/>
            <a:t>Increase the number of Adult Protective Service (APS) cases completed within 45 days from 76% to 91% </a:t>
          </a:r>
          <a:r>
            <a:rPr lang="en-US" sz="1800" b="1" kern="1200" dirty="0">
              <a:solidFill>
                <a:schemeClr val="bg1"/>
              </a:solidFill>
            </a:rPr>
            <a:t>(15%) </a:t>
          </a:r>
          <a:r>
            <a:rPr lang="en-US" sz="1800" b="1" kern="1200" dirty="0"/>
            <a:t>by June 30, 2024.</a:t>
          </a:r>
          <a:endParaRPr lang="en-US" sz="1800" b="1" kern="1200" dirty="0">
            <a:latin typeface="Arial" panose="020B0604020202020204" pitchFamily="34" charset="0"/>
            <a:cs typeface="Arial" panose="020B0604020202020204" pitchFamily="34" charset="0"/>
          </a:endParaRPr>
        </a:p>
      </dsp:txBody>
      <dsp:txXfrm>
        <a:off x="494060" y="70135"/>
        <a:ext cx="8759223" cy="942727"/>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38F94AB-6F19-439A-8085-D5B90B04A860}">
      <dsp:nvSpPr>
        <dsp:cNvPr id="0" name=""/>
        <dsp:cNvSpPr/>
      </dsp:nvSpPr>
      <dsp:spPr>
        <a:xfrm>
          <a:off x="0" y="183475"/>
          <a:ext cx="9306564" cy="1941633"/>
        </a:xfrm>
        <a:prstGeom prst="rect">
          <a:avLst/>
        </a:prstGeom>
        <a:solidFill>
          <a:schemeClr val="lt1">
            <a:alpha val="90000"/>
            <a:hueOff val="0"/>
            <a:satOff val="0"/>
            <a:lumOff val="0"/>
            <a:alphaOff val="0"/>
          </a:schemeClr>
        </a:solidFill>
        <a:ln w="6350" cap="flat" cmpd="sng" algn="ctr">
          <a:solidFill>
            <a:schemeClr val="accent2">
              <a:hueOff val="0"/>
              <a:satOff val="0"/>
              <a:lumOff val="0"/>
              <a:alphaOff val="0"/>
            </a:schemeClr>
          </a:solidFill>
          <a:prstDash val="solid"/>
          <a:miter lim="800000"/>
        </a:ln>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457200" tIns="1166368" rIns="457200" bIns="113792" numCol="1" spcCol="1270" anchor="t" anchorCtr="0">
          <a:noAutofit/>
        </a:bodyPr>
        <a:lstStyle/>
        <a:p>
          <a:pPr marL="171450" lvl="1" indent="-171450" algn="l" defTabSz="711200" rtl="0">
            <a:lnSpc>
              <a:spcPct val="90000"/>
            </a:lnSpc>
            <a:spcBef>
              <a:spcPct val="0"/>
            </a:spcBef>
            <a:spcAft>
              <a:spcPct val="15000"/>
            </a:spcAft>
            <a:buChar char="•"/>
          </a:pPr>
          <a:r>
            <a:rPr lang="en-US" sz="1600" b="1" kern="1200" baseline="0" dirty="0">
              <a:latin typeface="+mn-lt"/>
              <a:cs typeface="Arial"/>
            </a:rPr>
            <a:t>SFY 2021 Baseline:  1,589       SFY 2021 Target: 2,231     SFY 2021 YTD Results: </a:t>
          </a:r>
          <a:r>
            <a:rPr lang="en-US" sz="1600" b="1" i="0" u="none" kern="1200" dirty="0"/>
            <a:t>1,892</a:t>
          </a:r>
          <a:endParaRPr lang="en-US" sz="1600" b="0" kern="1200" baseline="0" dirty="0">
            <a:solidFill>
              <a:srgbClr val="FF0000"/>
            </a:solidFill>
            <a:latin typeface="Arial" panose="020B0604020202020204" pitchFamily="34" charset="0"/>
            <a:cs typeface="Arial"/>
          </a:endParaRPr>
        </a:p>
      </dsp:txBody>
      <dsp:txXfrm>
        <a:off x="0" y="183475"/>
        <a:ext cx="9306564" cy="1941633"/>
      </dsp:txXfrm>
    </dsp:sp>
    <dsp:sp modelId="{B55F85DC-6D96-4CB1-B371-7A60276E6F40}">
      <dsp:nvSpPr>
        <dsp:cNvPr id="0" name=""/>
        <dsp:cNvSpPr/>
      </dsp:nvSpPr>
      <dsp:spPr>
        <a:xfrm>
          <a:off x="443061" y="1335"/>
          <a:ext cx="8861221" cy="1008700"/>
        </a:xfrm>
        <a:prstGeom prst="roundRect">
          <a:avLst/>
        </a:prstGeom>
        <a:solidFill>
          <a:srgbClr val="085959"/>
        </a:soli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46236" tIns="0" rIns="246236" bIns="0" numCol="1" spcCol="1270" anchor="ctr" anchorCtr="0">
          <a:noAutofit/>
        </a:bodyPr>
        <a:lstStyle/>
        <a:p>
          <a:pPr marL="1588" lvl="0" indent="-1588" algn="l" defTabSz="800100">
            <a:lnSpc>
              <a:spcPct val="90000"/>
            </a:lnSpc>
            <a:spcBef>
              <a:spcPct val="0"/>
            </a:spcBef>
            <a:spcAft>
              <a:spcPct val="35000"/>
            </a:spcAft>
            <a:buNone/>
          </a:pPr>
          <a:r>
            <a:rPr lang="en-US" sz="1800" b="1" kern="1200"/>
            <a:t>Increase the number of callers to the Aging and Disability Resource Connection (ADRC) who receive information on assistive technology from 1,589 to 2,678 (68%) by June 30, 2024.</a:t>
          </a:r>
          <a:endParaRPr lang="en-US" sz="1800" b="1" kern="1200">
            <a:latin typeface="Arial" panose="020B0604020202020204" pitchFamily="34" charset="0"/>
            <a:cs typeface="Arial" panose="020B0604020202020204" pitchFamily="34" charset="0"/>
          </a:endParaRPr>
        </a:p>
      </dsp:txBody>
      <dsp:txXfrm>
        <a:off x="492302" y="50576"/>
        <a:ext cx="8762739" cy="91021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38F94AB-6F19-439A-8085-D5B90B04A860}">
      <dsp:nvSpPr>
        <dsp:cNvPr id="0" name=""/>
        <dsp:cNvSpPr/>
      </dsp:nvSpPr>
      <dsp:spPr>
        <a:xfrm>
          <a:off x="0" y="0"/>
          <a:ext cx="9332675" cy="2055782"/>
        </a:xfrm>
        <a:prstGeom prst="rect">
          <a:avLst/>
        </a:prstGeom>
        <a:solidFill>
          <a:schemeClr val="lt1">
            <a:alpha val="90000"/>
            <a:hueOff val="0"/>
            <a:satOff val="0"/>
            <a:lumOff val="0"/>
            <a:alphaOff val="0"/>
          </a:schemeClr>
        </a:solidFill>
        <a:ln w="6350" cap="flat" cmpd="sng" algn="ctr">
          <a:solidFill>
            <a:schemeClr val="accent2">
              <a:hueOff val="0"/>
              <a:satOff val="0"/>
              <a:lumOff val="0"/>
              <a:alphaOff val="0"/>
            </a:schemeClr>
          </a:solidFill>
          <a:prstDash val="solid"/>
          <a:miter lim="800000"/>
        </a:ln>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457200" tIns="1166368" rIns="457200" bIns="113792" numCol="1" spcCol="1270" anchor="t" anchorCtr="0">
          <a:noAutofit/>
        </a:bodyPr>
        <a:lstStyle/>
        <a:p>
          <a:pPr marL="171450" lvl="1" indent="-171450" algn="l" defTabSz="711200">
            <a:lnSpc>
              <a:spcPct val="90000"/>
            </a:lnSpc>
            <a:spcBef>
              <a:spcPct val="0"/>
            </a:spcBef>
            <a:spcAft>
              <a:spcPct val="15000"/>
            </a:spcAft>
            <a:buChar char="•"/>
          </a:pPr>
          <a:r>
            <a:rPr lang="en-US" sz="1600" b="1" kern="1200" dirty="0">
              <a:latin typeface="+mn-lt"/>
              <a:cs typeface="Arial"/>
            </a:rPr>
            <a:t>SFY 2021 Baseline: 1,766	    SFY 2021 Target: 1,801	 SFY 2021 YTD Results: 783</a:t>
          </a:r>
          <a:endParaRPr lang="en-US" sz="1600" b="0" kern="1200" dirty="0">
            <a:latin typeface="Arial" panose="020B0604020202020204" pitchFamily="34" charset="0"/>
            <a:cs typeface="Arial"/>
          </a:endParaRPr>
        </a:p>
      </dsp:txBody>
      <dsp:txXfrm>
        <a:off x="0" y="0"/>
        <a:ext cx="9332675" cy="2055782"/>
      </dsp:txXfrm>
    </dsp:sp>
    <dsp:sp modelId="{B55F85DC-6D96-4CB1-B371-7A60276E6F40}">
      <dsp:nvSpPr>
        <dsp:cNvPr id="0" name=""/>
        <dsp:cNvSpPr/>
      </dsp:nvSpPr>
      <dsp:spPr>
        <a:xfrm>
          <a:off x="444304" y="4617"/>
          <a:ext cx="8886083" cy="981341"/>
        </a:xfrm>
        <a:prstGeom prst="roundRect">
          <a:avLst/>
        </a:prstGeom>
        <a:solidFill>
          <a:srgbClr val="085959"/>
        </a:soli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46927" tIns="0" rIns="246927" bIns="0" numCol="1" spcCol="1270" anchor="ctr" anchorCtr="0">
          <a:noAutofit/>
        </a:bodyPr>
        <a:lstStyle/>
        <a:p>
          <a:pPr marL="1588" lvl="0" indent="-1588" algn="l" defTabSz="800100">
            <a:lnSpc>
              <a:spcPct val="90000"/>
            </a:lnSpc>
            <a:spcBef>
              <a:spcPct val="0"/>
            </a:spcBef>
            <a:spcAft>
              <a:spcPct val="35000"/>
            </a:spcAft>
            <a:buNone/>
          </a:pPr>
          <a:r>
            <a:rPr lang="en-US" sz="1800" b="1" kern="1200"/>
            <a:t>Increase the number of non-custodial parents referred to the General Educational Development (GED) program from 1,766 to 1,907 (8%) by June 30, 2024.</a:t>
          </a:r>
          <a:endParaRPr lang="en-US" sz="1800" b="1" kern="1200">
            <a:latin typeface="Arial" panose="020B0604020202020204" pitchFamily="34" charset="0"/>
            <a:cs typeface="Arial" panose="020B0604020202020204" pitchFamily="34" charset="0"/>
          </a:endParaRPr>
        </a:p>
      </dsp:txBody>
      <dsp:txXfrm>
        <a:off x="492209" y="52522"/>
        <a:ext cx="8790273" cy="88553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38F94AB-6F19-439A-8085-D5B90B04A860}">
      <dsp:nvSpPr>
        <dsp:cNvPr id="0" name=""/>
        <dsp:cNvSpPr/>
      </dsp:nvSpPr>
      <dsp:spPr>
        <a:xfrm>
          <a:off x="0" y="183289"/>
          <a:ext cx="9365184" cy="1988744"/>
        </a:xfrm>
        <a:prstGeom prst="rect">
          <a:avLst/>
        </a:prstGeom>
        <a:solidFill>
          <a:schemeClr val="lt1">
            <a:alpha val="90000"/>
            <a:hueOff val="0"/>
            <a:satOff val="0"/>
            <a:lumOff val="0"/>
            <a:alphaOff val="0"/>
          </a:schemeClr>
        </a:solidFill>
        <a:ln w="6350" cap="flat" cmpd="sng" algn="ctr">
          <a:solidFill>
            <a:schemeClr val="accent2">
              <a:hueOff val="0"/>
              <a:satOff val="0"/>
              <a:lumOff val="0"/>
              <a:alphaOff val="0"/>
            </a:schemeClr>
          </a:solidFill>
          <a:prstDash val="solid"/>
          <a:miter lim="800000"/>
        </a:ln>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457200" tIns="1166368" rIns="457200" bIns="113792" numCol="1" spcCol="1270" anchor="t" anchorCtr="0">
          <a:noAutofit/>
        </a:bodyPr>
        <a:lstStyle/>
        <a:p>
          <a:pPr marL="171450" lvl="1" indent="-171450" algn="l" defTabSz="711200">
            <a:lnSpc>
              <a:spcPct val="90000"/>
            </a:lnSpc>
            <a:spcBef>
              <a:spcPct val="0"/>
            </a:spcBef>
            <a:spcAft>
              <a:spcPct val="15000"/>
            </a:spcAft>
            <a:buChar char="•"/>
          </a:pPr>
          <a:r>
            <a:rPr lang="en-US" sz="1600" b="1" kern="1200" dirty="0">
              <a:latin typeface="+mn-lt"/>
              <a:cs typeface="Arial" panose="020B0604020202020204" pitchFamily="34" charset="0"/>
            </a:rPr>
            <a:t>SFY 2021 Baseline: 175	SFY 2021 Target: 193		SFY 2021 YTD Results: 353 </a:t>
          </a:r>
          <a:endParaRPr lang="en-US" sz="1600" b="0" kern="1200" dirty="0">
            <a:latin typeface="Arial" panose="020B0604020202020204" pitchFamily="34" charset="0"/>
            <a:cs typeface="Arial" panose="020B0604020202020204" pitchFamily="34" charset="0"/>
          </a:endParaRPr>
        </a:p>
      </dsp:txBody>
      <dsp:txXfrm>
        <a:off x="0" y="183289"/>
        <a:ext cx="9365184" cy="1988744"/>
      </dsp:txXfrm>
    </dsp:sp>
    <dsp:sp modelId="{B55F85DC-6D96-4CB1-B371-7A60276E6F40}">
      <dsp:nvSpPr>
        <dsp:cNvPr id="0" name=""/>
        <dsp:cNvSpPr/>
      </dsp:nvSpPr>
      <dsp:spPr>
        <a:xfrm>
          <a:off x="445852" y="1148"/>
          <a:ext cx="8917037" cy="1008700"/>
        </a:xfrm>
        <a:prstGeom prst="roundRect">
          <a:avLst/>
        </a:prstGeom>
        <a:solidFill>
          <a:srgbClr val="085959"/>
        </a:soli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47787" tIns="0" rIns="247787" bIns="0" numCol="1" spcCol="1270" anchor="ctr" anchorCtr="0">
          <a:noAutofit/>
        </a:bodyPr>
        <a:lstStyle/>
        <a:p>
          <a:pPr marL="1588" lvl="0" indent="-1588" algn="l" defTabSz="800100">
            <a:lnSpc>
              <a:spcPct val="90000"/>
            </a:lnSpc>
            <a:spcBef>
              <a:spcPct val="0"/>
            </a:spcBef>
            <a:spcAft>
              <a:spcPct val="35000"/>
            </a:spcAft>
            <a:buNone/>
          </a:pPr>
          <a:r>
            <a:rPr lang="en-US" sz="1800" b="1" kern="1200" dirty="0"/>
            <a:t>Increase the number of noncustodial parents referred to short-term training from 175 to 219 (25%) by June 30, 2024.</a:t>
          </a:r>
        </a:p>
      </dsp:txBody>
      <dsp:txXfrm>
        <a:off x="495093" y="50389"/>
        <a:ext cx="8818555" cy="91021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38F94AB-6F19-439A-8085-D5B90B04A860}">
      <dsp:nvSpPr>
        <dsp:cNvPr id="0" name=""/>
        <dsp:cNvSpPr/>
      </dsp:nvSpPr>
      <dsp:spPr>
        <a:xfrm>
          <a:off x="0" y="386212"/>
          <a:ext cx="9306564" cy="2253802"/>
        </a:xfrm>
        <a:prstGeom prst="rect">
          <a:avLst/>
        </a:prstGeom>
        <a:solidFill>
          <a:schemeClr val="lt1">
            <a:alpha val="90000"/>
            <a:hueOff val="0"/>
            <a:satOff val="0"/>
            <a:lumOff val="0"/>
            <a:alphaOff val="0"/>
          </a:schemeClr>
        </a:solidFill>
        <a:ln w="6350" cap="flat" cmpd="sng" algn="ctr">
          <a:solidFill>
            <a:schemeClr val="accent2">
              <a:hueOff val="0"/>
              <a:satOff val="0"/>
              <a:lumOff val="0"/>
              <a:alphaOff val="0"/>
            </a:schemeClr>
          </a:solidFill>
          <a:prstDash val="solid"/>
          <a:miter lim="800000"/>
        </a:ln>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457200" tIns="1332992" rIns="457200" bIns="113792" numCol="1" spcCol="1270" anchor="t" anchorCtr="0">
          <a:noAutofit/>
        </a:bodyPr>
        <a:lstStyle/>
        <a:p>
          <a:pPr marL="171450" lvl="1" indent="-171450" algn="l" defTabSz="711200">
            <a:lnSpc>
              <a:spcPct val="90000"/>
            </a:lnSpc>
            <a:spcBef>
              <a:spcPct val="0"/>
            </a:spcBef>
            <a:spcAft>
              <a:spcPct val="15000"/>
            </a:spcAft>
            <a:buChar char="•"/>
          </a:pPr>
          <a:r>
            <a:rPr lang="en-US" sz="1600" b="1" kern="1200">
              <a:latin typeface="+mn-lt"/>
              <a:cs typeface="Arial" panose="020B0604020202020204" pitchFamily="34" charset="0"/>
            </a:rPr>
            <a:t>SFY 2021 Baseline: 4,066	 SFY 2021 Target: 5,066         SFY 2021 YTD Results: 5,566</a:t>
          </a:r>
          <a:endParaRPr lang="en-US" sz="1600" b="0" kern="1200">
            <a:latin typeface="Arial" panose="020B0604020202020204" pitchFamily="34" charset="0"/>
            <a:cs typeface="Arial" panose="020B0604020202020204" pitchFamily="34" charset="0"/>
          </a:endParaRPr>
        </a:p>
      </dsp:txBody>
      <dsp:txXfrm>
        <a:off x="0" y="386212"/>
        <a:ext cx="9306564" cy="2253802"/>
      </dsp:txXfrm>
    </dsp:sp>
    <dsp:sp modelId="{B55F85DC-6D96-4CB1-B371-7A60276E6F40}">
      <dsp:nvSpPr>
        <dsp:cNvPr id="0" name=""/>
        <dsp:cNvSpPr/>
      </dsp:nvSpPr>
      <dsp:spPr>
        <a:xfrm>
          <a:off x="443061" y="89025"/>
          <a:ext cx="8861221" cy="1152800"/>
        </a:xfrm>
        <a:prstGeom prst="roundRect">
          <a:avLst/>
        </a:prstGeom>
        <a:solidFill>
          <a:srgbClr val="085959"/>
        </a:soli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46236" tIns="0" rIns="246236" bIns="0" numCol="1" spcCol="1270" anchor="ctr" anchorCtr="0">
          <a:noAutofit/>
        </a:bodyPr>
        <a:lstStyle/>
        <a:p>
          <a:pPr marL="1588" lvl="0" indent="-1588" algn="l" defTabSz="800100">
            <a:lnSpc>
              <a:spcPct val="90000"/>
            </a:lnSpc>
            <a:spcBef>
              <a:spcPct val="0"/>
            </a:spcBef>
            <a:spcAft>
              <a:spcPct val="35000"/>
            </a:spcAft>
            <a:buNone/>
          </a:pPr>
          <a:endParaRPr lang="en-US" sz="1800" b="1" kern="1200"/>
        </a:p>
        <a:p>
          <a:pPr marL="1588" lvl="0" indent="-1588" algn="l" defTabSz="800100">
            <a:lnSpc>
              <a:spcPct val="90000"/>
            </a:lnSpc>
            <a:spcBef>
              <a:spcPct val="0"/>
            </a:spcBef>
            <a:spcAft>
              <a:spcPct val="35000"/>
            </a:spcAft>
            <a:buNone/>
          </a:pPr>
          <a:r>
            <a:rPr lang="en-US" sz="1800" b="1" kern="1200"/>
            <a:t>Increase the number of employers participating in the electronic Income Withholding Order (e-IWO) process from 4,066 to 6,566 (61%) by June 30, 2024</a:t>
          </a:r>
          <a:r>
            <a:rPr lang="en-US" sz="1800" kern="1200"/>
            <a:t>. </a:t>
          </a:r>
          <a:r>
            <a:rPr lang="en-US" sz="1800" b="1" kern="1200">
              <a:solidFill>
                <a:schemeClr val="bg1"/>
              </a:solidFill>
            </a:rPr>
            <a:t> </a:t>
          </a:r>
        </a:p>
        <a:p>
          <a:pPr marL="1588" lvl="0" indent="-1588" algn="r" defTabSz="800100">
            <a:lnSpc>
              <a:spcPct val="90000"/>
            </a:lnSpc>
            <a:spcBef>
              <a:spcPct val="0"/>
            </a:spcBef>
            <a:spcAft>
              <a:spcPct val="35000"/>
            </a:spcAft>
            <a:buNone/>
          </a:pPr>
          <a:endParaRPr lang="en-US" sz="1800" b="1" kern="1200">
            <a:latin typeface="Arial" panose="020B0604020202020204" pitchFamily="34" charset="0"/>
            <a:cs typeface="Arial" panose="020B0604020202020204" pitchFamily="34" charset="0"/>
          </a:endParaRPr>
        </a:p>
      </dsp:txBody>
      <dsp:txXfrm>
        <a:off x="499336" y="145300"/>
        <a:ext cx="8748671" cy="104025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38F94AB-6F19-439A-8085-D5B90B04A860}">
      <dsp:nvSpPr>
        <dsp:cNvPr id="0" name=""/>
        <dsp:cNvSpPr/>
      </dsp:nvSpPr>
      <dsp:spPr>
        <a:xfrm>
          <a:off x="0" y="362404"/>
          <a:ext cx="9464101" cy="2369411"/>
        </a:xfrm>
        <a:prstGeom prst="rect">
          <a:avLst/>
        </a:prstGeom>
        <a:solidFill>
          <a:schemeClr val="lt1">
            <a:alpha val="90000"/>
            <a:hueOff val="0"/>
            <a:satOff val="0"/>
            <a:lumOff val="0"/>
            <a:alphaOff val="0"/>
          </a:schemeClr>
        </a:solidFill>
        <a:ln w="6350" cap="flat" cmpd="sng" algn="ctr">
          <a:solidFill>
            <a:schemeClr val="accent2">
              <a:hueOff val="0"/>
              <a:satOff val="0"/>
              <a:lumOff val="0"/>
              <a:alphaOff val="0"/>
            </a:schemeClr>
          </a:solidFill>
          <a:prstDash val="solid"/>
          <a:miter lim="800000"/>
        </a:ln>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457200" tIns="1332992" rIns="457200" bIns="113792" numCol="1" spcCol="1270" anchor="t" anchorCtr="0">
          <a:noAutofit/>
        </a:bodyPr>
        <a:lstStyle/>
        <a:p>
          <a:pPr marL="171450" lvl="1" indent="-171450" algn="l" defTabSz="711200">
            <a:lnSpc>
              <a:spcPct val="90000"/>
            </a:lnSpc>
            <a:spcBef>
              <a:spcPct val="0"/>
            </a:spcBef>
            <a:spcAft>
              <a:spcPct val="15000"/>
            </a:spcAft>
            <a:buChar char="•"/>
          </a:pPr>
          <a:r>
            <a:rPr lang="en-US" sz="1600" b="1" kern="1200" baseline="0" dirty="0">
              <a:latin typeface="+mn-lt"/>
              <a:cs typeface="Arial"/>
            </a:rPr>
            <a:t>SFY 2021 Baseline: 53	   SFY 2021 Target: 133 </a:t>
          </a:r>
          <a:r>
            <a:rPr lang="en-US" sz="1800" b="1" kern="1200" dirty="0">
              <a:solidFill>
                <a:srgbClr val="FFFF00"/>
              </a:solidFill>
              <a:latin typeface="Arial" panose="020B0604020202020204"/>
              <a:ea typeface="+mn-ea"/>
              <a:cs typeface="+mn-cs"/>
            </a:rPr>
            <a:t>	  </a:t>
          </a:r>
          <a:r>
            <a:rPr lang="en-US" sz="1600" b="1" kern="1200" baseline="0" dirty="0">
              <a:latin typeface="+mn-lt"/>
              <a:cs typeface="Arial"/>
            </a:rPr>
            <a:t>SFY 2021 YTD Results: 241</a:t>
          </a:r>
          <a:endParaRPr lang="en-US" sz="1600" b="0" kern="1200" baseline="0" dirty="0">
            <a:solidFill>
              <a:srgbClr val="FF0000"/>
            </a:solidFill>
            <a:latin typeface="Arial" panose="020B0604020202020204" pitchFamily="34" charset="0"/>
            <a:cs typeface="Arial" panose="020B0604020202020204" pitchFamily="34" charset="0"/>
          </a:endParaRPr>
        </a:p>
      </dsp:txBody>
      <dsp:txXfrm>
        <a:off x="0" y="362404"/>
        <a:ext cx="9464101" cy="2369411"/>
      </dsp:txXfrm>
    </dsp:sp>
    <dsp:sp modelId="{B55F85DC-6D96-4CB1-B371-7A60276E6F40}">
      <dsp:nvSpPr>
        <dsp:cNvPr id="0" name=""/>
        <dsp:cNvSpPr/>
      </dsp:nvSpPr>
      <dsp:spPr>
        <a:xfrm>
          <a:off x="450561" y="154243"/>
          <a:ext cx="9011220" cy="1152800"/>
        </a:xfrm>
        <a:prstGeom prst="roundRect">
          <a:avLst/>
        </a:prstGeom>
        <a:solidFill>
          <a:srgbClr val="085959"/>
        </a:soli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50404" tIns="0" rIns="250404" bIns="0" numCol="1" spcCol="1270" anchor="ctr" anchorCtr="0">
          <a:noAutofit/>
        </a:bodyPr>
        <a:lstStyle/>
        <a:p>
          <a:pPr marL="1588" lvl="0" indent="-1588" algn="l" defTabSz="800100">
            <a:lnSpc>
              <a:spcPct val="90000"/>
            </a:lnSpc>
            <a:spcBef>
              <a:spcPct val="0"/>
            </a:spcBef>
            <a:spcAft>
              <a:spcPct val="35000"/>
            </a:spcAft>
            <a:buNone/>
          </a:pPr>
          <a:r>
            <a:rPr lang="en-US" sz="1800" b="1" kern="1200" dirty="0"/>
            <a:t>Increase the number of stakeholder and community groups engaged in partnering with the Division of Family and Children Services (DFCS) to provide services from 53 to 253 </a:t>
          </a:r>
          <a:r>
            <a:rPr lang="en-US" sz="1800" b="1" kern="1200" dirty="0">
              <a:solidFill>
                <a:schemeClr val="bg1"/>
              </a:solidFill>
            </a:rPr>
            <a:t>(377%) </a:t>
          </a:r>
          <a:r>
            <a:rPr lang="en-US" sz="1800" b="1" kern="1200" dirty="0"/>
            <a:t>by June 30, 2024. </a:t>
          </a:r>
          <a:endParaRPr lang="en-US" sz="1800" b="1" kern="1200" dirty="0">
            <a:latin typeface="Arial" panose="020B0604020202020204" pitchFamily="34" charset="0"/>
            <a:cs typeface="Arial" panose="020B0604020202020204" pitchFamily="34" charset="0"/>
          </a:endParaRPr>
        </a:p>
      </dsp:txBody>
      <dsp:txXfrm>
        <a:off x="506836" y="210518"/>
        <a:ext cx="8898670" cy="104025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38F94AB-6F19-439A-8085-D5B90B04A860}">
      <dsp:nvSpPr>
        <dsp:cNvPr id="0" name=""/>
        <dsp:cNvSpPr/>
      </dsp:nvSpPr>
      <dsp:spPr>
        <a:xfrm>
          <a:off x="0" y="150689"/>
          <a:ext cx="9414136" cy="1799942"/>
        </a:xfrm>
        <a:prstGeom prst="rect">
          <a:avLst/>
        </a:prstGeom>
        <a:solidFill>
          <a:schemeClr val="lt1">
            <a:alpha val="90000"/>
            <a:hueOff val="0"/>
            <a:satOff val="0"/>
            <a:lumOff val="0"/>
            <a:alphaOff val="0"/>
          </a:schemeClr>
        </a:solidFill>
        <a:ln w="6350" cap="flat" cmpd="sng" algn="ctr">
          <a:solidFill>
            <a:schemeClr val="accent2">
              <a:hueOff val="0"/>
              <a:satOff val="0"/>
              <a:lumOff val="0"/>
              <a:alphaOff val="0"/>
            </a:schemeClr>
          </a:solidFill>
          <a:prstDash val="solid"/>
          <a:miter lim="800000"/>
        </a:ln>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457200" tIns="937260" rIns="457200" bIns="113792" numCol="1" spcCol="1270" anchor="t" anchorCtr="0">
          <a:noAutofit/>
        </a:bodyPr>
        <a:lstStyle/>
        <a:p>
          <a:pPr marL="171450" lvl="1" indent="-171450" algn="l" defTabSz="711200">
            <a:lnSpc>
              <a:spcPct val="90000"/>
            </a:lnSpc>
            <a:spcBef>
              <a:spcPct val="0"/>
            </a:spcBef>
            <a:spcAft>
              <a:spcPct val="15000"/>
            </a:spcAft>
            <a:buChar char="•"/>
          </a:pPr>
          <a:r>
            <a:rPr lang="en-US" sz="1600" b="1" kern="1200" baseline="0">
              <a:latin typeface="+mn-lt"/>
              <a:cs typeface="Arial"/>
            </a:rPr>
            <a:t>SFY 2021 Baseline: 45,834	SFY 2021 Target: 66,000     </a:t>
          </a:r>
          <a:r>
            <a:rPr lang="en-US" sz="1600" b="1" i="0" u="none" kern="1200" baseline="0">
              <a:latin typeface="Arial" panose="020B0604020202020204"/>
            </a:rPr>
            <a:t>SFY 2021 </a:t>
          </a:r>
          <a:r>
            <a:rPr lang="en-US" sz="1600" b="1" i="0" u="none" kern="1200" baseline="0"/>
            <a:t>YTD Results: </a:t>
          </a:r>
          <a:r>
            <a:rPr lang="en-US" sz="1600" b="1" kern="1200">
              <a:effectLst/>
              <a:latin typeface="Arial"/>
            </a:rPr>
            <a:t>84,159</a:t>
          </a:r>
          <a:endParaRPr lang="en-US" sz="1800" b="0" kern="1200">
            <a:latin typeface="Arial" panose="020B0604020202020204" pitchFamily="34" charset="0"/>
            <a:cs typeface="Arial" panose="020B0604020202020204" pitchFamily="34" charset="0"/>
          </a:endParaRPr>
        </a:p>
      </dsp:txBody>
      <dsp:txXfrm>
        <a:off x="0" y="150689"/>
        <a:ext cx="9414136" cy="1799942"/>
      </dsp:txXfrm>
    </dsp:sp>
    <dsp:sp modelId="{B55F85DC-6D96-4CB1-B371-7A60276E6F40}">
      <dsp:nvSpPr>
        <dsp:cNvPr id="0" name=""/>
        <dsp:cNvSpPr/>
      </dsp:nvSpPr>
      <dsp:spPr>
        <a:xfrm>
          <a:off x="448182" y="2162"/>
          <a:ext cx="8963645" cy="810563"/>
        </a:xfrm>
        <a:prstGeom prst="roundRect">
          <a:avLst/>
        </a:prstGeom>
        <a:solidFill>
          <a:srgbClr val="085959"/>
        </a:soli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49082" tIns="0" rIns="249082" bIns="0" numCol="1" spcCol="1270" anchor="ctr" anchorCtr="0">
          <a:noAutofit/>
        </a:bodyPr>
        <a:lstStyle/>
        <a:p>
          <a:pPr marL="1588" lvl="0" indent="-1588" algn="l" defTabSz="800100">
            <a:lnSpc>
              <a:spcPct val="90000"/>
            </a:lnSpc>
            <a:spcBef>
              <a:spcPct val="0"/>
            </a:spcBef>
            <a:spcAft>
              <a:spcPct val="35000"/>
            </a:spcAft>
            <a:buNone/>
          </a:pPr>
          <a:r>
            <a:rPr lang="en-US" sz="1800" b="1" kern="1200">
              <a:solidFill>
                <a:srgbClr val="FFFFFF"/>
              </a:solidFill>
              <a:latin typeface="Arial" panose="020B0604020202020204"/>
              <a:ea typeface="+mn-ea"/>
              <a:cs typeface="+mn-cs"/>
            </a:rPr>
            <a:t>Increase the number of active Division of Child Support Services (DCSS) mobile application users from 45,834 to 75,000 (64%) by June 30, 2024. </a:t>
          </a:r>
        </a:p>
      </dsp:txBody>
      <dsp:txXfrm>
        <a:off x="487750" y="41730"/>
        <a:ext cx="8884509" cy="731427"/>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38F94AB-6F19-439A-8085-D5B90B04A860}">
      <dsp:nvSpPr>
        <dsp:cNvPr id="0" name=""/>
        <dsp:cNvSpPr/>
      </dsp:nvSpPr>
      <dsp:spPr>
        <a:xfrm>
          <a:off x="0" y="171024"/>
          <a:ext cx="9642900" cy="1977440"/>
        </a:xfrm>
        <a:prstGeom prst="rect">
          <a:avLst/>
        </a:prstGeom>
        <a:solidFill>
          <a:schemeClr val="lt1">
            <a:alpha val="90000"/>
            <a:hueOff val="0"/>
            <a:satOff val="0"/>
            <a:lumOff val="0"/>
            <a:alphaOff val="0"/>
          </a:schemeClr>
        </a:solidFill>
        <a:ln w="6350" cap="flat" cmpd="sng" algn="ctr">
          <a:solidFill>
            <a:schemeClr val="accent2">
              <a:hueOff val="0"/>
              <a:satOff val="0"/>
              <a:lumOff val="0"/>
              <a:alphaOff val="0"/>
            </a:schemeClr>
          </a:solidFill>
          <a:prstDash val="solid"/>
          <a:miter lim="800000"/>
        </a:ln>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457200" tIns="1083056" rIns="457200" bIns="113792" numCol="1" spcCol="1270" anchor="t" anchorCtr="0">
          <a:noAutofit/>
        </a:bodyPr>
        <a:lstStyle/>
        <a:p>
          <a:pPr marL="171450" lvl="1" indent="-171450" algn="l" defTabSz="711200">
            <a:lnSpc>
              <a:spcPct val="90000"/>
            </a:lnSpc>
            <a:spcBef>
              <a:spcPct val="0"/>
            </a:spcBef>
            <a:spcAft>
              <a:spcPct val="15000"/>
            </a:spcAft>
            <a:buChar char="•"/>
          </a:pPr>
          <a:r>
            <a:rPr lang="en-US" sz="1600" b="1" kern="1200" baseline="0" dirty="0">
              <a:latin typeface="+mn-lt"/>
              <a:cs typeface="Arial"/>
            </a:rPr>
            <a:t>SFY 2021 Baseline: 378,195    SFY 2021 Target: 517,560   SFY 2021 YTD Results: 511,842 </a:t>
          </a:r>
          <a:endParaRPr lang="en-US" sz="1800" b="0" kern="1200" dirty="0">
            <a:latin typeface="Arial" panose="020B0604020202020204" pitchFamily="34" charset="0"/>
            <a:cs typeface="Arial" panose="020B0604020202020204" pitchFamily="34" charset="0"/>
          </a:endParaRPr>
        </a:p>
      </dsp:txBody>
      <dsp:txXfrm>
        <a:off x="0" y="171024"/>
        <a:ext cx="9642900" cy="1977440"/>
      </dsp:txXfrm>
    </dsp:sp>
    <dsp:sp modelId="{B55F85DC-6D96-4CB1-B371-7A60276E6F40}">
      <dsp:nvSpPr>
        <dsp:cNvPr id="0" name=""/>
        <dsp:cNvSpPr/>
      </dsp:nvSpPr>
      <dsp:spPr>
        <a:xfrm>
          <a:off x="459073" y="1893"/>
          <a:ext cx="9181462" cy="936650"/>
        </a:xfrm>
        <a:prstGeom prst="roundRect">
          <a:avLst/>
        </a:prstGeom>
        <a:solidFill>
          <a:srgbClr val="085959"/>
        </a:soli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55135" tIns="0" rIns="255135" bIns="0" numCol="1" spcCol="1270" anchor="ctr" anchorCtr="0">
          <a:noAutofit/>
        </a:bodyPr>
        <a:lstStyle/>
        <a:p>
          <a:pPr marL="1588" lvl="0" indent="-1588" algn="l" defTabSz="800100">
            <a:lnSpc>
              <a:spcPct val="90000"/>
            </a:lnSpc>
            <a:spcBef>
              <a:spcPct val="0"/>
            </a:spcBef>
            <a:spcAft>
              <a:spcPct val="35000"/>
            </a:spcAft>
            <a:buNone/>
          </a:pPr>
          <a:r>
            <a:rPr lang="en-US" sz="1800" b="1" kern="1200" dirty="0"/>
            <a:t>Increase the number of constituents using self-service options from 378,195 to 850,939 (125%) by June 30, 2024.</a:t>
          </a:r>
          <a:endParaRPr lang="en-US" sz="1800" b="1" kern="1200" dirty="0">
            <a:latin typeface="Arial" panose="020B0604020202020204" pitchFamily="34" charset="0"/>
            <a:cs typeface="Arial" panose="020B0604020202020204" pitchFamily="34" charset="0"/>
          </a:endParaRPr>
        </a:p>
      </dsp:txBody>
      <dsp:txXfrm>
        <a:off x="504796" y="47616"/>
        <a:ext cx="9090016" cy="845204"/>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38F94AB-6F19-439A-8085-D5B90B04A860}">
      <dsp:nvSpPr>
        <dsp:cNvPr id="0" name=""/>
        <dsp:cNvSpPr/>
      </dsp:nvSpPr>
      <dsp:spPr>
        <a:xfrm>
          <a:off x="0" y="198593"/>
          <a:ext cx="9650294" cy="1896835"/>
        </a:xfrm>
        <a:prstGeom prst="rect">
          <a:avLst/>
        </a:prstGeom>
        <a:solidFill>
          <a:schemeClr val="lt1">
            <a:alpha val="90000"/>
            <a:hueOff val="0"/>
            <a:satOff val="0"/>
            <a:lumOff val="0"/>
            <a:alphaOff val="0"/>
          </a:schemeClr>
        </a:solidFill>
        <a:ln w="6350" cap="flat" cmpd="sng" algn="ctr">
          <a:solidFill>
            <a:schemeClr val="accent2">
              <a:hueOff val="0"/>
              <a:satOff val="0"/>
              <a:lumOff val="0"/>
              <a:alphaOff val="0"/>
            </a:schemeClr>
          </a:solidFill>
          <a:prstDash val="solid"/>
          <a:miter lim="800000"/>
        </a:ln>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457200" tIns="1208024" rIns="457200" bIns="113792" numCol="1" spcCol="1270" anchor="t" anchorCtr="0">
          <a:noAutofit/>
        </a:bodyPr>
        <a:lstStyle/>
        <a:p>
          <a:pPr marL="171450" lvl="1" indent="-171450" algn="l" defTabSz="711200">
            <a:lnSpc>
              <a:spcPct val="90000"/>
            </a:lnSpc>
            <a:spcBef>
              <a:spcPct val="0"/>
            </a:spcBef>
            <a:spcAft>
              <a:spcPct val="15000"/>
            </a:spcAft>
            <a:buChar char="•"/>
          </a:pPr>
          <a:r>
            <a:rPr lang="en-US" sz="1600" b="1" kern="1200" baseline="0">
              <a:latin typeface="+mn-lt"/>
              <a:cs typeface="Arial"/>
            </a:rPr>
            <a:t>SFY 2021 Baseline: 268,449	     SFY 2021 Target: 257,818     </a:t>
          </a:r>
          <a:r>
            <a:rPr lang="en-US" sz="1600" b="1" kern="1200" baseline="0">
              <a:latin typeface="+mn-lt"/>
              <a:cs typeface="Arial" panose="020B0604020202020204" pitchFamily="34" charset="0"/>
            </a:rPr>
            <a:t>SFY 2021 </a:t>
          </a:r>
          <a:r>
            <a:rPr lang="en-US" sz="1600" b="1" kern="1200" baseline="0">
              <a:latin typeface="+mn-lt"/>
              <a:cs typeface="Arial"/>
            </a:rPr>
            <a:t>YTD Results: 18,973</a:t>
          </a:r>
          <a:endParaRPr lang="en-US" sz="1600" b="0" kern="1200" baseline="0">
            <a:latin typeface="Arial" panose="020B0604020202020204" pitchFamily="34" charset="0"/>
            <a:cs typeface="Arial" panose="020B0604020202020204" pitchFamily="34" charset="0"/>
          </a:endParaRPr>
        </a:p>
      </dsp:txBody>
      <dsp:txXfrm>
        <a:off x="0" y="198593"/>
        <a:ext cx="9650294" cy="1896835"/>
      </dsp:txXfrm>
    </dsp:sp>
    <dsp:sp modelId="{B55F85DC-6D96-4CB1-B371-7A60276E6F40}">
      <dsp:nvSpPr>
        <dsp:cNvPr id="0" name=""/>
        <dsp:cNvSpPr/>
      </dsp:nvSpPr>
      <dsp:spPr>
        <a:xfrm>
          <a:off x="459425" y="9947"/>
          <a:ext cx="9188503" cy="1044725"/>
        </a:xfrm>
        <a:prstGeom prst="roundRect">
          <a:avLst/>
        </a:prstGeom>
        <a:solidFill>
          <a:srgbClr val="085959"/>
        </a:soli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55331" tIns="0" rIns="255331" bIns="0" numCol="1" spcCol="1270" anchor="ctr" anchorCtr="0">
          <a:noAutofit/>
        </a:bodyPr>
        <a:lstStyle/>
        <a:p>
          <a:pPr marL="1588" lvl="0" indent="-1588" algn="l" defTabSz="800100">
            <a:lnSpc>
              <a:spcPct val="90000"/>
            </a:lnSpc>
            <a:spcBef>
              <a:spcPct val="0"/>
            </a:spcBef>
            <a:spcAft>
              <a:spcPct val="35000"/>
            </a:spcAft>
            <a:buNone/>
          </a:pPr>
          <a:r>
            <a:rPr lang="en-US" sz="1800" b="1" kern="1200" dirty="0"/>
            <a:t>Reduce the need for customer office visits at Child Support Services local offices from 268,449 to 241,604 (10%) by June 30, 2024.</a:t>
          </a:r>
          <a:endParaRPr lang="en-US" sz="1800" b="1" kern="1200" dirty="0">
            <a:latin typeface="Arial" panose="020B0604020202020204" pitchFamily="34" charset="0"/>
            <a:cs typeface="Arial" panose="020B0604020202020204" pitchFamily="34" charset="0"/>
          </a:endParaRPr>
        </a:p>
      </dsp:txBody>
      <dsp:txXfrm>
        <a:off x="510424" y="60946"/>
        <a:ext cx="9086505" cy="942727"/>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38F94AB-6F19-439A-8085-D5B90B04A860}">
      <dsp:nvSpPr>
        <dsp:cNvPr id="0" name=""/>
        <dsp:cNvSpPr/>
      </dsp:nvSpPr>
      <dsp:spPr>
        <a:xfrm>
          <a:off x="0" y="556470"/>
          <a:ext cx="9306564" cy="2330639"/>
        </a:xfrm>
        <a:prstGeom prst="rect">
          <a:avLst/>
        </a:prstGeom>
        <a:solidFill>
          <a:schemeClr val="lt1">
            <a:alpha val="90000"/>
            <a:hueOff val="0"/>
            <a:satOff val="0"/>
            <a:lumOff val="0"/>
            <a:alphaOff val="0"/>
          </a:schemeClr>
        </a:solidFill>
        <a:ln w="6350" cap="flat" cmpd="sng" algn="ctr">
          <a:solidFill>
            <a:schemeClr val="accent2">
              <a:hueOff val="0"/>
              <a:satOff val="0"/>
              <a:lumOff val="0"/>
              <a:alphaOff val="0"/>
            </a:schemeClr>
          </a:solidFill>
          <a:prstDash val="solid"/>
          <a:miter lim="800000"/>
        </a:ln>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457200" tIns="1353820" rIns="457200" bIns="113792" numCol="1" spcCol="1270" anchor="t" anchorCtr="0">
          <a:noAutofit/>
        </a:bodyPr>
        <a:lstStyle/>
        <a:p>
          <a:pPr marL="171450" lvl="1" indent="-171450" algn="l" defTabSz="711200">
            <a:lnSpc>
              <a:spcPct val="90000"/>
            </a:lnSpc>
            <a:spcBef>
              <a:spcPct val="0"/>
            </a:spcBef>
            <a:spcAft>
              <a:spcPct val="15000"/>
            </a:spcAft>
            <a:buChar char="•"/>
          </a:pPr>
          <a:r>
            <a:rPr lang="en-US" sz="1600" b="1" kern="1200" baseline="0" dirty="0">
              <a:latin typeface="+mn-lt"/>
              <a:cs typeface="Arial" panose="020B0604020202020204" pitchFamily="34" charset="0"/>
            </a:rPr>
            <a:t>SFY 2021 Baseline: 73%            SFY 2021 Target: 79%</a:t>
          </a:r>
          <a:r>
            <a:rPr lang="en-US" sz="1600" b="1" kern="1200" baseline="0" dirty="0">
              <a:solidFill>
                <a:srgbClr val="FFFF00"/>
              </a:solidFill>
              <a:latin typeface="+mn-lt"/>
              <a:cs typeface="Arial" panose="020B0604020202020204" pitchFamily="34" charset="0"/>
            </a:rPr>
            <a:t>      </a:t>
          </a:r>
          <a:r>
            <a:rPr lang="en-US" sz="1600" b="1" kern="1200" baseline="0" dirty="0">
              <a:latin typeface="+mn-lt"/>
              <a:cs typeface="Arial" panose="020B0604020202020204" pitchFamily="34" charset="0"/>
            </a:rPr>
            <a:t>SFY 2021 YTD Results: </a:t>
          </a:r>
          <a:r>
            <a:rPr lang="en-US" sz="1600" b="1" kern="1200" dirty="0">
              <a:effectLst/>
              <a:latin typeface="Arial"/>
            </a:rPr>
            <a:t>87%</a:t>
          </a:r>
          <a:r>
            <a:rPr lang="en-US" sz="1600" b="1" kern="1200" baseline="0" dirty="0">
              <a:latin typeface="+mn-lt"/>
              <a:cs typeface="Arial" panose="020B0604020202020204" pitchFamily="34" charset="0"/>
            </a:rPr>
            <a:t> </a:t>
          </a:r>
          <a:endParaRPr lang="en-US" sz="1600" b="0" kern="1200" baseline="0" dirty="0">
            <a:latin typeface="Arial" panose="020B0604020202020204" pitchFamily="34" charset="0"/>
            <a:cs typeface="Arial" panose="020B0604020202020204" pitchFamily="34" charset="0"/>
          </a:endParaRPr>
        </a:p>
      </dsp:txBody>
      <dsp:txXfrm>
        <a:off x="0" y="556470"/>
        <a:ext cx="9306564" cy="2330639"/>
      </dsp:txXfrm>
    </dsp:sp>
    <dsp:sp modelId="{B55F85DC-6D96-4CB1-B371-7A60276E6F40}">
      <dsp:nvSpPr>
        <dsp:cNvPr id="0" name=""/>
        <dsp:cNvSpPr/>
      </dsp:nvSpPr>
      <dsp:spPr>
        <a:xfrm>
          <a:off x="443061" y="345057"/>
          <a:ext cx="8861221" cy="1170813"/>
        </a:xfrm>
        <a:prstGeom prst="roundRect">
          <a:avLst/>
        </a:prstGeom>
        <a:solidFill>
          <a:srgbClr val="085959"/>
        </a:soli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46236" tIns="0" rIns="246236" bIns="0" numCol="1" spcCol="1270" anchor="ctr" anchorCtr="0">
          <a:noAutofit/>
        </a:bodyPr>
        <a:lstStyle/>
        <a:p>
          <a:pPr marL="1588" lvl="0" indent="-1588" algn="l" defTabSz="800100">
            <a:lnSpc>
              <a:spcPct val="90000"/>
            </a:lnSpc>
            <a:spcBef>
              <a:spcPct val="0"/>
            </a:spcBef>
            <a:spcAft>
              <a:spcPct val="35000"/>
            </a:spcAft>
            <a:buNone/>
          </a:pPr>
          <a:r>
            <a:rPr lang="en-US" sz="1800" b="1" kern="1200"/>
            <a:t>Increase the number of children (ages 0-5) who are enrolled in Early Head Start/Head Start, Pre-K, or any other Quality Rated Childcare Program, from 73% to 90% (17%) by June 30, 2024. </a:t>
          </a:r>
          <a:endParaRPr lang="en-US" sz="1800" b="1" kern="1200">
            <a:latin typeface="Arial" panose="020B0604020202020204" pitchFamily="34" charset="0"/>
            <a:cs typeface="Arial" panose="020B0604020202020204" pitchFamily="34" charset="0"/>
          </a:endParaRPr>
        </a:p>
      </dsp:txBody>
      <dsp:txXfrm>
        <a:off x="500215" y="402211"/>
        <a:ext cx="8746913" cy="1056505"/>
      </dsp:txXfrm>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10.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5D95445-6E73-6F4A-AE70-B5AE5D911268}"/>
              </a:ext>
            </a:extLst>
          </p:cNvPr>
          <p:cNvSpPr>
            <a:spLocks noGrp="1"/>
          </p:cNvSpPr>
          <p:nvPr>
            <p:ph type="hdr" sz="quarter"/>
          </p:nvPr>
        </p:nvSpPr>
        <p:spPr>
          <a:xfrm>
            <a:off x="0" y="25"/>
            <a:ext cx="1773633" cy="1692431"/>
          </a:xfrm>
          <a:prstGeom prst="rect">
            <a:avLst/>
          </a:prstGeom>
        </p:spPr>
        <p:txBody>
          <a:bodyPr vert="horz" lIns="132551" tIns="66276" rIns="132551" bIns="66276" rtlCol="0"/>
          <a:lstStyle>
            <a:lvl1pPr algn="l">
              <a:defRPr sz="1700"/>
            </a:lvl1pPr>
          </a:lstStyle>
          <a:p>
            <a:endParaRPr lang="en-US"/>
          </a:p>
        </p:txBody>
      </p:sp>
      <p:sp>
        <p:nvSpPr>
          <p:cNvPr id="3" name="Date Placeholder 2">
            <a:extLst>
              <a:ext uri="{FF2B5EF4-FFF2-40B4-BE49-F238E27FC236}">
                <a16:creationId xmlns:a16="http://schemas.microsoft.com/office/drawing/2014/main" id="{F536B637-16FA-4B48-BE0D-A470F12F735F}"/>
              </a:ext>
            </a:extLst>
          </p:cNvPr>
          <p:cNvSpPr>
            <a:spLocks noGrp="1"/>
          </p:cNvSpPr>
          <p:nvPr>
            <p:ph type="dt" sz="quarter" idx="1"/>
          </p:nvPr>
        </p:nvSpPr>
        <p:spPr>
          <a:xfrm>
            <a:off x="2318419" y="25"/>
            <a:ext cx="1773633" cy="1692431"/>
          </a:xfrm>
          <a:prstGeom prst="rect">
            <a:avLst/>
          </a:prstGeom>
        </p:spPr>
        <p:txBody>
          <a:bodyPr vert="horz" lIns="132551" tIns="66276" rIns="132551" bIns="66276" rtlCol="0"/>
          <a:lstStyle>
            <a:lvl1pPr algn="r">
              <a:defRPr sz="1700"/>
            </a:lvl1pPr>
          </a:lstStyle>
          <a:p>
            <a:fld id="{B3F36223-9206-3A49-8541-68B4D49752FC}" type="datetimeFigureOut">
              <a:rPr lang="en-US" smtClean="0"/>
              <a:t>8/25/2021</a:t>
            </a:fld>
            <a:endParaRPr lang="en-US"/>
          </a:p>
        </p:txBody>
      </p:sp>
      <p:sp>
        <p:nvSpPr>
          <p:cNvPr id="4" name="Footer Placeholder 3">
            <a:extLst>
              <a:ext uri="{FF2B5EF4-FFF2-40B4-BE49-F238E27FC236}">
                <a16:creationId xmlns:a16="http://schemas.microsoft.com/office/drawing/2014/main" id="{340A0A8A-93CC-994D-8EA2-75100F1AE588}"/>
              </a:ext>
            </a:extLst>
          </p:cNvPr>
          <p:cNvSpPr>
            <a:spLocks noGrp="1"/>
          </p:cNvSpPr>
          <p:nvPr>
            <p:ph type="ftr" sz="quarter" idx="2"/>
          </p:nvPr>
        </p:nvSpPr>
        <p:spPr>
          <a:xfrm>
            <a:off x="0" y="32018065"/>
            <a:ext cx="1773633" cy="1692431"/>
          </a:xfrm>
          <a:prstGeom prst="rect">
            <a:avLst/>
          </a:prstGeom>
        </p:spPr>
        <p:txBody>
          <a:bodyPr vert="horz" lIns="132551" tIns="66276" rIns="132551" bIns="66276" rtlCol="0" anchor="b"/>
          <a:lstStyle>
            <a:lvl1pPr algn="l">
              <a:defRPr sz="1700"/>
            </a:lvl1pPr>
          </a:lstStyle>
          <a:p>
            <a:endParaRPr lang="en-US"/>
          </a:p>
        </p:txBody>
      </p:sp>
      <p:sp>
        <p:nvSpPr>
          <p:cNvPr id="5" name="Slide Number Placeholder 4">
            <a:extLst>
              <a:ext uri="{FF2B5EF4-FFF2-40B4-BE49-F238E27FC236}">
                <a16:creationId xmlns:a16="http://schemas.microsoft.com/office/drawing/2014/main" id="{F7608840-5E88-1F40-8091-04DCAF570C09}"/>
              </a:ext>
            </a:extLst>
          </p:cNvPr>
          <p:cNvSpPr>
            <a:spLocks noGrp="1"/>
          </p:cNvSpPr>
          <p:nvPr>
            <p:ph type="sldNum" sz="quarter" idx="3"/>
          </p:nvPr>
        </p:nvSpPr>
        <p:spPr>
          <a:xfrm>
            <a:off x="2318419" y="32018065"/>
            <a:ext cx="1773633" cy="1692431"/>
          </a:xfrm>
          <a:prstGeom prst="rect">
            <a:avLst/>
          </a:prstGeom>
        </p:spPr>
        <p:txBody>
          <a:bodyPr vert="horz" lIns="132551" tIns="66276" rIns="132551" bIns="66276" rtlCol="0" anchor="b"/>
          <a:lstStyle>
            <a:lvl1pPr algn="r">
              <a:defRPr sz="1700"/>
            </a:lvl1pPr>
          </a:lstStyle>
          <a:p>
            <a:fld id="{50795E08-5517-944B-A962-C65BCFDAB58C}" type="slidenum">
              <a:rPr lang="en-US" smtClean="0"/>
              <a:t>‹#›</a:t>
            </a:fld>
            <a:endParaRPr lang="en-US"/>
          </a:p>
        </p:txBody>
      </p:sp>
    </p:spTree>
    <p:extLst>
      <p:ext uri="{BB962C8B-B14F-4D97-AF65-F5344CB8AC3E}">
        <p14:creationId xmlns:p14="http://schemas.microsoft.com/office/powerpoint/2010/main" val="53402548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3"/>
            <a:ext cx="1773633" cy="1691376"/>
          </a:xfrm>
          <a:prstGeom prst="rect">
            <a:avLst/>
          </a:prstGeom>
        </p:spPr>
        <p:txBody>
          <a:bodyPr vert="horz" lIns="132551" tIns="66276" rIns="132551" bIns="66276" rtlCol="0"/>
          <a:lstStyle>
            <a:lvl1pPr algn="l">
              <a:defRPr sz="1700"/>
            </a:lvl1pPr>
          </a:lstStyle>
          <a:p>
            <a:endParaRPr lang="en-US"/>
          </a:p>
        </p:txBody>
      </p:sp>
      <p:sp>
        <p:nvSpPr>
          <p:cNvPr id="3" name="Date Placeholder 2"/>
          <p:cNvSpPr>
            <a:spLocks noGrp="1"/>
          </p:cNvSpPr>
          <p:nvPr>
            <p:ph type="dt" idx="1"/>
          </p:nvPr>
        </p:nvSpPr>
        <p:spPr>
          <a:xfrm>
            <a:off x="2318419" y="3"/>
            <a:ext cx="1773633" cy="1691376"/>
          </a:xfrm>
          <a:prstGeom prst="rect">
            <a:avLst/>
          </a:prstGeom>
        </p:spPr>
        <p:txBody>
          <a:bodyPr vert="horz" lIns="132551" tIns="66276" rIns="132551" bIns="66276" rtlCol="0"/>
          <a:lstStyle>
            <a:lvl1pPr algn="r">
              <a:defRPr sz="1700"/>
            </a:lvl1pPr>
          </a:lstStyle>
          <a:p>
            <a:fld id="{4A155B44-A6BB-4B1C-A4C6-5CFE23DD105E}" type="datetimeFigureOut">
              <a:rPr lang="en-US" smtClean="0"/>
              <a:t>8/25/2021</a:t>
            </a:fld>
            <a:endParaRPr lang="en-US"/>
          </a:p>
        </p:txBody>
      </p:sp>
      <p:sp>
        <p:nvSpPr>
          <p:cNvPr id="4" name="Slide Image Placeholder 3"/>
          <p:cNvSpPr>
            <a:spLocks noGrp="1" noRot="1" noChangeAspect="1"/>
          </p:cNvSpPr>
          <p:nvPr>
            <p:ph type="sldImg" idx="2"/>
          </p:nvPr>
        </p:nvSpPr>
        <p:spPr>
          <a:xfrm>
            <a:off x="-8062913" y="4214813"/>
            <a:ext cx="20218401" cy="11374437"/>
          </a:xfrm>
          <a:prstGeom prst="rect">
            <a:avLst/>
          </a:prstGeom>
          <a:noFill/>
          <a:ln w="12700">
            <a:solidFill>
              <a:prstClr val="black"/>
            </a:solidFill>
          </a:ln>
        </p:spPr>
        <p:txBody>
          <a:bodyPr vert="horz" lIns="132551" tIns="66276" rIns="132551" bIns="66276" rtlCol="0" anchor="ctr"/>
          <a:lstStyle/>
          <a:p>
            <a:endParaRPr lang="en-US"/>
          </a:p>
        </p:txBody>
      </p:sp>
      <p:sp>
        <p:nvSpPr>
          <p:cNvPr id="5" name="Notes Placeholder 4"/>
          <p:cNvSpPr>
            <a:spLocks noGrp="1"/>
          </p:cNvSpPr>
          <p:nvPr>
            <p:ph type="body" sz="quarter" idx="3"/>
          </p:nvPr>
        </p:nvSpPr>
        <p:spPr>
          <a:xfrm>
            <a:off x="409300" y="16223176"/>
            <a:ext cx="3274399" cy="13273506"/>
          </a:xfrm>
          <a:prstGeom prst="rect">
            <a:avLst/>
          </a:prstGeom>
        </p:spPr>
        <p:txBody>
          <a:bodyPr vert="horz" lIns="132551" tIns="66276" rIns="132551" bIns="66276"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32019115"/>
            <a:ext cx="1773633" cy="1691373"/>
          </a:xfrm>
          <a:prstGeom prst="rect">
            <a:avLst/>
          </a:prstGeom>
        </p:spPr>
        <p:txBody>
          <a:bodyPr vert="horz" lIns="132551" tIns="66276" rIns="132551" bIns="66276" rtlCol="0" anchor="b"/>
          <a:lstStyle>
            <a:lvl1pPr algn="l">
              <a:defRPr sz="1700"/>
            </a:lvl1pPr>
          </a:lstStyle>
          <a:p>
            <a:endParaRPr lang="en-US"/>
          </a:p>
        </p:txBody>
      </p:sp>
      <p:sp>
        <p:nvSpPr>
          <p:cNvPr id="7" name="Slide Number Placeholder 6"/>
          <p:cNvSpPr>
            <a:spLocks noGrp="1"/>
          </p:cNvSpPr>
          <p:nvPr>
            <p:ph type="sldNum" sz="quarter" idx="5"/>
          </p:nvPr>
        </p:nvSpPr>
        <p:spPr>
          <a:xfrm>
            <a:off x="2318419" y="32019115"/>
            <a:ext cx="1773633" cy="1691373"/>
          </a:xfrm>
          <a:prstGeom prst="rect">
            <a:avLst/>
          </a:prstGeom>
        </p:spPr>
        <p:txBody>
          <a:bodyPr vert="horz" lIns="132551" tIns="66276" rIns="132551" bIns="66276" rtlCol="0" anchor="b"/>
          <a:lstStyle>
            <a:lvl1pPr algn="r">
              <a:defRPr sz="1700"/>
            </a:lvl1pPr>
          </a:lstStyle>
          <a:p>
            <a:fld id="{67543C08-6310-47F9-9487-464CB8CFF78E}" type="slidenum">
              <a:rPr lang="en-US" smtClean="0"/>
              <a:t>‹#›</a:t>
            </a:fld>
            <a:endParaRPr lang="en-US"/>
          </a:p>
        </p:txBody>
      </p:sp>
    </p:spTree>
    <p:extLst>
      <p:ext uri="{BB962C8B-B14F-4D97-AF65-F5344CB8AC3E}">
        <p14:creationId xmlns:p14="http://schemas.microsoft.com/office/powerpoint/2010/main" val="1482922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r>
              <a:rPr lang="en-US" dirty="0"/>
            </a:br>
            <a:endParaRPr lang="en-US" dirty="0"/>
          </a:p>
          <a:p>
            <a:pPr marL="497068" indent="-497068">
              <a:buFont typeface="+mj-lt"/>
              <a:buAutoNum type="arabicPeriod"/>
            </a:pPr>
            <a:endParaRPr lang="en-US" sz="17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67543C08-6310-47F9-9487-464CB8CFF78E}" type="slidenum">
              <a:rPr lang="en-US" smtClean="0"/>
              <a:t>1</a:t>
            </a:fld>
            <a:endParaRPr lang="en-US"/>
          </a:p>
        </p:txBody>
      </p:sp>
    </p:spTree>
    <p:extLst>
      <p:ext uri="{BB962C8B-B14F-4D97-AF65-F5344CB8AC3E}">
        <p14:creationId xmlns:p14="http://schemas.microsoft.com/office/powerpoint/2010/main" val="3105679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7543C08-6310-47F9-9487-464CB8CFF78E}" type="slidenum">
              <a:rPr lang="en-US" smtClean="0"/>
              <a:t>10</a:t>
            </a:fld>
            <a:endParaRPr lang="en-US"/>
          </a:p>
        </p:txBody>
      </p:sp>
    </p:spTree>
    <p:extLst>
      <p:ext uri="{BB962C8B-B14F-4D97-AF65-F5344CB8AC3E}">
        <p14:creationId xmlns:p14="http://schemas.microsoft.com/office/powerpoint/2010/main" val="20630970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31379" indent="-331379">
              <a:buFont typeface="+mj-lt"/>
              <a:buAutoNum type="arabicPeriod"/>
            </a:pPr>
            <a:endParaRPr lang="en-US" sz="17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67543C08-6310-47F9-9487-464CB8CFF78E}" type="slidenum">
              <a:rPr lang="en-US" smtClean="0"/>
              <a:t>11</a:t>
            </a:fld>
            <a:endParaRPr lang="en-US"/>
          </a:p>
        </p:txBody>
      </p:sp>
    </p:spTree>
    <p:extLst>
      <p:ext uri="{BB962C8B-B14F-4D97-AF65-F5344CB8AC3E}">
        <p14:creationId xmlns:p14="http://schemas.microsoft.com/office/powerpoint/2010/main" val="26710239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Calibri" panose="020F0502020204030204"/>
            </a:endParaRPr>
          </a:p>
        </p:txBody>
      </p:sp>
      <p:sp>
        <p:nvSpPr>
          <p:cNvPr id="4" name="Slide Number Placeholder 3"/>
          <p:cNvSpPr>
            <a:spLocks noGrp="1"/>
          </p:cNvSpPr>
          <p:nvPr>
            <p:ph type="sldNum" sz="quarter" idx="5"/>
          </p:nvPr>
        </p:nvSpPr>
        <p:spPr/>
        <p:txBody>
          <a:bodyPr/>
          <a:lstStyle/>
          <a:p>
            <a:fld id="{67543C08-6310-47F9-9487-464CB8CFF78E}" type="slidenum">
              <a:rPr lang="en-US" smtClean="0"/>
              <a:t>12</a:t>
            </a:fld>
            <a:endParaRPr lang="en-US"/>
          </a:p>
        </p:txBody>
      </p:sp>
    </p:spTree>
    <p:extLst>
      <p:ext uri="{BB962C8B-B14F-4D97-AF65-F5344CB8AC3E}">
        <p14:creationId xmlns:p14="http://schemas.microsoft.com/office/powerpoint/2010/main" val="40808954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31379" indent="-331379" defTabSz="1325514">
              <a:buFont typeface="+mj-lt"/>
              <a:buAutoNum type="arabicPeriod"/>
              <a:defRPr/>
            </a:pPr>
            <a:endParaRPr lang="en-US" sz="17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67543C08-6310-47F9-9487-464CB8CFF78E}" type="slidenum">
              <a:rPr lang="en-US" smtClean="0"/>
              <a:t>13</a:t>
            </a:fld>
            <a:endParaRPr lang="en-US"/>
          </a:p>
        </p:txBody>
      </p:sp>
    </p:spTree>
    <p:extLst>
      <p:ext uri="{BB962C8B-B14F-4D97-AF65-F5344CB8AC3E}">
        <p14:creationId xmlns:p14="http://schemas.microsoft.com/office/powerpoint/2010/main" val="2402965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31379" indent="-331379">
              <a:buFont typeface="+mj-lt"/>
              <a:buAutoNum type="arabicPeriod"/>
            </a:pPr>
            <a:endParaRPr lang="en-US" sz="1400" b="1" dirty="0"/>
          </a:p>
        </p:txBody>
      </p:sp>
      <p:sp>
        <p:nvSpPr>
          <p:cNvPr id="4" name="Slide Number Placeholder 3"/>
          <p:cNvSpPr>
            <a:spLocks noGrp="1"/>
          </p:cNvSpPr>
          <p:nvPr>
            <p:ph type="sldNum" sz="quarter" idx="5"/>
          </p:nvPr>
        </p:nvSpPr>
        <p:spPr/>
        <p:txBody>
          <a:bodyPr/>
          <a:lstStyle/>
          <a:p>
            <a:fld id="{67543C08-6310-47F9-9487-464CB8CFF78E}" type="slidenum">
              <a:rPr lang="en-US" smtClean="0"/>
              <a:t>14</a:t>
            </a:fld>
            <a:endParaRPr lang="en-US"/>
          </a:p>
        </p:txBody>
      </p:sp>
    </p:spTree>
    <p:extLst>
      <p:ext uri="{BB962C8B-B14F-4D97-AF65-F5344CB8AC3E}">
        <p14:creationId xmlns:p14="http://schemas.microsoft.com/office/powerpoint/2010/main" val="36745872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31379" indent="-331379">
              <a:buFont typeface="+mj-lt"/>
              <a:buAutoNum type="arabicPeriod"/>
            </a:pPr>
            <a:endParaRPr lang="en-US" sz="2600" dirty="0">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67543C08-6310-47F9-9487-464CB8CFF78E}" type="slidenum">
              <a:rPr lang="en-US" smtClean="0"/>
              <a:t>15</a:t>
            </a:fld>
            <a:endParaRPr lang="en-US"/>
          </a:p>
        </p:txBody>
      </p:sp>
    </p:spTree>
    <p:extLst>
      <p:ext uri="{BB962C8B-B14F-4D97-AF65-F5344CB8AC3E}">
        <p14:creationId xmlns:p14="http://schemas.microsoft.com/office/powerpoint/2010/main" val="37020961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7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67543C08-6310-47F9-9487-464CB8CFF78E}" type="slidenum">
              <a:rPr lang="en-US" smtClean="0"/>
              <a:t>16</a:t>
            </a:fld>
            <a:endParaRPr lang="en-US"/>
          </a:p>
        </p:txBody>
      </p:sp>
    </p:spTree>
    <p:extLst>
      <p:ext uri="{BB962C8B-B14F-4D97-AF65-F5344CB8AC3E}">
        <p14:creationId xmlns:p14="http://schemas.microsoft.com/office/powerpoint/2010/main" val="28209906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97068" indent="-497068" defTabSz="1325514">
              <a:buFont typeface="+mj-lt"/>
              <a:buAutoNum type="arabicPeriod"/>
              <a:defRPr/>
            </a:pPr>
            <a:endParaRPr lang="en-US" sz="1700" dirty="0">
              <a:latin typeface="Arial" panose="020B0604020202020204" pitchFamily="34"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67543C08-6310-47F9-9487-464CB8CFF78E}" type="slidenum">
              <a:rPr lang="en-US" smtClean="0"/>
              <a:t>2</a:t>
            </a:fld>
            <a:endParaRPr lang="en-US"/>
          </a:p>
        </p:txBody>
      </p:sp>
    </p:spTree>
    <p:extLst>
      <p:ext uri="{BB962C8B-B14F-4D97-AF65-F5344CB8AC3E}">
        <p14:creationId xmlns:p14="http://schemas.microsoft.com/office/powerpoint/2010/main" val="25150608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fld id="{5B5BD4FA-ECBD-1449-BAF0-49B8DBF74376}" type="slidenum">
              <a:rPr lang="en-US" smtClean="0"/>
              <a:t>3</a:t>
            </a:fld>
            <a:endParaRPr lang="en-US"/>
          </a:p>
        </p:txBody>
      </p:sp>
    </p:spTree>
    <p:extLst>
      <p:ext uri="{BB962C8B-B14F-4D97-AF65-F5344CB8AC3E}">
        <p14:creationId xmlns:p14="http://schemas.microsoft.com/office/powerpoint/2010/main" val="1960187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31379" indent="-331379">
              <a:buFont typeface="+mj-lt"/>
              <a:buAutoNum type="arabicPeriod"/>
            </a:pPr>
            <a:endParaRPr lang="en-US" sz="1700" dirty="0"/>
          </a:p>
        </p:txBody>
      </p:sp>
      <p:sp>
        <p:nvSpPr>
          <p:cNvPr id="4" name="Slide Number Placeholder 3"/>
          <p:cNvSpPr>
            <a:spLocks noGrp="1"/>
          </p:cNvSpPr>
          <p:nvPr>
            <p:ph type="sldNum" sz="quarter" idx="5"/>
          </p:nvPr>
        </p:nvSpPr>
        <p:spPr/>
        <p:txBody>
          <a:bodyPr/>
          <a:lstStyle/>
          <a:p>
            <a:fld id="{67543C08-6310-47F9-9487-464CB8CFF78E}" type="slidenum">
              <a:rPr lang="en-US" smtClean="0"/>
              <a:t>4</a:t>
            </a:fld>
            <a:endParaRPr lang="en-US"/>
          </a:p>
        </p:txBody>
      </p:sp>
    </p:spTree>
    <p:extLst>
      <p:ext uri="{BB962C8B-B14F-4D97-AF65-F5344CB8AC3E}">
        <p14:creationId xmlns:p14="http://schemas.microsoft.com/office/powerpoint/2010/main" val="31991071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600" dirty="0"/>
          </a:p>
        </p:txBody>
      </p:sp>
      <p:sp>
        <p:nvSpPr>
          <p:cNvPr id="4" name="Slide Number Placeholder 3"/>
          <p:cNvSpPr>
            <a:spLocks noGrp="1"/>
          </p:cNvSpPr>
          <p:nvPr>
            <p:ph type="sldNum" sz="quarter" idx="5"/>
          </p:nvPr>
        </p:nvSpPr>
        <p:spPr/>
        <p:txBody>
          <a:bodyPr/>
          <a:lstStyle/>
          <a:p>
            <a:fld id="{67543C08-6310-47F9-9487-464CB8CFF78E}" type="slidenum">
              <a:rPr lang="en-US" smtClean="0"/>
              <a:t>5</a:t>
            </a:fld>
            <a:endParaRPr lang="en-US"/>
          </a:p>
        </p:txBody>
      </p:sp>
    </p:spTree>
    <p:extLst>
      <p:ext uri="{BB962C8B-B14F-4D97-AF65-F5344CB8AC3E}">
        <p14:creationId xmlns:p14="http://schemas.microsoft.com/office/powerpoint/2010/main" val="24437869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sz="1700" dirty="0"/>
          </a:p>
        </p:txBody>
      </p:sp>
      <p:sp>
        <p:nvSpPr>
          <p:cNvPr id="4" name="Slide Number Placeholder 3"/>
          <p:cNvSpPr>
            <a:spLocks noGrp="1"/>
          </p:cNvSpPr>
          <p:nvPr>
            <p:ph type="sldNum" sz="quarter" idx="5"/>
          </p:nvPr>
        </p:nvSpPr>
        <p:spPr/>
        <p:txBody>
          <a:bodyPr/>
          <a:lstStyle/>
          <a:p>
            <a:fld id="{67543C08-6310-47F9-9487-464CB8CFF78E}" type="slidenum">
              <a:rPr lang="en-US" smtClean="0"/>
              <a:t>6</a:t>
            </a:fld>
            <a:endParaRPr lang="en-US"/>
          </a:p>
        </p:txBody>
      </p:sp>
    </p:spTree>
    <p:extLst>
      <p:ext uri="{BB962C8B-B14F-4D97-AF65-F5344CB8AC3E}">
        <p14:creationId xmlns:p14="http://schemas.microsoft.com/office/powerpoint/2010/main" val="24502184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31379" indent="-331379">
              <a:buFont typeface="+mj-lt"/>
              <a:buAutoNum type="arabicPeriod"/>
            </a:pPr>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67543C08-6310-47F9-9487-464CB8CFF78E}" type="slidenum">
              <a:rPr lang="en-US" smtClean="0"/>
              <a:t>7</a:t>
            </a:fld>
            <a:endParaRPr lang="en-US"/>
          </a:p>
        </p:txBody>
      </p:sp>
    </p:spTree>
    <p:extLst>
      <p:ext uri="{BB962C8B-B14F-4D97-AF65-F5344CB8AC3E}">
        <p14:creationId xmlns:p14="http://schemas.microsoft.com/office/powerpoint/2010/main" val="29755488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31379" indent="-331379">
              <a:buFont typeface="+mj-lt"/>
              <a:buAutoNum type="arabicPeriod"/>
            </a:pPr>
            <a:endParaRPr lang="en-US" dirty="0"/>
          </a:p>
        </p:txBody>
      </p:sp>
      <p:sp>
        <p:nvSpPr>
          <p:cNvPr id="4" name="Slide Number Placeholder 3"/>
          <p:cNvSpPr>
            <a:spLocks noGrp="1"/>
          </p:cNvSpPr>
          <p:nvPr>
            <p:ph type="sldNum" sz="quarter" idx="5"/>
          </p:nvPr>
        </p:nvSpPr>
        <p:spPr/>
        <p:txBody>
          <a:bodyPr/>
          <a:lstStyle/>
          <a:p>
            <a:fld id="{67543C08-6310-47F9-9487-464CB8CFF78E}" type="slidenum">
              <a:rPr lang="en-US" smtClean="0"/>
              <a:t>8</a:t>
            </a:fld>
            <a:endParaRPr lang="en-US"/>
          </a:p>
        </p:txBody>
      </p:sp>
    </p:spTree>
    <p:extLst>
      <p:ext uri="{BB962C8B-B14F-4D97-AF65-F5344CB8AC3E}">
        <p14:creationId xmlns:p14="http://schemas.microsoft.com/office/powerpoint/2010/main" val="16146143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31379" indent="-331379" defTabSz="1325514">
              <a:buFont typeface="+mj-lt"/>
              <a:buAutoNum type="arabicPeriod"/>
              <a:defRPr/>
            </a:pPr>
            <a:endParaRPr lang="en-US" sz="1500" dirty="0">
              <a:cs typeface="Calibri" panose="020F0502020204030204"/>
            </a:endParaRPr>
          </a:p>
        </p:txBody>
      </p:sp>
      <p:sp>
        <p:nvSpPr>
          <p:cNvPr id="4" name="Slide Number Placeholder 3"/>
          <p:cNvSpPr>
            <a:spLocks noGrp="1"/>
          </p:cNvSpPr>
          <p:nvPr>
            <p:ph type="sldNum" sz="quarter" idx="5"/>
          </p:nvPr>
        </p:nvSpPr>
        <p:spPr/>
        <p:txBody>
          <a:bodyPr/>
          <a:lstStyle/>
          <a:p>
            <a:fld id="{67543C08-6310-47F9-9487-464CB8CFF78E}" type="slidenum">
              <a:rPr lang="en-US" smtClean="0"/>
              <a:t>9</a:t>
            </a:fld>
            <a:endParaRPr lang="en-US"/>
          </a:p>
        </p:txBody>
      </p:sp>
    </p:spTree>
    <p:extLst>
      <p:ext uri="{BB962C8B-B14F-4D97-AF65-F5344CB8AC3E}">
        <p14:creationId xmlns:p14="http://schemas.microsoft.com/office/powerpoint/2010/main" val="194794490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6.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6.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6.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7.jpe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0.jpe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1.jpe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2.jpe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2.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4.jpeg"/><Relationship Id="rId1" Type="http://schemas.openxmlformats.org/officeDocument/2006/relationships/slideMaster" Target="../slideMasters/slideMaster2.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4.jpeg"/><Relationship Id="rId1" Type="http://schemas.openxmlformats.org/officeDocument/2006/relationships/slideMaster" Target="../slideMasters/slideMaster2.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4.jpeg"/><Relationship Id="rId1" Type="http://schemas.openxmlformats.org/officeDocument/2006/relationships/slideMaster" Target="../slideMasters/slideMaster2.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4.jpeg"/><Relationship Id="rId1" Type="http://schemas.openxmlformats.org/officeDocument/2006/relationships/slideMaster" Target="../slideMasters/slideMaster2.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4.jpeg"/><Relationship Id="rId1" Type="http://schemas.openxmlformats.org/officeDocument/2006/relationships/slideMaster" Target="../slideMasters/slideMaster2.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4.jpeg"/><Relationship Id="rId1" Type="http://schemas.openxmlformats.org/officeDocument/2006/relationships/slideMaster" Target="../slideMasters/slideMaster2.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jpe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6.jpe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jpe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4.jpe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6.jpe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jpe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6.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4.jpe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4.jpe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4.jpe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4.jpe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4.jpe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6.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10_Title Slide_OSPI Option 1">
    <p:bg>
      <p:bgPr>
        <a:blipFill dpi="0" rotWithShape="1">
          <a:blip r:embed="rId2">
            <a:lum/>
          </a:blip>
          <a:srcRect/>
          <a:stretch>
            <a:fillRect l="-2000" r="-2000"/>
          </a:stretch>
        </a:blip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124089" y="4053543"/>
            <a:ext cx="6832122" cy="528098"/>
          </a:xfrm>
        </p:spPr>
        <p:txBody>
          <a:bodyPr/>
          <a:lstStyle>
            <a:lvl1pPr marL="0" indent="0" algn="l">
              <a:buNone/>
              <a:defRPr sz="2400">
                <a:solidFill>
                  <a:schemeClr val="bg1"/>
                </a:solidFill>
                <a:latin typeface="Arial" charset="0"/>
                <a:ea typeface="Arial" charset="0"/>
                <a:cs typeface="Arial"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itle 12"/>
          <p:cNvSpPr>
            <a:spLocks noGrp="1"/>
          </p:cNvSpPr>
          <p:nvPr>
            <p:ph type="title" hasCustomPrompt="1"/>
          </p:nvPr>
        </p:nvSpPr>
        <p:spPr>
          <a:xfrm>
            <a:off x="5124089" y="3345526"/>
            <a:ext cx="6832122" cy="869381"/>
          </a:xfrm>
        </p:spPr>
        <p:txBody>
          <a:bodyPr>
            <a:normAutofit/>
          </a:bodyPr>
          <a:lstStyle>
            <a:lvl1pPr>
              <a:defRPr sz="4000" b="1" i="0" baseline="0">
                <a:solidFill>
                  <a:schemeClr val="bg1"/>
                </a:solidFill>
                <a:latin typeface="Arial Black" charset="0"/>
                <a:ea typeface="Arial Black" charset="0"/>
                <a:cs typeface="Arial Black" charset="0"/>
              </a:defRPr>
            </a:lvl1pPr>
          </a:lstStyle>
          <a:p>
            <a:r>
              <a:rPr lang="en-US"/>
              <a:t>Presentation Title Here</a:t>
            </a:r>
          </a:p>
        </p:txBody>
      </p:sp>
      <p:sp>
        <p:nvSpPr>
          <p:cNvPr id="15" name="Text Placeholder 14"/>
          <p:cNvSpPr>
            <a:spLocks noGrp="1"/>
          </p:cNvSpPr>
          <p:nvPr>
            <p:ph type="body" sz="quarter" idx="11" hasCustomPrompt="1"/>
          </p:nvPr>
        </p:nvSpPr>
        <p:spPr>
          <a:xfrm>
            <a:off x="5124450" y="4745038"/>
            <a:ext cx="6831013" cy="414337"/>
          </a:xfrm>
        </p:spPr>
        <p:txBody>
          <a:bodyPr/>
          <a:lstStyle>
            <a:lvl1pPr marL="0" indent="0">
              <a:buFontTx/>
              <a:buNone/>
              <a:defRPr b="1" i="0" baseline="0">
                <a:solidFill>
                  <a:schemeClr val="bg1"/>
                </a:solidFill>
                <a:latin typeface="Arial Black" charset="0"/>
                <a:ea typeface="Arial Black" charset="0"/>
                <a:cs typeface="Arial Black"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Presenter Name</a:t>
            </a:r>
          </a:p>
        </p:txBody>
      </p:sp>
      <p:sp>
        <p:nvSpPr>
          <p:cNvPr id="17" name="Text Placeholder 16"/>
          <p:cNvSpPr>
            <a:spLocks noGrp="1"/>
          </p:cNvSpPr>
          <p:nvPr>
            <p:ph type="body" sz="quarter" idx="12" hasCustomPrompt="1"/>
          </p:nvPr>
        </p:nvSpPr>
        <p:spPr>
          <a:xfrm>
            <a:off x="5124450" y="5159375"/>
            <a:ext cx="6831013" cy="309563"/>
          </a:xfrm>
        </p:spPr>
        <p:txBody>
          <a:bodyPr/>
          <a:lstStyle>
            <a:lvl1pPr marL="0" indent="0">
              <a:buFontTx/>
              <a:buNone/>
              <a:defRPr b="0" i="0" baseline="0">
                <a:solidFill>
                  <a:schemeClr val="bg1"/>
                </a:solidFill>
                <a:latin typeface="Arial" charset="0"/>
                <a:ea typeface="Arial" charset="0"/>
                <a:cs typeface="Arial"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Presenter Title</a:t>
            </a:r>
          </a:p>
        </p:txBody>
      </p:sp>
      <p:pic>
        <p:nvPicPr>
          <p:cNvPr id="27" name="Picture 2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86078" y="1049542"/>
            <a:ext cx="924767" cy="924767"/>
          </a:xfrm>
          <a:prstGeom prst="rect">
            <a:avLst/>
          </a:prstGeom>
        </p:spPr>
      </p:pic>
      <p:sp>
        <p:nvSpPr>
          <p:cNvPr id="28" name="TextBox 27"/>
          <p:cNvSpPr txBox="1"/>
          <p:nvPr/>
        </p:nvSpPr>
        <p:spPr>
          <a:xfrm>
            <a:off x="5010845" y="1311870"/>
            <a:ext cx="5777026" cy="400110"/>
          </a:xfrm>
          <a:prstGeom prst="rect">
            <a:avLst/>
          </a:prstGeom>
          <a:noFill/>
        </p:spPr>
        <p:txBody>
          <a:bodyPr wrap="square" rtlCol="0">
            <a:spAutoFit/>
          </a:bodyPr>
          <a:lstStyle/>
          <a:p>
            <a:r>
              <a:rPr lang="en-US" sz="2000" b="1" i="0">
                <a:solidFill>
                  <a:schemeClr val="bg1"/>
                </a:solidFill>
                <a:latin typeface="Arial Black" charset="0"/>
                <a:ea typeface="Arial Black" charset="0"/>
                <a:cs typeface="Arial Black" charset="0"/>
              </a:rPr>
              <a:t>Georgia Department of Human Services</a:t>
            </a:r>
          </a:p>
        </p:txBody>
      </p:sp>
      <p:sp>
        <p:nvSpPr>
          <p:cNvPr id="2" name="TextBox 1"/>
          <p:cNvSpPr txBox="1"/>
          <p:nvPr/>
        </p:nvSpPr>
        <p:spPr>
          <a:xfrm>
            <a:off x="5010845" y="1622265"/>
            <a:ext cx="5530659" cy="369332"/>
          </a:xfrm>
          <a:prstGeom prst="rect">
            <a:avLst/>
          </a:prstGeom>
          <a:noFill/>
        </p:spPr>
        <p:txBody>
          <a:bodyPr wrap="square" rtlCol="0">
            <a:spAutoFit/>
          </a:bodyPr>
          <a:lstStyle/>
          <a:p>
            <a:r>
              <a:rPr lang="en-US" b="0" i="0">
                <a:solidFill>
                  <a:schemeClr val="bg1"/>
                </a:solidFill>
                <a:latin typeface="Arial" charset="0"/>
                <a:ea typeface="Arial" charset="0"/>
                <a:cs typeface="Arial" charset="0"/>
              </a:rPr>
              <a:t>Office of Strategic</a:t>
            </a:r>
            <a:r>
              <a:rPr lang="en-US" b="0" i="0" baseline="0">
                <a:solidFill>
                  <a:schemeClr val="bg1"/>
                </a:solidFill>
                <a:latin typeface="Arial" charset="0"/>
                <a:ea typeface="Arial" charset="0"/>
                <a:cs typeface="Arial" charset="0"/>
              </a:rPr>
              <a:t> Planning and Initiatives</a:t>
            </a:r>
            <a:endParaRPr lang="en-US" b="0" i="0">
              <a:solidFill>
                <a:schemeClr val="bg1"/>
              </a:solidFill>
              <a:latin typeface="Arial" charset="0"/>
              <a:ea typeface="Arial" charset="0"/>
              <a:cs typeface="Arial" charset="0"/>
            </a:endParaRPr>
          </a:p>
        </p:txBody>
      </p:sp>
      <p:sp>
        <p:nvSpPr>
          <p:cNvPr id="10" name="Date Placeholder 3"/>
          <p:cNvSpPr>
            <a:spLocks noGrp="1"/>
          </p:cNvSpPr>
          <p:nvPr>
            <p:ph type="dt" sz="half" idx="13"/>
          </p:nvPr>
        </p:nvSpPr>
        <p:spPr>
          <a:xfrm>
            <a:off x="9428971" y="6540500"/>
            <a:ext cx="2743200" cy="317500"/>
          </a:xfrm>
        </p:spPr>
        <p:txBody>
          <a:bodyPr/>
          <a:lstStyle>
            <a:lvl1pPr algn="r">
              <a:defRPr>
                <a:solidFill>
                  <a:schemeClr val="tx1"/>
                </a:solidFill>
              </a:defRPr>
            </a:lvl1pPr>
          </a:lstStyle>
          <a:p>
            <a:fld id="{71D14A3D-31B5-6046-B7FC-2E0851F0FB36}" type="datetime4">
              <a:rPr lang="en-US" smtClean="0"/>
              <a:t>August 25, 2021</a:t>
            </a:fld>
            <a:endParaRPr lang="en-US" dirty="0"/>
          </a:p>
        </p:txBody>
      </p:sp>
      <p:pic>
        <p:nvPicPr>
          <p:cNvPr id="11" name="Picture 10">
            <a:extLst>
              <a:ext uri="{FF2B5EF4-FFF2-40B4-BE49-F238E27FC236}">
                <a16:creationId xmlns:a16="http://schemas.microsoft.com/office/drawing/2014/main" id="{E99BE774-568C-4808-9ED3-E2397E43596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86078" y="1049542"/>
            <a:ext cx="924767" cy="924767"/>
          </a:xfrm>
          <a:prstGeom prst="rect">
            <a:avLst/>
          </a:prstGeom>
        </p:spPr>
      </p:pic>
      <p:sp>
        <p:nvSpPr>
          <p:cNvPr id="12" name="TextBox 11">
            <a:extLst>
              <a:ext uri="{FF2B5EF4-FFF2-40B4-BE49-F238E27FC236}">
                <a16:creationId xmlns:a16="http://schemas.microsoft.com/office/drawing/2014/main" id="{5CA3FE05-9A62-4FCE-B9C9-4E1D444745D3}"/>
              </a:ext>
            </a:extLst>
          </p:cNvPr>
          <p:cNvSpPr txBox="1"/>
          <p:nvPr/>
        </p:nvSpPr>
        <p:spPr>
          <a:xfrm>
            <a:off x="5010845" y="1311870"/>
            <a:ext cx="5777026" cy="400110"/>
          </a:xfrm>
          <a:prstGeom prst="rect">
            <a:avLst/>
          </a:prstGeom>
          <a:noFill/>
        </p:spPr>
        <p:txBody>
          <a:bodyPr wrap="square" rtlCol="0">
            <a:spAutoFit/>
          </a:bodyPr>
          <a:lstStyle/>
          <a:p>
            <a:r>
              <a:rPr lang="en-US" sz="2000" b="1" i="0">
                <a:solidFill>
                  <a:schemeClr val="bg1"/>
                </a:solidFill>
                <a:latin typeface="Arial Black" charset="0"/>
                <a:ea typeface="Arial Black" charset="0"/>
                <a:cs typeface="Arial Black" charset="0"/>
              </a:rPr>
              <a:t>Georgia Department of Human Services</a:t>
            </a:r>
          </a:p>
        </p:txBody>
      </p:sp>
      <p:sp>
        <p:nvSpPr>
          <p:cNvPr id="14" name="TextBox 13">
            <a:extLst>
              <a:ext uri="{FF2B5EF4-FFF2-40B4-BE49-F238E27FC236}">
                <a16:creationId xmlns:a16="http://schemas.microsoft.com/office/drawing/2014/main" id="{AE6862CC-B5E3-43D3-AAC7-FB4C05872996}"/>
              </a:ext>
            </a:extLst>
          </p:cNvPr>
          <p:cNvSpPr txBox="1"/>
          <p:nvPr/>
        </p:nvSpPr>
        <p:spPr>
          <a:xfrm>
            <a:off x="5010845" y="1622265"/>
            <a:ext cx="5530659" cy="369332"/>
          </a:xfrm>
          <a:prstGeom prst="rect">
            <a:avLst/>
          </a:prstGeom>
          <a:noFill/>
        </p:spPr>
        <p:txBody>
          <a:bodyPr wrap="square" rtlCol="0">
            <a:spAutoFit/>
          </a:bodyPr>
          <a:lstStyle/>
          <a:p>
            <a:r>
              <a:rPr lang="en-US" b="0" i="0">
                <a:solidFill>
                  <a:schemeClr val="bg1"/>
                </a:solidFill>
                <a:latin typeface="Arial" charset="0"/>
                <a:ea typeface="Arial" charset="0"/>
                <a:cs typeface="Arial" charset="0"/>
              </a:rPr>
              <a:t>Office of Strategic</a:t>
            </a:r>
            <a:r>
              <a:rPr lang="en-US" b="0" i="0" baseline="0">
                <a:solidFill>
                  <a:schemeClr val="bg1"/>
                </a:solidFill>
                <a:latin typeface="Arial" charset="0"/>
                <a:ea typeface="Arial" charset="0"/>
                <a:cs typeface="Arial" charset="0"/>
              </a:rPr>
              <a:t> Planning and Initiatives</a:t>
            </a:r>
            <a:endParaRPr lang="en-US" b="0" i="0">
              <a:solidFill>
                <a:schemeClr val="bg1"/>
              </a:solidFill>
              <a:latin typeface="Arial" charset="0"/>
              <a:ea typeface="Arial" charset="0"/>
              <a:cs typeface="Arial" charset="0"/>
            </a:endParaRPr>
          </a:p>
        </p:txBody>
      </p:sp>
      <p:pic>
        <p:nvPicPr>
          <p:cNvPr id="16" name="Picture 15">
            <a:extLst>
              <a:ext uri="{FF2B5EF4-FFF2-40B4-BE49-F238E27FC236}">
                <a16:creationId xmlns:a16="http://schemas.microsoft.com/office/drawing/2014/main" id="{B1141237-732E-417B-ADEA-E9A68112A97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86078" y="1049542"/>
            <a:ext cx="924767" cy="924767"/>
          </a:xfrm>
          <a:prstGeom prst="rect">
            <a:avLst/>
          </a:prstGeom>
        </p:spPr>
      </p:pic>
      <p:sp>
        <p:nvSpPr>
          <p:cNvPr id="18" name="TextBox 17">
            <a:extLst>
              <a:ext uri="{FF2B5EF4-FFF2-40B4-BE49-F238E27FC236}">
                <a16:creationId xmlns:a16="http://schemas.microsoft.com/office/drawing/2014/main" id="{146FDA63-B2B6-4AFF-901B-ABF98F21CD60}"/>
              </a:ext>
            </a:extLst>
          </p:cNvPr>
          <p:cNvSpPr txBox="1"/>
          <p:nvPr/>
        </p:nvSpPr>
        <p:spPr>
          <a:xfrm>
            <a:off x="5010845" y="1311870"/>
            <a:ext cx="5777026" cy="400110"/>
          </a:xfrm>
          <a:prstGeom prst="rect">
            <a:avLst/>
          </a:prstGeom>
          <a:noFill/>
        </p:spPr>
        <p:txBody>
          <a:bodyPr wrap="square" rtlCol="0">
            <a:spAutoFit/>
          </a:bodyPr>
          <a:lstStyle/>
          <a:p>
            <a:r>
              <a:rPr lang="en-US" sz="2000" b="1" i="0">
                <a:solidFill>
                  <a:schemeClr val="bg1"/>
                </a:solidFill>
                <a:latin typeface="Arial Black" charset="0"/>
                <a:ea typeface="Arial Black" charset="0"/>
                <a:cs typeface="Arial Black" charset="0"/>
              </a:rPr>
              <a:t>Georgia Department of Human Services</a:t>
            </a:r>
          </a:p>
        </p:txBody>
      </p:sp>
      <p:sp>
        <p:nvSpPr>
          <p:cNvPr id="19" name="TextBox 18">
            <a:extLst>
              <a:ext uri="{FF2B5EF4-FFF2-40B4-BE49-F238E27FC236}">
                <a16:creationId xmlns:a16="http://schemas.microsoft.com/office/drawing/2014/main" id="{6101CBE5-1A12-48A2-A837-87A9160CA503}"/>
              </a:ext>
            </a:extLst>
          </p:cNvPr>
          <p:cNvSpPr txBox="1"/>
          <p:nvPr/>
        </p:nvSpPr>
        <p:spPr>
          <a:xfrm>
            <a:off x="5010845" y="1622265"/>
            <a:ext cx="5530659" cy="369332"/>
          </a:xfrm>
          <a:prstGeom prst="rect">
            <a:avLst/>
          </a:prstGeom>
          <a:noFill/>
        </p:spPr>
        <p:txBody>
          <a:bodyPr wrap="square" rtlCol="0">
            <a:spAutoFit/>
          </a:bodyPr>
          <a:lstStyle/>
          <a:p>
            <a:r>
              <a:rPr lang="en-US" b="0" i="0">
                <a:solidFill>
                  <a:schemeClr val="bg1"/>
                </a:solidFill>
                <a:latin typeface="Arial" charset="0"/>
                <a:ea typeface="Arial" charset="0"/>
                <a:cs typeface="Arial" charset="0"/>
              </a:rPr>
              <a:t>Office of Strategic</a:t>
            </a:r>
            <a:r>
              <a:rPr lang="en-US" b="0" i="0" baseline="0">
                <a:solidFill>
                  <a:schemeClr val="bg1"/>
                </a:solidFill>
                <a:latin typeface="Arial" charset="0"/>
                <a:ea typeface="Arial" charset="0"/>
                <a:cs typeface="Arial" charset="0"/>
              </a:rPr>
              <a:t> Planning and Initiatives</a:t>
            </a:r>
            <a:endParaRPr lang="en-US" b="0" i="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36931528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Slide 1 Column Blue Multicolor">
    <p:bg>
      <p:bgPr>
        <a:blipFill dpi="0" rotWithShape="1">
          <a:blip r:embed="rId2">
            <a:lum/>
          </a:blip>
          <a:srcRect/>
          <a:stretch>
            <a:fillRect l="-2000" r="-2000"/>
          </a:stretch>
        </a:blip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49" y="6241153"/>
            <a:ext cx="584948" cy="584948"/>
          </a:xfrm>
          <a:prstGeom prst="rect">
            <a:avLst/>
          </a:prstGeom>
        </p:spPr>
      </p:pic>
      <p:sp>
        <p:nvSpPr>
          <p:cNvPr id="7" name="TextBox 6"/>
          <p:cNvSpPr txBox="1"/>
          <p:nvPr/>
        </p:nvSpPr>
        <p:spPr>
          <a:xfrm>
            <a:off x="642097" y="6492037"/>
            <a:ext cx="3976202" cy="292388"/>
          </a:xfrm>
          <a:prstGeom prst="rect">
            <a:avLst/>
          </a:prstGeom>
          <a:noFill/>
        </p:spPr>
        <p:txBody>
          <a:bodyPr wrap="square" rtlCol="0">
            <a:spAutoFit/>
          </a:bodyPr>
          <a:lstStyle/>
          <a:p>
            <a:r>
              <a:rPr lang="en-US" sz="1300" b="1" i="0">
                <a:solidFill>
                  <a:schemeClr val="bg1"/>
                </a:solidFill>
                <a:latin typeface="Arial Black" charset="0"/>
                <a:ea typeface="Arial Black" charset="0"/>
                <a:cs typeface="Arial Black" charset="0"/>
              </a:rPr>
              <a:t>Georgia Department of Human Services </a:t>
            </a:r>
            <a:r>
              <a:rPr lang="en-US" sz="1300" b="0" i="0">
                <a:solidFill>
                  <a:schemeClr val="bg1"/>
                </a:solidFill>
                <a:latin typeface="Arial Black" charset="0"/>
                <a:ea typeface="Arial Black" charset="0"/>
                <a:cs typeface="Arial Black" charset="0"/>
              </a:rPr>
              <a:t>| </a:t>
            </a:r>
            <a:endParaRPr lang="en-US" sz="1300" b="1" i="0">
              <a:solidFill>
                <a:schemeClr val="bg1"/>
              </a:solidFill>
              <a:latin typeface="Arial Black" charset="0"/>
              <a:ea typeface="Arial Black" charset="0"/>
              <a:cs typeface="Arial Black" charset="0"/>
            </a:endParaRPr>
          </a:p>
        </p:txBody>
      </p:sp>
      <p:cxnSp>
        <p:nvCxnSpPr>
          <p:cNvPr id="9" name="Straight Connector 8"/>
          <p:cNvCxnSpPr/>
          <p:nvPr/>
        </p:nvCxnSpPr>
        <p:spPr>
          <a:xfrm>
            <a:off x="11376837" y="6510940"/>
            <a:ext cx="0" cy="259972"/>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11487150" y="6480462"/>
            <a:ext cx="585788" cy="307777"/>
          </a:xfrm>
          <a:prstGeom prst="rect">
            <a:avLst/>
          </a:prstGeom>
          <a:noFill/>
        </p:spPr>
        <p:txBody>
          <a:bodyPr wrap="square" rtlCol="0">
            <a:spAutoFit/>
          </a:bodyPr>
          <a:lstStyle/>
          <a:p>
            <a:fld id="{15209312-FEBA-6D4B-8361-CC24BE43BAEF}" type="slidenum">
              <a:rPr lang="en-US" sz="1400" smtClean="0">
                <a:solidFill>
                  <a:schemeClr val="bg1"/>
                </a:solidFill>
                <a:latin typeface="Arial" charset="0"/>
                <a:ea typeface="Arial" charset="0"/>
                <a:cs typeface="Arial" charset="0"/>
              </a:rPr>
              <a:t>‹#›</a:t>
            </a:fld>
            <a:endParaRPr lang="en-US" sz="1400">
              <a:solidFill>
                <a:schemeClr val="bg1"/>
              </a:solidFill>
              <a:latin typeface="Arial" charset="0"/>
              <a:ea typeface="Arial" charset="0"/>
              <a:cs typeface="Arial" charset="0"/>
            </a:endParaRPr>
          </a:p>
        </p:txBody>
      </p:sp>
      <p:sp>
        <p:nvSpPr>
          <p:cNvPr id="10" name="Title 1"/>
          <p:cNvSpPr>
            <a:spLocks noGrp="1"/>
          </p:cNvSpPr>
          <p:nvPr>
            <p:ph type="title" hasCustomPrompt="1"/>
          </p:nvPr>
        </p:nvSpPr>
        <p:spPr>
          <a:xfrm>
            <a:off x="349623" y="256185"/>
            <a:ext cx="11497235" cy="1033368"/>
          </a:xfrm>
        </p:spPr>
        <p:txBody>
          <a:bodyPr>
            <a:normAutofit/>
          </a:bodyPr>
          <a:lstStyle>
            <a:lvl1pPr algn="ctr">
              <a:defRPr sz="4000" b="1" i="0">
                <a:latin typeface="Arial Black" charset="0"/>
                <a:ea typeface="Arial Black" charset="0"/>
                <a:cs typeface="Arial Black" charset="0"/>
              </a:defRPr>
            </a:lvl1pPr>
          </a:lstStyle>
          <a:p>
            <a:r>
              <a:rPr lang="en-US"/>
              <a:t>Slide title goes here</a:t>
            </a:r>
          </a:p>
        </p:txBody>
      </p:sp>
      <p:sp>
        <p:nvSpPr>
          <p:cNvPr id="11" name="Content Placeholder 2"/>
          <p:cNvSpPr>
            <a:spLocks noGrp="1"/>
          </p:cNvSpPr>
          <p:nvPr>
            <p:ph sz="half" idx="1"/>
          </p:nvPr>
        </p:nvSpPr>
        <p:spPr>
          <a:xfrm>
            <a:off x="349623" y="1289553"/>
            <a:ext cx="11497235" cy="4913738"/>
          </a:xfrm>
        </p:spPr>
        <p:txBody>
          <a:bodyPr/>
          <a:lstStyle>
            <a:lvl1pPr>
              <a:defRPr>
                <a:latin typeface="Arial" charset="0"/>
                <a:ea typeface="Arial" charset="0"/>
                <a:cs typeface="Arial" charset="0"/>
              </a:defRPr>
            </a:lvl1pPr>
            <a:lvl2pPr>
              <a:defRPr>
                <a:latin typeface="Arial" charset="0"/>
                <a:ea typeface="Arial" charset="0"/>
                <a:cs typeface="Arial" charset="0"/>
              </a:defRPr>
            </a:lvl2pPr>
            <a:lvl3pPr>
              <a:defRPr>
                <a:latin typeface="Arial" charset="0"/>
                <a:ea typeface="Arial" charset="0"/>
                <a:cs typeface="Arial" charset="0"/>
              </a:defRPr>
            </a:lvl3pPr>
            <a:lvl4pPr>
              <a:defRPr>
                <a:latin typeface="Arial" charset="0"/>
                <a:ea typeface="Arial" charset="0"/>
                <a:cs typeface="Arial" charset="0"/>
              </a:defRPr>
            </a:lvl4pPr>
            <a:lvl5pPr>
              <a:defRPr>
                <a:latin typeface="Arial" charset="0"/>
                <a:ea typeface="Arial" charset="0"/>
                <a:cs typeface="Arial"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2"/>
          <p:cNvSpPr>
            <a:spLocks noGrp="1"/>
          </p:cNvSpPr>
          <p:nvPr>
            <p:ph type="body" sz="quarter" idx="10" hasCustomPrompt="1"/>
          </p:nvPr>
        </p:nvSpPr>
        <p:spPr>
          <a:xfrm>
            <a:off x="4440823" y="6510338"/>
            <a:ext cx="5845175" cy="260350"/>
          </a:xfrm>
        </p:spPr>
        <p:txBody>
          <a:bodyPr>
            <a:noAutofit/>
          </a:bodyPr>
          <a:lstStyle>
            <a:lvl1pPr marL="0" indent="0">
              <a:buNone/>
              <a:defRPr sz="1300" baseline="0">
                <a:solidFill>
                  <a:schemeClr val="bg1"/>
                </a:solidFill>
              </a:defRPr>
            </a:lvl1pPr>
          </a:lstStyle>
          <a:p>
            <a:pPr lvl="0"/>
            <a:r>
              <a:rPr lang="en-US" sz="1300"/>
              <a:t>Office of Strategic Planning &amp; Initiatives</a:t>
            </a:r>
            <a:endParaRPr lang="en-US"/>
          </a:p>
        </p:txBody>
      </p:sp>
      <p:sp>
        <p:nvSpPr>
          <p:cNvPr id="2" name="Date Placeholder 1"/>
          <p:cNvSpPr>
            <a:spLocks noGrp="1"/>
          </p:cNvSpPr>
          <p:nvPr>
            <p:ph type="dt" sz="half" idx="11"/>
          </p:nvPr>
        </p:nvSpPr>
        <p:spPr>
          <a:xfrm>
            <a:off x="9877856" y="6458363"/>
            <a:ext cx="1388669" cy="365125"/>
          </a:xfrm>
        </p:spPr>
        <p:txBody>
          <a:bodyPr/>
          <a:lstStyle>
            <a:lvl1pPr algn="r">
              <a:defRPr sz="1300">
                <a:solidFill>
                  <a:schemeClr val="bg1"/>
                </a:solidFill>
              </a:defRPr>
            </a:lvl1pPr>
          </a:lstStyle>
          <a:p>
            <a:fld id="{D5E87EC9-2011-3D4D-BA01-FE73EEF41C00}" type="datetime4">
              <a:rPr lang="en-US" smtClean="0"/>
              <a:t>August 25, 2021</a:t>
            </a:fld>
            <a:endParaRPr lang="en-US" dirty="0"/>
          </a:p>
        </p:txBody>
      </p:sp>
      <p:pic>
        <p:nvPicPr>
          <p:cNvPr id="12" name="Picture 11">
            <a:extLst>
              <a:ext uri="{FF2B5EF4-FFF2-40B4-BE49-F238E27FC236}">
                <a16:creationId xmlns:a16="http://schemas.microsoft.com/office/drawing/2014/main" id="{69155437-74B8-40CB-81DF-E5B13907D5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49" y="6241153"/>
            <a:ext cx="584948" cy="584948"/>
          </a:xfrm>
          <a:prstGeom prst="rect">
            <a:avLst/>
          </a:prstGeom>
        </p:spPr>
      </p:pic>
      <p:sp>
        <p:nvSpPr>
          <p:cNvPr id="13" name="TextBox 12">
            <a:extLst>
              <a:ext uri="{FF2B5EF4-FFF2-40B4-BE49-F238E27FC236}">
                <a16:creationId xmlns:a16="http://schemas.microsoft.com/office/drawing/2014/main" id="{E845D5AA-3A93-4926-88A7-229804E35055}"/>
              </a:ext>
            </a:extLst>
          </p:cNvPr>
          <p:cNvSpPr txBox="1"/>
          <p:nvPr/>
        </p:nvSpPr>
        <p:spPr>
          <a:xfrm>
            <a:off x="642097" y="6492037"/>
            <a:ext cx="3976202" cy="292388"/>
          </a:xfrm>
          <a:prstGeom prst="rect">
            <a:avLst/>
          </a:prstGeom>
          <a:noFill/>
        </p:spPr>
        <p:txBody>
          <a:bodyPr wrap="square" rtlCol="0">
            <a:spAutoFit/>
          </a:bodyPr>
          <a:lstStyle/>
          <a:p>
            <a:r>
              <a:rPr lang="en-US" sz="1300" b="1" i="0">
                <a:solidFill>
                  <a:schemeClr val="bg1"/>
                </a:solidFill>
                <a:latin typeface="Arial Black" charset="0"/>
                <a:ea typeface="Arial Black" charset="0"/>
                <a:cs typeface="Arial Black" charset="0"/>
              </a:rPr>
              <a:t>Georgia Department of Human Services </a:t>
            </a:r>
            <a:r>
              <a:rPr lang="en-US" sz="1300" b="0" i="0">
                <a:solidFill>
                  <a:schemeClr val="bg1"/>
                </a:solidFill>
                <a:latin typeface="Arial Black" charset="0"/>
                <a:ea typeface="Arial Black" charset="0"/>
                <a:cs typeface="Arial Black" charset="0"/>
              </a:rPr>
              <a:t>| </a:t>
            </a:r>
            <a:endParaRPr lang="en-US" sz="1300" b="1" i="0">
              <a:solidFill>
                <a:schemeClr val="bg1"/>
              </a:solidFill>
              <a:latin typeface="Arial Black" charset="0"/>
              <a:ea typeface="Arial Black" charset="0"/>
              <a:cs typeface="Arial Black" charset="0"/>
            </a:endParaRPr>
          </a:p>
        </p:txBody>
      </p:sp>
      <p:cxnSp>
        <p:nvCxnSpPr>
          <p:cNvPr id="14" name="Straight Connector 13">
            <a:extLst>
              <a:ext uri="{FF2B5EF4-FFF2-40B4-BE49-F238E27FC236}">
                <a16:creationId xmlns:a16="http://schemas.microsoft.com/office/drawing/2014/main" id="{E75C3D78-4BD7-46A7-8228-DCD8332DC624}"/>
              </a:ext>
            </a:extLst>
          </p:cNvPr>
          <p:cNvCxnSpPr/>
          <p:nvPr/>
        </p:nvCxnSpPr>
        <p:spPr>
          <a:xfrm>
            <a:off x="11376837" y="6510940"/>
            <a:ext cx="0" cy="259972"/>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9B5D5312-BD7E-47A1-A9C6-8FD3132BD8AD}"/>
              </a:ext>
            </a:extLst>
          </p:cNvPr>
          <p:cNvSpPr txBox="1"/>
          <p:nvPr/>
        </p:nvSpPr>
        <p:spPr>
          <a:xfrm>
            <a:off x="11487150" y="6480462"/>
            <a:ext cx="585788" cy="307777"/>
          </a:xfrm>
          <a:prstGeom prst="rect">
            <a:avLst/>
          </a:prstGeom>
          <a:noFill/>
        </p:spPr>
        <p:txBody>
          <a:bodyPr wrap="square" rtlCol="0">
            <a:spAutoFit/>
          </a:bodyPr>
          <a:lstStyle/>
          <a:p>
            <a:fld id="{15209312-FEBA-6D4B-8361-CC24BE43BAEF}" type="slidenum">
              <a:rPr lang="en-US" sz="1400" smtClean="0">
                <a:solidFill>
                  <a:schemeClr val="bg1"/>
                </a:solidFill>
                <a:latin typeface="Arial" charset="0"/>
                <a:ea typeface="Arial" charset="0"/>
                <a:cs typeface="Arial" charset="0"/>
              </a:rPr>
              <a:t>‹#›</a:t>
            </a:fld>
            <a:endParaRPr lang="en-US" sz="1400">
              <a:solidFill>
                <a:schemeClr val="bg1"/>
              </a:solidFill>
              <a:latin typeface="Arial" charset="0"/>
              <a:ea typeface="Arial" charset="0"/>
              <a:cs typeface="Arial" charset="0"/>
            </a:endParaRPr>
          </a:p>
        </p:txBody>
      </p:sp>
      <p:pic>
        <p:nvPicPr>
          <p:cNvPr id="16" name="Picture 15">
            <a:extLst>
              <a:ext uri="{FF2B5EF4-FFF2-40B4-BE49-F238E27FC236}">
                <a16:creationId xmlns:a16="http://schemas.microsoft.com/office/drawing/2014/main" id="{90955ADB-FAF9-4100-888A-DAA8A4E505A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49" y="6241153"/>
            <a:ext cx="584948" cy="584948"/>
          </a:xfrm>
          <a:prstGeom prst="rect">
            <a:avLst/>
          </a:prstGeom>
        </p:spPr>
      </p:pic>
      <p:sp>
        <p:nvSpPr>
          <p:cNvPr id="18" name="TextBox 17">
            <a:extLst>
              <a:ext uri="{FF2B5EF4-FFF2-40B4-BE49-F238E27FC236}">
                <a16:creationId xmlns:a16="http://schemas.microsoft.com/office/drawing/2014/main" id="{B8CDE0F4-D5AC-4F9A-88D1-64C0FEF539AE}"/>
              </a:ext>
            </a:extLst>
          </p:cNvPr>
          <p:cNvSpPr txBox="1"/>
          <p:nvPr/>
        </p:nvSpPr>
        <p:spPr>
          <a:xfrm>
            <a:off x="642097" y="6492037"/>
            <a:ext cx="3976202" cy="292388"/>
          </a:xfrm>
          <a:prstGeom prst="rect">
            <a:avLst/>
          </a:prstGeom>
          <a:noFill/>
        </p:spPr>
        <p:txBody>
          <a:bodyPr wrap="square" rtlCol="0">
            <a:spAutoFit/>
          </a:bodyPr>
          <a:lstStyle/>
          <a:p>
            <a:r>
              <a:rPr lang="en-US" sz="1300" b="1" i="0">
                <a:solidFill>
                  <a:schemeClr val="bg1"/>
                </a:solidFill>
                <a:latin typeface="Arial Black" charset="0"/>
                <a:ea typeface="Arial Black" charset="0"/>
                <a:cs typeface="Arial Black" charset="0"/>
              </a:rPr>
              <a:t>Georgia Department of Human Services </a:t>
            </a:r>
            <a:r>
              <a:rPr lang="en-US" sz="1300" b="0" i="0">
                <a:solidFill>
                  <a:schemeClr val="bg1"/>
                </a:solidFill>
                <a:latin typeface="Arial Black" charset="0"/>
                <a:ea typeface="Arial Black" charset="0"/>
                <a:cs typeface="Arial Black" charset="0"/>
              </a:rPr>
              <a:t>| </a:t>
            </a:r>
            <a:endParaRPr lang="en-US" sz="1300" b="1" i="0">
              <a:solidFill>
                <a:schemeClr val="bg1"/>
              </a:solidFill>
              <a:latin typeface="Arial Black" charset="0"/>
              <a:ea typeface="Arial Black" charset="0"/>
              <a:cs typeface="Arial Black" charset="0"/>
            </a:endParaRPr>
          </a:p>
        </p:txBody>
      </p:sp>
      <p:cxnSp>
        <p:nvCxnSpPr>
          <p:cNvPr id="19" name="Straight Connector 18">
            <a:extLst>
              <a:ext uri="{FF2B5EF4-FFF2-40B4-BE49-F238E27FC236}">
                <a16:creationId xmlns:a16="http://schemas.microsoft.com/office/drawing/2014/main" id="{C9D96409-895D-46BB-9E63-F441861F69B0}"/>
              </a:ext>
            </a:extLst>
          </p:cNvPr>
          <p:cNvCxnSpPr/>
          <p:nvPr/>
        </p:nvCxnSpPr>
        <p:spPr>
          <a:xfrm>
            <a:off x="11376837" y="6510940"/>
            <a:ext cx="0" cy="259972"/>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38E1AA64-B57A-4877-AF1E-ED9E69BA6AE5}"/>
              </a:ext>
            </a:extLst>
          </p:cNvPr>
          <p:cNvSpPr txBox="1"/>
          <p:nvPr/>
        </p:nvSpPr>
        <p:spPr>
          <a:xfrm>
            <a:off x="11487150" y="6480462"/>
            <a:ext cx="585788" cy="307777"/>
          </a:xfrm>
          <a:prstGeom prst="rect">
            <a:avLst/>
          </a:prstGeom>
          <a:noFill/>
        </p:spPr>
        <p:txBody>
          <a:bodyPr wrap="square" rtlCol="0">
            <a:spAutoFit/>
          </a:bodyPr>
          <a:lstStyle/>
          <a:p>
            <a:fld id="{15209312-FEBA-6D4B-8361-CC24BE43BAEF}" type="slidenum">
              <a:rPr lang="en-US" sz="1400" smtClean="0">
                <a:solidFill>
                  <a:schemeClr val="bg1"/>
                </a:solidFill>
                <a:latin typeface="Arial" charset="0"/>
                <a:ea typeface="Arial" charset="0"/>
                <a:cs typeface="Arial" charset="0"/>
              </a:rPr>
              <a:t>‹#›</a:t>
            </a:fld>
            <a:endParaRPr lang="en-US" sz="140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24406144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ontent Slide 1 Column Green">
    <p:bg>
      <p:bgPr>
        <a:blipFill dpi="0" rotWithShape="1">
          <a:blip r:embed="rId2">
            <a:lum/>
          </a:blip>
          <a:srcRect/>
          <a:stretch>
            <a:fillRect l="-2000" r="-2000"/>
          </a:stretch>
        </a:blipFill>
        <a:effectLst/>
      </p:bgPr>
    </p:bg>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349623" y="256185"/>
            <a:ext cx="11497235" cy="1033368"/>
          </a:xfrm>
        </p:spPr>
        <p:txBody>
          <a:bodyPr>
            <a:normAutofit/>
          </a:bodyPr>
          <a:lstStyle>
            <a:lvl1pPr algn="ctr">
              <a:defRPr sz="4000" b="1" i="0">
                <a:latin typeface="Arial Black" charset="0"/>
                <a:ea typeface="Arial Black" charset="0"/>
                <a:cs typeface="Arial Black" charset="0"/>
              </a:defRPr>
            </a:lvl1pPr>
          </a:lstStyle>
          <a:p>
            <a:r>
              <a:rPr lang="en-US"/>
              <a:t>Slide title goes here</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49" y="6241153"/>
            <a:ext cx="584948" cy="584948"/>
          </a:xfrm>
          <a:prstGeom prst="rect">
            <a:avLst/>
          </a:prstGeom>
        </p:spPr>
      </p:pic>
      <p:cxnSp>
        <p:nvCxnSpPr>
          <p:cNvPr id="9" name="Straight Connector 8"/>
          <p:cNvCxnSpPr/>
          <p:nvPr/>
        </p:nvCxnSpPr>
        <p:spPr>
          <a:xfrm>
            <a:off x="11376837" y="6510940"/>
            <a:ext cx="0" cy="259972"/>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11487150" y="6480462"/>
            <a:ext cx="585788" cy="307777"/>
          </a:xfrm>
          <a:prstGeom prst="rect">
            <a:avLst/>
          </a:prstGeom>
          <a:noFill/>
        </p:spPr>
        <p:txBody>
          <a:bodyPr wrap="square" rtlCol="0">
            <a:spAutoFit/>
          </a:bodyPr>
          <a:lstStyle/>
          <a:p>
            <a:fld id="{15209312-FEBA-6D4B-8361-CC24BE43BAEF}" type="slidenum">
              <a:rPr lang="en-US" sz="1400" smtClean="0">
                <a:solidFill>
                  <a:schemeClr val="bg1"/>
                </a:solidFill>
                <a:latin typeface="Arial" charset="0"/>
                <a:ea typeface="Arial" charset="0"/>
                <a:cs typeface="Arial" charset="0"/>
              </a:rPr>
              <a:t>‹#›</a:t>
            </a:fld>
            <a:endParaRPr lang="en-US" sz="1400">
              <a:solidFill>
                <a:schemeClr val="bg1"/>
              </a:solidFill>
              <a:latin typeface="Arial" charset="0"/>
              <a:ea typeface="Arial" charset="0"/>
              <a:cs typeface="Arial" charset="0"/>
            </a:endParaRPr>
          </a:p>
        </p:txBody>
      </p:sp>
      <p:sp>
        <p:nvSpPr>
          <p:cNvPr id="15" name="Content Placeholder 2"/>
          <p:cNvSpPr>
            <a:spLocks noGrp="1"/>
          </p:cNvSpPr>
          <p:nvPr>
            <p:ph sz="half" idx="1"/>
          </p:nvPr>
        </p:nvSpPr>
        <p:spPr>
          <a:xfrm>
            <a:off x="349623" y="1289553"/>
            <a:ext cx="11497235" cy="4887411"/>
          </a:xfrm>
        </p:spPr>
        <p:txBody>
          <a:bodyPr/>
          <a:lstStyle>
            <a:lvl1pPr>
              <a:defRPr>
                <a:latin typeface="Arial" charset="0"/>
                <a:ea typeface="Arial" charset="0"/>
                <a:cs typeface="Arial" charset="0"/>
              </a:defRPr>
            </a:lvl1pPr>
            <a:lvl2pPr>
              <a:defRPr>
                <a:latin typeface="Arial" charset="0"/>
                <a:ea typeface="Arial" charset="0"/>
                <a:cs typeface="Arial" charset="0"/>
              </a:defRPr>
            </a:lvl2pPr>
            <a:lvl3pPr>
              <a:defRPr>
                <a:latin typeface="Arial" charset="0"/>
                <a:ea typeface="Arial" charset="0"/>
                <a:cs typeface="Arial" charset="0"/>
              </a:defRPr>
            </a:lvl3pPr>
            <a:lvl4pPr>
              <a:defRPr>
                <a:latin typeface="Arial" charset="0"/>
                <a:ea typeface="Arial" charset="0"/>
                <a:cs typeface="Arial" charset="0"/>
              </a:defRPr>
            </a:lvl4pPr>
            <a:lvl5pPr>
              <a:defRPr>
                <a:latin typeface="Arial" charset="0"/>
                <a:ea typeface="Arial" charset="0"/>
                <a:cs typeface="Arial"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Box 9"/>
          <p:cNvSpPr txBox="1"/>
          <p:nvPr/>
        </p:nvSpPr>
        <p:spPr>
          <a:xfrm>
            <a:off x="642097" y="6492037"/>
            <a:ext cx="3976202" cy="292388"/>
          </a:xfrm>
          <a:prstGeom prst="rect">
            <a:avLst/>
          </a:prstGeom>
          <a:noFill/>
        </p:spPr>
        <p:txBody>
          <a:bodyPr wrap="square" rtlCol="0">
            <a:spAutoFit/>
          </a:bodyPr>
          <a:lstStyle/>
          <a:p>
            <a:r>
              <a:rPr lang="en-US" sz="1300" b="1" i="0">
                <a:solidFill>
                  <a:schemeClr val="bg1"/>
                </a:solidFill>
                <a:latin typeface="Arial Black" charset="0"/>
                <a:ea typeface="Arial Black" charset="0"/>
                <a:cs typeface="Arial Black" charset="0"/>
              </a:rPr>
              <a:t>Georgia Department of Human Services </a:t>
            </a:r>
            <a:r>
              <a:rPr lang="en-US" sz="1300" b="0" i="0">
                <a:solidFill>
                  <a:schemeClr val="bg1"/>
                </a:solidFill>
                <a:latin typeface="Arial Black" charset="0"/>
                <a:ea typeface="Arial Black" charset="0"/>
                <a:cs typeface="Arial Black" charset="0"/>
              </a:rPr>
              <a:t>| </a:t>
            </a:r>
            <a:endParaRPr lang="en-US" sz="1300" b="1" i="0">
              <a:solidFill>
                <a:schemeClr val="bg1"/>
              </a:solidFill>
              <a:latin typeface="Arial Black" charset="0"/>
              <a:ea typeface="Arial Black" charset="0"/>
              <a:cs typeface="Arial Black" charset="0"/>
            </a:endParaRPr>
          </a:p>
        </p:txBody>
      </p:sp>
      <p:sp>
        <p:nvSpPr>
          <p:cNvPr id="13" name="Text Placeholder 2"/>
          <p:cNvSpPr>
            <a:spLocks noGrp="1"/>
          </p:cNvSpPr>
          <p:nvPr>
            <p:ph type="body" sz="quarter" idx="10" hasCustomPrompt="1"/>
          </p:nvPr>
        </p:nvSpPr>
        <p:spPr>
          <a:xfrm>
            <a:off x="4440823" y="6510338"/>
            <a:ext cx="5845175" cy="260350"/>
          </a:xfrm>
        </p:spPr>
        <p:txBody>
          <a:bodyPr>
            <a:noAutofit/>
          </a:bodyPr>
          <a:lstStyle>
            <a:lvl1pPr marL="0" indent="0">
              <a:buNone/>
              <a:defRPr sz="1300" baseline="0">
                <a:solidFill>
                  <a:schemeClr val="bg1"/>
                </a:solidFill>
              </a:defRPr>
            </a:lvl1pPr>
          </a:lstStyle>
          <a:p>
            <a:pPr lvl="0"/>
            <a:r>
              <a:rPr lang="en-US" sz="1300"/>
              <a:t>Office of Strategic Planning &amp; Initiatives</a:t>
            </a:r>
            <a:endParaRPr lang="en-US"/>
          </a:p>
        </p:txBody>
      </p:sp>
      <p:sp>
        <p:nvSpPr>
          <p:cNvPr id="17" name="Date Placeholder 1"/>
          <p:cNvSpPr>
            <a:spLocks noGrp="1"/>
          </p:cNvSpPr>
          <p:nvPr>
            <p:ph type="dt" sz="half" idx="11"/>
          </p:nvPr>
        </p:nvSpPr>
        <p:spPr>
          <a:xfrm>
            <a:off x="9674006" y="6458363"/>
            <a:ext cx="1592519" cy="365125"/>
          </a:xfrm>
        </p:spPr>
        <p:txBody>
          <a:bodyPr/>
          <a:lstStyle>
            <a:lvl1pPr algn="r">
              <a:defRPr sz="1300">
                <a:solidFill>
                  <a:schemeClr val="bg1"/>
                </a:solidFill>
              </a:defRPr>
            </a:lvl1pPr>
          </a:lstStyle>
          <a:p>
            <a:fld id="{E805C2F8-6B99-FE4E-80F7-1F3B38E74374}" type="datetime4">
              <a:rPr lang="en-US" smtClean="0"/>
              <a:t>August 25, 2021</a:t>
            </a:fld>
            <a:endParaRPr lang="en-US" dirty="0"/>
          </a:p>
        </p:txBody>
      </p:sp>
      <p:pic>
        <p:nvPicPr>
          <p:cNvPr id="12" name="Picture 11">
            <a:extLst>
              <a:ext uri="{FF2B5EF4-FFF2-40B4-BE49-F238E27FC236}">
                <a16:creationId xmlns:a16="http://schemas.microsoft.com/office/drawing/2014/main" id="{2FF2E9D2-2FE2-485D-BC87-5E44C17A3C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49" y="6241153"/>
            <a:ext cx="584948" cy="584948"/>
          </a:xfrm>
          <a:prstGeom prst="rect">
            <a:avLst/>
          </a:prstGeom>
        </p:spPr>
      </p:pic>
      <p:cxnSp>
        <p:nvCxnSpPr>
          <p:cNvPr id="14" name="Straight Connector 13">
            <a:extLst>
              <a:ext uri="{FF2B5EF4-FFF2-40B4-BE49-F238E27FC236}">
                <a16:creationId xmlns:a16="http://schemas.microsoft.com/office/drawing/2014/main" id="{92DBEB63-F889-469A-9F09-409E5B2DED1A}"/>
              </a:ext>
            </a:extLst>
          </p:cNvPr>
          <p:cNvCxnSpPr/>
          <p:nvPr/>
        </p:nvCxnSpPr>
        <p:spPr>
          <a:xfrm>
            <a:off x="11376837" y="6510940"/>
            <a:ext cx="0" cy="259972"/>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BB80C233-39D4-480C-B1E9-E26FEFD17444}"/>
              </a:ext>
            </a:extLst>
          </p:cNvPr>
          <p:cNvSpPr txBox="1"/>
          <p:nvPr/>
        </p:nvSpPr>
        <p:spPr>
          <a:xfrm>
            <a:off x="11487150" y="6480462"/>
            <a:ext cx="585788" cy="307777"/>
          </a:xfrm>
          <a:prstGeom prst="rect">
            <a:avLst/>
          </a:prstGeom>
          <a:noFill/>
        </p:spPr>
        <p:txBody>
          <a:bodyPr wrap="square" rtlCol="0">
            <a:spAutoFit/>
          </a:bodyPr>
          <a:lstStyle/>
          <a:p>
            <a:fld id="{15209312-FEBA-6D4B-8361-CC24BE43BAEF}" type="slidenum">
              <a:rPr lang="en-US" sz="1400" smtClean="0">
                <a:solidFill>
                  <a:schemeClr val="bg1"/>
                </a:solidFill>
                <a:latin typeface="Arial" charset="0"/>
                <a:ea typeface="Arial" charset="0"/>
                <a:cs typeface="Arial" charset="0"/>
              </a:rPr>
              <a:t>‹#›</a:t>
            </a:fld>
            <a:endParaRPr lang="en-US" sz="1400">
              <a:solidFill>
                <a:schemeClr val="bg1"/>
              </a:solidFill>
              <a:latin typeface="Arial" charset="0"/>
              <a:ea typeface="Arial" charset="0"/>
              <a:cs typeface="Arial" charset="0"/>
            </a:endParaRPr>
          </a:p>
        </p:txBody>
      </p:sp>
      <p:sp>
        <p:nvSpPr>
          <p:cNvPr id="18" name="TextBox 17">
            <a:extLst>
              <a:ext uri="{FF2B5EF4-FFF2-40B4-BE49-F238E27FC236}">
                <a16:creationId xmlns:a16="http://schemas.microsoft.com/office/drawing/2014/main" id="{47A121C2-3EB9-44FD-8B2F-9C41D17F5FAB}"/>
              </a:ext>
            </a:extLst>
          </p:cNvPr>
          <p:cNvSpPr txBox="1"/>
          <p:nvPr/>
        </p:nvSpPr>
        <p:spPr>
          <a:xfrm>
            <a:off x="642097" y="6492037"/>
            <a:ext cx="3976202" cy="292388"/>
          </a:xfrm>
          <a:prstGeom prst="rect">
            <a:avLst/>
          </a:prstGeom>
          <a:noFill/>
        </p:spPr>
        <p:txBody>
          <a:bodyPr wrap="square" rtlCol="0">
            <a:spAutoFit/>
          </a:bodyPr>
          <a:lstStyle/>
          <a:p>
            <a:r>
              <a:rPr lang="en-US" sz="1300" b="1" i="0">
                <a:solidFill>
                  <a:schemeClr val="bg1"/>
                </a:solidFill>
                <a:latin typeface="Arial Black" charset="0"/>
                <a:ea typeface="Arial Black" charset="0"/>
                <a:cs typeface="Arial Black" charset="0"/>
              </a:rPr>
              <a:t>Georgia Department of Human Services </a:t>
            </a:r>
            <a:r>
              <a:rPr lang="en-US" sz="1300" b="0" i="0">
                <a:solidFill>
                  <a:schemeClr val="bg1"/>
                </a:solidFill>
                <a:latin typeface="Arial Black" charset="0"/>
                <a:ea typeface="Arial Black" charset="0"/>
                <a:cs typeface="Arial Black" charset="0"/>
              </a:rPr>
              <a:t>| </a:t>
            </a:r>
            <a:endParaRPr lang="en-US" sz="1300" b="1" i="0">
              <a:solidFill>
                <a:schemeClr val="bg1"/>
              </a:solidFill>
              <a:latin typeface="Arial Black" charset="0"/>
              <a:ea typeface="Arial Black" charset="0"/>
              <a:cs typeface="Arial Black" charset="0"/>
            </a:endParaRPr>
          </a:p>
        </p:txBody>
      </p:sp>
      <p:pic>
        <p:nvPicPr>
          <p:cNvPr id="19" name="Picture 18">
            <a:extLst>
              <a:ext uri="{FF2B5EF4-FFF2-40B4-BE49-F238E27FC236}">
                <a16:creationId xmlns:a16="http://schemas.microsoft.com/office/drawing/2014/main" id="{CF64DF07-4871-490E-8248-59619B70943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49" y="6241153"/>
            <a:ext cx="584948" cy="584948"/>
          </a:xfrm>
          <a:prstGeom prst="rect">
            <a:avLst/>
          </a:prstGeom>
        </p:spPr>
      </p:pic>
      <p:cxnSp>
        <p:nvCxnSpPr>
          <p:cNvPr id="20" name="Straight Connector 19">
            <a:extLst>
              <a:ext uri="{FF2B5EF4-FFF2-40B4-BE49-F238E27FC236}">
                <a16:creationId xmlns:a16="http://schemas.microsoft.com/office/drawing/2014/main" id="{E88792C1-1350-4C68-84BE-E0A1858EA939}"/>
              </a:ext>
            </a:extLst>
          </p:cNvPr>
          <p:cNvCxnSpPr/>
          <p:nvPr/>
        </p:nvCxnSpPr>
        <p:spPr>
          <a:xfrm>
            <a:off x="11376837" y="6510940"/>
            <a:ext cx="0" cy="259972"/>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BAE490E1-93B8-46C6-8A91-9D542658F841}"/>
              </a:ext>
            </a:extLst>
          </p:cNvPr>
          <p:cNvSpPr txBox="1"/>
          <p:nvPr/>
        </p:nvSpPr>
        <p:spPr>
          <a:xfrm>
            <a:off x="11487150" y="6480462"/>
            <a:ext cx="585788" cy="307777"/>
          </a:xfrm>
          <a:prstGeom prst="rect">
            <a:avLst/>
          </a:prstGeom>
          <a:noFill/>
        </p:spPr>
        <p:txBody>
          <a:bodyPr wrap="square" rtlCol="0">
            <a:spAutoFit/>
          </a:bodyPr>
          <a:lstStyle/>
          <a:p>
            <a:fld id="{15209312-FEBA-6D4B-8361-CC24BE43BAEF}" type="slidenum">
              <a:rPr lang="en-US" sz="1400" smtClean="0">
                <a:solidFill>
                  <a:schemeClr val="bg1"/>
                </a:solidFill>
                <a:latin typeface="Arial" charset="0"/>
                <a:ea typeface="Arial" charset="0"/>
                <a:cs typeface="Arial" charset="0"/>
              </a:rPr>
              <a:t>‹#›</a:t>
            </a:fld>
            <a:endParaRPr lang="en-US" sz="1400">
              <a:solidFill>
                <a:schemeClr val="bg1"/>
              </a:solidFill>
              <a:latin typeface="Arial" charset="0"/>
              <a:ea typeface="Arial" charset="0"/>
              <a:cs typeface="Arial" charset="0"/>
            </a:endParaRPr>
          </a:p>
        </p:txBody>
      </p:sp>
      <p:sp>
        <p:nvSpPr>
          <p:cNvPr id="22" name="TextBox 21">
            <a:extLst>
              <a:ext uri="{FF2B5EF4-FFF2-40B4-BE49-F238E27FC236}">
                <a16:creationId xmlns:a16="http://schemas.microsoft.com/office/drawing/2014/main" id="{7F1DBAA8-15C7-4617-AA34-68AB93A9B6BF}"/>
              </a:ext>
            </a:extLst>
          </p:cNvPr>
          <p:cNvSpPr txBox="1"/>
          <p:nvPr/>
        </p:nvSpPr>
        <p:spPr>
          <a:xfrm>
            <a:off x="642097" y="6492037"/>
            <a:ext cx="3976202" cy="292388"/>
          </a:xfrm>
          <a:prstGeom prst="rect">
            <a:avLst/>
          </a:prstGeom>
          <a:noFill/>
        </p:spPr>
        <p:txBody>
          <a:bodyPr wrap="square" rtlCol="0">
            <a:spAutoFit/>
          </a:bodyPr>
          <a:lstStyle/>
          <a:p>
            <a:r>
              <a:rPr lang="en-US" sz="1300" b="1" i="0">
                <a:solidFill>
                  <a:schemeClr val="bg1"/>
                </a:solidFill>
                <a:latin typeface="Arial Black" charset="0"/>
                <a:ea typeface="Arial Black" charset="0"/>
                <a:cs typeface="Arial Black" charset="0"/>
              </a:rPr>
              <a:t>Georgia Department of Human Services </a:t>
            </a:r>
            <a:r>
              <a:rPr lang="en-US" sz="1300" b="0" i="0">
                <a:solidFill>
                  <a:schemeClr val="bg1"/>
                </a:solidFill>
                <a:latin typeface="Arial Black" charset="0"/>
                <a:ea typeface="Arial Black" charset="0"/>
                <a:cs typeface="Arial Black" charset="0"/>
              </a:rPr>
              <a:t>| </a:t>
            </a:r>
            <a:endParaRPr lang="en-US" sz="1300" b="1" i="0">
              <a:solidFill>
                <a:schemeClr val="bg1"/>
              </a:solidFill>
              <a:latin typeface="Arial Black" charset="0"/>
              <a:ea typeface="Arial Black" charset="0"/>
              <a:cs typeface="Arial Black" charset="0"/>
            </a:endParaRPr>
          </a:p>
        </p:txBody>
      </p:sp>
    </p:spTree>
    <p:extLst>
      <p:ext uri="{BB962C8B-B14F-4D97-AF65-F5344CB8AC3E}">
        <p14:creationId xmlns:p14="http://schemas.microsoft.com/office/powerpoint/2010/main" val="8833090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ontent Slide 1 Column Orange">
    <p:bg>
      <p:bgPr>
        <a:blipFill dpi="0" rotWithShape="1">
          <a:blip r:embed="rId2">
            <a:lum/>
          </a:blip>
          <a:srcRect/>
          <a:stretch>
            <a:fillRect l="-2000" r="-2000"/>
          </a:stretch>
        </a:blipFill>
        <a:effectLst/>
      </p:bgPr>
    </p:bg>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349623" y="256185"/>
            <a:ext cx="11497235" cy="1033368"/>
          </a:xfrm>
        </p:spPr>
        <p:txBody>
          <a:bodyPr>
            <a:normAutofit/>
          </a:bodyPr>
          <a:lstStyle>
            <a:lvl1pPr algn="ctr">
              <a:defRPr sz="4000" b="1" i="0">
                <a:latin typeface="Arial Black" charset="0"/>
                <a:ea typeface="Arial Black" charset="0"/>
                <a:cs typeface="Arial Black" charset="0"/>
              </a:defRPr>
            </a:lvl1pPr>
          </a:lstStyle>
          <a:p>
            <a:r>
              <a:rPr lang="en-US"/>
              <a:t>Slide title goes here</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49" y="6241153"/>
            <a:ext cx="584948" cy="584948"/>
          </a:xfrm>
          <a:prstGeom prst="rect">
            <a:avLst/>
          </a:prstGeom>
        </p:spPr>
      </p:pic>
      <p:cxnSp>
        <p:nvCxnSpPr>
          <p:cNvPr id="9" name="Straight Connector 8"/>
          <p:cNvCxnSpPr/>
          <p:nvPr/>
        </p:nvCxnSpPr>
        <p:spPr>
          <a:xfrm>
            <a:off x="11376837" y="6510940"/>
            <a:ext cx="0" cy="259972"/>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11487150" y="6480462"/>
            <a:ext cx="585788" cy="307777"/>
          </a:xfrm>
          <a:prstGeom prst="rect">
            <a:avLst/>
          </a:prstGeom>
          <a:noFill/>
        </p:spPr>
        <p:txBody>
          <a:bodyPr wrap="square" rtlCol="0">
            <a:spAutoFit/>
          </a:bodyPr>
          <a:lstStyle/>
          <a:p>
            <a:fld id="{15209312-FEBA-6D4B-8361-CC24BE43BAEF}" type="slidenum">
              <a:rPr lang="en-US" sz="1400" smtClean="0">
                <a:solidFill>
                  <a:schemeClr val="bg1"/>
                </a:solidFill>
                <a:latin typeface="Arial" charset="0"/>
                <a:ea typeface="Arial" charset="0"/>
                <a:cs typeface="Arial" charset="0"/>
              </a:rPr>
              <a:t>‹#›</a:t>
            </a:fld>
            <a:endParaRPr lang="en-US" sz="1400">
              <a:solidFill>
                <a:schemeClr val="bg1"/>
              </a:solidFill>
              <a:latin typeface="Arial" charset="0"/>
              <a:ea typeface="Arial" charset="0"/>
              <a:cs typeface="Arial" charset="0"/>
            </a:endParaRPr>
          </a:p>
        </p:txBody>
      </p:sp>
      <p:sp>
        <p:nvSpPr>
          <p:cNvPr id="13" name="Content Placeholder 2"/>
          <p:cNvSpPr>
            <a:spLocks noGrp="1"/>
          </p:cNvSpPr>
          <p:nvPr>
            <p:ph sz="half" idx="1"/>
          </p:nvPr>
        </p:nvSpPr>
        <p:spPr>
          <a:xfrm>
            <a:off x="349623" y="1289553"/>
            <a:ext cx="11497235" cy="4887411"/>
          </a:xfrm>
        </p:spPr>
        <p:txBody>
          <a:bodyPr/>
          <a:lstStyle>
            <a:lvl1pPr>
              <a:defRPr>
                <a:latin typeface="Arial" charset="0"/>
                <a:ea typeface="Arial" charset="0"/>
                <a:cs typeface="Arial" charset="0"/>
              </a:defRPr>
            </a:lvl1pPr>
            <a:lvl2pPr>
              <a:defRPr>
                <a:latin typeface="Arial" charset="0"/>
                <a:ea typeface="Arial" charset="0"/>
                <a:cs typeface="Arial" charset="0"/>
              </a:defRPr>
            </a:lvl2pPr>
            <a:lvl3pPr>
              <a:defRPr>
                <a:latin typeface="Arial" charset="0"/>
                <a:ea typeface="Arial" charset="0"/>
                <a:cs typeface="Arial" charset="0"/>
              </a:defRPr>
            </a:lvl3pPr>
            <a:lvl4pPr>
              <a:defRPr>
                <a:latin typeface="Arial" charset="0"/>
                <a:ea typeface="Arial" charset="0"/>
                <a:cs typeface="Arial" charset="0"/>
              </a:defRPr>
            </a:lvl4pPr>
            <a:lvl5pPr>
              <a:defRPr>
                <a:latin typeface="Arial" charset="0"/>
                <a:ea typeface="Arial" charset="0"/>
                <a:cs typeface="Arial"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Box 9"/>
          <p:cNvSpPr txBox="1"/>
          <p:nvPr/>
        </p:nvSpPr>
        <p:spPr>
          <a:xfrm>
            <a:off x="642097" y="6492037"/>
            <a:ext cx="3976202" cy="292388"/>
          </a:xfrm>
          <a:prstGeom prst="rect">
            <a:avLst/>
          </a:prstGeom>
          <a:noFill/>
        </p:spPr>
        <p:txBody>
          <a:bodyPr wrap="square" rtlCol="0">
            <a:spAutoFit/>
          </a:bodyPr>
          <a:lstStyle/>
          <a:p>
            <a:r>
              <a:rPr lang="en-US" sz="1300" b="1" i="0">
                <a:solidFill>
                  <a:schemeClr val="bg1"/>
                </a:solidFill>
                <a:latin typeface="Arial Black" charset="0"/>
                <a:ea typeface="Arial Black" charset="0"/>
                <a:cs typeface="Arial Black" charset="0"/>
              </a:rPr>
              <a:t>Georgia Department of Human Services </a:t>
            </a:r>
            <a:r>
              <a:rPr lang="en-US" sz="1300" b="0" i="0">
                <a:solidFill>
                  <a:schemeClr val="bg1"/>
                </a:solidFill>
                <a:latin typeface="Arial Black" charset="0"/>
                <a:ea typeface="Arial Black" charset="0"/>
                <a:cs typeface="Arial Black" charset="0"/>
              </a:rPr>
              <a:t>| </a:t>
            </a:r>
            <a:endParaRPr lang="en-US" sz="1300" b="1" i="0">
              <a:solidFill>
                <a:schemeClr val="bg1"/>
              </a:solidFill>
              <a:latin typeface="Arial Black" charset="0"/>
              <a:ea typeface="Arial Black" charset="0"/>
              <a:cs typeface="Arial Black" charset="0"/>
            </a:endParaRPr>
          </a:p>
        </p:txBody>
      </p:sp>
      <p:sp>
        <p:nvSpPr>
          <p:cNvPr id="14" name="Text Placeholder 2"/>
          <p:cNvSpPr>
            <a:spLocks noGrp="1"/>
          </p:cNvSpPr>
          <p:nvPr>
            <p:ph type="body" sz="quarter" idx="10" hasCustomPrompt="1"/>
          </p:nvPr>
        </p:nvSpPr>
        <p:spPr>
          <a:xfrm>
            <a:off x="4440823" y="6510338"/>
            <a:ext cx="5845175" cy="260350"/>
          </a:xfrm>
        </p:spPr>
        <p:txBody>
          <a:bodyPr>
            <a:noAutofit/>
          </a:bodyPr>
          <a:lstStyle>
            <a:lvl1pPr marL="0" indent="0">
              <a:buNone/>
              <a:defRPr sz="1300" baseline="0">
                <a:solidFill>
                  <a:schemeClr val="bg1"/>
                </a:solidFill>
              </a:defRPr>
            </a:lvl1pPr>
          </a:lstStyle>
          <a:p>
            <a:pPr lvl="0"/>
            <a:r>
              <a:rPr lang="en-US" sz="1300"/>
              <a:t>Office of Strategic Planning &amp; Initiatives</a:t>
            </a:r>
            <a:endParaRPr lang="en-US"/>
          </a:p>
        </p:txBody>
      </p:sp>
      <p:sp>
        <p:nvSpPr>
          <p:cNvPr id="16" name="Date Placeholder 1"/>
          <p:cNvSpPr>
            <a:spLocks noGrp="1"/>
          </p:cNvSpPr>
          <p:nvPr>
            <p:ph type="dt" sz="half" idx="11"/>
          </p:nvPr>
        </p:nvSpPr>
        <p:spPr>
          <a:xfrm>
            <a:off x="9848732" y="6458363"/>
            <a:ext cx="1417793" cy="365125"/>
          </a:xfrm>
        </p:spPr>
        <p:txBody>
          <a:bodyPr/>
          <a:lstStyle>
            <a:lvl1pPr algn="r">
              <a:defRPr sz="1300">
                <a:solidFill>
                  <a:schemeClr val="bg1"/>
                </a:solidFill>
              </a:defRPr>
            </a:lvl1pPr>
          </a:lstStyle>
          <a:p>
            <a:fld id="{4CEA1F19-57E4-334E-AE52-9E6B4CE11060}" type="datetime4">
              <a:rPr lang="en-US" smtClean="0"/>
              <a:t>August 25, 2021</a:t>
            </a:fld>
            <a:endParaRPr lang="en-US" dirty="0"/>
          </a:p>
        </p:txBody>
      </p:sp>
      <p:pic>
        <p:nvPicPr>
          <p:cNvPr id="12" name="Picture 11">
            <a:extLst>
              <a:ext uri="{FF2B5EF4-FFF2-40B4-BE49-F238E27FC236}">
                <a16:creationId xmlns:a16="http://schemas.microsoft.com/office/drawing/2014/main" id="{39CEA58C-4B95-4E5E-BFE0-83A548526E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49" y="6241153"/>
            <a:ext cx="584948" cy="584948"/>
          </a:xfrm>
          <a:prstGeom prst="rect">
            <a:avLst/>
          </a:prstGeom>
        </p:spPr>
      </p:pic>
      <p:cxnSp>
        <p:nvCxnSpPr>
          <p:cNvPr id="15" name="Straight Connector 14">
            <a:extLst>
              <a:ext uri="{FF2B5EF4-FFF2-40B4-BE49-F238E27FC236}">
                <a16:creationId xmlns:a16="http://schemas.microsoft.com/office/drawing/2014/main" id="{DCAE947C-3781-411A-AD75-3FC9CEAE0238}"/>
              </a:ext>
            </a:extLst>
          </p:cNvPr>
          <p:cNvCxnSpPr/>
          <p:nvPr/>
        </p:nvCxnSpPr>
        <p:spPr>
          <a:xfrm>
            <a:off x="11376837" y="6510940"/>
            <a:ext cx="0" cy="259972"/>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7ECE0CAB-BF25-4525-B09E-FF69F3627D11}"/>
              </a:ext>
            </a:extLst>
          </p:cNvPr>
          <p:cNvSpPr txBox="1"/>
          <p:nvPr/>
        </p:nvSpPr>
        <p:spPr>
          <a:xfrm>
            <a:off x="11487150" y="6480462"/>
            <a:ext cx="585788" cy="307777"/>
          </a:xfrm>
          <a:prstGeom prst="rect">
            <a:avLst/>
          </a:prstGeom>
          <a:noFill/>
        </p:spPr>
        <p:txBody>
          <a:bodyPr wrap="square" rtlCol="0">
            <a:spAutoFit/>
          </a:bodyPr>
          <a:lstStyle/>
          <a:p>
            <a:fld id="{15209312-FEBA-6D4B-8361-CC24BE43BAEF}" type="slidenum">
              <a:rPr lang="en-US" sz="1400" smtClean="0">
                <a:solidFill>
                  <a:schemeClr val="bg1"/>
                </a:solidFill>
                <a:latin typeface="Arial" charset="0"/>
                <a:ea typeface="Arial" charset="0"/>
                <a:cs typeface="Arial" charset="0"/>
              </a:rPr>
              <a:t>‹#›</a:t>
            </a:fld>
            <a:endParaRPr lang="en-US" sz="1400">
              <a:solidFill>
                <a:schemeClr val="bg1"/>
              </a:solidFill>
              <a:latin typeface="Arial" charset="0"/>
              <a:ea typeface="Arial" charset="0"/>
              <a:cs typeface="Arial" charset="0"/>
            </a:endParaRPr>
          </a:p>
        </p:txBody>
      </p:sp>
      <p:sp>
        <p:nvSpPr>
          <p:cNvPr id="18" name="TextBox 17">
            <a:extLst>
              <a:ext uri="{FF2B5EF4-FFF2-40B4-BE49-F238E27FC236}">
                <a16:creationId xmlns:a16="http://schemas.microsoft.com/office/drawing/2014/main" id="{DD196A78-6DE2-4D9A-8FFC-398FE4120CEF}"/>
              </a:ext>
            </a:extLst>
          </p:cNvPr>
          <p:cNvSpPr txBox="1"/>
          <p:nvPr/>
        </p:nvSpPr>
        <p:spPr>
          <a:xfrm>
            <a:off x="642097" y="6492037"/>
            <a:ext cx="3976202" cy="292388"/>
          </a:xfrm>
          <a:prstGeom prst="rect">
            <a:avLst/>
          </a:prstGeom>
          <a:noFill/>
        </p:spPr>
        <p:txBody>
          <a:bodyPr wrap="square" rtlCol="0">
            <a:spAutoFit/>
          </a:bodyPr>
          <a:lstStyle/>
          <a:p>
            <a:r>
              <a:rPr lang="en-US" sz="1300" b="1" i="0">
                <a:solidFill>
                  <a:schemeClr val="bg1"/>
                </a:solidFill>
                <a:latin typeface="Arial Black" charset="0"/>
                <a:ea typeface="Arial Black" charset="0"/>
                <a:cs typeface="Arial Black" charset="0"/>
              </a:rPr>
              <a:t>Georgia Department of Human Services </a:t>
            </a:r>
            <a:r>
              <a:rPr lang="en-US" sz="1300" b="0" i="0">
                <a:solidFill>
                  <a:schemeClr val="bg1"/>
                </a:solidFill>
                <a:latin typeface="Arial Black" charset="0"/>
                <a:ea typeface="Arial Black" charset="0"/>
                <a:cs typeface="Arial Black" charset="0"/>
              </a:rPr>
              <a:t>| </a:t>
            </a:r>
            <a:endParaRPr lang="en-US" sz="1300" b="1" i="0">
              <a:solidFill>
                <a:schemeClr val="bg1"/>
              </a:solidFill>
              <a:latin typeface="Arial Black" charset="0"/>
              <a:ea typeface="Arial Black" charset="0"/>
              <a:cs typeface="Arial Black" charset="0"/>
            </a:endParaRPr>
          </a:p>
        </p:txBody>
      </p:sp>
      <p:pic>
        <p:nvPicPr>
          <p:cNvPr id="19" name="Picture 18">
            <a:extLst>
              <a:ext uri="{FF2B5EF4-FFF2-40B4-BE49-F238E27FC236}">
                <a16:creationId xmlns:a16="http://schemas.microsoft.com/office/drawing/2014/main" id="{5ED95921-070B-4E86-A3E3-8E80D777E0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49" y="6241153"/>
            <a:ext cx="584948" cy="584948"/>
          </a:xfrm>
          <a:prstGeom prst="rect">
            <a:avLst/>
          </a:prstGeom>
        </p:spPr>
      </p:pic>
      <p:cxnSp>
        <p:nvCxnSpPr>
          <p:cNvPr id="20" name="Straight Connector 19">
            <a:extLst>
              <a:ext uri="{FF2B5EF4-FFF2-40B4-BE49-F238E27FC236}">
                <a16:creationId xmlns:a16="http://schemas.microsoft.com/office/drawing/2014/main" id="{9E1F9078-1423-455B-8022-DE368C1DCABE}"/>
              </a:ext>
            </a:extLst>
          </p:cNvPr>
          <p:cNvCxnSpPr/>
          <p:nvPr/>
        </p:nvCxnSpPr>
        <p:spPr>
          <a:xfrm>
            <a:off x="11376837" y="6510940"/>
            <a:ext cx="0" cy="259972"/>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79AA5626-E0E3-43EB-903F-CD63075D2868}"/>
              </a:ext>
            </a:extLst>
          </p:cNvPr>
          <p:cNvSpPr txBox="1"/>
          <p:nvPr/>
        </p:nvSpPr>
        <p:spPr>
          <a:xfrm>
            <a:off x="11487150" y="6480462"/>
            <a:ext cx="585788" cy="307777"/>
          </a:xfrm>
          <a:prstGeom prst="rect">
            <a:avLst/>
          </a:prstGeom>
          <a:noFill/>
        </p:spPr>
        <p:txBody>
          <a:bodyPr wrap="square" rtlCol="0">
            <a:spAutoFit/>
          </a:bodyPr>
          <a:lstStyle/>
          <a:p>
            <a:fld id="{15209312-FEBA-6D4B-8361-CC24BE43BAEF}" type="slidenum">
              <a:rPr lang="en-US" sz="1400" smtClean="0">
                <a:solidFill>
                  <a:schemeClr val="bg1"/>
                </a:solidFill>
                <a:latin typeface="Arial" charset="0"/>
                <a:ea typeface="Arial" charset="0"/>
                <a:cs typeface="Arial" charset="0"/>
              </a:rPr>
              <a:t>‹#›</a:t>
            </a:fld>
            <a:endParaRPr lang="en-US" sz="1400">
              <a:solidFill>
                <a:schemeClr val="bg1"/>
              </a:solidFill>
              <a:latin typeface="Arial" charset="0"/>
              <a:ea typeface="Arial" charset="0"/>
              <a:cs typeface="Arial" charset="0"/>
            </a:endParaRPr>
          </a:p>
        </p:txBody>
      </p:sp>
      <p:sp>
        <p:nvSpPr>
          <p:cNvPr id="22" name="TextBox 21">
            <a:extLst>
              <a:ext uri="{FF2B5EF4-FFF2-40B4-BE49-F238E27FC236}">
                <a16:creationId xmlns:a16="http://schemas.microsoft.com/office/drawing/2014/main" id="{BB4B9EF7-F4D1-40D1-BA83-737828E2A285}"/>
              </a:ext>
            </a:extLst>
          </p:cNvPr>
          <p:cNvSpPr txBox="1"/>
          <p:nvPr/>
        </p:nvSpPr>
        <p:spPr>
          <a:xfrm>
            <a:off x="642097" y="6492037"/>
            <a:ext cx="3976202" cy="292388"/>
          </a:xfrm>
          <a:prstGeom prst="rect">
            <a:avLst/>
          </a:prstGeom>
          <a:noFill/>
        </p:spPr>
        <p:txBody>
          <a:bodyPr wrap="square" rtlCol="0">
            <a:spAutoFit/>
          </a:bodyPr>
          <a:lstStyle/>
          <a:p>
            <a:r>
              <a:rPr lang="en-US" sz="1300" b="1" i="0">
                <a:solidFill>
                  <a:schemeClr val="bg1"/>
                </a:solidFill>
                <a:latin typeface="Arial Black" charset="0"/>
                <a:ea typeface="Arial Black" charset="0"/>
                <a:cs typeface="Arial Black" charset="0"/>
              </a:rPr>
              <a:t>Georgia Department of Human Services </a:t>
            </a:r>
            <a:r>
              <a:rPr lang="en-US" sz="1300" b="0" i="0">
                <a:solidFill>
                  <a:schemeClr val="bg1"/>
                </a:solidFill>
                <a:latin typeface="Arial Black" charset="0"/>
                <a:ea typeface="Arial Black" charset="0"/>
                <a:cs typeface="Arial Black" charset="0"/>
              </a:rPr>
              <a:t>| </a:t>
            </a:r>
            <a:endParaRPr lang="en-US" sz="1300" b="1" i="0">
              <a:solidFill>
                <a:schemeClr val="bg1"/>
              </a:solidFill>
              <a:latin typeface="Arial Black" charset="0"/>
              <a:ea typeface="Arial Black" charset="0"/>
              <a:cs typeface="Arial Black" charset="0"/>
            </a:endParaRPr>
          </a:p>
        </p:txBody>
      </p:sp>
    </p:spTree>
    <p:extLst>
      <p:ext uri="{BB962C8B-B14F-4D97-AF65-F5344CB8AC3E}">
        <p14:creationId xmlns:p14="http://schemas.microsoft.com/office/powerpoint/2010/main" val="419786108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ontent Slide 2 Column Blue">
    <p:bg>
      <p:bgPr>
        <a:blipFill dpi="0" rotWithShape="1">
          <a:blip r:embed="rId2">
            <a:lum/>
          </a:blip>
          <a:srcRect/>
          <a:stretch>
            <a:fillRect l="-2000" r="-2000"/>
          </a:stretch>
        </a:blipFill>
        <a:effectLst/>
      </p:bgPr>
    </p:bg>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349623" y="256185"/>
            <a:ext cx="11497235" cy="1033368"/>
          </a:xfrm>
        </p:spPr>
        <p:txBody>
          <a:bodyPr>
            <a:normAutofit/>
          </a:bodyPr>
          <a:lstStyle>
            <a:lvl1pPr algn="ctr">
              <a:defRPr sz="4000" b="1" i="0">
                <a:latin typeface="Arial Black" charset="0"/>
                <a:ea typeface="Arial Black" charset="0"/>
                <a:cs typeface="Arial Black" charset="0"/>
              </a:defRPr>
            </a:lvl1pPr>
          </a:lstStyle>
          <a:p>
            <a:r>
              <a:rPr lang="en-US"/>
              <a:t>Slide title goes here</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49" y="6241153"/>
            <a:ext cx="584948" cy="584948"/>
          </a:xfrm>
          <a:prstGeom prst="rect">
            <a:avLst/>
          </a:prstGeom>
        </p:spPr>
      </p:pic>
      <p:cxnSp>
        <p:nvCxnSpPr>
          <p:cNvPr id="9" name="Straight Connector 8"/>
          <p:cNvCxnSpPr/>
          <p:nvPr/>
        </p:nvCxnSpPr>
        <p:spPr>
          <a:xfrm>
            <a:off x="11376837" y="6510940"/>
            <a:ext cx="0" cy="259972"/>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11487150" y="6480462"/>
            <a:ext cx="585788" cy="307777"/>
          </a:xfrm>
          <a:prstGeom prst="rect">
            <a:avLst/>
          </a:prstGeom>
          <a:noFill/>
        </p:spPr>
        <p:txBody>
          <a:bodyPr wrap="square" rtlCol="0">
            <a:spAutoFit/>
          </a:bodyPr>
          <a:lstStyle/>
          <a:p>
            <a:fld id="{15209312-FEBA-6D4B-8361-CC24BE43BAEF}" type="slidenum">
              <a:rPr lang="en-US" sz="1400" smtClean="0">
                <a:solidFill>
                  <a:schemeClr val="bg1"/>
                </a:solidFill>
                <a:latin typeface="Arial" charset="0"/>
                <a:ea typeface="Arial" charset="0"/>
                <a:cs typeface="Arial" charset="0"/>
              </a:rPr>
              <a:t>‹#›</a:t>
            </a:fld>
            <a:endParaRPr lang="en-US" sz="1400">
              <a:solidFill>
                <a:schemeClr val="bg1"/>
              </a:solidFill>
              <a:latin typeface="Arial" charset="0"/>
              <a:ea typeface="Arial" charset="0"/>
              <a:cs typeface="Arial" charset="0"/>
            </a:endParaRPr>
          </a:p>
        </p:txBody>
      </p:sp>
      <p:sp>
        <p:nvSpPr>
          <p:cNvPr id="15" name="Content Placeholder 2"/>
          <p:cNvSpPr>
            <a:spLocks noGrp="1"/>
          </p:cNvSpPr>
          <p:nvPr>
            <p:ph sz="half" idx="1"/>
          </p:nvPr>
        </p:nvSpPr>
        <p:spPr>
          <a:xfrm>
            <a:off x="349623" y="1289553"/>
            <a:ext cx="5441577" cy="4887411"/>
          </a:xfrm>
        </p:spPr>
        <p:txBody>
          <a:bodyPr/>
          <a:lstStyle>
            <a:lvl1pPr>
              <a:defRPr>
                <a:latin typeface="Arial" charset="0"/>
                <a:ea typeface="Arial" charset="0"/>
                <a:cs typeface="Arial" charset="0"/>
              </a:defRPr>
            </a:lvl1pPr>
            <a:lvl2pPr>
              <a:defRPr>
                <a:latin typeface="Arial" charset="0"/>
                <a:ea typeface="Arial" charset="0"/>
                <a:cs typeface="Arial" charset="0"/>
              </a:defRPr>
            </a:lvl2pPr>
            <a:lvl3pPr>
              <a:defRPr>
                <a:latin typeface="Arial" charset="0"/>
                <a:ea typeface="Arial" charset="0"/>
                <a:cs typeface="Arial" charset="0"/>
              </a:defRPr>
            </a:lvl3pPr>
            <a:lvl4pPr>
              <a:defRPr>
                <a:latin typeface="Arial" charset="0"/>
                <a:ea typeface="Arial" charset="0"/>
                <a:cs typeface="Arial" charset="0"/>
              </a:defRPr>
            </a:lvl4pPr>
            <a:lvl5pPr>
              <a:defRPr>
                <a:latin typeface="Arial" charset="0"/>
                <a:ea typeface="Arial" charset="0"/>
                <a:cs typeface="Arial"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Content Placeholder 3"/>
          <p:cNvSpPr>
            <a:spLocks noGrp="1"/>
          </p:cNvSpPr>
          <p:nvPr>
            <p:ph sz="half" idx="2"/>
          </p:nvPr>
        </p:nvSpPr>
        <p:spPr>
          <a:xfrm>
            <a:off x="5976730" y="1289553"/>
            <a:ext cx="5870128" cy="4887411"/>
          </a:xfrm>
        </p:spPr>
        <p:txBody>
          <a:bodyPr/>
          <a:lstStyle>
            <a:lvl1pPr>
              <a:defRPr>
                <a:latin typeface="Arial" charset="0"/>
                <a:ea typeface="Arial" charset="0"/>
                <a:cs typeface="Arial" charset="0"/>
              </a:defRPr>
            </a:lvl1pPr>
            <a:lvl2pPr>
              <a:defRPr>
                <a:latin typeface="Arial" charset="0"/>
                <a:ea typeface="Arial" charset="0"/>
                <a:cs typeface="Arial" charset="0"/>
              </a:defRPr>
            </a:lvl2pPr>
            <a:lvl3pPr>
              <a:defRPr>
                <a:latin typeface="Arial" charset="0"/>
                <a:ea typeface="Arial" charset="0"/>
                <a:cs typeface="Arial" charset="0"/>
              </a:defRPr>
            </a:lvl3pPr>
            <a:lvl4pPr>
              <a:defRPr>
                <a:latin typeface="Arial" charset="0"/>
                <a:ea typeface="Arial" charset="0"/>
                <a:cs typeface="Arial" charset="0"/>
              </a:defRPr>
            </a:lvl4pPr>
            <a:lvl5pPr>
              <a:defRPr>
                <a:latin typeface="Arial" charset="0"/>
                <a:ea typeface="Arial" charset="0"/>
                <a:cs typeface="Arial"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Box 9"/>
          <p:cNvSpPr txBox="1"/>
          <p:nvPr/>
        </p:nvSpPr>
        <p:spPr>
          <a:xfrm>
            <a:off x="642097" y="6492037"/>
            <a:ext cx="3976202" cy="292388"/>
          </a:xfrm>
          <a:prstGeom prst="rect">
            <a:avLst/>
          </a:prstGeom>
          <a:noFill/>
        </p:spPr>
        <p:txBody>
          <a:bodyPr wrap="square" rtlCol="0">
            <a:spAutoFit/>
          </a:bodyPr>
          <a:lstStyle/>
          <a:p>
            <a:r>
              <a:rPr lang="en-US" sz="1300" b="1" i="0">
                <a:solidFill>
                  <a:schemeClr val="bg1"/>
                </a:solidFill>
                <a:latin typeface="Arial Black" charset="0"/>
                <a:ea typeface="Arial Black" charset="0"/>
                <a:cs typeface="Arial Black" charset="0"/>
              </a:rPr>
              <a:t>Georgia Department of Human Services </a:t>
            </a:r>
            <a:r>
              <a:rPr lang="en-US" sz="1300" b="0" i="0">
                <a:solidFill>
                  <a:schemeClr val="bg1"/>
                </a:solidFill>
                <a:latin typeface="Arial Black" charset="0"/>
                <a:ea typeface="Arial Black" charset="0"/>
                <a:cs typeface="Arial Black" charset="0"/>
              </a:rPr>
              <a:t>| </a:t>
            </a:r>
            <a:endParaRPr lang="en-US" sz="1300" b="1" i="0">
              <a:solidFill>
                <a:schemeClr val="bg1"/>
              </a:solidFill>
              <a:latin typeface="Arial Black" charset="0"/>
              <a:ea typeface="Arial Black" charset="0"/>
              <a:cs typeface="Arial Black" charset="0"/>
            </a:endParaRPr>
          </a:p>
        </p:txBody>
      </p:sp>
      <p:sp>
        <p:nvSpPr>
          <p:cNvPr id="13" name="Text Placeholder 2"/>
          <p:cNvSpPr>
            <a:spLocks noGrp="1"/>
          </p:cNvSpPr>
          <p:nvPr>
            <p:ph type="body" sz="quarter" idx="10" hasCustomPrompt="1"/>
          </p:nvPr>
        </p:nvSpPr>
        <p:spPr>
          <a:xfrm>
            <a:off x="4440823" y="6510338"/>
            <a:ext cx="5845175" cy="260350"/>
          </a:xfrm>
        </p:spPr>
        <p:txBody>
          <a:bodyPr>
            <a:noAutofit/>
          </a:bodyPr>
          <a:lstStyle>
            <a:lvl1pPr marL="0" indent="0">
              <a:buNone/>
              <a:defRPr sz="1300" baseline="0">
                <a:solidFill>
                  <a:schemeClr val="bg1"/>
                </a:solidFill>
              </a:defRPr>
            </a:lvl1pPr>
          </a:lstStyle>
          <a:p>
            <a:pPr lvl="0"/>
            <a:r>
              <a:rPr lang="en-US" sz="1300"/>
              <a:t>Office of Strategic Planning &amp; Initiatives</a:t>
            </a:r>
            <a:endParaRPr lang="en-US"/>
          </a:p>
        </p:txBody>
      </p:sp>
      <p:sp>
        <p:nvSpPr>
          <p:cNvPr id="18" name="Date Placeholder 1"/>
          <p:cNvSpPr>
            <a:spLocks noGrp="1"/>
          </p:cNvSpPr>
          <p:nvPr>
            <p:ph type="dt" sz="half" idx="11"/>
          </p:nvPr>
        </p:nvSpPr>
        <p:spPr>
          <a:xfrm>
            <a:off x="9802137" y="6458363"/>
            <a:ext cx="1464388" cy="365125"/>
          </a:xfrm>
        </p:spPr>
        <p:txBody>
          <a:bodyPr/>
          <a:lstStyle>
            <a:lvl1pPr algn="r">
              <a:defRPr sz="1300">
                <a:solidFill>
                  <a:schemeClr val="bg1"/>
                </a:solidFill>
              </a:defRPr>
            </a:lvl1pPr>
          </a:lstStyle>
          <a:p>
            <a:fld id="{F9D364CF-87B8-F74C-AE88-8215806B3E98}" type="datetime4">
              <a:rPr lang="en-US" smtClean="0"/>
              <a:t>August 25, 2021</a:t>
            </a:fld>
            <a:endParaRPr lang="en-US" dirty="0"/>
          </a:p>
        </p:txBody>
      </p:sp>
      <p:pic>
        <p:nvPicPr>
          <p:cNvPr id="12" name="Picture 11">
            <a:extLst>
              <a:ext uri="{FF2B5EF4-FFF2-40B4-BE49-F238E27FC236}">
                <a16:creationId xmlns:a16="http://schemas.microsoft.com/office/drawing/2014/main" id="{C95DD747-8B45-489D-B8B3-C8C66990AEA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49" y="6241153"/>
            <a:ext cx="584948" cy="584948"/>
          </a:xfrm>
          <a:prstGeom prst="rect">
            <a:avLst/>
          </a:prstGeom>
        </p:spPr>
      </p:pic>
      <p:cxnSp>
        <p:nvCxnSpPr>
          <p:cNvPr id="14" name="Straight Connector 13">
            <a:extLst>
              <a:ext uri="{FF2B5EF4-FFF2-40B4-BE49-F238E27FC236}">
                <a16:creationId xmlns:a16="http://schemas.microsoft.com/office/drawing/2014/main" id="{765C934A-6A92-4E75-8A1E-5CC4C4117F79}"/>
              </a:ext>
            </a:extLst>
          </p:cNvPr>
          <p:cNvCxnSpPr/>
          <p:nvPr/>
        </p:nvCxnSpPr>
        <p:spPr>
          <a:xfrm>
            <a:off x="11376837" y="6510940"/>
            <a:ext cx="0" cy="259972"/>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7A76CA4A-D7D8-4509-A875-6B3818187A88}"/>
              </a:ext>
            </a:extLst>
          </p:cNvPr>
          <p:cNvSpPr txBox="1"/>
          <p:nvPr/>
        </p:nvSpPr>
        <p:spPr>
          <a:xfrm>
            <a:off x="11487150" y="6480462"/>
            <a:ext cx="585788" cy="307777"/>
          </a:xfrm>
          <a:prstGeom prst="rect">
            <a:avLst/>
          </a:prstGeom>
          <a:noFill/>
        </p:spPr>
        <p:txBody>
          <a:bodyPr wrap="square" rtlCol="0">
            <a:spAutoFit/>
          </a:bodyPr>
          <a:lstStyle/>
          <a:p>
            <a:fld id="{15209312-FEBA-6D4B-8361-CC24BE43BAEF}" type="slidenum">
              <a:rPr lang="en-US" sz="1400" smtClean="0">
                <a:solidFill>
                  <a:schemeClr val="bg1"/>
                </a:solidFill>
                <a:latin typeface="Arial" charset="0"/>
                <a:ea typeface="Arial" charset="0"/>
                <a:cs typeface="Arial" charset="0"/>
              </a:rPr>
              <a:t>‹#›</a:t>
            </a:fld>
            <a:endParaRPr lang="en-US" sz="1400">
              <a:solidFill>
                <a:schemeClr val="bg1"/>
              </a:solidFill>
              <a:latin typeface="Arial" charset="0"/>
              <a:ea typeface="Arial" charset="0"/>
              <a:cs typeface="Arial" charset="0"/>
            </a:endParaRPr>
          </a:p>
        </p:txBody>
      </p:sp>
      <p:sp>
        <p:nvSpPr>
          <p:cNvPr id="19" name="TextBox 18">
            <a:extLst>
              <a:ext uri="{FF2B5EF4-FFF2-40B4-BE49-F238E27FC236}">
                <a16:creationId xmlns:a16="http://schemas.microsoft.com/office/drawing/2014/main" id="{BAFE4BBF-2A1A-4225-8DC1-FDC25E96659A}"/>
              </a:ext>
            </a:extLst>
          </p:cNvPr>
          <p:cNvSpPr txBox="1"/>
          <p:nvPr/>
        </p:nvSpPr>
        <p:spPr>
          <a:xfrm>
            <a:off x="642097" y="6492037"/>
            <a:ext cx="3976202" cy="292388"/>
          </a:xfrm>
          <a:prstGeom prst="rect">
            <a:avLst/>
          </a:prstGeom>
          <a:noFill/>
        </p:spPr>
        <p:txBody>
          <a:bodyPr wrap="square" rtlCol="0">
            <a:spAutoFit/>
          </a:bodyPr>
          <a:lstStyle/>
          <a:p>
            <a:r>
              <a:rPr lang="en-US" sz="1300" b="1" i="0">
                <a:solidFill>
                  <a:schemeClr val="bg1"/>
                </a:solidFill>
                <a:latin typeface="Arial Black" charset="0"/>
                <a:ea typeface="Arial Black" charset="0"/>
                <a:cs typeface="Arial Black" charset="0"/>
              </a:rPr>
              <a:t>Georgia Department of Human Services </a:t>
            </a:r>
            <a:r>
              <a:rPr lang="en-US" sz="1300" b="0" i="0">
                <a:solidFill>
                  <a:schemeClr val="bg1"/>
                </a:solidFill>
                <a:latin typeface="Arial Black" charset="0"/>
                <a:ea typeface="Arial Black" charset="0"/>
                <a:cs typeface="Arial Black" charset="0"/>
              </a:rPr>
              <a:t>| </a:t>
            </a:r>
            <a:endParaRPr lang="en-US" sz="1300" b="1" i="0">
              <a:solidFill>
                <a:schemeClr val="bg1"/>
              </a:solidFill>
              <a:latin typeface="Arial Black" charset="0"/>
              <a:ea typeface="Arial Black" charset="0"/>
              <a:cs typeface="Arial Black" charset="0"/>
            </a:endParaRPr>
          </a:p>
        </p:txBody>
      </p:sp>
      <p:pic>
        <p:nvPicPr>
          <p:cNvPr id="20" name="Picture 19">
            <a:extLst>
              <a:ext uri="{FF2B5EF4-FFF2-40B4-BE49-F238E27FC236}">
                <a16:creationId xmlns:a16="http://schemas.microsoft.com/office/drawing/2014/main" id="{3630EB5C-8A2D-422A-9453-AC6804CF41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49" y="6241153"/>
            <a:ext cx="584948" cy="584948"/>
          </a:xfrm>
          <a:prstGeom prst="rect">
            <a:avLst/>
          </a:prstGeom>
        </p:spPr>
      </p:pic>
      <p:cxnSp>
        <p:nvCxnSpPr>
          <p:cNvPr id="21" name="Straight Connector 20">
            <a:extLst>
              <a:ext uri="{FF2B5EF4-FFF2-40B4-BE49-F238E27FC236}">
                <a16:creationId xmlns:a16="http://schemas.microsoft.com/office/drawing/2014/main" id="{DF1A083C-A500-4C36-9DBD-42683E915916}"/>
              </a:ext>
            </a:extLst>
          </p:cNvPr>
          <p:cNvCxnSpPr/>
          <p:nvPr/>
        </p:nvCxnSpPr>
        <p:spPr>
          <a:xfrm>
            <a:off x="11376837" y="6510940"/>
            <a:ext cx="0" cy="259972"/>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C4D7A37F-CD7E-426B-A61A-903B0F2402FE}"/>
              </a:ext>
            </a:extLst>
          </p:cNvPr>
          <p:cNvSpPr txBox="1"/>
          <p:nvPr/>
        </p:nvSpPr>
        <p:spPr>
          <a:xfrm>
            <a:off x="11487150" y="6480462"/>
            <a:ext cx="585788" cy="307777"/>
          </a:xfrm>
          <a:prstGeom prst="rect">
            <a:avLst/>
          </a:prstGeom>
          <a:noFill/>
        </p:spPr>
        <p:txBody>
          <a:bodyPr wrap="square" rtlCol="0">
            <a:spAutoFit/>
          </a:bodyPr>
          <a:lstStyle/>
          <a:p>
            <a:fld id="{15209312-FEBA-6D4B-8361-CC24BE43BAEF}" type="slidenum">
              <a:rPr lang="en-US" sz="1400" smtClean="0">
                <a:solidFill>
                  <a:schemeClr val="bg1"/>
                </a:solidFill>
                <a:latin typeface="Arial" charset="0"/>
                <a:ea typeface="Arial" charset="0"/>
                <a:cs typeface="Arial" charset="0"/>
              </a:rPr>
              <a:t>‹#›</a:t>
            </a:fld>
            <a:endParaRPr lang="en-US" sz="1400">
              <a:solidFill>
                <a:schemeClr val="bg1"/>
              </a:solidFill>
              <a:latin typeface="Arial" charset="0"/>
              <a:ea typeface="Arial" charset="0"/>
              <a:cs typeface="Arial" charset="0"/>
            </a:endParaRPr>
          </a:p>
        </p:txBody>
      </p:sp>
      <p:sp>
        <p:nvSpPr>
          <p:cNvPr id="23" name="TextBox 22">
            <a:extLst>
              <a:ext uri="{FF2B5EF4-FFF2-40B4-BE49-F238E27FC236}">
                <a16:creationId xmlns:a16="http://schemas.microsoft.com/office/drawing/2014/main" id="{14D9A6E0-4009-4E1D-8B07-A008274CCDB1}"/>
              </a:ext>
            </a:extLst>
          </p:cNvPr>
          <p:cNvSpPr txBox="1"/>
          <p:nvPr/>
        </p:nvSpPr>
        <p:spPr>
          <a:xfrm>
            <a:off x="642097" y="6492037"/>
            <a:ext cx="3976202" cy="292388"/>
          </a:xfrm>
          <a:prstGeom prst="rect">
            <a:avLst/>
          </a:prstGeom>
          <a:noFill/>
        </p:spPr>
        <p:txBody>
          <a:bodyPr wrap="square" rtlCol="0">
            <a:spAutoFit/>
          </a:bodyPr>
          <a:lstStyle/>
          <a:p>
            <a:r>
              <a:rPr lang="en-US" sz="1300" b="1" i="0">
                <a:solidFill>
                  <a:schemeClr val="bg1"/>
                </a:solidFill>
                <a:latin typeface="Arial Black" charset="0"/>
                <a:ea typeface="Arial Black" charset="0"/>
                <a:cs typeface="Arial Black" charset="0"/>
              </a:rPr>
              <a:t>Georgia Department of Human Services </a:t>
            </a:r>
            <a:r>
              <a:rPr lang="en-US" sz="1300" b="0" i="0">
                <a:solidFill>
                  <a:schemeClr val="bg1"/>
                </a:solidFill>
                <a:latin typeface="Arial Black" charset="0"/>
                <a:ea typeface="Arial Black" charset="0"/>
                <a:cs typeface="Arial Black" charset="0"/>
              </a:rPr>
              <a:t>| </a:t>
            </a:r>
            <a:endParaRPr lang="en-US" sz="1300" b="1" i="0">
              <a:solidFill>
                <a:schemeClr val="bg1"/>
              </a:solidFill>
              <a:latin typeface="Arial Black" charset="0"/>
              <a:ea typeface="Arial Black" charset="0"/>
              <a:cs typeface="Arial Black" charset="0"/>
            </a:endParaRPr>
          </a:p>
        </p:txBody>
      </p:sp>
    </p:spTree>
    <p:extLst>
      <p:ext uri="{BB962C8B-B14F-4D97-AF65-F5344CB8AC3E}">
        <p14:creationId xmlns:p14="http://schemas.microsoft.com/office/powerpoint/2010/main" val="9094281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ontent Slide 2 Column Green">
    <p:bg>
      <p:bgPr>
        <a:blipFill dpi="0" rotWithShape="1">
          <a:blip r:embed="rId2">
            <a:lum/>
          </a:blip>
          <a:srcRect/>
          <a:stretch>
            <a:fillRect l="-2000" r="-2000"/>
          </a:stretch>
        </a:blipFill>
        <a:effectLst/>
      </p:bgPr>
    </p:bg>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349623" y="256185"/>
            <a:ext cx="11497235" cy="1033368"/>
          </a:xfrm>
        </p:spPr>
        <p:txBody>
          <a:bodyPr>
            <a:normAutofit/>
          </a:bodyPr>
          <a:lstStyle>
            <a:lvl1pPr algn="ctr">
              <a:defRPr sz="4000" b="1" i="0">
                <a:latin typeface="Arial Black" charset="0"/>
                <a:ea typeface="Arial Black" charset="0"/>
                <a:cs typeface="Arial Black" charset="0"/>
              </a:defRPr>
            </a:lvl1pPr>
          </a:lstStyle>
          <a:p>
            <a:r>
              <a:rPr lang="en-US"/>
              <a:t>Slide title goes here</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49" y="6241153"/>
            <a:ext cx="584948" cy="584948"/>
          </a:xfrm>
          <a:prstGeom prst="rect">
            <a:avLst/>
          </a:prstGeom>
        </p:spPr>
      </p:pic>
      <p:cxnSp>
        <p:nvCxnSpPr>
          <p:cNvPr id="9" name="Straight Connector 8"/>
          <p:cNvCxnSpPr/>
          <p:nvPr/>
        </p:nvCxnSpPr>
        <p:spPr>
          <a:xfrm>
            <a:off x="11376837" y="6510940"/>
            <a:ext cx="0" cy="259972"/>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11487150" y="6480462"/>
            <a:ext cx="585788" cy="307777"/>
          </a:xfrm>
          <a:prstGeom prst="rect">
            <a:avLst/>
          </a:prstGeom>
          <a:noFill/>
        </p:spPr>
        <p:txBody>
          <a:bodyPr wrap="square" rtlCol="0">
            <a:spAutoFit/>
          </a:bodyPr>
          <a:lstStyle/>
          <a:p>
            <a:fld id="{15209312-FEBA-6D4B-8361-CC24BE43BAEF}" type="slidenum">
              <a:rPr lang="en-US" sz="1400" smtClean="0">
                <a:solidFill>
                  <a:schemeClr val="bg1"/>
                </a:solidFill>
                <a:latin typeface="Arial" charset="0"/>
                <a:ea typeface="Arial" charset="0"/>
                <a:cs typeface="Arial" charset="0"/>
              </a:rPr>
              <a:t>‹#›</a:t>
            </a:fld>
            <a:endParaRPr lang="en-US" sz="1400">
              <a:solidFill>
                <a:schemeClr val="bg1"/>
              </a:solidFill>
              <a:latin typeface="Arial" charset="0"/>
              <a:ea typeface="Arial" charset="0"/>
              <a:cs typeface="Arial" charset="0"/>
            </a:endParaRPr>
          </a:p>
        </p:txBody>
      </p:sp>
      <p:sp>
        <p:nvSpPr>
          <p:cNvPr id="15" name="Content Placeholder 2"/>
          <p:cNvSpPr>
            <a:spLocks noGrp="1"/>
          </p:cNvSpPr>
          <p:nvPr>
            <p:ph sz="half" idx="1"/>
          </p:nvPr>
        </p:nvSpPr>
        <p:spPr>
          <a:xfrm>
            <a:off x="349623" y="1289553"/>
            <a:ext cx="5441577" cy="4887411"/>
          </a:xfrm>
        </p:spPr>
        <p:txBody>
          <a:bodyPr/>
          <a:lstStyle>
            <a:lvl1pPr>
              <a:defRPr>
                <a:latin typeface="Arial" charset="0"/>
                <a:ea typeface="Arial" charset="0"/>
                <a:cs typeface="Arial" charset="0"/>
              </a:defRPr>
            </a:lvl1pPr>
            <a:lvl2pPr>
              <a:defRPr>
                <a:latin typeface="Arial" charset="0"/>
                <a:ea typeface="Arial" charset="0"/>
                <a:cs typeface="Arial" charset="0"/>
              </a:defRPr>
            </a:lvl2pPr>
            <a:lvl3pPr>
              <a:defRPr>
                <a:latin typeface="Arial" charset="0"/>
                <a:ea typeface="Arial" charset="0"/>
                <a:cs typeface="Arial" charset="0"/>
              </a:defRPr>
            </a:lvl3pPr>
            <a:lvl4pPr>
              <a:defRPr>
                <a:latin typeface="Arial" charset="0"/>
                <a:ea typeface="Arial" charset="0"/>
                <a:cs typeface="Arial" charset="0"/>
              </a:defRPr>
            </a:lvl4pPr>
            <a:lvl5pPr>
              <a:defRPr>
                <a:latin typeface="Arial" charset="0"/>
                <a:ea typeface="Arial" charset="0"/>
                <a:cs typeface="Arial"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Content Placeholder 3"/>
          <p:cNvSpPr>
            <a:spLocks noGrp="1"/>
          </p:cNvSpPr>
          <p:nvPr>
            <p:ph sz="half" idx="2"/>
          </p:nvPr>
        </p:nvSpPr>
        <p:spPr>
          <a:xfrm>
            <a:off x="5976730" y="1289553"/>
            <a:ext cx="5870128" cy="4887411"/>
          </a:xfrm>
        </p:spPr>
        <p:txBody>
          <a:bodyPr/>
          <a:lstStyle>
            <a:lvl1pPr>
              <a:defRPr>
                <a:latin typeface="Arial" charset="0"/>
                <a:ea typeface="Arial" charset="0"/>
                <a:cs typeface="Arial" charset="0"/>
              </a:defRPr>
            </a:lvl1pPr>
            <a:lvl2pPr>
              <a:defRPr>
                <a:latin typeface="Arial" charset="0"/>
                <a:ea typeface="Arial" charset="0"/>
                <a:cs typeface="Arial" charset="0"/>
              </a:defRPr>
            </a:lvl2pPr>
            <a:lvl3pPr>
              <a:defRPr>
                <a:latin typeface="Arial" charset="0"/>
                <a:ea typeface="Arial" charset="0"/>
                <a:cs typeface="Arial" charset="0"/>
              </a:defRPr>
            </a:lvl3pPr>
            <a:lvl4pPr>
              <a:defRPr>
                <a:latin typeface="Arial" charset="0"/>
                <a:ea typeface="Arial" charset="0"/>
                <a:cs typeface="Arial" charset="0"/>
              </a:defRPr>
            </a:lvl4pPr>
            <a:lvl5pPr>
              <a:defRPr>
                <a:latin typeface="Arial" charset="0"/>
                <a:ea typeface="Arial" charset="0"/>
                <a:cs typeface="Arial"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Box 9"/>
          <p:cNvSpPr txBox="1"/>
          <p:nvPr/>
        </p:nvSpPr>
        <p:spPr>
          <a:xfrm>
            <a:off x="642097" y="6492037"/>
            <a:ext cx="3976202" cy="292388"/>
          </a:xfrm>
          <a:prstGeom prst="rect">
            <a:avLst/>
          </a:prstGeom>
          <a:noFill/>
        </p:spPr>
        <p:txBody>
          <a:bodyPr wrap="square" rtlCol="0">
            <a:spAutoFit/>
          </a:bodyPr>
          <a:lstStyle/>
          <a:p>
            <a:r>
              <a:rPr lang="en-US" sz="1300" b="1" i="0">
                <a:solidFill>
                  <a:schemeClr val="bg1"/>
                </a:solidFill>
                <a:latin typeface="Arial Black" charset="0"/>
                <a:ea typeface="Arial Black" charset="0"/>
                <a:cs typeface="Arial Black" charset="0"/>
              </a:rPr>
              <a:t>Georgia Department of Human Services </a:t>
            </a:r>
            <a:r>
              <a:rPr lang="en-US" sz="1300" b="0" i="0">
                <a:solidFill>
                  <a:schemeClr val="bg1"/>
                </a:solidFill>
                <a:latin typeface="Arial Black" charset="0"/>
                <a:ea typeface="Arial Black" charset="0"/>
                <a:cs typeface="Arial Black" charset="0"/>
              </a:rPr>
              <a:t>| </a:t>
            </a:r>
            <a:endParaRPr lang="en-US" sz="1300" b="1" i="0">
              <a:solidFill>
                <a:schemeClr val="bg1"/>
              </a:solidFill>
              <a:latin typeface="Arial Black" charset="0"/>
              <a:ea typeface="Arial Black" charset="0"/>
              <a:cs typeface="Arial Black" charset="0"/>
            </a:endParaRPr>
          </a:p>
        </p:txBody>
      </p:sp>
      <p:sp>
        <p:nvSpPr>
          <p:cNvPr id="13" name="Text Placeholder 2"/>
          <p:cNvSpPr>
            <a:spLocks noGrp="1"/>
          </p:cNvSpPr>
          <p:nvPr>
            <p:ph type="body" sz="quarter" idx="10" hasCustomPrompt="1"/>
          </p:nvPr>
        </p:nvSpPr>
        <p:spPr>
          <a:xfrm>
            <a:off x="4440823" y="6510338"/>
            <a:ext cx="5845175" cy="260350"/>
          </a:xfrm>
        </p:spPr>
        <p:txBody>
          <a:bodyPr>
            <a:noAutofit/>
          </a:bodyPr>
          <a:lstStyle>
            <a:lvl1pPr marL="0" indent="0">
              <a:buNone/>
              <a:defRPr sz="1300" baseline="0">
                <a:solidFill>
                  <a:schemeClr val="bg1"/>
                </a:solidFill>
              </a:defRPr>
            </a:lvl1pPr>
          </a:lstStyle>
          <a:p>
            <a:pPr lvl="0"/>
            <a:r>
              <a:rPr lang="en-US" sz="1300"/>
              <a:t>Office of Strategic Planning &amp; Initiatives</a:t>
            </a:r>
            <a:endParaRPr lang="en-US"/>
          </a:p>
        </p:txBody>
      </p:sp>
      <p:sp>
        <p:nvSpPr>
          <p:cNvPr id="17" name="Date Placeholder 1"/>
          <p:cNvSpPr>
            <a:spLocks noGrp="1"/>
          </p:cNvSpPr>
          <p:nvPr>
            <p:ph type="dt" sz="half" idx="11"/>
          </p:nvPr>
        </p:nvSpPr>
        <p:spPr>
          <a:xfrm>
            <a:off x="9831258" y="6458363"/>
            <a:ext cx="1435267" cy="365125"/>
          </a:xfrm>
        </p:spPr>
        <p:txBody>
          <a:bodyPr/>
          <a:lstStyle>
            <a:lvl1pPr algn="r">
              <a:defRPr sz="1300">
                <a:solidFill>
                  <a:schemeClr val="bg1"/>
                </a:solidFill>
              </a:defRPr>
            </a:lvl1pPr>
          </a:lstStyle>
          <a:p>
            <a:fld id="{9B9AB28B-569E-A048-B223-FE4940F2087A}" type="datetime4">
              <a:rPr lang="en-US" smtClean="0"/>
              <a:t>August 25, 2021</a:t>
            </a:fld>
            <a:endParaRPr lang="en-US" dirty="0"/>
          </a:p>
        </p:txBody>
      </p:sp>
      <p:pic>
        <p:nvPicPr>
          <p:cNvPr id="12" name="Picture 11">
            <a:extLst>
              <a:ext uri="{FF2B5EF4-FFF2-40B4-BE49-F238E27FC236}">
                <a16:creationId xmlns:a16="http://schemas.microsoft.com/office/drawing/2014/main" id="{19D6FBFC-C0EF-4E62-9DE6-6B3DF201446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49" y="6241153"/>
            <a:ext cx="584948" cy="584948"/>
          </a:xfrm>
          <a:prstGeom prst="rect">
            <a:avLst/>
          </a:prstGeom>
        </p:spPr>
      </p:pic>
      <p:cxnSp>
        <p:nvCxnSpPr>
          <p:cNvPr id="14" name="Straight Connector 13">
            <a:extLst>
              <a:ext uri="{FF2B5EF4-FFF2-40B4-BE49-F238E27FC236}">
                <a16:creationId xmlns:a16="http://schemas.microsoft.com/office/drawing/2014/main" id="{AE84982E-5057-4D75-9950-94B5C1A6A5C9}"/>
              </a:ext>
            </a:extLst>
          </p:cNvPr>
          <p:cNvCxnSpPr/>
          <p:nvPr/>
        </p:nvCxnSpPr>
        <p:spPr>
          <a:xfrm>
            <a:off x="11376837" y="6510940"/>
            <a:ext cx="0" cy="259972"/>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01678755-7090-47C5-AD42-2910F4D79EF8}"/>
              </a:ext>
            </a:extLst>
          </p:cNvPr>
          <p:cNvSpPr txBox="1"/>
          <p:nvPr/>
        </p:nvSpPr>
        <p:spPr>
          <a:xfrm>
            <a:off x="11487150" y="6480462"/>
            <a:ext cx="585788" cy="307777"/>
          </a:xfrm>
          <a:prstGeom prst="rect">
            <a:avLst/>
          </a:prstGeom>
          <a:noFill/>
        </p:spPr>
        <p:txBody>
          <a:bodyPr wrap="square" rtlCol="0">
            <a:spAutoFit/>
          </a:bodyPr>
          <a:lstStyle/>
          <a:p>
            <a:fld id="{15209312-FEBA-6D4B-8361-CC24BE43BAEF}" type="slidenum">
              <a:rPr lang="en-US" sz="1400" smtClean="0">
                <a:solidFill>
                  <a:schemeClr val="bg1"/>
                </a:solidFill>
                <a:latin typeface="Arial" charset="0"/>
                <a:ea typeface="Arial" charset="0"/>
                <a:cs typeface="Arial" charset="0"/>
              </a:rPr>
              <a:t>‹#›</a:t>
            </a:fld>
            <a:endParaRPr lang="en-US" sz="1400">
              <a:solidFill>
                <a:schemeClr val="bg1"/>
              </a:solidFill>
              <a:latin typeface="Arial" charset="0"/>
              <a:ea typeface="Arial" charset="0"/>
              <a:cs typeface="Arial" charset="0"/>
            </a:endParaRPr>
          </a:p>
        </p:txBody>
      </p:sp>
      <p:sp>
        <p:nvSpPr>
          <p:cNvPr id="19" name="TextBox 18">
            <a:extLst>
              <a:ext uri="{FF2B5EF4-FFF2-40B4-BE49-F238E27FC236}">
                <a16:creationId xmlns:a16="http://schemas.microsoft.com/office/drawing/2014/main" id="{73EB7EFE-B6B8-441A-9907-C6B0CB060A1C}"/>
              </a:ext>
            </a:extLst>
          </p:cNvPr>
          <p:cNvSpPr txBox="1"/>
          <p:nvPr/>
        </p:nvSpPr>
        <p:spPr>
          <a:xfrm>
            <a:off x="642097" y="6492037"/>
            <a:ext cx="3976202" cy="292388"/>
          </a:xfrm>
          <a:prstGeom prst="rect">
            <a:avLst/>
          </a:prstGeom>
          <a:noFill/>
        </p:spPr>
        <p:txBody>
          <a:bodyPr wrap="square" rtlCol="0">
            <a:spAutoFit/>
          </a:bodyPr>
          <a:lstStyle/>
          <a:p>
            <a:r>
              <a:rPr lang="en-US" sz="1300" b="1" i="0">
                <a:solidFill>
                  <a:schemeClr val="bg1"/>
                </a:solidFill>
                <a:latin typeface="Arial Black" charset="0"/>
                <a:ea typeface="Arial Black" charset="0"/>
                <a:cs typeface="Arial Black" charset="0"/>
              </a:rPr>
              <a:t>Georgia Department of Human Services </a:t>
            </a:r>
            <a:r>
              <a:rPr lang="en-US" sz="1300" b="0" i="0">
                <a:solidFill>
                  <a:schemeClr val="bg1"/>
                </a:solidFill>
                <a:latin typeface="Arial Black" charset="0"/>
                <a:ea typeface="Arial Black" charset="0"/>
                <a:cs typeface="Arial Black" charset="0"/>
              </a:rPr>
              <a:t>| </a:t>
            </a:r>
            <a:endParaRPr lang="en-US" sz="1300" b="1" i="0">
              <a:solidFill>
                <a:schemeClr val="bg1"/>
              </a:solidFill>
              <a:latin typeface="Arial Black" charset="0"/>
              <a:ea typeface="Arial Black" charset="0"/>
              <a:cs typeface="Arial Black" charset="0"/>
            </a:endParaRPr>
          </a:p>
        </p:txBody>
      </p:sp>
      <p:pic>
        <p:nvPicPr>
          <p:cNvPr id="20" name="Picture 19">
            <a:extLst>
              <a:ext uri="{FF2B5EF4-FFF2-40B4-BE49-F238E27FC236}">
                <a16:creationId xmlns:a16="http://schemas.microsoft.com/office/drawing/2014/main" id="{F8BA9729-6B57-4183-876C-7ECCB774DDE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49" y="6241153"/>
            <a:ext cx="584948" cy="584948"/>
          </a:xfrm>
          <a:prstGeom prst="rect">
            <a:avLst/>
          </a:prstGeom>
        </p:spPr>
      </p:pic>
      <p:cxnSp>
        <p:nvCxnSpPr>
          <p:cNvPr id="21" name="Straight Connector 20">
            <a:extLst>
              <a:ext uri="{FF2B5EF4-FFF2-40B4-BE49-F238E27FC236}">
                <a16:creationId xmlns:a16="http://schemas.microsoft.com/office/drawing/2014/main" id="{B5148F5A-4A64-47FE-8DA1-F2FEAF87F28F}"/>
              </a:ext>
            </a:extLst>
          </p:cNvPr>
          <p:cNvCxnSpPr/>
          <p:nvPr/>
        </p:nvCxnSpPr>
        <p:spPr>
          <a:xfrm>
            <a:off x="11376837" y="6510940"/>
            <a:ext cx="0" cy="259972"/>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D99C6CB3-DD9E-4F2A-B54D-56F1FC27EC27}"/>
              </a:ext>
            </a:extLst>
          </p:cNvPr>
          <p:cNvSpPr txBox="1"/>
          <p:nvPr/>
        </p:nvSpPr>
        <p:spPr>
          <a:xfrm>
            <a:off x="11487150" y="6480462"/>
            <a:ext cx="585788" cy="307777"/>
          </a:xfrm>
          <a:prstGeom prst="rect">
            <a:avLst/>
          </a:prstGeom>
          <a:noFill/>
        </p:spPr>
        <p:txBody>
          <a:bodyPr wrap="square" rtlCol="0">
            <a:spAutoFit/>
          </a:bodyPr>
          <a:lstStyle/>
          <a:p>
            <a:fld id="{15209312-FEBA-6D4B-8361-CC24BE43BAEF}" type="slidenum">
              <a:rPr lang="en-US" sz="1400" smtClean="0">
                <a:solidFill>
                  <a:schemeClr val="bg1"/>
                </a:solidFill>
                <a:latin typeface="Arial" charset="0"/>
                <a:ea typeface="Arial" charset="0"/>
                <a:cs typeface="Arial" charset="0"/>
              </a:rPr>
              <a:t>‹#›</a:t>
            </a:fld>
            <a:endParaRPr lang="en-US" sz="1400">
              <a:solidFill>
                <a:schemeClr val="bg1"/>
              </a:solidFill>
              <a:latin typeface="Arial" charset="0"/>
              <a:ea typeface="Arial" charset="0"/>
              <a:cs typeface="Arial" charset="0"/>
            </a:endParaRPr>
          </a:p>
        </p:txBody>
      </p:sp>
      <p:sp>
        <p:nvSpPr>
          <p:cNvPr id="23" name="TextBox 22">
            <a:extLst>
              <a:ext uri="{FF2B5EF4-FFF2-40B4-BE49-F238E27FC236}">
                <a16:creationId xmlns:a16="http://schemas.microsoft.com/office/drawing/2014/main" id="{46B8EF22-8E2A-408E-8C8C-206205630F3E}"/>
              </a:ext>
            </a:extLst>
          </p:cNvPr>
          <p:cNvSpPr txBox="1"/>
          <p:nvPr/>
        </p:nvSpPr>
        <p:spPr>
          <a:xfrm>
            <a:off x="642097" y="6492037"/>
            <a:ext cx="3976202" cy="292388"/>
          </a:xfrm>
          <a:prstGeom prst="rect">
            <a:avLst/>
          </a:prstGeom>
          <a:noFill/>
        </p:spPr>
        <p:txBody>
          <a:bodyPr wrap="square" rtlCol="0">
            <a:spAutoFit/>
          </a:bodyPr>
          <a:lstStyle/>
          <a:p>
            <a:r>
              <a:rPr lang="en-US" sz="1300" b="1" i="0">
                <a:solidFill>
                  <a:schemeClr val="bg1"/>
                </a:solidFill>
                <a:latin typeface="Arial Black" charset="0"/>
                <a:ea typeface="Arial Black" charset="0"/>
                <a:cs typeface="Arial Black" charset="0"/>
              </a:rPr>
              <a:t>Georgia Department of Human Services </a:t>
            </a:r>
            <a:r>
              <a:rPr lang="en-US" sz="1300" b="0" i="0">
                <a:solidFill>
                  <a:schemeClr val="bg1"/>
                </a:solidFill>
                <a:latin typeface="Arial Black" charset="0"/>
                <a:ea typeface="Arial Black" charset="0"/>
                <a:cs typeface="Arial Black" charset="0"/>
              </a:rPr>
              <a:t>| </a:t>
            </a:r>
            <a:endParaRPr lang="en-US" sz="1300" b="1" i="0">
              <a:solidFill>
                <a:schemeClr val="bg1"/>
              </a:solidFill>
              <a:latin typeface="Arial Black" charset="0"/>
              <a:ea typeface="Arial Black" charset="0"/>
              <a:cs typeface="Arial Black" charset="0"/>
            </a:endParaRPr>
          </a:p>
        </p:txBody>
      </p:sp>
    </p:spTree>
    <p:extLst>
      <p:ext uri="{BB962C8B-B14F-4D97-AF65-F5344CB8AC3E}">
        <p14:creationId xmlns:p14="http://schemas.microsoft.com/office/powerpoint/2010/main" val="12227777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ntent Slide 2 Column Orange">
    <p:bg>
      <p:bgPr>
        <a:blipFill dpi="0" rotWithShape="1">
          <a:blip r:embed="rId2">
            <a:lum/>
          </a:blip>
          <a:srcRect/>
          <a:stretch>
            <a:fillRect l="-2000" r="-2000"/>
          </a:stretch>
        </a:blipFill>
        <a:effectLst/>
      </p:bgPr>
    </p:bg>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349623" y="256185"/>
            <a:ext cx="11497235" cy="1033368"/>
          </a:xfrm>
        </p:spPr>
        <p:txBody>
          <a:bodyPr>
            <a:normAutofit/>
          </a:bodyPr>
          <a:lstStyle>
            <a:lvl1pPr algn="ctr">
              <a:defRPr sz="4000" b="1" i="0">
                <a:latin typeface="Arial Black" charset="0"/>
                <a:ea typeface="Arial Black" charset="0"/>
                <a:cs typeface="Arial Black" charset="0"/>
              </a:defRPr>
            </a:lvl1pPr>
          </a:lstStyle>
          <a:p>
            <a:r>
              <a:rPr lang="en-US"/>
              <a:t>Slide title goes here</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49" y="6241153"/>
            <a:ext cx="584948" cy="584948"/>
          </a:xfrm>
          <a:prstGeom prst="rect">
            <a:avLst/>
          </a:prstGeom>
        </p:spPr>
      </p:pic>
      <p:cxnSp>
        <p:nvCxnSpPr>
          <p:cNvPr id="9" name="Straight Connector 8"/>
          <p:cNvCxnSpPr/>
          <p:nvPr/>
        </p:nvCxnSpPr>
        <p:spPr>
          <a:xfrm>
            <a:off x="11376837" y="6510940"/>
            <a:ext cx="0" cy="259972"/>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11487150" y="6480462"/>
            <a:ext cx="585788" cy="307777"/>
          </a:xfrm>
          <a:prstGeom prst="rect">
            <a:avLst/>
          </a:prstGeom>
          <a:noFill/>
        </p:spPr>
        <p:txBody>
          <a:bodyPr wrap="square" rtlCol="0">
            <a:spAutoFit/>
          </a:bodyPr>
          <a:lstStyle/>
          <a:p>
            <a:fld id="{15209312-FEBA-6D4B-8361-CC24BE43BAEF}" type="slidenum">
              <a:rPr lang="en-US" sz="1400" smtClean="0">
                <a:solidFill>
                  <a:schemeClr val="bg1"/>
                </a:solidFill>
                <a:latin typeface="Arial" charset="0"/>
                <a:ea typeface="Arial" charset="0"/>
                <a:cs typeface="Arial" charset="0"/>
              </a:rPr>
              <a:t>‹#›</a:t>
            </a:fld>
            <a:endParaRPr lang="en-US" sz="1400">
              <a:solidFill>
                <a:schemeClr val="bg1"/>
              </a:solidFill>
              <a:latin typeface="Arial" charset="0"/>
              <a:ea typeface="Arial" charset="0"/>
              <a:cs typeface="Arial" charset="0"/>
            </a:endParaRPr>
          </a:p>
        </p:txBody>
      </p:sp>
      <p:sp>
        <p:nvSpPr>
          <p:cNvPr id="13" name="Content Placeholder 2"/>
          <p:cNvSpPr>
            <a:spLocks noGrp="1"/>
          </p:cNvSpPr>
          <p:nvPr>
            <p:ph sz="half" idx="1"/>
          </p:nvPr>
        </p:nvSpPr>
        <p:spPr>
          <a:xfrm>
            <a:off x="349623" y="1289553"/>
            <a:ext cx="5441577" cy="4887411"/>
          </a:xfrm>
        </p:spPr>
        <p:txBody>
          <a:bodyPr/>
          <a:lstStyle>
            <a:lvl1pPr>
              <a:defRPr>
                <a:latin typeface="Arial" charset="0"/>
                <a:ea typeface="Arial" charset="0"/>
                <a:cs typeface="Arial" charset="0"/>
              </a:defRPr>
            </a:lvl1pPr>
            <a:lvl2pPr>
              <a:defRPr>
                <a:latin typeface="Arial" charset="0"/>
                <a:ea typeface="Arial" charset="0"/>
                <a:cs typeface="Arial" charset="0"/>
              </a:defRPr>
            </a:lvl2pPr>
            <a:lvl3pPr>
              <a:defRPr>
                <a:latin typeface="Arial" charset="0"/>
                <a:ea typeface="Arial" charset="0"/>
                <a:cs typeface="Arial" charset="0"/>
              </a:defRPr>
            </a:lvl3pPr>
            <a:lvl4pPr>
              <a:defRPr>
                <a:latin typeface="Arial" charset="0"/>
                <a:ea typeface="Arial" charset="0"/>
                <a:cs typeface="Arial" charset="0"/>
              </a:defRPr>
            </a:lvl4pPr>
            <a:lvl5pPr>
              <a:defRPr>
                <a:latin typeface="Arial" charset="0"/>
                <a:ea typeface="Arial" charset="0"/>
                <a:cs typeface="Arial"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3"/>
          <p:cNvSpPr>
            <a:spLocks noGrp="1"/>
          </p:cNvSpPr>
          <p:nvPr>
            <p:ph sz="half" idx="2"/>
          </p:nvPr>
        </p:nvSpPr>
        <p:spPr>
          <a:xfrm>
            <a:off x="5976730" y="1289553"/>
            <a:ext cx="5870128" cy="4887411"/>
          </a:xfrm>
        </p:spPr>
        <p:txBody>
          <a:bodyPr/>
          <a:lstStyle>
            <a:lvl1pPr>
              <a:defRPr>
                <a:latin typeface="Arial" charset="0"/>
                <a:ea typeface="Arial" charset="0"/>
                <a:cs typeface="Arial" charset="0"/>
              </a:defRPr>
            </a:lvl1pPr>
            <a:lvl2pPr>
              <a:defRPr>
                <a:latin typeface="Arial" charset="0"/>
                <a:ea typeface="Arial" charset="0"/>
                <a:cs typeface="Arial" charset="0"/>
              </a:defRPr>
            </a:lvl2pPr>
            <a:lvl3pPr>
              <a:defRPr>
                <a:latin typeface="Arial" charset="0"/>
                <a:ea typeface="Arial" charset="0"/>
                <a:cs typeface="Arial" charset="0"/>
              </a:defRPr>
            </a:lvl3pPr>
            <a:lvl4pPr>
              <a:defRPr>
                <a:latin typeface="Arial" charset="0"/>
                <a:ea typeface="Arial" charset="0"/>
                <a:cs typeface="Arial" charset="0"/>
              </a:defRPr>
            </a:lvl4pPr>
            <a:lvl5pPr>
              <a:defRPr>
                <a:latin typeface="Arial" charset="0"/>
                <a:ea typeface="Arial" charset="0"/>
                <a:cs typeface="Arial"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Box 9"/>
          <p:cNvSpPr txBox="1"/>
          <p:nvPr/>
        </p:nvSpPr>
        <p:spPr>
          <a:xfrm>
            <a:off x="642097" y="6492037"/>
            <a:ext cx="3976202" cy="292388"/>
          </a:xfrm>
          <a:prstGeom prst="rect">
            <a:avLst/>
          </a:prstGeom>
          <a:noFill/>
        </p:spPr>
        <p:txBody>
          <a:bodyPr wrap="square" rtlCol="0">
            <a:spAutoFit/>
          </a:bodyPr>
          <a:lstStyle/>
          <a:p>
            <a:r>
              <a:rPr lang="en-US" sz="1300" b="1" i="0">
                <a:solidFill>
                  <a:schemeClr val="bg1"/>
                </a:solidFill>
                <a:latin typeface="Arial Black" charset="0"/>
                <a:ea typeface="Arial Black" charset="0"/>
                <a:cs typeface="Arial Black" charset="0"/>
              </a:rPr>
              <a:t>Georgia Department of Human Services </a:t>
            </a:r>
            <a:r>
              <a:rPr lang="en-US" sz="1300" b="0" i="0">
                <a:solidFill>
                  <a:schemeClr val="bg1"/>
                </a:solidFill>
                <a:latin typeface="Arial Black" charset="0"/>
                <a:ea typeface="Arial Black" charset="0"/>
                <a:cs typeface="Arial Black" charset="0"/>
              </a:rPr>
              <a:t>| </a:t>
            </a:r>
            <a:endParaRPr lang="en-US" sz="1300" b="1" i="0">
              <a:solidFill>
                <a:schemeClr val="bg1"/>
              </a:solidFill>
              <a:latin typeface="Arial Black" charset="0"/>
              <a:ea typeface="Arial Black" charset="0"/>
              <a:cs typeface="Arial Black" charset="0"/>
            </a:endParaRPr>
          </a:p>
        </p:txBody>
      </p:sp>
      <p:sp>
        <p:nvSpPr>
          <p:cNvPr id="15" name="Text Placeholder 2"/>
          <p:cNvSpPr>
            <a:spLocks noGrp="1"/>
          </p:cNvSpPr>
          <p:nvPr>
            <p:ph type="body" sz="quarter" idx="10" hasCustomPrompt="1"/>
          </p:nvPr>
        </p:nvSpPr>
        <p:spPr>
          <a:xfrm>
            <a:off x="4440823" y="6510338"/>
            <a:ext cx="5845175" cy="260350"/>
          </a:xfrm>
        </p:spPr>
        <p:txBody>
          <a:bodyPr>
            <a:noAutofit/>
          </a:bodyPr>
          <a:lstStyle>
            <a:lvl1pPr marL="0" indent="0">
              <a:buNone/>
              <a:defRPr sz="1300" baseline="0">
                <a:solidFill>
                  <a:schemeClr val="bg1"/>
                </a:solidFill>
              </a:defRPr>
            </a:lvl1pPr>
          </a:lstStyle>
          <a:p>
            <a:pPr lvl="0"/>
            <a:r>
              <a:rPr lang="en-US" sz="1300"/>
              <a:t>Office of Strategic Planning &amp; Initiatives</a:t>
            </a:r>
            <a:endParaRPr lang="en-US"/>
          </a:p>
        </p:txBody>
      </p:sp>
      <p:sp>
        <p:nvSpPr>
          <p:cNvPr id="17" name="Date Placeholder 1"/>
          <p:cNvSpPr>
            <a:spLocks noGrp="1"/>
          </p:cNvSpPr>
          <p:nvPr>
            <p:ph type="dt" sz="half" idx="11"/>
          </p:nvPr>
        </p:nvSpPr>
        <p:spPr>
          <a:xfrm>
            <a:off x="9761368" y="6458363"/>
            <a:ext cx="1505157" cy="365125"/>
          </a:xfrm>
        </p:spPr>
        <p:txBody>
          <a:bodyPr/>
          <a:lstStyle>
            <a:lvl1pPr algn="r">
              <a:defRPr sz="1300">
                <a:solidFill>
                  <a:schemeClr val="bg1"/>
                </a:solidFill>
              </a:defRPr>
            </a:lvl1pPr>
          </a:lstStyle>
          <a:p>
            <a:fld id="{07770549-B0FE-E843-B182-62D393582D3A}" type="datetime4">
              <a:rPr lang="en-US" smtClean="0"/>
              <a:t>August 25, 2021</a:t>
            </a:fld>
            <a:endParaRPr lang="en-US" dirty="0"/>
          </a:p>
        </p:txBody>
      </p:sp>
      <p:pic>
        <p:nvPicPr>
          <p:cNvPr id="12" name="Picture 11">
            <a:extLst>
              <a:ext uri="{FF2B5EF4-FFF2-40B4-BE49-F238E27FC236}">
                <a16:creationId xmlns:a16="http://schemas.microsoft.com/office/drawing/2014/main" id="{ACD4F0C1-0F16-49A7-8312-53F4AF44403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49" y="6241153"/>
            <a:ext cx="584948" cy="584948"/>
          </a:xfrm>
          <a:prstGeom prst="rect">
            <a:avLst/>
          </a:prstGeom>
        </p:spPr>
      </p:pic>
      <p:cxnSp>
        <p:nvCxnSpPr>
          <p:cNvPr id="16" name="Straight Connector 15">
            <a:extLst>
              <a:ext uri="{FF2B5EF4-FFF2-40B4-BE49-F238E27FC236}">
                <a16:creationId xmlns:a16="http://schemas.microsoft.com/office/drawing/2014/main" id="{F2F23D94-6CF6-4A64-B447-B99BD48B9CAA}"/>
              </a:ext>
            </a:extLst>
          </p:cNvPr>
          <p:cNvCxnSpPr/>
          <p:nvPr/>
        </p:nvCxnSpPr>
        <p:spPr>
          <a:xfrm>
            <a:off x="11376837" y="6510940"/>
            <a:ext cx="0" cy="259972"/>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BE27AE0B-2E7E-4C2E-BBD1-58CE77D89F57}"/>
              </a:ext>
            </a:extLst>
          </p:cNvPr>
          <p:cNvSpPr txBox="1"/>
          <p:nvPr/>
        </p:nvSpPr>
        <p:spPr>
          <a:xfrm>
            <a:off x="11487150" y="6480462"/>
            <a:ext cx="585788" cy="307777"/>
          </a:xfrm>
          <a:prstGeom prst="rect">
            <a:avLst/>
          </a:prstGeom>
          <a:noFill/>
        </p:spPr>
        <p:txBody>
          <a:bodyPr wrap="square" rtlCol="0">
            <a:spAutoFit/>
          </a:bodyPr>
          <a:lstStyle/>
          <a:p>
            <a:fld id="{15209312-FEBA-6D4B-8361-CC24BE43BAEF}" type="slidenum">
              <a:rPr lang="en-US" sz="1400" smtClean="0">
                <a:solidFill>
                  <a:schemeClr val="bg1"/>
                </a:solidFill>
                <a:latin typeface="Arial" charset="0"/>
                <a:ea typeface="Arial" charset="0"/>
                <a:cs typeface="Arial" charset="0"/>
              </a:rPr>
              <a:t>‹#›</a:t>
            </a:fld>
            <a:endParaRPr lang="en-US" sz="1400">
              <a:solidFill>
                <a:schemeClr val="bg1"/>
              </a:solidFill>
              <a:latin typeface="Arial" charset="0"/>
              <a:ea typeface="Arial" charset="0"/>
              <a:cs typeface="Arial" charset="0"/>
            </a:endParaRPr>
          </a:p>
        </p:txBody>
      </p:sp>
      <p:sp>
        <p:nvSpPr>
          <p:cNvPr id="19" name="TextBox 18">
            <a:extLst>
              <a:ext uri="{FF2B5EF4-FFF2-40B4-BE49-F238E27FC236}">
                <a16:creationId xmlns:a16="http://schemas.microsoft.com/office/drawing/2014/main" id="{8A81DD25-639C-4DEC-9C8C-558136E9D1C9}"/>
              </a:ext>
            </a:extLst>
          </p:cNvPr>
          <p:cNvSpPr txBox="1"/>
          <p:nvPr/>
        </p:nvSpPr>
        <p:spPr>
          <a:xfrm>
            <a:off x="642097" y="6492037"/>
            <a:ext cx="3976202" cy="292388"/>
          </a:xfrm>
          <a:prstGeom prst="rect">
            <a:avLst/>
          </a:prstGeom>
          <a:noFill/>
        </p:spPr>
        <p:txBody>
          <a:bodyPr wrap="square" rtlCol="0">
            <a:spAutoFit/>
          </a:bodyPr>
          <a:lstStyle/>
          <a:p>
            <a:r>
              <a:rPr lang="en-US" sz="1300" b="1" i="0">
                <a:solidFill>
                  <a:schemeClr val="bg1"/>
                </a:solidFill>
                <a:latin typeface="Arial Black" charset="0"/>
                <a:ea typeface="Arial Black" charset="0"/>
                <a:cs typeface="Arial Black" charset="0"/>
              </a:rPr>
              <a:t>Georgia Department of Human Services </a:t>
            </a:r>
            <a:r>
              <a:rPr lang="en-US" sz="1300" b="0" i="0">
                <a:solidFill>
                  <a:schemeClr val="bg1"/>
                </a:solidFill>
                <a:latin typeface="Arial Black" charset="0"/>
                <a:ea typeface="Arial Black" charset="0"/>
                <a:cs typeface="Arial Black" charset="0"/>
              </a:rPr>
              <a:t>| </a:t>
            </a:r>
            <a:endParaRPr lang="en-US" sz="1300" b="1" i="0">
              <a:solidFill>
                <a:schemeClr val="bg1"/>
              </a:solidFill>
              <a:latin typeface="Arial Black" charset="0"/>
              <a:ea typeface="Arial Black" charset="0"/>
              <a:cs typeface="Arial Black" charset="0"/>
            </a:endParaRPr>
          </a:p>
        </p:txBody>
      </p:sp>
      <p:pic>
        <p:nvPicPr>
          <p:cNvPr id="20" name="Picture 19">
            <a:extLst>
              <a:ext uri="{FF2B5EF4-FFF2-40B4-BE49-F238E27FC236}">
                <a16:creationId xmlns:a16="http://schemas.microsoft.com/office/drawing/2014/main" id="{C4E68DB9-40DD-40D5-884D-F0F0C9D9250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49" y="6241153"/>
            <a:ext cx="584948" cy="584948"/>
          </a:xfrm>
          <a:prstGeom prst="rect">
            <a:avLst/>
          </a:prstGeom>
        </p:spPr>
      </p:pic>
      <p:cxnSp>
        <p:nvCxnSpPr>
          <p:cNvPr id="21" name="Straight Connector 20">
            <a:extLst>
              <a:ext uri="{FF2B5EF4-FFF2-40B4-BE49-F238E27FC236}">
                <a16:creationId xmlns:a16="http://schemas.microsoft.com/office/drawing/2014/main" id="{20C3FD4A-1963-4E82-9863-B6B81570DAF1}"/>
              </a:ext>
            </a:extLst>
          </p:cNvPr>
          <p:cNvCxnSpPr/>
          <p:nvPr/>
        </p:nvCxnSpPr>
        <p:spPr>
          <a:xfrm>
            <a:off x="11376837" y="6510940"/>
            <a:ext cx="0" cy="259972"/>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6FA86015-51B3-416B-8A3E-4D900C54E02A}"/>
              </a:ext>
            </a:extLst>
          </p:cNvPr>
          <p:cNvSpPr txBox="1"/>
          <p:nvPr/>
        </p:nvSpPr>
        <p:spPr>
          <a:xfrm>
            <a:off x="11487150" y="6480462"/>
            <a:ext cx="585788" cy="307777"/>
          </a:xfrm>
          <a:prstGeom prst="rect">
            <a:avLst/>
          </a:prstGeom>
          <a:noFill/>
        </p:spPr>
        <p:txBody>
          <a:bodyPr wrap="square" rtlCol="0">
            <a:spAutoFit/>
          </a:bodyPr>
          <a:lstStyle/>
          <a:p>
            <a:fld id="{15209312-FEBA-6D4B-8361-CC24BE43BAEF}" type="slidenum">
              <a:rPr lang="en-US" sz="1400" smtClean="0">
                <a:solidFill>
                  <a:schemeClr val="bg1"/>
                </a:solidFill>
                <a:latin typeface="Arial" charset="0"/>
                <a:ea typeface="Arial" charset="0"/>
                <a:cs typeface="Arial" charset="0"/>
              </a:rPr>
              <a:t>‹#›</a:t>
            </a:fld>
            <a:endParaRPr lang="en-US" sz="1400">
              <a:solidFill>
                <a:schemeClr val="bg1"/>
              </a:solidFill>
              <a:latin typeface="Arial" charset="0"/>
              <a:ea typeface="Arial" charset="0"/>
              <a:cs typeface="Arial" charset="0"/>
            </a:endParaRPr>
          </a:p>
        </p:txBody>
      </p:sp>
      <p:sp>
        <p:nvSpPr>
          <p:cNvPr id="23" name="TextBox 22">
            <a:extLst>
              <a:ext uri="{FF2B5EF4-FFF2-40B4-BE49-F238E27FC236}">
                <a16:creationId xmlns:a16="http://schemas.microsoft.com/office/drawing/2014/main" id="{70B5C89B-790F-4B2C-8B45-F2995447CEDA}"/>
              </a:ext>
            </a:extLst>
          </p:cNvPr>
          <p:cNvSpPr txBox="1"/>
          <p:nvPr/>
        </p:nvSpPr>
        <p:spPr>
          <a:xfrm>
            <a:off x="642097" y="6492037"/>
            <a:ext cx="3976202" cy="292388"/>
          </a:xfrm>
          <a:prstGeom prst="rect">
            <a:avLst/>
          </a:prstGeom>
          <a:noFill/>
        </p:spPr>
        <p:txBody>
          <a:bodyPr wrap="square" rtlCol="0">
            <a:spAutoFit/>
          </a:bodyPr>
          <a:lstStyle/>
          <a:p>
            <a:r>
              <a:rPr lang="en-US" sz="1300" b="1" i="0">
                <a:solidFill>
                  <a:schemeClr val="bg1"/>
                </a:solidFill>
                <a:latin typeface="Arial Black" charset="0"/>
                <a:ea typeface="Arial Black" charset="0"/>
                <a:cs typeface="Arial Black" charset="0"/>
              </a:rPr>
              <a:t>Georgia Department of Human Services </a:t>
            </a:r>
            <a:r>
              <a:rPr lang="en-US" sz="1300" b="0" i="0">
                <a:solidFill>
                  <a:schemeClr val="bg1"/>
                </a:solidFill>
                <a:latin typeface="Arial Black" charset="0"/>
                <a:ea typeface="Arial Black" charset="0"/>
                <a:cs typeface="Arial Black" charset="0"/>
              </a:rPr>
              <a:t>| </a:t>
            </a:r>
            <a:endParaRPr lang="en-US" sz="1300" b="1" i="0">
              <a:solidFill>
                <a:schemeClr val="bg1"/>
              </a:solidFill>
              <a:latin typeface="Arial Black" charset="0"/>
              <a:ea typeface="Arial Black" charset="0"/>
              <a:cs typeface="Arial Black" charset="0"/>
            </a:endParaRPr>
          </a:p>
        </p:txBody>
      </p:sp>
    </p:spTree>
    <p:extLst>
      <p:ext uri="{BB962C8B-B14F-4D97-AF65-F5344CB8AC3E}">
        <p14:creationId xmlns:p14="http://schemas.microsoft.com/office/powerpoint/2010/main" val="7630361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ontent Slide 2 Column BLUE text + photo Blue">
    <p:bg>
      <p:bgPr>
        <a:blipFill dpi="0" rotWithShape="1">
          <a:blip r:embed="rId2">
            <a:lum/>
          </a:blip>
          <a:srcRect/>
          <a:stretch>
            <a:fillRect l="-2000" r="-2000"/>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49623" y="256185"/>
            <a:ext cx="11497235" cy="1033368"/>
          </a:xfrm>
        </p:spPr>
        <p:txBody>
          <a:bodyPr>
            <a:normAutofit/>
          </a:bodyPr>
          <a:lstStyle>
            <a:lvl1pPr algn="ctr">
              <a:defRPr sz="4000" b="1" i="0">
                <a:latin typeface="Arial Black" charset="0"/>
                <a:ea typeface="Arial Black" charset="0"/>
                <a:cs typeface="Arial Black" charset="0"/>
              </a:defRPr>
            </a:lvl1pPr>
          </a:lstStyle>
          <a:p>
            <a:r>
              <a:rPr lang="en-US"/>
              <a:t>Slide title goes here</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49" y="6241153"/>
            <a:ext cx="584948" cy="584948"/>
          </a:xfrm>
          <a:prstGeom prst="rect">
            <a:avLst/>
          </a:prstGeom>
        </p:spPr>
      </p:pic>
      <p:cxnSp>
        <p:nvCxnSpPr>
          <p:cNvPr id="9" name="Straight Connector 8"/>
          <p:cNvCxnSpPr/>
          <p:nvPr/>
        </p:nvCxnSpPr>
        <p:spPr>
          <a:xfrm>
            <a:off x="11376837" y="6510940"/>
            <a:ext cx="0" cy="259972"/>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Text Placeholder 11"/>
          <p:cNvSpPr>
            <a:spLocks noGrp="1"/>
          </p:cNvSpPr>
          <p:nvPr>
            <p:ph type="body" sz="quarter" idx="13"/>
          </p:nvPr>
        </p:nvSpPr>
        <p:spPr>
          <a:xfrm>
            <a:off x="349250" y="1289553"/>
            <a:ext cx="5521463" cy="4782635"/>
          </a:xfrm>
        </p:spPr>
        <p:txBody>
          <a:bodyPr/>
          <a:lstStyle>
            <a:lvl1pPr>
              <a:defRPr>
                <a:latin typeface="Arial" charset="0"/>
                <a:ea typeface="Arial" charset="0"/>
                <a:cs typeface="Arial" charset="0"/>
              </a:defRPr>
            </a:lvl1pPr>
            <a:lvl2pPr>
              <a:defRPr>
                <a:latin typeface="Arial" charset="0"/>
                <a:ea typeface="Arial" charset="0"/>
                <a:cs typeface="Arial" charset="0"/>
              </a:defRPr>
            </a:lvl2pPr>
            <a:lvl3pPr>
              <a:defRPr>
                <a:latin typeface="Arial" charset="0"/>
                <a:ea typeface="Arial" charset="0"/>
                <a:cs typeface="Arial" charset="0"/>
              </a:defRPr>
            </a:lvl3pPr>
            <a:lvl4pPr>
              <a:defRPr>
                <a:latin typeface="Arial" charset="0"/>
                <a:ea typeface="Arial" charset="0"/>
                <a:cs typeface="Arial" charset="0"/>
              </a:defRPr>
            </a:lvl4pPr>
            <a:lvl5pPr>
              <a:defRPr>
                <a:latin typeface="Arial" charset="0"/>
                <a:ea typeface="Arial" charset="0"/>
                <a:cs typeface="Arial"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Box 16"/>
          <p:cNvSpPr txBox="1"/>
          <p:nvPr/>
        </p:nvSpPr>
        <p:spPr>
          <a:xfrm>
            <a:off x="11487150" y="6480462"/>
            <a:ext cx="585788" cy="307777"/>
          </a:xfrm>
          <a:prstGeom prst="rect">
            <a:avLst/>
          </a:prstGeom>
          <a:noFill/>
        </p:spPr>
        <p:txBody>
          <a:bodyPr wrap="square" rtlCol="0">
            <a:spAutoFit/>
          </a:bodyPr>
          <a:lstStyle/>
          <a:p>
            <a:fld id="{15209312-FEBA-6D4B-8361-CC24BE43BAEF}" type="slidenum">
              <a:rPr lang="en-US" sz="1400" smtClean="0">
                <a:solidFill>
                  <a:schemeClr val="bg1"/>
                </a:solidFill>
                <a:latin typeface="Arial" charset="0"/>
                <a:ea typeface="Arial" charset="0"/>
                <a:cs typeface="Arial" charset="0"/>
              </a:rPr>
              <a:t>‹#›</a:t>
            </a:fld>
            <a:endParaRPr lang="en-US" sz="1400">
              <a:solidFill>
                <a:schemeClr val="bg1"/>
              </a:solidFill>
              <a:latin typeface="Arial" charset="0"/>
              <a:ea typeface="Arial" charset="0"/>
              <a:cs typeface="Arial" charset="0"/>
            </a:endParaRPr>
          </a:p>
        </p:txBody>
      </p:sp>
      <p:sp>
        <p:nvSpPr>
          <p:cNvPr id="4" name="Picture Placeholder 3"/>
          <p:cNvSpPr>
            <a:spLocks noGrp="1"/>
          </p:cNvSpPr>
          <p:nvPr>
            <p:ph type="pic" sz="quarter" idx="14"/>
          </p:nvPr>
        </p:nvSpPr>
        <p:spPr>
          <a:xfrm>
            <a:off x="6227763" y="1289553"/>
            <a:ext cx="5619750" cy="4782635"/>
          </a:xfrm>
        </p:spPr>
        <p:txBody>
          <a:bodyPr/>
          <a:lstStyle>
            <a:lvl1pPr marL="0" indent="0">
              <a:buFontTx/>
              <a:buNone/>
              <a:defRPr>
                <a:latin typeface="Arial" charset="0"/>
                <a:ea typeface="Arial" charset="0"/>
                <a:cs typeface="Arial" charset="0"/>
              </a:defRPr>
            </a:lvl1pPr>
          </a:lstStyle>
          <a:p>
            <a:r>
              <a:rPr lang="en-US"/>
              <a:t>Click icon to add picture</a:t>
            </a:r>
          </a:p>
        </p:txBody>
      </p:sp>
      <p:sp>
        <p:nvSpPr>
          <p:cNvPr id="10" name="TextBox 9"/>
          <p:cNvSpPr txBox="1"/>
          <p:nvPr/>
        </p:nvSpPr>
        <p:spPr>
          <a:xfrm>
            <a:off x="642097" y="6492037"/>
            <a:ext cx="3976202" cy="292388"/>
          </a:xfrm>
          <a:prstGeom prst="rect">
            <a:avLst/>
          </a:prstGeom>
          <a:noFill/>
        </p:spPr>
        <p:txBody>
          <a:bodyPr wrap="square" rtlCol="0">
            <a:spAutoFit/>
          </a:bodyPr>
          <a:lstStyle/>
          <a:p>
            <a:r>
              <a:rPr lang="en-US" sz="1300" b="1" i="0">
                <a:solidFill>
                  <a:schemeClr val="bg1"/>
                </a:solidFill>
                <a:latin typeface="Arial Black" charset="0"/>
                <a:ea typeface="Arial Black" charset="0"/>
                <a:cs typeface="Arial Black" charset="0"/>
              </a:rPr>
              <a:t>Georgia Department of Human Services </a:t>
            </a:r>
            <a:r>
              <a:rPr lang="en-US" sz="1300" b="0" i="0">
                <a:solidFill>
                  <a:schemeClr val="bg1"/>
                </a:solidFill>
                <a:latin typeface="Arial Black" charset="0"/>
                <a:ea typeface="Arial Black" charset="0"/>
                <a:cs typeface="Arial Black" charset="0"/>
              </a:rPr>
              <a:t>| </a:t>
            </a:r>
            <a:endParaRPr lang="en-US" sz="1300" b="1" i="0">
              <a:solidFill>
                <a:schemeClr val="bg1"/>
              </a:solidFill>
              <a:latin typeface="Arial Black" charset="0"/>
              <a:ea typeface="Arial Black" charset="0"/>
              <a:cs typeface="Arial Black" charset="0"/>
            </a:endParaRPr>
          </a:p>
        </p:txBody>
      </p:sp>
      <p:sp>
        <p:nvSpPr>
          <p:cNvPr id="11" name="Text Placeholder 2"/>
          <p:cNvSpPr>
            <a:spLocks noGrp="1"/>
          </p:cNvSpPr>
          <p:nvPr>
            <p:ph type="body" sz="quarter" idx="10" hasCustomPrompt="1"/>
          </p:nvPr>
        </p:nvSpPr>
        <p:spPr>
          <a:xfrm>
            <a:off x="4440823" y="6510338"/>
            <a:ext cx="5845175" cy="260350"/>
          </a:xfrm>
        </p:spPr>
        <p:txBody>
          <a:bodyPr>
            <a:noAutofit/>
          </a:bodyPr>
          <a:lstStyle>
            <a:lvl1pPr marL="0" indent="0">
              <a:buNone/>
              <a:defRPr sz="1300" baseline="0">
                <a:solidFill>
                  <a:schemeClr val="bg1"/>
                </a:solidFill>
              </a:defRPr>
            </a:lvl1pPr>
          </a:lstStyle>
          <a:p>
            <a:pPr lvl="0"/>
            <a:r>
              <a:rPr lang="en-US" sz="1300"/>
              <a:t>Office of Strategic Planning &amp; Initiatives</a:t>
            </a:r>
            <a:endParaRPr lang="en-US"/>
          </a:p>
        </p:txBody>
      </p:sp>
      <p:sp>
        <p:nvSpPr>
          <p:cNvPr id="15" name="Date Placeholder 1"/>
          <p:cNvSpPr>
            <a:spLocks noGrp="1"/>
          </p:cNvSpPr>
          <p:nvPr>
            <p:ph type="dt" sz="half" idx="11"/>
          </p:nvPr>
        </p:nvSpPr>
        <p:spPr>
          <a:xfrm>
            <a:off x="9755543" y="6458363"/>
            <a:ext cx="1510982" cy="365125"/>
          </a:xfrm>
        </p:spPr>
        <p:txBody>
          <a:bodyPr/>
          <a:lstStyle>
            <a:lvl1pPr algn="r">
              <a:defRPr sz="1300">
                <a:solidFill>
                  <a:schemeClr val="bg1"/>
                </a:solidFill>
              </a:defRPr>
            </a:lvl1pPr>
          </a:lstStyle>
          <a:p>
            <a:fld id="{B33C68EC-D66B-0E4F-9406-8739A7B50D24}" type="datetime4">
              <a:rPr lang="en-US" smtClean="0"/>
              <a:t>August 25, 2021</a:t>
            </a:fld>
            <a:endParaRPr lang="en-US" dirty="0"/>
          </a:p>
        </p:txBody>
      </p:sp>
      <p:pic>
        <p:nvPicPr>
          <p:cNvPr id="13" name="Picture 12">
            <a:extLst>
              <a:ext uri="{FF2B5EF4-FFF2-40B4-BE49-F238E27FC236}">
                <a16:creationId xmlns:a16="http://schemas.microsoft.com/office/drawing/2014/main" id="{4E2FCF5A-787D-47A0-BE2B-3C87ED371C3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49" y="6241153"/>
            <a:ext cx="584948" cy="584948"/>
          </a:xfrm>
          <a:prstGeom prst="rect">
            <a:avLst/>
          </a:prstGeom>
        </p:spPr>
      </p:pic>
      <p:cxnSp>
        <p:nvCxnSpPr>
          <p:cNvPr id="14" name="Straight Connector 13">
            <a:extLst>
              <a:ext uri="{FF2B5EF4-FFF2-40B4-BE49-F238E27FC236}">
                <a16:creationId xmlns:a16="http://schemas.microsoft.com/office/drawing/2014/main" id="{AF14B4AC-2FC6-4479-A55D-03F980493F42}"/>
              </a:ext>
            </a:extLst>
          </p:cNvPr>
          <p:cNvCxnSpPr/>
          <p:nvPr/>
        </p:nvCxnSpPr>
        <p:spPr>
          <a:xfrm>
            <a:off x="11376837" y="6510940"/>
            <a:ext cx="0" cy="259972"/>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44EC98EB-7DF4-46A5-92EC-5F246C98FDE1}"/>
              </a:ext>
            </a:extLst>
          </p:cNvPr>
          <p:cNvSpPr txBox="1"/>
          <p:nvPr/>
        </p:nvSpPr>
        <p:spPr>
          <a:xfrm>
            <a:off x="11487150" y="6480462"/>
            <a:ext cx="585788" cy="307777"/>
          </a:xfrm>
          <a:prstGeom prst="rect">
            <a:avLst/>
          </a:prstGeom>
          <a:noFill/>
        </p:spPr>
        <p:txBody>
          <a:bodyPr wrap="square" rtlCol="0">
            <a:spAutoFit/>
          </a:bodyPr>
          <a:lstStyle/>
          <a:p>
            <a:fld id="{15209312-FEBA-6D4B-8361-CC24BE43BAEF}" type="slidenum">
              <a:rPr lang="en-US" sz="1400" smtClean="0">
                <a:solidFill>
                  <a:schemeClr val="bg1"/>
                </a:solidFill>
                <a:latin typeface="Arial" charset="0"/>
                <a:ea typeface="Arial" charset="0"/>
                <a:cs typeface="Arial" charset="0"/>
              </a:rPr>
              <a:t>‹#›</a:t>
            </a:fld>
            <a:endParaRPr lang="en-US" sz="1400">
              <a:solidFill>
                <a:schemeClr val="bg1"/>
              </a:solidFill>
              <a:latin typeface="Arial" charset="0"/>
              <a:ea typeface="Arial" charset="0"/>
              <a:cs typeface="Arial" charset="0"/>
            </a:endParaRPr>
          </a:p>
        </p:txBody>
      </p:sp>
      <p:sp>
        <p:nvSpPr>
          <p:cNvPr id="18" name="TextBox 17">
            <a:extLst>
              <a:ext uri="{FF2B5EF4-FFF2-40B4-BE49-F238E27FC236}">
                <a16:creationId xmlns:a16="http://schemas.microsoft.com/office/drawing/2014/main" id="{B2DE1563-0486-4685-9515-EDDBBB2C0BF6}"/>
              </a:ext>
            </a:extLst>
          </p:cNvPr>
          <p:cNvSpPr txBox="1"/>
          <p:nvPr/>
        </p:nvSpPr>
        <p:spPr>
          <a:xfrm>
            <a:off x="642097" y="6492037"/>
            <a:ext cx="3976202" cy="292388"/>
          </a:xfrm>
          <a:prstGeom prst="rect">
            <a:avLst/>
          </a:prstGeom>
          <a:noFill/>
        </p:spPr>
        <p:txBody>
          <a:bodyPr wrap="square" rtlCol="0">
            <a:spAutoFit/>
          </a:bodyPr>
          <a:lstStyle/>
          <a:p>
            <a:r>
              <a:rPr lang="en-US" sz="1300" b="1" i="0">
                <a:solidFill>
                  <a:schemeClr val="bg1"/>
                </a:solidFill>
                <a:latin typeface="Arial Black" charset="0"/>
                <a:ea typeface="Arial Black" charset="0"/>
                <a:cs typeface="Arial Black" charset="0"/>
              </a:rPr>
              <a:t>Georgia Department of Human Services </a:t>
            </a:r>
            <a:r>
              <a:rPr lang="en-US" sz="1300" b="0" i="0">
                <a:solidFill>
                  <a:schemeClr val="bg1"/>
                </a:solidFill>
                <a:latin typeface="Arial Black" charset="0"/>
                <a:ea typeface="Arial Black" charset="0"/>
                <a:cs typeface="Arial Black" charset="0"/>
              </a:rPr>
              <a:t>| </a:t>
            </a:r>
            <a:endParaRPr lang="en-US" sz="1300" b="1" i="0">
              <a:solidFill>
                <a:schemeClr val="bg1"/>
              </a:solidFill>
              <a:latin typeface="Arial Black" charset="0"/>
              <a:ea typeface="Arial Black" charset="0"/>
              <a:cs typeface="Arial Black" charset="0"/>
            </a:endParaRPr>
          </a:p>
        </p:txBody>
      </p:sp>
      <p:pic>
        <p:nvPicPr>
          <p:cNvPr id="19" name="Picture 18">
            <a:extLst>
              <a:ext uri="{FF2B5EF4-FFF2-40B4-BE49-F238E27FC236}">
                <a16:creationId xmlns:a16="http://schemas.microsoft.com/office/drawing/2014/main" id="{5C9C564C-7874-42E1-99BE-16A64E046AC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49" y="6241153"/>
            <a:ext cx="584948" cy="584948"/>
          </a:xfrm>
          <a:prstGeom prst="rect">
            <a:avLst/>
          </a:prstGeom>
        </p:spPr>
      </p:pic>
      <p:cxnSp>
        <p:nvCxnSpPr>
          <p:cNvPr id="20" name="Straight Connector 19">
            <a:extLst>
              <a:ext uri="{FF2B5EF4-FFF2-40B4-BE49-F238E27FC236}">
                <a16:creationId xmlns:a16="http://schemas.microsoft.com/office/drawing/2014/main" id="{4C05C194-94A5-497C-B7E6-6C5DB235B349}"/>
              </a:ext>
            </a:extLst>
          </p:cNvPr>
          <p:cNvCxnSpPr/>
          <p:nvPr/>
        </p:nvCxnSpPr>
        <p:spPr>
          <a:xfrm>
            <a:off x="11376837" y="6510940"/>
            <a:ext cx="0" cy="259972"/>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2D42E61C-F5DA-4775-B47F-B9C4CAEA13EC}"/>
              </a:ext>
            </a:extLst>
          </p:cNvPr>
          <p:cNvSpPr txBox="1"/>
          <p:nvPr/>
        </p:nvSpPr>
        <p:spPr>
          <a:xfrm>
            <a:off x="11487150" y="6480462"/>
            <a:ext cx="585788" cy="307777"/>
          </a:xfrm>
          <a:prstGeom prst="rect">
            <a:avLst/>
          </a:prstGeom>
          <a:noFill/>
        </p:spPr>
        <p:txBody>
          <a:bodyPr wrap="square" rtlCol="0">
            <a:spAutoFit/>
          </a:bodyPr>
          <a:lstStyle/>
          <a:p>
            <a:fld id="{15209312-FEBA-6D4B-8361-CC24BE43BAEF}" type="slidenum">
              <a:rPr lang="en-US" sz="1400" smtClean="0">
                <a:solidFill>
                  <a:schemeClr val="bg1"/>
                </a:solidFill>
                <a:latin typeface="Arial" charset="0"/>
                <a:ea typeface="Arial" charset="0"/>
                <a:cs typeface="Arial" charset="0"/>
              </a:rPr>
              <a:t>‹#›</a:t>
            </a:fld>
            <a:endParaRPr lang="en-US" sz="1400">
              <a:solidFill>
                <a:schemeClr val="bg1"/>
              </a:solidFill>
              <a:latin typeface="Arial" charset="0"/>
              <a:ea typeface="Arial" charset="0"/>
              <a:cs typeface="Arial" charset="0"/>
            </a:endParaRPr>
          </a:p>
        </p:txBody>
      </p:sp>
      <p:sp>
        <p:nvSpPr>
          <p:cNvPr id="22" name="TextBox 21">
            <a:extLst>
              <a:ext uri="{FF2B5EF4-FFF2-40B4-BE49-F238E27FC236}">
                <a16:creationId xmlns:a16="http://schemas.microsoft.com/office/drawing/2014/main" id="{47F50F17-D588-46E0-9ACB-2B5EDD46E42A}"/>
              </a:ext>
            </a:extLst>
          </p:cNvPr>
          <p:cNvSpPr txBox="1"/>
          <p:nvPr/>
        </p:nvSpPr>
        <p:spPr>
          <a:xfrm>
            <a:off x="642097" y="6492037"/>
            <a:ext cx="3976202" cy="292388"/>
          </a:xfrm>
          <a:prstGeom prst="rect">
            <a:avLst/>
          </a:prstGeom>
          <a:noFill/>
        </p:spPr>
        <p:txBody>
          <a:bodyPr wrap="square" rtlCol="0">
            <a:spAutoFit/>
          </a:bodyPr>
          <a:lstStyle/>
          <a:p>
            <a:r>
              <a:rPr lang="en-US" sz="1300" b="1" i="0">
                <a:solidFill>
                  <a:schemeClr val="bg1"/>
                </a:solidFill>
                <a:latin typeface="Arial Black" charset="0"/>
                <a:ea typeface="Arial Black" charset="0"/>
                <a:cs typeface="Arial Black" charset="0"/>
              </a:rPr>
              <a:t>Georgia Department of Human Services </a:t>
            </a:r>
            <a:r>
              <a:rPr lang="en-US" sz="1300" b="0" i="0">
                <a:solidFill>
                  <a:schemeClr val="bg1"/>
                </a:solidFill>
                <a:latin typeface="Arial Black" charset="0"/>
                <a:ea typeface="Arial Black" charset="0"/>
                <a:cs typeface="Arial Black" charset="0"/>
              </a:rPr>
              <a:t>| </a:t>
            </a:r>
            <a:endParaRPr lang="en-US" sz="1300" b="1" i="0">
              <a:solidFill>
                <a:schemeClr val="bg1"/>
              </a:solidFill>
              <a:latin typeface="Arial Black" charset="0"/>
              <a:ea typeface="Arial Black" charset="0"/>
              <a:cs typeface="Arial Black" charset="0"/>
            </a:endParaRPr>
          </a:p>
        </p:txBody>
      </p:sp>
    </p:spTree>
    <p:extLst>
      <p:ext uri="{BB962C8B-B14F-4D97-AF65-F5344CB8AC3E}">
        <p14:creationId xmlns:p14="http://schemas.microsoft.com/office/powerpoint/2010/main" val="7478883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Content Slide 2 Column GREEN text + photo Green">
    <p:bg>
      <p:bgPr>
        <a:blipFill dpi="0" rotWithShape="1">
          <a:blip r:embed="rId2">
            <a:lum/>
          </a:blip>
          <a:srcRect/>
          <a:stretch>
            <a:fillRect l="-2000" r="-2000"/>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49623" y="256185"/>
            <a:ext cx="11497235" cy="1033368"/>
          </a:xfrm>
        </p:spPr>
        <p:txBody>
          <a:bodyPr>
            <a:normAutofit/>
          </a:bodyPr>
          <a:lstStyle>
            <a:lvl1pPr algn="ctr">
              <a:defRPr sz="4000" b="1" i="0">
                <a:latin typeface="Arial Black" charset="0"/>
                <a:ea typeface="Arial Black" charset="0"/>
                <a:cs typeface="Arial Black" charset="0"/>
              </a:defRPr>
            </a:lvl1pPr>
          </a:lstStyle>
          <a:p>
            <a:r>
              <a:rPr lang="en-US"/>
              <a:t>Slide title goes here</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49" y="6241153"/>
            <a:ext cx="584948" cy="584948"/>
          </a:xfrm>
          <a:prstGeom prst="rect">
            <a:avLst/>
          </a:prstGeom>
        </p:spPr>
      </p:pic>
      <p:cxnSp>
        <p:nvCxnSpPr>
          <p:cNvPr id="9" name="Straight Connector 8"/>
          <p:cNvCxnSpPr/>
          <p:nvPr/>
        </p:nvCxnSpPr>
        <p:spPr>
          <a:xfrm>
            <a:off x="11376837" y="6510940"/>
            <a:ext cx="0" cy="259972"/>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Text Placeholder 11"/>
          <p:cNvSpPr>
            <a:spLocks noGrp="1"/>
          </p:cNvSpPr>
          <p:nvPr>
            <p:ph type="body" sz="quarter" idx="13"/>
          </p:nvPr>
        </p:nvSpPr>
        <p:spPr>
          <a:xfrm>
            <a:off x="349250" y="1289553"/>
            <a:ext cx="5521463" cy="4782635"/>
          </a:xfrm>
        </p:spPr>
        <p:txBody>
          <a:bodyPr/>
          <a:lstStyle>
            <a:lvl1pPr>
              <a:defRPr>
                <a:latin typeface="Arial" charset="0"/>
                <a:ea typeface="Arial" charset="0"/>
                <a:cs typeface="Arial" charset="0"/>
              </a:defRPr>
            </a:lvl1pPr>
            <a:lvl2pPr>
              <a:defRPr>
                <a:latin typeface="Arial" charset="0"/>
                <a:ea typeface="Arial" charset="0"/>
                <a:cs typeface="Arial" charset="0"/>
              </a:defRPr>
            </a:lvl2pPr>
            <a:lvl3pPr>
              <a:defRPr>
                <a:latin typeface="Arial" charset="0"/>
                <a:ea typeface="Arial" charset="0"/>
                <a:cs typeface="Arial" charset="0"/>
              </a:defRPr>
            </a:lvl3pPr>
            <a:lvl4pPr>
              <a:defRPr>
                <a:latin typeface="Arial" charset="0"/>
                <a:ea typeface="Arial" charset="0"/>
                <a:cs typeface="Arial" charset="0"/>
              </a:defRPr>
            </a:lvl4pPr>
            <a:lvl5pPr>
              <a:defRPr>
                <a:latin typeface="Arial" charset="0"/>
                <a:ea typeface="Arial" charset="0"/>
                <a:cs typeface="Arial"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Box 16"/>
          <p:cNvSpPr txBox="1"/>
          <p:nvPr/>
        </p:nvSpPr>
        <p:spPr>
          <a:xfrm>
            <a:off x="11487150" y="6480462"/>
            <a:ext cx="585788" cy="307777"/>
          </a:xfrm>
          <a:prstGeom prst="rect">
            <a:avLst/>
          </a:prstGeom>
          <a:noFill/>
        </p:spPr>
        <p:txBody>
          <a:bodyPr wrap="square" rtlCol="0">
            <a:spAutoFit/>
          </a:bodyPr>
          <a:lstStyle/>
          <a:p>
            <a:fld id="{15209312-FEBA-6D4B-8361-CC24BE43BAEF}" type="slidenum">
              <a:rPr lang="en-US" sz="1400" smtClean="0">
                <a:solidFill>
                  <a:schemeClr val="bg1"/>
                </a:solidFill>
                <a:latin typeface="Arial" charset="0"/>
                <a:ea typeface="Arial" charset="0"/>
                <a:cs typeface="Arial" charset="0"/>
              </a:rPr>
              <a:t>‹#›</a:t>
            </a:fld>
            <a:endParaRPr lang="en-US" sz="1400">
              <a:solidFill>
                <a:schemeClr val="bg1"/>
              </a:solidFill>
              <a:latin typeface="Arial" charset="0"/>
              <a:ea typeface="Arial" charset="0"/>
              <a:cs typeface="Arial" charset="0"/>
            </a:endParaRPr>
          </a:p>
        </p:txBody>
      </p:sp>
      <p:sp>
        <p:nvSpPr>
          <p:cNvPr id="4" name="Picture Placeholder 3"/>
          <p:cNvSpPr>
            <a:spLocks noGrp="1"/>
          </p:cNvSpPr>
          <p:nvPr>
            <p:ph type="pic" sz="quarter" idx="14"/>
          </p:nvPr>
        </p:nvSpPr>
        <p:spPr>
          <a:xfrm>
            <a:off x="6227763" y="1289553"/>
            <a:ext cx="5619750" cy="4782635"/>
          </a:xfrm>
        </p:spPr>
        <p:txBody>
          <a:bodyPr/>
          <a:lstStyle>
            <a:lvl1pPr marL="0" indent="0">
              <a:buFontTx/>
              <a:buNone/>
              <a:defRPr>
                <a:latin typeface="Arial" charset="0"/>
                <a:ea typeface="Arial" charset="0"/>
                <a:cs typeface="Arial" charset="0"/>
              </a:defRPr>
            </a:lvl1pPr>
          </a:lstStyle>
          <a:p>
            <a:r>
              <a:rPr lang="en-US"/>
              <a:t>Click icon to add picture</a:t>
            </a:r>
          </a:p>
        </p:txBody>
      </p:sp>
      <p:sp>
        <p:nvSpPr>
          <p:cNvPr id="10" name="TextBox 9"/>
          <p:cNvSpPr txBox="1"/>
          <p:nvPr/>
        </p:nvSpPr>
        <p:spPr>
          <a:xfrm>
            <a:off x="642097" y="6492037"/>
            <a:ext cx="3976202" cy="292388"/>
          </a:xfrm>
          <a:prstGeom prst="rect">
            <a:avLst/>
          </a:prstGeom>
          <a:noFill/>
        </p:spPr>
        <p:txBody>
          <a:bodyPr wrap="square" rtlCol="0">
            <a:spAutoFit/>
          </a:bodyPr>
          <a:lstStyle/>
          <a:p>
            <a:r>
              <a:rPr lang="en-US" sz="1300" b="1" i="0">
                <a:solidFill>
                  <a:schemeClr val="bg1"/>
                </a:solidFill>
                <a:latin typeface="Arial Black" charset="0"/>
                <a:ea typeface="Arial Black" charset="0"/>
                <a:cs typeface="Arial Black" charset="0"/>
              </a:rPr>
              <a:t>Georgia Department of Human Services </a:t>
            </a:r>
            <a:r>
              <a:rPr lang="en-US" sz="1300" b="0" i="0">
                <a:solidFill>
                  <a:schemeClr val="bg1"/>
                </a:solidFill>
                <a:latin typeface="Arial Black" charset="0"/>
                <a:ea typeface="Arial Black" charset="0"/>
                <a:cs typeface="Arial Black" charset="0"/>
              </a:rPr>
              <a:t>| </a:t>
            </a:r>
            <a:endParaRPr lang="en-US" sz="1300" b="1" i="0">
              <a:solidFill>
                <a:schemeClr val="bg1"/>
              </a:solidFill>
              <a:latin typeface="Arial Black" charset="0"/>
              <a:ea typeface="Arial Black" charset="0"/>
              <a:cs typeface="Arial Black" charset="0"/>
            </a:endParaRPr>
          </a:p>
        </p:txBody>
      </p:sp>
      <p:sp>
        <p:nvSpPr>
          <p:cNvPr id="11" name="Text Placeholder 2"/>
          <p:cNvSpPr>
            <a:spLocks noGrp="1"/>
          </p:cNvSpPr>
          <p:nvPr>
            <p:ph type="body" sz="quarter" idx="10" hasCustomPrompt="1"/>
          </p:nvPr>
        </p:nvSpPr>
        <p:spPr>
          <a:xfrm>
            <a:off x="4440823" y="6510338"/>
            <a:ext cx="5845175" cy="260350"/>
          </a:xfrm>
        </p:spPr>
        <p:txBody>
          <a:bodyPr>
            <a:noAutofit/>
          </a:bodyPr>
          <a:lstStyle>
            <a:lvl1pPr marL="0" indent="0">
              <a:buNone/>
              <a:defRPr sz="1300" baseline="0">
                <a:solidFill>
                  <a:schemeClr val="bg1"/>
                </a:solidFill>
              </a:defRPr>
            </a:lvl1pPr>
          </a:lstStyle>
          <a:p>
            <a:pPr lvl="0"/>
            <a:r>
              <a:rPr lang="en-US" sz="1300"/>
              <a:t>Office of Strategic Planning &amp; Initiatives</a:t>
            </a:r>
            <a:endParaRPr lang="en-US"/>
          </a:p>
        </p:txBody>
      </p:sp>
      <p:sp>
        <p:nvSpPr>
          <p:cNvPr id="15" name="Date Placeholder 1"/>
          <p:cNvSpPr>
            <a:spLocks noGrp="1"/>
          </p:cNvSpPr>
          <p:nvPr>
            <p:ph type="dt" sz="half" idx="11"/>
          </p:nvPr>
        </p:nvSpPr>
        <p:spPr>
          <a:xfrm>
            <a:off x="9749720" y="6458363"/>
            <a:ext cx="1516805" cy="365125"/>
          </a:xfrm>
        </p:spPr>
        <p:txBody>
          <a:bodyPr/>
          <a:lstStyle>
            <a:lvl1pPr algn="r">
              <a:defRPr sz="1300">
                <a:solidFill>
                  <a:schemeClr val="bg1"/>
                </a:solidFill>
              </a:defRPr>
            </a:lvl1pPr>
          </a:lstStyle>
          <a:p>
            <a:fld id="{96C4CDF7-6BD1-374A-B8EC-FF7909F7DB8F}" type="datetime4">
              <a:rPr lang="en-US" smtClean="0"/>
              <a:t>August 25, 2021</a:t>
            </a:fld>
            <a:endParaRPr lang="en-US" dirty="0"/>
          </a:p>
        </p:txBody>
      </p:sp>
      <p:pic>
        <p:nvPicPr>
          <p:cNvPr id="13" name="Picture 12">
            <a:extLst>
              <a:ext uri="{FF2B5EF4-FFF2-40B4-BE49-F238E27FC236}">
                <a16:creationId xmlns:a16="http://schemas.microsoft.com/office/drawing/2014/main" id="{299AEFB3-14DE-4A20-8126-1D46702893D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49" y="6241153"/>
            <a:ext cx="584948" cy="584948"/>
          </a:xfrm>
          <a:prstGeom prst="rect">
            <a:avLst/>
          </a:prstGeom>
        </p:spPr>
      </p:pic>
      <p:cxnSp>
        <p:nvCxnSpPr>
          <p:cNvPr id="14" name="Straight Connector 13">
            <a:extLst>
              <a:ext uri="{FF2B5EF4-FFF2-40B4-BE49-F238E27FC236}">
                <a16:creationId xmlns:a16="http://schemas.microsoft.com/office/drawing/2014/main" id="{A14242BA-8DB0-4C94-821D-BFCCE8762C1E}"/>
              </a:ext>
            </a:extLst>
          </p:cNvPr>
          <p:cNvCxnSpPr/>
          <p:nvPr/>
        </p:nvCxnSpPr>
        <p:spPr>
          <a:xfrm>
            <a:off x="11376837" y="6510940"/>
            <a:ext cx="0" cy="259972"/>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0FBCF770-162B-4B21-8634-B59A7B670A98}"/>
              </a:ext>
            </a:extLst>
          </p:cNvPr>
          <p:cNvSpPr txBox="1"/>
          <p:nvPr/>
        </p:nvSpPr>
        <p:spPr>
          <a:xfrm>
            <a:off x="11487150" y="6480462"/>
            <a:ext cx="585788" cy="307777"/>
          </a:xfrm>
          <a:prstGeom prst="rect">
            <a:avLst/>
          </a:prstGeom>
          <a:noFill/>
        </p:spPr>
        <p:txBody>
          <a:bodyPr wrap="square" rtlCol="0">
            <a:spAutoFit/>
          </a:bodyPr>
          <a:lstStyle/>
          <a:p>
            <a:fld id="{15209312-FEBA-6D4B-8361-CC24BE43BAEF}" type="slidenum">
              <a:rPr lang="en-US" sz="1400" smtClean="0">
                <a:solidFill>
                  <a:schemeClr val="bg1"/>
                </a:solidFill>
                <a:latin typeface="Arial" charset="0"/>
                <a:ea typeface="Arial" charset="0"/>
                <a:cs typeface="Arial" charset="0"/>
              </a:rPr>
              <a:t>‹#›</a:t>
            </a:fld>
            <a:endParaRPr lang="en-US" sz="1400">
              <a:solidFill>
                <a:schemeClr val="bg1"/>
              </a:solidFill>
              <a:latin typeface="Arial" charset="0"/>
              <a:ea typeface="Arial" charset="0"/>
              <a:cs typeface="Arial" charset="0"/>
            </a:endParaRPr>
          </a:p>
        </p:txBody>
      </p:sp>
      <p:sp>
        <p:nvSpPr>
          <p:cNvPr id="18" name="TextBox 17">
            <a:extLst>
              <a:ext uri="{FF2B5EF4-FFF2-40B4-BE49-F238E27FC236}">
                <a16:creationId xmlns:a16="http://schemas.microsoft.com/office/drawing/2014/main" id="{E5ED1F9A-64DC-466D-A296-78C3889B968F}"/>
              </a:ext>
            </a:extLst>
          </p:cNvPr>
          <p:cNvSpPr txBox="1"/>
          <p:nvPr/>
        </p:nvSpPr>
        <p:spPr>
          <a:xfrm>
            <a:off x="642097" y="6492037"/>
            <a:ext cx="3976202" cy="292388"/>
          </a:xfrm>
          <a:prstGeom prst="rect">
            <a:avLst/>
          </a:prstGeom>
          <a:noFill/>
        </p:spPr>
        <p:txBody>
          <a:bodyPr wrap="square" rtlCol="0">
            <a:spAutoFit/>
          </a:bodyPr>
          <a:lstStyle/>
          <a:p>
            <a:r>
              <a:rPr lang="en-US" sz="1300" b="1" i="0">
                <a:solidFill>
                  <a:schemeClr val="bg1"/>
                </a:solidFill>
                <a:latin typeface="Arial Black" charset="0"/>
                <a:ea typeface="Arial Black" charset="0"/>
                <a:cs typeface="Arial Black" charset="0"/>
              </a:rPr>
              <a:t>Georgia Department of Human Services </a:t>
            </a:r>
            <a:r>
              <a:rPr lang="en-US" sz="1300" b="0" i="0">
                <a:solidFill>
                  <a:schemeClr val="bg1"/>
                </a:solidFill>
                <a:latin typeface="Arial Black" charset="0"/>
                <a:ea typeface="Arial Black" charset="0"/>
                <a:cs typeface="Arial Black" charset="0"/>
              </a:rPr>
              <a:t>| </a:t>
            </a:r>
            <a:endParaRPr lang="en-US" sz="1300" b="1" i="0">
              <a:solidFill>
                <a:schemeClr val="bg1"/>
              </a:solidFill>
              <a:latin typeface="Arial Black" charset="0"/>
              <a:ea typeface="Arial Black" charset="0"/>
              <a:cs typeface="Arial Black" charset="0"/>
            </a:endParaRPr>
          </a:p>
        </p:txBody>
      </p:sp>
      <p:pic>
        <p:nvPicPr>
          <p:cNvPr id="19" name="Picture 18">
            <a:extLst>
              <a:ext uri="{FF2B5EF4-FFF2-40B4-BE49-F238E27FC236}">
                <a16:creationId xmlns:a16="http://schemas.microsoft.com/office/drawing/2014/main" id="{50498191-F491-4F3A-B352-7854E6F8694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49" y="6241153"/>
            <a:ext cx="584948" cy="584948"/>
          </a:xfrm>
          <a:prstGeom prst="rect">
            <a:avLst/>
          </a:prstGeom>
        </p:spPr>
      </p:pic>
      <p:cxnSp>
        <p:nvCxnSpPr>
          <p:cNvPr id="20" name="Straight Connector 19">
            <a:extLst>
              <a:ext uri="{FF2B5EF4-FFF2-40B4-BE49-F238E27FC236}">
                <a16:creationId xmlns:a16="http://schemas.microsoft.com/office/drawing/2014/main" id="{4F19BAC5-38BB-404B-8DE0-174EC0DF671A}"/>
              </a:ext>
            </a:extLst>
          </p:cNvPr>
          <p:cNvCxnSpPr/>
          <p:nvPr/>
        </p:nvCxnSpPr>
        <p:spPr>
          <a:xfrm>
            <a:off x="11376837" y="6510940"/>
            <a:ext cx="0" cy="259972"/>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3D634CD1-04D9-4B41-9490-23359C304D9D}"/>
              </a:ext>
            </a:extLst>
          </p:cNvPr>
          <p:cNvSpPr txBox="1"/>
          <p:nvPr/>
        </p:nvSpPr>
        <p:spPr>
          <a:xfrm>
            <a:off x="11487150" y="6480462"/>
            <a:ext cx="585788" cy="307777"/>
          </a:xfrm>
          <a:prstGeom prst="rect">
            <a:avLst/>
          </a:prstGeom>
          <a:noFill/>
        </p:spPr>
        <p:txBody>
          <a:bodyPr wrap="square" rtlCol="0">
            <a:spAutoFit/>
          </a:bodyPr>
          <a:lstStyle/>
          <a:p>
            <a:fld id="{15209312-FEBA-6D4B-8361-CC24BE43BAEF}" type="slidenum">
              <a:rPr lang="en-US" sz="1400" smtClean="0">
                <a:solidFill>
                  <a:schemeClr val="bg1"/>
                </a:solidFill>
                <a:latin typeface="Arial" charset="0"/>
                <a:ea typeface="Arial" charset="0"/>
                <a:cs typeface="Arial" charset="0"/>
              </a:rPr>
              <a:t>‹#›</a:t>
            </a:fld>
            <a:endParaRPr lang="en-US" sz="1400">
              <a:solidFill>
                <a:schemeClr val="bg1"/>
              </a:solidFill>
              <a:latin typeface="Arial" charset="0"/>
              <a:ea typeface="Arial" charset="0"/>
              <a:cs typeface="Arial" charset="0"/>
            </a:endParaRPr>
          </a:p>
        </p:txBody>
      </p:sp>
      <p:sp>
        <p:nvSpPr>
          <p:cNvPr id="22" name="TextBox 21">
            <a:extLst>
              <a:ext uri="{FF2B5EF4-FFF2-40B4-BE49-F238E27FC236}">
                <a16:creationId xmlns:a16="http://schemas.microsoft.com/office/drawing/2014/main" id="{5D762C87-D241-440C-AA97-CC19F9186EAF}"/>
              </a:ext>
            </a:extLst>
          </p:cNvPr>
          <p:cNvSpPr txBox="1"/>
          <p:nvPr/>
        </p:nvSpPr>
        <p:spPr>
          <a:xfrm>
            <a:off x="642097" y="6492037"/>
            <a:ext cx="3976202" cy="292388"/>
          </a:xfrm>
          <a:prstGeom prst="rect">
            <a:avLst/>
          </a:prstGeom>
          <a:noFill/>
        </p:spPr>
        <p:txBody>
          <a:bodyPr wrap="square" rtlCol="0">
            <a:spAutoFit/>
          </a:bodyPr>
          <a:lstStyle/>
          <a:p>
            <a:r>
              <a:rPr lang="en-US" sz="1300" b="1" i="0">
                <a:solidFill>
                  <a:schemeClr val="bg1"/>
                </a:solidFill>
                <a:latin typeface="Arial Black" charset="0"/>
                <a:ea typeface="Arial Black" charset="0"/>
                <a:cs typeface="Arial Black" charset="0"/>
              </a:rPr>
              <a:t>Georgia Department of Human Services </a:t>
            </a:r>
            <a:r>
              <a:rPr lang="en-US" sz="1300" b="0" i="0">
                <a:solidFill>
                  <a:schemeClr val="bg1"/>
                </a:solidFill>
                <a:latin typeface="Arial Black" charset="0"/>
                <a:ea typeface="Arial Black" charset="0"/>
                <a:cs typeface="Arial Black" charset="0"/>
              </a:rPr>
              <a:t>| </a:t>
            </a:r>
            <a:endParaRPr lang="en-US" sz="1300" b="1" i="0">
              <a:solidFill>
                <a:schemeClr val="bg1"/>
              </a:solidFill>
              <a:latin typeface="Arial Black" charset="0"/>
              <a:ea typeface="Arial Black" charset="0"/>
              <a:cs typeface="Arial Black" charset="0"/>
            </a:endParaRPr>
          </a:p>
        </p:txBody>
      </p:sp>
    </p:spTree>
    <p:extLst>
      <p:ext uri="{BB962C8B-B14F-4D97-AF65-F5344CB8AC3E}">
        <p14:creationId xmlns:p14="http://schemas.microsoft.com/office/powerpoint/2010/main" val="273046473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Content Slide 2 column ORANGE text + photo Orange">
    <p:bg>
      <p:bgPr>
        <a:blipFill dpi="0" rotWithShape="1">
          <a:blip r:embed="rId2">
            <a:lum/>
          </a:blip>
          <a:srcRect/>
          <a:stretch>
            <a:fillRect l="-2000" r="-2000"/>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49623" y="256185"/>
            <a:ext cx="11497235" cy="1033368"/>
          </a:xfrm>
        </p:spPr>
        <p:txBody>
          <a:bodyPr>
            <a:normAutofit/>
          </a:bodyPr>
          <a:lstStyle>
            <a:lvl1pPr algn="ctr">
              <a:defRPr sz="4000" b="1" i="0">
                <a:latin typeface="Arial Black" charset="0"/>
                <a:ea typeface="Arial Black" charset="0"/>
                <a:cs typeface="Arial Black" charset="0"/>
              </a:defRPr>
            </a:lvl1pPr>
          </a:lstStyle>
          <a:p>
            <a:r>
              <a:rPr lang="en-US"/>
              <a:t>Slide title goes here</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49" y="6241153"/>
            <a:ext cx="584948" cy="584948"/>
          </a:xfrm>
          <a:prstGeom prst="rect">
            <a:avLst/>
          </a:prstGeom>
        </p:spPr>
      </p:pic>
      <p:cxnSp>
        <p:nvCxnSpPr>
          <p:cNvPr id="9" name="Straight Connector 8"/>
          <p:cNvCxnSpPr/>
          <p:nvPr/>
        </p:nvCxnSpPr>
        <p:spPr>
          <a:xfrm>
            <a:off x="11376837" y="6510940"/>
            <a:ext cx="0" cy="259972"/>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Text Placeholder 11"/>
          <p:cNvSpPr>
            <a:spLocks noGrp="1"/>
          </p:cNvSpPr>
          <p:nvPr>
            <p:ph type="body" sz="quarter" idx="13"/>
          </p:nvPr>
        </p:nvSpPr>
        <p:spPr>
          <a:xfrm>
            <a:off x="349250" y="1289553"/>
            <a:ext cx="5521463" cy="4782635"/>
          </a:xfrm>
        </p:spPr>
        <p:txBody>
          <a:bodyPr/>
          <a:lstStyle>
            <a:lvl1pPr>
              <a:defRPr>
                <a:latin typeface="Arial" charset="0"/>
                <a:ea typeface="Arial" charset="0"/>
                <a:cs typeface="Arial" charset="0"/>
              </a:defRPr>
            </a:lvl1pPr>
            <a:lvl2pPr>
              <a:defRPr>
                <a:latin typeface="Arial" charset="0"/>
                <a:ea typeface="Arial" charset="0"/>
                <a:cs typeface="Arial" charset="0"/>
              </a:defRPr>
            </a:lvl2pPr>
            <a:lvl3pPr>
              <a:defRPr>
                <a:latin typeface="Arial" charset="0"/>
                <a:ea typeface="Arial" charset="0"/>
                <a:cs typeface="Arial" charset="0"/>
              </a:defRPr>
            </a:lvl3pPr>
            <a:lvl4pPr>
              <a:defRPr>
                <a:latin typeface="Arial" charset="0"/>
                <a:ea typeface="Arial" charset="0"/>
                <a:cs typeface="Arial" charset="0"/>
              </a:defRPr>
            </a:lvl4pPr>
            <a:lvl5pPr>
              <a:defRPr>
                <a:latin typeface="Arial" charset="0"/>
                <a:ea typeface="Arial" charset="0"/>
                <a:cs typeface="Arial"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Box 16"/>
          <p:cNvSpPr txBox="1"/>
          <p:nvPr/>
        </p:nvSpPr>
        <p:spPr>
          <a:xfrm>
            <a:off x="11487150" y="6480462"/>
            <a:ext cx="585788" cy="307777"/>
          </a:xfrm>
          <a:prstGeom prst="rect">
            <a:avLst/>
          </a:prstGeom>
          <a:noFill/>
        </p:spPr>
        <p:txBody>
          <a:bodyPr wrap="square" rtlCol="0">
            <a:spAutoFit/>
          </a:bodyPr>
          <a:lstStyle/>
          <a:p>
            <a:fld id="{15209312-FEBA-6D4B-8361-CC24BE43BAEF}" type="slidenum">
              <a:rPr lang="en-US" sz="1400" smtClean="0">
                <a:solidFill>
                  <a:schemeClr val="bg1"/>
                </a:solidFill>
                <a:latin typeface="Arial" charset="0"/>
                <a:ea typeface="Arial" charset="0"/>
                <a:cs typeface="Arial" charset="0"/>
              </a:rPr>
              <a:t>‹#›</a:t>
            </a:fld>
            <a:endParaRPr lang="en-US" sz="1400">
              <a:solidFill>
                <a:schemeClr val="bg1"/>
              </a:solidFill>
              <a:latin typeface="Arial" charset="0"/>
              <a:ea typeface="Arial" charset="0"/>
              <a:cs typeface="Arial" charset="0"/>
            </a:endParaRPr>
          </a:p>
        </p:txBody>
      </p:sp>
      <p:sp>
        <p:nvSpPr>
          <p:cNvPr id="4" name="Picture Placeholder 3"/>
          <p:cNvSpPr>
            <a:spLocks noGrp="1"/>
          </p:cNvSpPr>
          <p:nvPr>
            <p:ph type="pic" sz="quarter" idx="14"/>
          </p:nvPr>
        </p:nvSpPr>
        <p:spPr>
          <a:xfrm>
            <a:off x="6227763" y="1289553"/>
            <a:ext cx="5619750" cy="4782635"/>
          </a:xfrm>
        </p:spPr>
        <p:txBody>
          <a:bodyPr/>
          <a:lstStyle>
            <a:lvl1pPr marL="0" indent="0">
              <a:buFontTx/>
              <a:buNone/>
              <a:defRPr>
                <a:latin typeface="Arial" charset="0"/>
                <a:ea typeface="Arial" charset="0"/>
                <a:cs typeface="Arial" charset="0"/>
              </a:defRPr>
            </a:lvl1pPr>
          </a:lstStyle>
          <a:p>
            <a:r>
              <a:rPr lang="en-US"/>
              <a:t>Click icon to add picture</a:t>
            </a:r>
          </a:p>
        </p:txBody>
      </p:sp>
      <p:sp>
        <p:nvSpPr>
          <p:cNvPr id="10" name="TextBox 9"/>
          <p:cNvSpPr txBox="1"/>
          <p:nvPr/>
        </p:nvSpPr>
        <p:spPr>
          <a:xfrm>
            <a:off x="642097" y="6492037"/>
            <a:ext cx="3976202" cy="292388"/>
          </a:xfrm>
          <a:prstGeom prst="rect">
            <a:avLst/>
          </a:prstGeom>
          <a:noFill/>
        </p:spPr>
        <p:txBody>
          <a:bodyPr wrap="square" rtlCol="0">
            <a:spAutoFit/>
          </a:bodyPr>
          <a:lstStyle/>
          <a:p>
            <a:r>
              <a:rPr lang="en-US" sz="1300" b="1" i="0">
                <a:solidFill>
                  <a:schemeClr val="bg1"/>
                </a:solidFill>
                <a:latin typeface="Arial Black" charset="0"/>
                <a:ea typeface="Arial Black" charset="0"/>
                <a:cs typeface="Arial Black" charset="0"/>
              </a:rPr>
              <a:t>Georgia Department of Human Services </a:t>
            </a:r>
            <a:r>
              <a:rPr lang="en-US" sz="1300" b="0" i="0">
                <a:solidFill>
                  <a:schemeClr val="bg1"/>
                </a:solidFill>
                <a:latin typeface="Arial Black" charset="0"/>
                <a:ea typeface="Arial Black" charset="0"/>
                <a:cs typeface="Arial Black" charset="0"/>
              </a:rPr>
              <a:t>| </a:t>
            </a:r>
            <a:endParaRPr lang="en-US" sz="1300" b="1" i="0">
              <a:solidFill>
                <a:schemeClr val="bg1"/>
              </a:solidFill>
              <a:latin typeface="Arial Black" charset="0"/>
              <a:ea typeface="Arial Black" charset="0"/>
              <a:cs typeface="Arial Black" charset="0"/>
            </a:endParaRPr>
          </a:p>
        </p:txBody>
      </p:sp>
      <p:sp>
        <p:nvSpPr>
          <p:cNvPr id="11" name="Text Placeholder 2"/>
          <p:cNvSpPr>
            <a:spLocks noGrp="1"/>
          </p:cNvSpPr>
          <p:nvPr>
            <p:ph type="body" sz="quarter" idx="10" hasCustomPrompt="1"/>
          </p:nvPr>
        </p:nvSpPr>
        <p:spPr>
          <a:xfrm>
            <a:off x="4440823" y="6510338"/>
            <a:ext cx="5845175" cy="260350"/>
          </a:xfrm>
        </p:spPr>
        <p:txBody>
          <a:bodyPr>
            <a:noAutofit/>
          </a:bodyPr>
          <a:lstStyle>
            <a:lvl1pPr marL="0" indent="0">
              <a:buNone/>
              <a:defRPr sz="1300" baseline="0">
                <a:solidFill>
                  <a:schemeClr val="bg1"/>
                </a:solidFill>
              </a:defRPr>
            </a:lvl1pPr>
          </a:lstStyle>
          <a:p>
            <a:pPr lvl="0"/>
            <a:r>
              <a:rPr lang="en-US" sz="1300"/>
              <a:t>Office of Strategic Planning &amp; Initiatives</a:t>
            </a:r>
            <a:endParaRPr lang="en-US"/>
          </a:p>
        </p:txBody>
      </p:sp>
      <p:sp>
        <p:nvSpPr>
          <p:cNvPr id="15" name="Date Placeholder 1"/>
          <p:cNvSpPr>
            <a:spLocks noGrp="1"/>
          </p:cNvSpPr>
          <p:nvPr>
            <p:ph type="dt" sz="half" idx="11"/>
          </p:nvPr>
        </p:nvSpPr>
        <p:spPr>
          <a:xfrm>
            <a:off x="9866202" y="6458363"/>
            <a:ext cx="1400323" cy="365125"/>
          </a:xfrm>
        </p:spPr>
        <p:txBody>
          <a:bodyPr/>
          <a:lstStyle>
            <a:lvl1pPr algn="r">
              <a:defRPr sz="1300">
                <a:solidFill>
                  <a:schemeClr val="bg1"/>
                </a:solidFill>
              </a:defRPr>
            </a:lvl1pPr>
          </a:lstStyle>
          <a:p>
            <a:fld id="{1FA1CD49-AC24-E445-BDD7-B525E3F9B6CB}" type="datetime4">
              <a:rPr lang="en-US" smtClean="0"/>
              <a:t>August 25, 2021</a:t>
            </a:fld>
            <a:endParaRPr lang="en-US" dirty="0"/>
          </a:p>
        </p:txBody>
      </p:sp>
      <p:pic>
        <p:nvPicPr>
          <p:cNvPr id="13" name="Picture 12">
            <a:extLst>
              <a:ext uri="{FF2B5EF4-FFF2-40B4-BE49-F238E27FC236}">
                <a16:creationId xmlns:a16="http://schemas.microsoft.com/office/drawing/2014/main" id="{74AEA523-AFAC-4C0C-8C96-083CF13AB6B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49" y="6241153"/>
            <a:ext cx="584948" cy="584948"/>
          </a:xfrm>
          <a:prstGeom prst="rect">
            <a:avLst/>
          </a:prstGeom>
        </p:spPr>
      </p:pic>
      <p:cxnSp>
        <p:nvCxnSpPr>
          <p:cNvPr id="14" name="Straight Connector 13">
            <a:extLst>
              <a:ext uri="{FF2B5EF4-FFF2-40B4-BE49-F238E27FC236}">
                <a16:creationId xmlns:a16="http://schemas.microsoft.com/office/drawing/2014/main" id="{805B35B9-A7C4-47B3-81E0-2FD8E74A9BBC}"/>
              </a:ext>
            </a:extLst>
          </p:cNvPr>
          <p:cNvCxnSpPr/>
          <p:nvPr/>
        </p:nvCxnSpPr>
        <p:spPr>
          <a:xfrm>
            <a:off x="11376837" y="6510940"/>
            <a:ext cx="0" cy="259972"/>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11292B3D-E4AE-4DFE-ABEC-7D4F0B5FF01E}"/>
              </a:ext>
            </a:extLst>
          </p:cNvPr>
          <p:cNvSpPr txBox="1"/>
          <p:nvPr/>
        </p:nvSpPr>
        <p:spPr>
          <a:xfrm>
            <a:off x="11487150" y="6480462"/>
            <a:ext cx="585788" cy="307777"/>
          </a:xfrm>
          <a:prstGeom prst="rect">
            <a:avLst/>
          </a:prstGeom>
          <a:noFill/>
        </p:spPr>
        <p:txBody>
          <a:bodyPr wrap="square" rtlCol="0">
            <a:spAutoFit/>
          </a:bodyPr>
          <a:lstStyle/>
          <a:p>
            <a:fld id="{15209312-FEBA-6D4B-8361-CC24BE43BAEF}" type="slidenum">
              <a:rPr lang="en-US" sz="1400" smtClean="0">
                <a:solidFill>
                  <a:schemeClr val="bg1"/>
                </a:solidFill>
                <a:latin typeface="Arial" charset="0"/>
                <a:ea typeface="Arial" charset="0"/>
                <a:cs typeface="Arial" charset="0"/>
              </a:rPr>
              <a:t>‹#›</a:t>
            </a:fld>
            <a:endParaRPr lang="en-US" sz="1400">
              <a:solidFill>
                <a:schemeClr val="bg1"/>
              </a:solidFill>
              <a:latin typeface="Arial" charset="0"/>
              <a:ea typeface="Arial" charset="0"/>
              <a:cs typeface="Arial" charset="0"/>
            </a:endParaRPr>
          </a:p>
        </p:txBody>
      </p:sp>
      <p:sp>
        <p:nvSpPr>
          <p:cNvPr id="18" name="TextBox 17">
            <a:extLst>
              <a:ext uri="{FF2B5EF4-FFF2-40B4-BE49-F238E27FC236}">
                <a16:creationId xmlns:a16="http://schemas.microsoft.com/office/drawing/2014/main" id="{FAB233FF-B2D1-483D-A03D-1EB7D0791046}"/>
              </a:ext>
            </a:extLst>
          </p:cNvPr>
          <p:cNvSpPr txBox="1"/>
          <p:nvPr/>
        </p:nvSpPr>
        <p:spPr>
          <a:xfrm>
            <a:off x="642097" y="6492037"/>
            <a:ext cx="3976202" cy="292388"/>
          </a:xfrm>
          <a:prstGeom prst="rect">
            <a:avLst/>
          </a:prstGeom>
          <a:noFill/>
        </p:spPr>
        <p:txBody>
          <a:bodyPr wrap="square" rtlCol="0">
            <a:spAutoFit/>
          </a:bodyPr>
          <a:lstStyle/>
          <a:p>
            <a:r>
              <a:rPr lang="en-US" sz="1300" b="1" i="0">
                <a:solidFill>
                  <a:schemeClr val="bg1"/>
                </a:solidFill>
                <a:latin typeface="Arial Black" charset="0"/>
                <a:ea typeface="Arial Black" charset="0"/>
                <a:cs typeface="Arial Black" charset="0"/>
              </a:rPr>
              <a:t>Georgia Department of Human Services </a:t>
            </a:r>
            <a:r>
              <a:rPr lang="en-US" sz="1300" b="0" i="0">
                <a:solidFill>
                  <a:schemeClr val="bg1"/>
                </a:solidFill>
                <a:latin typeface="Arial Black" charset="0"/>
                <a:ea typeface="Arial Black" charset="0"/>
                <a:cs typeface="Arial Black" charset="0"/>
              </a:rPr>
              <a:t>| </a:t>
            </a:r>
            <a:endParaRPr lang="en-US" sz="1300" b="1" i="0">
              <a:solidFill>
                <a:schemeClr val="bg1"/>
              </a:solidFill>
              <a:latin typeface="Arial Black" charset="0"/>
              <a:ea typeface="Arial Black" charset="0"/>
              <a:cs typeface="Arial Black" charset="0"/>
            </a:endParaRPr>
          </a:p>
        </p:txBody>
      </p:sp>
      <p:pic>
        <p:nvPicPr>
          <p:cNvPr id="19" name="Picture 18">
            <a:extLst>
              <a:ext uri="{FF2B5EF4-FFF2-40B4-BE49-F238E27FC236}">
                <a16:creationId xmlns:a16="http://schemas.microsoft.com/office/drawing/2014/main" id="{0F38FA3B-9DF5-4D67-AE7C-B3D3EF86D2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49" y="6241153"/>
            <a:ext cx="584948" cy="584948"/>
          </a:xfrm>
          <a:prstGeom prst="rect">
            <a:avLst/>
          </a:prstGeom>
        </p:spPr>
      </p:pic>
      <p:cxnSp>
        <p:nvCxnSpPr>
          <p:cNvPr id="20" name="Straight Connector 19">
            <a:extLst>
              <a:ext uri="{FF2B5EF4-FFF2-40B4-BE49-F238E27FC236}">
                <a16:creationId xmlns:a16="http://schemas.microsoft.com/office/drawing/2014/main" id="{7BFBD89F-6170-49FA-B329-520207AE59DB}"/>
              </a:ext>
            </a:extLst>
          </p:cNvPr>
          <p:cNvCxnSpPr/>
          <p:nvPr/>
        </p:nvCxnSpPr>
        <p:spPr>
          <a:xfrm>
            <a:off x="11376837" y="6510940"/>
            <a:ext cx="0" cy="259972"/>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FB583488-8E5A-4EA4-B112-4018C625F287}"/>
              </a:ext>
            </a:extLst>
          </p:cNvPr>
          <p:cNvSpPr txBox="1"/>
          <p:nvPr/>
        </p:nvSpPr>
        <p:spPr>
          <a:xfrm>
            <a:off x="11487150" y="6480462"/>
            <a:ext cx="585788" cy="307777"/>
          </a:xfrm>
          <a:prstGeom prst="rect">
            <a:avLst/>
          </a:prstGeom>
          <a:noFill/>
        </p:spPr>
        <p:txBody>
          <a:bodyPr wrap="square" rtlCol="0">
            <a:spAutoFit/>
          </a:bodyPr>
          <a:lstStyle/>
          <a:p>
            <a:fld id="{15209312-FEBA-6D4B-8361-CC24BE43BAEF}" type="slidenum">
              <a:rPr lang="en-US" sz="1400" smtClean="0">
                <a:solidFill>
                  <a:schemeClr val="bg1"/>
                </a:solidFill>
                <a:latin typeface="Arial" charset="0"/>
                <a:ea typeface="Arial" charset="0"/>
                <a:cs typeface="Arial" charset="0"/>
              </a:rPr>
              <a:t>‹#›</a:t>
            </a:fld>
            <a:endParaRPr lang="en-US" sz="1400">
              <a:solidFill>
                <a:schemeClr val="bg1"/>
              </a:solidFill>
              <a:latin typeface="Arial" charset="0"/>
              <a:ea typeface="Arial" charset="0"/>
              <a:cs typeface="Arial" charset="0"/>
            </a:endParaRPr>
          </a:p>
        </p:txBody>
      </p:sp>
      <p:sp>
        <p:nvSpPr>
          <p:cNvPr id="22" name="TextBox 21">
            <a:extLst>
              <a:ext uri="{FF2B5EF4-FFF2-40B4-BE49-F238E27FC236}">
                <a16:creationId xmlns:a16="http://schemas.microsoft.com/office/drawing/2014/main" id="{EB8F7057-F31B-464E-B0D2-13939880201D}"/>
              </a:ext>
            </a:extLst>
          </p:cNvPr>
          <p:cNvSpPr txBox="1"/>
          <p:nvPr/>
        </p:nvSpPr>
        <p:spPr>
          <a:xfrm>
            <a:off x="642097" y="6492037"/>
            <a:ext cx="3976202" cy="292388"/>
          </a:xfrm>
          <a:prstGeom prst="rect">
            <a:avLst/>
          </a:prstGeom>
          <a:noFill/>
        </p:spPr>
        <p:txBody>
          <a:bodyPr wrap="square" rtlCol="0">
            <a:spAutoFit/>
          </a:bodyPr>
          <a:lstStyle/>
          <a:p>
            <a:r>
              <a:rPr lang="en-US" sz="1300" b="1" i="0">
                <a:solidFill>
                  <a:schemeClr val="bg1"/>
                </a:solidFill>
                <a:latin typeface="Arial Black" charset="0"/>
                <a:ea typeface="Arial Black" charset="0"/>
                <a:cs typeface="Arial Black" charset="0"/>
              </a:rPr>
              <a:t>Georgia Department of Human Services </a:t>
            </a:r>
            <a:r>
              <a:rPr lang="en-US" sz="1300" b="0" i="0">
                <a:solidFill>
                  <a:schemeClr val="bg1"/>
                </a:solidFill>
                <a:latin typeface="Arial Black" charset="0"/>
                <a:ea typeface="Arial Black" charset="0"/>
                <a:cs typeface="Arial Black" charset="0"/>
              </a:rPr>
              <a:t>| </a:t>
            </a:r>
            <a:endParaRPr lang="en-US" sz="1300" b="1" i="0">
              <a:solidFill>
                <a:schemeClr val="bg1"/>
              </a:solidFill>
              <a:latin typeface="Arial Black" charset="0"/>
              <a:ea typeface="Arial Black" charset="0"/>
              <a:cs typeface="Arial Black" charset="0"/>
            </a:endParaRPr>
          </a:p>
        </p:txBody>
      </p:sp>
    </p:spTree>
    <p:extLst>
      <p:ext uri="{BB962C8B-B14F-4D97-AF65-F5344CB8AC3E}">
        <p14:creationId xmlns:p14="http://schemas.microsoft.com/office/powerpoint/2010/main" val="46467475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itle Slide_DHS Option 1.1">
    <p:bg>
      <p:bgPr>
        <a:blipFill dpi="0" rotWithShape="1">
          <a:blip r:embed="rId2">
            <a:lum/>
          </a:blip>
          <a:srcRect/>
          <a:stretch>
            <a:fillRect l="-2000" r="-2000"/>
          </a:stretch>
        </a:blip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124089" y="4053543"/>
            <a:ext cx="6832122" cy="528098"/>
          </a:xfrm>
        </p:spPr>
        <p:txBody>
          <a:bodyPr/>
          <a:lstStyle>
            <a:lvl1pPr marL="0" indent="0" algn="l">
              <a:buNone/>
              <a:defRPr sz="2400">
                <a:solidFill>
                  <a:schemeClr val="bg1"/>
                </a:solidFill>
                <a:latin typeface="Arial" charset="0"/>
                <a:ea typeface="Arial" charset="0"/>
                <a:cs typeface="Arial"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itle 12"/>
          <p:cNvSpPr>
            <a:spLocks noGrp="1"/>
          </p:cNvSpPr>
          <p:nvPr>
            <p:ph type="title" hasCustomPrompt="1"/>
          </p:nvPr>
        </p:nvSpPr>
        <p:spPr>
          <a:xfrm>
            <a:off x="5124089" y="3345526"/>
            <a:ext cx="6832122" cy="869381"/>
          </a:xfrm>
        </p:spPr>
        <p:txBody>
          <a:bodyPr>
            <a:normAutofit/>
          </a:bodyPr>
          <a:lstStyle>
            <a:lvl1pPr>
              <a:defRPr sz="4000" b="1" i="0" baseline="0">
                <a:solidFill>
                  <a:schemeClr val="bg1"/>
                </a:solidFill>
                <a:latin typeface="Arial Black" charset="0"/>
                <a:ea typeface="Arial Black" charset="0"/>
                <a:cs typeface="Arial Black" charset="0"/>
              </a:defRPr>
            </a:lvl1pPr>
          </a:lstStyle>
          <a:p>
            <a:r>
              <a:rPr lang="en-US"/>
              <a:t>Presentation Title Here</a:t>
            </a:r>
          </a:p>
        </p:txBody>
      </p:sp>
      <p:sp>
        <p:nvSpPr>
          <p:cNvPr id="15" name="Text Placeholder 14"/>
          <p:cNvSpPr>
            <a:spLocks noGrp="1"/>
          </p:cNvSpPr>
          <p:nvPr>
            <p:ph type="body" sz="quarter" idx="11" hasCustomPrompt="1"/>
          </p:nvPr>
        </p:nvSpPr>
        <p:spPr>
          <a:xfrm>
            <a:off x="5124450" y="4745038"/>
            <a:ext cx="6831013" cy="414337"/>
          </a:xfrm>
        </p:spPr>
        <p:txBody>
          <a:bodyPr/>
          <a:lstStyle>
            <a:lvl1pPr marL="0" indent="0">
              <a:buFontTx/>
              <a:buNone/>
              <a:defRPr b="1" i="0" baseline="0">
                <a:solidFill>
                  <a:schemeClr val="bg1"/>
                </a:solidFill>
                <a:latin typeface="Arial Black" charset="0"/>
                <a:ea typeface="Arial Black" charset="0"/>
                <a:cs typeface="Arial Black"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Presenter Name</a:t>
            </a:r>
          </a:p>
        </p:txBody>
      </p:sp>
      <p:sp>
        <p:nvSpPr>
          <p:cNvPr id="17" name="Text Placeholder 16"/>
          <p:cNvSpPr>
            <a:spLocks noGrp="1"/>
          </p:cNvSpPr>
          <p:nvPr>
            <p:ph type="body" sz="quarter" idx="12" hasCustomPrompt="1"/>
          </p:nvPr>
        </p:nvSpPr>
        <p:spPr>
          <a:xfrm>
            <a:off x="5124450" y="5159375"/>
            <a:ext cx="6831013" cy="309563"/>
          </a:xfrm>
        </p:spPr>
        <p:txBody>
          <a:bodyPr/>
          <a:lstStyle>
            <a:lvl1pPr marL="0" indent="0">
              <a:buFontTx/>
              <a:buNone/>
              <a:defRPr b="0" i="0" baseline="0">
                <a:solidFill>
                  <a:schemeClr val="bg1"/>
                </a:solidFill>
                <a:latin typeface="Arial" charset="0"/>
                <a:ea typeface="Arial" charset="0"/>
                <a:cs typeface="Arial"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Presenter Title</a:t>
            </a:r>
          </a:p>
        </p:txBody>
      </p:sp>
      <p:pic>
        <p:nvPicPr>
          <p:cNvPr id="27" name="Picture 2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86078" y="1049542"/>
            <a:ext cx="924767" cy="924767"/>
          </a:xfrm>
          <a:prstGeom prst="rect">
            <a:avLst/>
          </a:prstGeom>
        </p:spPr>
      </p:pic>
      <p:sp>
        <p:nvSpPr>
          <p:cNvPr id="28" name="TextBox 27"/>
          <p:cNvSpPr txBox="1"/>
          <p:nvPr/>
        </p:nvSpPr>
        <p:spPr>
          <a:xfrm>
            <a:off x="5010845" y="1311870"/>
            <a:ext cx="5777026" cy="400110"/>
          </a:xfrm>
          <a:prstGeom prst="rect">
            <a:avLst/>
          </a:prstGeom>
          <a:noFill/>
        </p:spPr>
        <p:txBody>
          <a:bodyPr wrap="square" rtlCol="0">
            <a:spAutoFit/>
          </a:bodyPr>
          <a:lstStyle/>
          <a:p>
            <a:r>
              <a:rPr lang="en-US" sz="2000" b="1" i="0">
                <a:solidFill>
                  <a:schemeClr val="bg1"/>
                </a:solidFill>
                <a:latin typeface="Arial Black" charset="0"/>
                <a:ea typeface="Arial Black" charset="0"/>
                <a:cs typeface="Arial Black" charset="0"/>
              </a:rPr>
              <a:t>Georgia Department of Human Services</a:t>
            </a:r>
          </a:p>
        </p:txBody>
      </p:sp>
      <p:sp>
        <p:nvSpPr>
          <p:cNvPr id="4" name="Date Placeholder 3"/>
          <p:cNvSpPr>
            <a:spLocks noGrp="1"/>
          </p:cNvSpPr>
          <p:nvPr>
            <p:ph type="dt" sz="half" idx="13"/>
          </p:nvPr>
        </p:nvSpPr>
        <p:spPr>
          <a:xfrm>
            <a:off x="8813800" y="6540500"/>
            <a:ext cx="3358371" cy="317500"/>
          </a:xfrm>
        </p:spPr>
        <p:txBody>
          <a:bodyPr/>
          <a:lstStyle>
            <a:lvl1pPr algn="r">
              <a:defRPr>
                <a:solidFill>
                  <a:schemeClr val="tx1"/>
                </a:solidFill>
              </a:defRPr>
            </a:lvl1pPr>
          </a:lstStyle>
          <a:p>
            <a:fld id="{4DE87153-3620-734E-A6BC-1A41A96B3CF0}" type="datetime4">
              <a:rPr lang="en-US" smtClean="0"/>
              <a:t>August 25, 2021</a:t>
            </a:fld>
            <a:endParaRPr lang="en-US" dirty="0"/>
          </a:p>
        </p:txBody>
      </p:sp>
      <p:pic>
        <p:nvPicPr>
          <p:cNvPr id="9" name="Picture 8">
            <a:extLst>
              <a:ext uri="{FF2B5EF4-FFF2-40B4-BE49-F238E27FC236}">
                <a16:creationId xmlns:a16="http://schemas.microsoft.com/office/drawing/2014/main" id="{31D20D02-A1AF-4543-806F-EFA33FDE570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86078" y="1049542"/>
            <a:ext cx="924767" cy="924767"/>
          </a:xfrm>
          <a:prstGeom prst="rect">
            <a:avLst/>
          </a:prstGeom>
        </p:spPr>
      </p:pic>
      <p:sp>
        <p:nvSpPr>
          <p:cNvPr id="10" name="TextBox 9">
            <a:extLst>
              <a:ext uri="{FF2B5EF4-FFF2-40B4-BE49-F238E27FC236}">
                <a16:creationId xmlns:a16="http://schemas.microsoft.com/office/drawing/2014/main" id="{DCA6678F-7197-42DF-9B9C-433F9FFBAD7A}"/>
              </a:ext>
            </a:extLst>
          </p:cNvPr>
          <p:cNvSpPr txBox="1"/>
          <p:nvPr/>
        </p:nvSpPr>
        <p:spPr>
          <a:xfrm>
            <a:off x="5010845" y="1311870"/>
            <a:ext cx="5777026" cy="400110"/>
          </a:xfrm>
          <a:prstGeom prst="rect">
            <a:avLst/>
          </a:prstGeom>
          <a:noFill/>
        </p:spPr>
        <p:txBody>
          <a:bodyPr wrap="square" rtlCol="0">
            <a:spAutoFit/>
          </a:bodyPr>
          <a:lstStyle/>
          <a:p>
            <a:r>
              <a:rPr lang="en-US" sz="2000" b="1" i="0">
                <a:solidFill>
                  <a:schemeClr val="bg1"/>
                </a:solidFill>
                <a:latin typeface="Arial Black" charset="0"/>
                <a:ea typeface="Arial Black" charset="0"/>
                <a:cs typeface="Arial Black" charset="0"/>
              </a:rPr>
              <a:t>Georgia Department of Human Services</a:t>
            </a:r>
          </a:p>
        </p:txBody>
      </p:sp>
      <p:pic>
        <p:nvPicPr>
          <p:cNvPr id="11" name="Picture 10">
            <a:extLst>
              <a:ext uri="{FF2B5EF4-FFF2-40B4-BE49-F238E27FC236}">
                <a16:creationId xmlns:a16="http://schemas.microsoft.com/office/drawing/2014/main" id="{2DB4F95F-ECA2-4D77-9FE0-FB74F387A0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86078" y="1049542"/>
            <a:ext cx="924767" cy="924767"/>
          </a:xfrm>
          <a:prstGeom prst="rect">
            <a:avLst/>
          </a:prstGeom>
        </p:spPr>
      </p:pic>
      <p:sp>
        <p:nvSpPr>
          <p:cNvPr id="12" name="TextBox 11">
            <a:extLst>
              <a:ext uri="{FF2B5EF4-FFF2-40B4-BE49-F238E27FC236}">
                <a16:creationId xmlns:a16="http://schemas.microsoft.com/office/drawing/2014/main" id="{CACBB132-6982-4288-B73F-71FB00D86808}"/>
              </a:ext>
            </a:extLst>
          </p:cNvPr>
          <p:cNvSpPr txBox="1"/>
          <p:nvPr/>
        </p:nvSpPr>
        <p:spPr>
          <a:xfrm>
            <a:off x="5010845" y="1311870"/>
            <a:ext cx="5777026" cy="400110"/>
          </a:xfrm>
          <a:prstGeom prst="rect">
            <a:avLst/>
          </a:prstGeom>
          <a:noFill/>
        </p:spPr>
        <p:txBody>
          <a:bodyPr wrap="square" rtlCol="0">
            <a:spAutoFit/>
          </a:bodyPr>
          <a:lstStyle/>
          <a:p>
            <a:r>
              <a:rPr lang="en-US" sz="2000" b="1" i="0">
                <a:solidFill>
                  <a:schemeClr val="bg1"/>
                </a:solidFill>
                <a:latin typeface="Arial Black" charset="0"/>
                <a:ea typeface="Arial Black" charset="0"/>
                <a:cs typeface="Arial Black" charset="0"/>
              </a:rPr>
              <a:t>Georgia Department of Human Services</a:t>
            </a:r>
          </a:p>
        </p:txBody>
      </p:sp>
    </p:spTree>
    <p:extLst>
      <p:ext uri="{BB962C8B-B14F-4D97-AF65-F5344CB8AC3E}">
        <p14:creationId xmlns:p14="http://schemas.microsoft.com/office/powerpoint/2010/main" val="30306436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0_Title Slide_OSPI Option 1.3">
    <p:bg>
      <p:bgPr>
        <a:blipFill dpi="0" rotWithShape="1">
          <a:blip r:embed="rId2">
            <a:lum/>
          </a:blip>
          <a:srcRect/>
          <a:stretch>
            <a:fillRect l="-2000" r="-2000"/>
          </a:stretch>
        </a:blip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124089" y="4053543"/>
            <a:ext cx="6832122" cy="528098"/>
          </a:xfrm>
        </p:spPr>
        <p:txBody>
          <a:bodyPr/>
          <a:lstStyle>
            <a:lvl1pPr marL="0" indent="0" algn="l">
              <a:buNone/>
              <a:defRPr sz="2400">
                <a:solidFill>
                  <a:schemeClr val="bg1"/>
                </a:solidFill>
                <a:latin typeface="Arial" charset="0"/>
                <a:ea typeface="Arial" charset="0"/>
                <a:cs typeface="Arial"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itle 12"/>
          <p:cNvSpPr>
            <a:spLocks noGrp="1"/>
          </p:cNvSpPr>
          <p:nvPr>
            <p:ph type="title" hasCustomPrompt="1"/>
          </p:nvPr>
        </p:nvSpPr>
        <p:spPr>
          <a:xfrm>
            <a:off x="5124089" y="3345526"/>
            <a:ext cx="6832122" cy="869381"/>
          </a:xfrm>
        </p:spPr>
        <p:txBody>
          <a:bodyPr>
            <a:normAutofit/>
          </a:bodyPr>
          <a:lstStyle>
            <a:lvl1pPr>
              <a:defRPr sz="4000" b="1" i="0" baseline="0">
                <a:solidFill>
                  <a:schemeClr val="bg1"/>
                </a:solidFill>
                <a:latin typeface="Arial Black" charset="0"/>
                <a:ea typeface="Arial Black" charset="0"/>
                <a:cs typeface="Arial Black" charset="0"/>
              </a:defRPr>
            </a:lvl1pPr>
          </a:lstStyle>
          <a:p>
            <a:r>
              <a:rPr lang="en-US"/>
              <a:t>Presentation Title Here</a:t>
            </a:r>
          </a:p>
        </p:txBody>
      </p:sp>
      <p:sp>
        <p:nvSpPr>
          <p:cNvPr id="15" name="Text Placeholder 14"/>
          <p:cNvSpPr>
            <a:spLocks noGrp="1"/>
          </p:cNvSpPr>
          <p:nvPr>
            <p:ph type="body" sz="quarter" idx="11" hasCustomPrompt="1"/>
          </p:nvPr>
        </p:nvSpPr>
        <p:spPr>
          <a:xfrm>
            <a:off x="5124450" y="4745038"/>
            <a:ext cx="6831013" cy="414337"/>
          </a:xfrm>
        </p:spPr>
        <p:txBody>
          <a:bodyPr/>
          <a:lstStyle>
            <a:lvl1pPr marL="0" indent="0">
              <a:buFontTx/>
              <a:buNone/>
              <a:defRPr b="1" i="0" baseline="0">
                <a:solidFill>
                  <a:schemeClr val="bg1"/>
                </a:solidFill>
                <a:latin typeface="Arial Black" charset="0"/>
                <a:ea typeface="Arial Black" charset="0"/>
                <a:cs typeface="Arial Black"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Presenter Name</a:t>
            </a:r>
          </a:p>
        </p:txBody>
      </p:sp>
      <p:sp>
        <p:nvSpPr>
          <p:cNvPr id="17" name="Text Placeholder 16"/>
          <p:cNvSpPr>
            <a:spLocks noGrp="1"/>
          </p:cNvSpPr>
          <p:nvPr>
            <p:ph type="body" sz="quarter" idx="12" hasCustomPrompt="1"/>
          </p:nvPr>
        </p:nvSpPr>
        <p:spPr>
          <a:xfrm>
            <a:off x="5124450" y="5159375"/>
            <a:ext cx="6831013" cy="309563"/>
          </a:xfrm>
        </p:spPr>
        <p:txBody>
          <a:bodyPr/>
          <a:lstStyle>
            <a:lvl1pPr marL="0" indent="0">
              <a:buFontTx/>
              <a:buNone/>
              <a:defRPr b="0" i="0" baseline="0">
                <a:solidFill>
                  <a:schemeClr val="bg1"/>
                </a:solidFill>
                <a:latin typeface="Arial" charset="0"/>
                <a:ea typeface="Arial" charset="0"/>
                <a:cs typeface="Arial"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Presenter Title</a:t>
            </a:r>
          </a:p>
        </p:txBody>
      </p:sp>
      <p:pic>
        <p:nvPicPr>
          <p:cNvPr id="27" name="Picture 2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86078" y="1049542"/>
            <a:ext cx="924767" cy="924767"/>
          </a:xfrm>
          <a:prstGeom prst="rect">
            <a:avLst/>
          </a:prstGeom>
        </p:spPr>
      </p:pic>
      <p:sp>
        <p:nvSpPr>
          <p:cNvPr id="28" name="TextBox 27"/>
          <p:cNvSpPr txBox="1"/>
          <p:nvPr/>
        </p:nvSpPr>
        <p:spPr>
          <a:xfrm>
            <a:off x="5010845" y="1311870"/>
            <a:ext cx="5777026" cy="400110"/>
          </a:xfrm>
          <a:prstGeom prst="rect">
            <a:avLst/>
          </a:prstGeom>
          <a:noFill/>
        </p:spPr>
        <p:txBody>
          <a:bodyPr wrap="square" rtlCol="0">
            <a:spAutoFit/>
          </a:bodyPr>
          <a:lstStyle/>
          <a:p>
            <a:r>
              <a:rPr lang="en-US" sz="2000" b="1" i="0">
                <a:solidFill>
                  <a:schemeClr val="bg1"/>
                </a:solidFill>
                <a:latin typeface="Arial Black" charset="0"/>
                <a:ea typeface="Arial Black" charset="0"/>
                <a:cs typeface="Arial Black" charset="0"/>
              </a:rPr>
              <a:t>Georgia Department of Human Services</a:t>
            </a:r>
          </a:p>
        </p:txBody>
      </p:sp>
      <p:sp>
        <p:nvSpPr>
          <p:cNvPr id="9" name="TextBox 8"/>
          <p:cNvSpPr txBox="1"/>
          <p:nvPr/>
        </p:nvSpPr>
        <p:spPr>
          <a:xfrm>
            <a:off x="5010845" y="1622265"/>
            <a:ext cx="5530659" cy="369332"/>
          </a:xfrm>
          <a:prstGeom prst="rect">
            <a:avLst/>
          </a:prstGeom>
          <a:noFill/>
        </p:spPr>
        <p:txBody>
          <a:bodyPr wrap="square" rtlCol="0">
            <a:spAutoFit/>
          </a:bodyPr>
          <a:lstStyle/>
          <a:p>
            <a:r>
              <a:rPr lang="en-US" b="0" i="0">
                <a:solidFill>
                  <a:schemeClr val="bg1"/>
                </a:solidFill>
                <a:latin typeface="Arial" charset="0"/>
                <a:ea typeface="Arial" charset="0"/>
                <a:cs typeface="Arial" charset="0"/>
              </a:rPr>
              <a:t>Office of Strategic Planning and Initiatives</a:t>
            </a:r>
          </a:p>
        </p:txBody>
      </p:sp>
      <p:sp>
        <p:nvSpPr>
          <p:cNvPr id="11" name="Date Placeholder 3"/>
          <p:cNvSpPr>
            <a:spLocks noGrp="1"/>
          </p:cNvSpPr>
          <p:nvPr>
            <p:ph type="dt" sz="half" idx="13"/>
          </p:nvPr>
        </p:nvSpPr>
        <p:spPr>
          <a:xfrm>
            <a:off x="9428971" y="6540500"/>
            <a:ext cx="2743200" cy="317500"/>
          </a:xfrm>
        </p:spPr>
        <p:txBody>
          <a:bodyPr/>
          <a:lstStyle>
            <a:lvl1pPr algn="r">
              <a:defRPr>
                <a:solidFill>
                  <a:schemeClr val="tx1"/>
                </a:solidFill>
              </a:defRPr>
            </a:lvl1pPr>
          </a:lstStyle>
          <a:p>
            <a:fld id="{10B59961-0FDB-0448-A367-8D2840D4B2A8}" type="datetime4">
              <a:rPr lang="en-US" smtClean="0"/>
              <a:t>August 25, 2021</a:t>
            </a:fld>
            <a:endParaRPr lang="en-US" dirty="0"/>
          </a:p>
        </p:txBody>
      </p:sp>
      <p:pic>
        <p:nvPicPr>
          <p:cNvPr id="10" name="Picture 9">
            <a:extLst>
              <a:ext uri="{FF2B5EF4-FFF2-40B4-BE49-F238E27FC236}">
                <a16:creationId xmlns:a16="http://schemas.microsoft.com/office/drawing/2014/main" id="{F299CE99-67E8-4AF2-9F4C-73D787A4133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86078" y="1049542"/>
            <a:ext cx="924767" cy="924767"/>
          </a:xfrm>
          <a:prstGeom prst="rect">
            <a:avLst/>
          </a:prstGeom>
        </p:spPr>
      </p:pic>
      <p:sp>
        <p:nvSpPr>
          <p:cNvPr id="12" name="TextBox 11">
            <a:extLst>
              <a:ext uri="{FF2B5EF4-FFF2-40B4-BE49-F238E27FC236}">
                <a16:creationId xmlns:a16="http://schemas.microsoft.com/office/drawing/2014/main" id="{9076BFD6-08DB-4128-8AD1-FB345BAF4505}"/>
              </a:ext>
            </a:extLst>
          </p:cNvPr>
          <p:cNvSpPr txBox="1"/>
          <p:nvPr/>
        </p:nvSpPr>
        <p:spPr>
          <a:xfrm>
            <a:off x="5010845" y="1311870"/>
            <a:ext cx="5777026" cy="400110"/>
          </a:xfrm>
          <a:prstGeom prst="rect">
            <a:avLst/>
          </a:prstGeom>
          <a:noFill/>
        </p:spPr>
        <p:txBody>
          <a:bodyPr wrap="square" rtlCol="0">
            <a:spAutoFit/>
          </a:bodyPr>
          <a:lstStyle/>
          <a:p>
            <a:r>
              <a:rPr lang="en-US" sz="2000" b="1" i="0">
                <a:solidFill>
                  <a:schemeClr val="bg1"/>
                </a:solidFill>
                <a:latin typeface="Arial Black" charset="0"/>
                <a:ea typeface="Arial Black" charset="0"/>
                <a:cs typeface="Arial Black" charset="0"/>
              </a:rPr>
              <a:t>Georgia Department of Human Services</a:t>
            </a:r>
          </a:p>
        </p:txBody>
      </p:sp>
      <p:sp>
        <p:nvSpPr>
          <p:cNvPr id="14" name="TextBox 13">
            <a:extLst>
              <a:ext uri="{FF2B5EF4-FFF2-40B4-BE49-F238E27FC236}">
                <a16:creationId xmlns:a16="http://schemas.microsoft.com/office/drawing/2014/main" id="{1873C7A7-F7A3-4E04-9FE1-EBA01634CBAA}"/>
              </a:ext>
            </a:extLst>
          </p:cNvPr>
          <p:cNvSpPr txBox="1"/>
          <p:nvPr/>
        </p:nvSpPr>
        <p:spPr>
          <a:xfrm>
            <a:off x="5010845" y="1622265"/>
            <a:ext cx="5530659" cy="369332"/>
          </a:xfrm>
          <a:prstGeom prst="rect">
            <a:avLst/>
          </a:prstGeom>
          <a:noFill/>
        </p:spPr>
        <p:txBody>
          <a:bodyPr wrap="square" rtlCol="0">
            <a:spAutoFit/>
          </a:bodyPr>
          <a:lstStyle/>
          <a:p>
            <a:r>
              <a:rPr lang="en-US" b="0" i="0">
                <a:solidFill>
                  <a:schemeClr val="bg1"/>
                </a:solidFill>
                <a:latin typeface="Arial" charset="0"/>
                <a:ea typeface="Arial" charset="0"/>
                <a:cs typeface="Arial" charset="0"/>
              </a:rPr>
              <a:t>Office of Strategic Planning and Initiatives</a:t>
            </a:r>
          </a:p>
        </p:txBody>
      </p:sp>
      <p:pic>
        <p:nvPicPr>
          <p:cNvPr id="16" name="Picture 15">
            <a:extLst>
              <a:ext uri="{FF2B5EF4-FFF2-40B4-BE49-F238E27FC236}">
                <a16:creationId xmlns:a16="http://schemas.microsoft.com/office/drawing/2014/main" id="{43DADA46-8C34-4805-A35C-BC9DDADF5F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86078" y="1049542"/>
            <a:ext cx="924767" cy="924767"/>
          </a:xfrm>
          <a:prstGeom prst="rect">
            <a:avLst/>
          </a:prstGeom>
        </p:spPr>
      </p:pic>
      <p:sp>
        <p:nvSpPr>
          <p:cNvPr id="18" name="TextBox 17">
            <a:extLst>
              <a:ext uri="{FF2B5EF4-FFF2-40B4-BE49-F238E27FC236}">
                <a16:creationId xmlns:a16="http://schemas.microsoft.com/office/drawing/2014/main" id="{F60E74AF-0EA8-4955-A076-2D0B9D275857}"/>
              </a:ext>
            </a:extLst>
          </p:cNvPr>
          <p:cNvSpPr txBox="1"/>
          <p:nvPr/>
        </p:nvSpPr>
        <p:spPr>
          <a:xfrm>
            <a:off x="5010845" y="1311870"/>
            <a:ext cx="5777026" cy="400110"/>
          </a:xfrm>
          <a:prstGeom prst="rect">
            <a:avLst/>
          </a:prstGeom>
          <a:noFill/>
        </p:spPr>
        <p:txBody>
          <a:bodyPr wrap="square" rtlCol="0">
            <a:spAutoFit/>
          </a:bodyPr>
          <a:lstStyle/>
          <a:p>
            <a:r>
              <a:rPr lang="en-US" sz="2000" b="1" i="0">
                <a:solidFill>
                  <a:schemeClr val="bg1"/>
                </a:solidFill>
                <a:latin typeface="Arial Black" charset="0"/>
                <a:ea typeface="Arial Black" charset="0"/>
                <a:cs typeface="Arial Black" charset="0"/>
              </a:rPr>
              <a:t>Georgia Department of Human Services</a:t>
            </a:r>
          </a:p>
        </p:txBody>
      </p:sp>
      <p:sp>
        <p:nvSpPr>
          <p:cNvPr id="19" name="TextBox 18">
            <a:extLst>
              <a:ext uri="{FF2B5EF4-FFF2-40B4-BE49-F238E27FC236}">
                <a16:creationId xmlns:a16="http://schemas.microsoft.com/office/drawing/2014/main" id="{56DCF1E6-0DEF-4088-8B1D-81EB6D81298F}"/>
              </a:ext>
            </a:extLst>
          </p:cNvPr>
          <p:cNvSpPr txBox="1"/>
          <p:nvPr/>
        </p:nvSpPr>
        <p:spPr>
          <a:xfrm>
            <a:off x="5010845" y="1622265"/>
            <a:ext cx="5530659" cy="369332"/>
          </a:xfrm>
          <a:prstGeom prst="rect">
            <a:avLst/>
          </a:prstGeom>
          <a:noFill/>
        </p:spPr>
        <p:txBody>
          <a:bodyPr wrap="square" rtlCol="0">
            <a:spAutoFit/>
          </a:bodyPr>
          <a:lstStyle/>
          <a:p>
            <a:r>
              <a:rPr lang="en-US" b="0" i="0">
                <a:solidFill>
                  <a:schemeClr val="bg1"/>
                </a:solidFill>
                <a:latin typeface="Arial" charset="0"/>
                <a:ea typeface="Arial" charset="0"/>
                <a:cs typeface="Arial" charset="0"/>
              </a:rPr>
              <a:t>Office of Strategic Planning and Initiatives</a:t>
            </a:r>
          </a:p>
        </p:txBody>
      </p:sp>
    </p:spTree>
    <p:extLst>
      <p:ext uri="{BB962C8B-B14F-4D97-AF65-F5344CB8AC3E}">
        <p14:creationId xmlns:p14="http://schemas.microsoft.com/office/powerpoint/2010/main" val="27973198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10_Title Slide_OSPI Option 1">
    <p:bg>
      <p:bgPr>
        <a:blipFill dpi="0" rotWithShape="1">
          <a:blip r:embed="rId2">
            <a:lum/>
          </a:blip>
          <a:srcRect/>
          <a:stretch>
            <a:fillRect l="-2000" r="-2000"/>
          </a:stretch>
        </a:blip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124089" y="4053543"/>
            <a:ext cx="6832122" cy="528098"/>
          </a:xfrm>
        </p:spPr>
        <p:txBody>
          <a:bodyPr/>
          <a:lstStyle>
            <a:lvl1pPr marL="0" indent="0" algn="l">
              <a:buNone/>
              <a:defRPr sz="2400">
                <a:solidFill>
                  <a:schemeClr val="bg1"/>
                </a:solidFill>
                <a:latin typeface="Arial" charset="0"/>
                <a:ea typeface="Arial" charset="0"/>
                <a:cs typeface="Arial"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itle 12"/>
          <p:cNvSpPr>
            <a:spLocks noGrp="1"/>
          </p:cNvSpPr>
          <p:nvPr>
            <p:ph type="title" hasCustomPrompt="1"/>
          </p:nvPr>
        </p:nvSpPr>
        <p:spPr>
          <a:xfrm>
            <a:off x="5124089" y="3345526"/>
            <a:ext cx="6832122" cy="869381"/>
          </a:xfrm>
        </p:spPr>
        <p:txBody>
          <a:bodyPr>
            <a:normAutofit/>
          </a:bodyPr>
          <a:lstStyle>
            <a:lvl1pPr>
              <a:defRPr sz="4000" b="1" i="0" baseline="0">
                <a:solidFill>
                  <a:schemeClr val="bg1"/>
                </a:solidFill>
                <a:latin typeface="Arial Black" charset="0"/>
                <a:ea typeface="Arial Black" charset="0"/>
                <a:cs typeface="Arial Black" charset="0"/>
              </a:defRPr>
            </a:lvl1pPr>
          </a:lstStyle>
          <a:p>
            <a:r>
              <a:rPr lang="en-US"/>
              <a:t>Presentation Title Here</a:t>
            </a:r>
          </a:p>
        </p:txBody>
      </p:sp>
      <p:sp>
        <p:nvSpPr>
          <p:cNvPr id="15" name="Text Placeholder 14"/>
          <p:cNvSpPr>
            <a:spLocks noGrp="1"/>
          </p:cNvSpPr>
          <p:nvPr>
            <p:ph type="body" sz="quarter" idx="11" hasCustomPrompt="1"/>
          </p:nvPr>
        </p:nvSpPr>
        <p:spPr>
          <a:xfrm>
            <a:off x="5124450" y="4745038"/>
            <a:ext cx="6831013" cy="414337"/>
          </a:xfrm>
        </p:spPr>
        <p:txBody>
          <a:bodyPr/>
          <a:lstStyle>
            <a:lvl1pPr marL="0" indent="0">
              <a:buFontTx/>
              <a:buNone/>
              <a:defRPr b="1" i="0" baseline="0">
                <a:solidFill>
                  <a:schemeClr val="bg1"/>
                </a:solidFill>
                <a:latin typeface="Arial Black" charset="0"/>
                <a:ea typeface="Arial Black" charset="0"/>
                <a:cs typeface="Arial Black"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Presenter Name</a:t>
            </a:r>
          </a:p>
        </p:txBody>
      </p:sp>
      <p:sp>
        <p:nvSpPr>
          <p:cNvPr id="17" name="Text Placeholder 16"/>
          <p:cNvSpPr>
            <a:spLocks noGrp="1"/>
          </p:cNvSpPr>
          <p:nvPr>
            <p:ph type="body" sz="quarter" idx="12" hasCustomPrompt="1"/>
          </p:nvPr>
        </p:nvSpPr>
        <p:spPr>
          <a:xfrm>
            <a:off x="5124450" y="5159375"/>
            <a:ext cx="6831013" cy="309563"/>
          </a:xfrm>
        </p:spPr>
        <p:txBody>
          <a:bodyPr/>
          <a:lstStyle>
            <a:lvl1pPr marL="0" indent="0">
              <a:buFontTx/>
              <a:buNone/>
              <a:defRPr b="0" i="0" baseline="0">
                <a:solidFill>
                  <a:schemeClr val="bg1"/>
                </a:solidFill>
                <a:latin typeface="Arial" charset="0"/>
                <a:ea typeface="Arial" charset="0"/>
                <a:cs typeface="Arial"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Presenter Title</a:t>
            </a:r>
          </a:p>
        </p:txBody>
      </p:sp>
      <p:pic>
        <p:nvPicPr>
          <p:cNvPr id="27" name="Picture 2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86078" y="1049542"/>
            <a:ext cx="924767" cy="924767"/>
          </a:xfrm>
          <a:prstGeom prst="rect">
            <a:avLst/>
          </a:prstGeom>
        </p:spPr>
      </p:pic>
      <p:sp>
        <p:nvSpPr>
          <p:cNvPr id="28" name="TextBox 27"/>
          <p:cNvSpPr txBox="1"/>
          <p:nvPr/>
        </p:nvSpPr>
        <p:spPr>
          <a:xfrm>
            <a:off x="5010845" y="1311870"/>
            <a:ext cx="5777026" cy="400110"/>
          </a:xfrm>
          <a:prstGeom prst="rect">
            <a:avLst/>
          </a:prstGeom>
          <a:noFill/>
        </p:spPr>
        <p:txBody>
          <a:bodyPr wrap="square" rtlCol="0">
            <a:spAutoFit/>
          </a:bodyPr>
          <a:lstStyle/>
          <a:p>
            <a:r>
              <a:rPr lang="en-US" sz="2000" b="1" i="0">
                <a:solidFill>
                  <a:schemeClr val="bg1"/>
                </a:solidFill>
                <a:latin typeface="Arial Black" charset="0"/>
                <a:ea typeface="Arial Black" charset="0"/>
                <a:cs typeface="Arial Black" charset="0"/>
              </a:rPr>
              <a:t>Georgia Department of Human Services</a:t>
            </a:r>
          </a:p>
        </p:txBody>
      </p:sp>
      <p:sp>
        <p:nvSpPr>
          <p:cNvPr id="2" name="TextBox 1"/>
          <p:cNvSpPr txBox="1"/>
          <p:nvPr/>
        </p:nvSpPr>
        <p:spPr>
          <a:xfrm>
            <a:off x="5010845" y="1622265"/>
            <a:ext cx="5530659" cy="369332"/>
          </a:xfrm>
          <a:prstGeom prst="rect">
            <a:avLst/>
          </a:prstGeom>
          <a:noFill/>
        </p:spPr>
        <p:txBody>
          <a:bodyPr wrap="square" rtlCol="0">
            <a:spAutoFit/>
          </a:bodyPr>
          <a:lstStyle/>
          <a:p>
            <a:r>
              <a:rPr lang="en-US" b="0" i="0">
                <a:solidFill>
                  <a:schemeClr val="bg1"/>
                </a:solidFill>
                <a:latin typeface="Arial" charset="0"/>
                <a:ea typeface="Arial" charset="0"/>
                <a:cs typeface="Arial" charset="0"/>
              </a:rPr>
              <a:t>Office of Strategic</a:t>
            </a:r>
            <a:r>
              <a:rPr lang="en-US" b="0" i="0" baseline="0">
                <a:solidFill>
                  <a:schemeClr val="bg1"/>
                </a:solidFill>
                <a:latin typeface="Arial" charset="0"/>
                <a:ea typeface="Arial" charset="0"/>
                <a:cs typeface="Arial" charset="0"/>
              </a:rPr>
              <a:t> Planning and Initiatives</a:t>
            </a:r>
            <a:endParaRPr lang="en-US" b="0" i="0">
              <a:solidFill>
                <a:schemeClr val="bg1"/>
              </a:solidFill>
              <a:latin typeface="Arial" charset="0"/>
              <a:ea typeface="Arial" charset="0"/>
              <a:cs typeface="Arial" charset="0"/>
            </a:endParaRPr>
          </a:p>
        </p:txBody>
      </p:sp>
      <p:sp>
        <p:nvSpPr>
          <p:cNvPr id="10" name="Date Placeholder 3"/>
          <p:cNvSpPr>
            <a:spLocks noGrp="1"/>
          </p:cNvSpPr>
          <p:nvPr>
            <p:ph type="dt" sz="half" idx="13"/>
          </p:nvPr>
        </p:nvSpPr>
        <p:spPr>
          <a:xfrm>
            <a:off x="9428971" y="6540500"/>
            <a:ext cx="2743200" cy="317500"/>
          </a:xfrm>
        </p:spPr>
        <p:txBody>
          <a:bodyPr/>
          <a:lstStyle>
            <a:lvl1pPr algn="r">
              <a:defRPr>
                <a:solidFill>
                  <a:schemeClr val="tx1"/>
                </a:solidFill>
              </a:defRPr>
            </a:lvl1pPr>
          </a:lstStyle>
          <a:p>
            <a:fld id="{B87B6C72-855B-EC4E-B0A4-2532DB5C12BE}" type="datetime4">
              <a:rPr lang="en-US" smtClean="0"/>
              <a:t>August 25, 2021</a:t>
            </a:fld>
            <a:endParaRPr lang="en-US" dirty="0"/>
          </a:p>
        </p:txBody>
      </p:sp>
      <p:pic>
        <p:nvPicPr>
          <p:cNvPr id="11" name="Picture 10">
            <a:extLst>
              <a:ext uri="{FF2B5EF4-FFF2-40B4-BE49-F238E27FC236}">
                <a16:creationId xmlns:a16="http://schemas.microsoft.com/office/drawing/2014/main" id="{E99BE774-568C-4808-9ED3-E2397E43596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86078" y="1049542"/>
            <a:ext cx="924767" cy="924767"/>
          </a:xfrm>
          <a:prstGeom prst="rect">
            <a:avLst/>
          </a:prstGeom>
        </p:spPr>
      </p:pic>
      <p:sp>
        <p:nvSpPr>
          <p:cNvPr id="12" name="TextBox 11">
            <a:extLst>
              <a:ext uri="{FF2B5EF4-FFF2-40B4-BE49-F238E27FC236}">
                <a16:creationId xmlns:a16="http://schemas.microsoft.com/office/drawing/2014/main" id="{5CA3FE05-9A62-4FCE-B9C9-4E1D444745D3}"/>
              </a:ext>
            </a:extLst>
          </p:cNvPr>
          <p:cNvSpPr txBox="1"/>
          <p:nvPr/>
        </p:nvSpPr>
        <p:spPr>
          <a:xfrm>
            <a:off x="5010845" y="1311870"/>
            <a:ext cx="5777026" cy="400110"/>
          </a:xfrm>
          <a:prstGeom prst="rect">
            <a:avLst/>
          </a:prstGeom>
          <a:noFill/>
        </p:spPr>
        <p:txBody>
          <a:bodyPr wrap="square" rtlCol="0">
            <a:spAutoFit/>
          </a:bodyPr>
          <a:lstStyle/>
          <a:p>
            <a:r>
              <a:rPr lang="en-US" sz="2000" b="1" i="0">
                <a:solidFill>
                  <a:schemeClr val="bg1"/>
                </a:solidFill>
                <a:latin typeface="Arial Black" charset="0"/>
                <a:ea typeface="Arial Black" charset="0"/>
                <a:cs typeface="Arial Black" charset="0"/>
              </a:rPr>
              <a:t>Georgia Department of Human Services</a:t>
            </a:r>
          </a:p>
        </p:txBody>
      </p:sp>
      <p:sp>
        <p:nvSpPr>
          <p:cNvPr id="14" name="TextBox 13">
            <a:extLst>
              <a:ext uri="{FF2B5EF4-FFF2-40B4-BE49-F238E27FC236}">
                <a16:creationId xmlns:a16="http://schemas.microsoft.com/office/drawing/2014/main" id="{AE6862CC-B5E3-43D3-AAC7-FB4C05872996}"/>
              </a:ext>
            </a:extLst>
          </p:cNvPr>
          <p:cNvSpPr txBox="1"/>
          <p:nvPr/>
        </p:nvSpPr>
        <p:spPr>
          <a:xfrm>
            <a:off x="5010845" y="1622265"/>
            <a:ext cx="5530659" cy="369332"/>
          </a:xfrm>
          <a:prstGeom prst="rect">
            <a:avLst/>
          </a:prstGeom>
          <a:noFill/>
        </p:spPr>
        <p:txBody>
          <a:bodyPr wrap="square" rtlCol="0">
            <a:spAutoFit/>
          </a:bodyPr>
          <a:lstStyle/>
          <a:p>
            <a:r>
              <a:rPr lang="en-US" b="0" i="0">
                <a:solidFill>
                  <a:schemeClr val="bg1"/>
                </a:solidFill>
                <a:latin typeface="Arial" charset="0"/>
                <a:ea typeface="Arial" charset="0"/>
                <a:cs typeface="Arial" charset="0"/>
              </a:rPr>
              <a:t>Office of Strategic</a:t>
            </a:r>
            <a:r>
              <a:rPr lang="en-US" b="0" i="0" baseline="0">
                <a:solidFill>
                  <a:schemeClr val="bg1"/>
                </a:solidFill>
                <a:latin typeface="Arial" charset="0"/>
                <a:ea typeface="Arial" charset="0"/>
                <a:cs typeface="Arial" charset="0"/>
              </a:rPr>
              <a:t> Planning and Initiatives</a:t>
            </a:r>
            <a:endParaRPr lang="en-US" b="0" i="0">
              <a:solidFill>
                <a:schemeClr val="bg1"/>
              </a:solidFill>
              <a:latin typeface="Arial" charset="0"/>
              <a:ea typeface="Arial" charset="0"/>
              <a:cs typeface="Arial" charset="0"/>
            </a:endParaRPr>
          </a:p>
        </p:txBody>
      </p:sp>
      <p:pic>
        <p:nvPicPr>
          <p:cNvPr id="16" name="Picture 15">
            <a:extLst>
              <a:ext uri="{FF2B5EF4-FFF2-40B4-BE49-F238E27FC236}">
                <a16:creationId xmlns:a16="http://schemas.microsoft.com/office/drawing/2014/main" id="{B1141237-732E-417B-ADEA-E9A68112A97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86078" y="1049542"/>
            <a:ext cx="924767" cy="924767"/>
          </a:xfrm>
          <a:prstGeom prst="rect">
            <a:avLst/>
          </a:prstGeom>
        </p:spPr>
      </p:pic>
      <p:sp>
        <p:nvSpPr>
          <p:cNvPr id="18" name="TextBox 17">
            <a:extLst>
              <a:ext uri="{FF2B5EF4-FFF2-40B4-BE49-F238E27FC236}">
                <a16:creationId xmlns:a16="http://schemas.microsoft.com/office/drawing/2014/main" id="{146FDA63-B2B6-4AFF-901B-ABF98F21CD60}"/>
              </a:ext>
            </a:extLst>
          </p:cNvPr>
          <p:cNvSpPr txBox="1"/>
          <p:nvPr/>
        </p:nvSpPr>
        <p:spPr>
          <a:xfrm>
            <a:off x="5010845" y="1311870"/>
            <a:ext cx="5777026" cy="400110"/>
          </a:xfrm>
          <a:prstGeom prst="rect">
            <a:avLst/>
          </a:prstGeom>
          <a:noFill/>
        </p:spPr>
        <p:txBody>
          <a:bodyPr wrap="square" rtlCol="0">
            <a:spAutoFit/>
          </a:bodyPr>
          <a:lstStyle/>
          <a:p>
            <a:r>
              <a:rPr lang="en-US" sz="2000" b="1" i="0">
                <a:solidFill>
                  <a:schemeClr val="bg1"/>
                </a:solidFill>
                <a:latin typeface="Arial Black" charset="0"/>
                <a:ea typeface="Arial Black" charset="0"/>
                <a:cs typeface="Arial Black" charset="0"/>
              </a:rPr>
              <a:t>Georgia Department of Human Services</a:t>
            </a:r>
          </a:p>
        </p:txBody>
      </p:sp>
      <p:sp>
        <p:nvSpPr>
          <p:cNvPr id="19" name="TextBox 18">
            <a:extLst>
              <a:ext uri="{FF2B5EF4-FFF2-40B4-BE49-F238E27FC236}">
                <a16:creationId xmlns:a16="http://schemas.microsoft.com/office/drawing/2014/main" id="{6101CBE5-1A12-48A2-A837-87A9160CA503}"/>
              </a:ext>
            </a:extLst>
          </p:cNvPr>
          <p:cNvSpPr txBox="1"/>
          <p:nvPr/>
        </p:nvSpPr>
        <p:spPr>
          <a:xfrm>
            <a:off x="5010845" y="1622265"/>
            <a:ext cx="5530659" cy="369332"/>
          </a:xfrm>
          <a:prstGeom prst="rect">
            <a:avLst/>
          </a:prstGeom>
          <a:noFill/>
        </p:spPr>
        <p:txBody>
          <a:bodyPr wrap="square" rtlCol="0">
            <a:spAutoFit/>
          </a:bodyPr>
          <a:lstStyle/>
          <a:p>
            <a:r>
              <a:rPr lang="en-US" b="0" i="0">
                <a:solidFill>
                  <a:schemeClr val="bg1"/>
                </a:solidFill>
                <a:latin typeface="Arial" charset="0"/>
                <a:ea typeface="Arial" charset="0"/>
                <a:cs typeface="Arial" charset="0"/>
              </a:rPr>
              <a:t>Office of Strategic</a:t>
            </a:r>
            <a:r>
              <a:rPr lang="en-US" b="0" i="0" baseline="0">
                <a:solidFill>
                  <a:schemeClr val="bg1"/>
                </a:solidFill>
                <a:latin typeface="Arial" charset="0"/>
                <a:ea typeface="Arial" charset="0"/>
                <a:cs typeface="Arial" charset="0"/>
              </a:rPr>
              <a:t> Planning and Initiatives</a:t>
            </a:r>
            <a:endParaRPr lang="en-US" b="0" i="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194110343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0_Title Slide_OSPI Option 1.2">
    <p:bg>
      <p:bgPr>
        <a:blipFill dpi="0" rotWithShape="1">
          <a:blip r:embed="rId2">
            <a:lum/>
          </a:blip>
          <a:srcRect/>
          <a:stretch>
            <a:fillRect l="-2000" r="-2000"/>
          </a:stretch>
        </a:blip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124089" y="4053543"/>
            <a:ext cx="6832122" cy="528098"/>
          </a:xfrm>
        </p:spPr>
        <p:txBody>
          <a:bodyPr/>
          <a:lstStyle>
            <a:lvl1pPr marL="0" indent="0" algn="l">
              <a:buNone/>
              <a:defRPr sz="2400">
                <a:solidFill>
                  <a:schemeClr val="bg1"/>
                </a:solidFill>
                <a:latin typeface="Arial" charset="0"/>
                <a:ea typeface="Arial" charset="0"/>
                <a:cs typeface="Arial"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itle 12"/>
          <p:cNvSpPr>
            <a:spLocks noGrp="1"/>
          </p:cNvSpPr>
          <p:nvPr>
            <p:ph type="title" hasCustomPrompt="1"/>
          </p:nvPr>
        </p:nvSpPr>
        <p:spPr>
          <a:xfrm>
            <a:off x="5124089" y="3345526"/>
            <a:ext cx="6832122" cy="869381"/>
          </a:xfrm>
        </p:spPr>
        <p:txBody>
          <a:bodyPr>
            <a:normAutofit/>
          </a:bodyPr>
          <a:lstStyle>
            <a:lvl1pPr>
              <a:defRPr sz="4000" b="1" i="0" baseline="0">
                <a:solidFill>
                  <a:schemeClr val="bg1"/>
                </a:solidFill>
                <a:latin typeface="Arial Black" charset="0"/>
                <a:ea typeface="Arial Black" charset="0"/>
                <a:cs typeface="Arial Black" charset="0"/>
              </a:defRPr>
            </a:lvl1pPr>
          </a:lstStyle>
          <a:p>
            <a:r>
              <a:rPr lang="en-US"/>
              <a:t>Presentation Title Here</a:t>
            </a:r>
          </a:p>
        </p:txBody>
      </p:sp>
      <p:sp>
        <p:nvSpPr>
          <p:cNvPr id="15" name="Text Placeholder 14"/>
          <p:cNvSpPr>
            <a:spLocks noGrp="1"/>
          </p:cNvSpPr>
          <p:nvPr>
            <p:ph type="body" sz="quarter" idx="11" hasCustomPrompt="1"/>
          </p:nvPr>
        </p:nvSpPr>
        <p:spPr>
          <a:xfrm>
            <a:off x="5124450" y="4745038"/>
            <a:ext cx="6831013" cy="414337"/>
          </a:xfrm>
        </p:spPr>
        <p:txBody>
          <a:bodyPr/>
          <a:lstStyle>
            <a:lvl1pPr marL="0" indent="0">
              <a:buFontTx/>
              <a:buNone/>
              <a:defRPr b="1" i="0" baseline="0">
                <a:solidFill>
                  <a:schemeClr val="bg1"/>
                </a:solidFill>
                <a:latin typeface="Arial Black" charset="0"/>
                <a:ea typeface="Arial Black" charset="0"/>
                <a:cs typeface="Arial Black"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Presenter Name</a:t>
            </a:r>
          </a:p>
        </p:txBody>
      </p:sp>
      <p:sp>
        <p:nvSpPr>
          <p:cNvPr id="17" name="Text Placeholder 16"/>
          <p:cNvSpPr>
            <a:spLocks noGrp="1"/>
          </p:cNvSpPr>
          <p:nvPr>
            <p:ph type="body" sz="quarter" idx="12" hasCustomPrompt="1"/>
          </p:nvPr>
        </p:nvSpPr>
        <p:spPr>
          <a:xfrm>
            <a:off x="5124450" y="5159375"/>
            <a:ext cx="6831013" cy="309563"/>
          </a:xfrm>
        </p:spPr>
        <p:txBody>
          <a:bodyPr/>
          <a:lstStyle>
            <a:lvl1pPr marL="0" indent="0">
              <a:buFontTx/>
              <a:buNone/>
              <a:defRPr b="0" i="0" baseline="0">
                <a:solidFill>
                  <a:schemeClr val="bg1"/>
                </a:solidFill>
                <a:latin typeface="Arial" charset="0"/>
                <a:ea typeface="Arial" charset="0"/>
                <a:cs typeface="Arial"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Presenter Title</a:t>
            </a:r>
          </a:p>
        </p:txBody>
      </p:sp>
      <p:pic>
        <p:nvPicPr>
          <p:cNvPr id="27" name="Picture 2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86078" y="1049542"/>
            <a:ext cx="924767" cy="924767"/>
          </a:xfrm>
          <a:prstGeom prst="rect">
            <a:avLst/>
          </a:prstGeom>
        </p:spPr>
      </p:pic>
      <p:sp>
        <p:nvSpPr>
          <p:cNvPr id="28" name="TextBox 27"/>
          <p:cNvSpPr txBox="1"/>
          <p:nvPr/>
        </p:nvSpPr>
        <p:spPr>
          <a:xfrm>
            <a:off x="5010845" y="1311870"/>
            <a:ext cx="5777026" cy="400110"/>
          </a:xfrm>
          <a:prstGeom prst="rect">
            <a:avLst/>
          </a:prstGeom>
          <a:noFill/>
        </p:spPr>
        <p:txBody>
          <a:bodyPr wrap="square" rtlCol="0">
            <a:spAutoFit/>
          </a:bodyPr>
          <a:lstStyle/>
          <a:p>
            <a:r>
              <a:rPr lang="en-US" sz="2000" b="1" i="0">
                <a:solidFill>
                  <a:schemeClr val="bg1"/>
                </a:solidFill>
                <a:latin typeface="Arial Black" charset="0"/>
                <a:ea typeface="Arial Black" charset="0"/>
                <a:cs typeface="Arial Black" charset="0"/>
              </a:rPr>
              <a:t>Georgia Department of Human Services</a:t>
            </a:r>
          </a:p>
        </p:txBody>
      </p:sp>
      <p:sp>
        <p:nvSpPr>
          <p:cNvPr id="9" name="TextBox 8"/>
          <p:cNvSpPr txBox="1"/>
          <p:nvPr/>
        </p:nvSpPr>
        <p:spPr>
          <a:xfrm>
            <a:off x="5010845" y="1622265"/>
            <a:ext cx="5530659" cy="369332"/>
          </a:xfrm>
          <a:prstGeom prst="rect">
            <a:avLst/>
          </a:prstGeom>
          <a:noFill/>
        </p:spPr>
        <p:txBody>
          <a:bodyPr wrap="square" rtlCol="0">
            <a:spAutoFit/>
          </a:bodyPr>
          <a:lstStyle/>
          <a:p>
            <a:r>
              <a:rPr lang="en-US" b="0" i="0">
                <a:solidFill>
                  <a:schemeClr val="bg1"/>
                </a:solidFill>
                <a:latin typeface="Arial" charset="0"/>
                <a:ea typeface="Arial" charset="0"/>
                <a:cs typeface="Arial" charset="0"/>
              </a:rPr>
              <a:t>Office of Strategic Planning and Initiatives</a:t>
            </a:r>
          </a:p>
        </p:txBody>
      </p:sp>
      <p:pic>
        <p:nvPicPr>
          <p:cNvPr id="11" name="Picture 10">
            <a:extLst>
              <a:ext uri="{FF2B5EF4-FFF2-40B4-BE49-F238E27FC236}">
                <a16:creationId xmlns:a16="http://schemas.microsoft.com/office/drawing/2014/main" id="{8F67F956-4E8C-4DF3-9386-1089F49DD9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86078" y="1049542"/>
            <a:ext cx="924767" cy="924767"/>
          </a:xfrm>
          <a:prstGeom prst="rect">
            <a:avLst/>
          </a:prstGeom>
        </p:spPr>
      </p:pic>
      <p:sp>
        <p:nvSpPr>
          <p:cNvPr id="12" name="TextBox 11">
            <a:extLst>
              <a:ext uri="{FF2B5EF4-FFF2-40B4-BE49-F238E27FC236}">
                <a16:creationId xmlns:a16="http://schemas.microsoft.com/office/drawing/2014/main" id="{D7181682-E71C-4057-8E6F-7417C962C1B6}"/>
              </a:ext>
            </a:extLst>
          </p:cNvPr>
          <p:cNvSpPr txBox="1"/>
          <p:nvPr/>
        </p:nvSpPr>
        <p:spPr>
          <a:xfrm>
            <a:off x="5010845" y="1311870"/>
            <a:ext cx="5777026" cy="400110"/>
          </a:xfrm>
          <a:prstGeom prst="rect">
            <a:avLst/>
          </a:prstGeom>
          <a:noFill/>
        </p:spPr>
        <p:txBody>
          <a:bodyPr wrap="square" rtlCol="0">
            <a:spAutoFit/>
          </a:bodyPr>
          <a:lstStyle/>
          <a:p>
            <a:r>
              <a:rPr lang="en-US" sz="2000" b="1" i="0">
                <a:solidFill>
                  <a:schemeClr val="bg1"/>
                </a:solidFill>
                <a:latin typeface="Arial Black" charset="0"/>
                <a:ea typeface="Arial Black" charset="0"/>
                <a:cs typeface="Arial Black" charset="0"/>
              </a:rPr>
              <a:t>Georgia Department of Human Services</a:t>
            </a:r>
          </a:p>
        </p:txBody>
      </p:sp>
      <p:sp>
        <p:nvSpPr>
          <p:cNvPr id="14" name="TextBox 13">
            <a:extLst>
              <a:ext uri="{FF2B5EF4-FFF2-40B4-BE49-F238E27FC236}">
                <a16:creationId xmlns:a16="http://schemas.microsoft.com/office/drawing/2014/main" id="{B9F95615-AE6F-4E6A-B518-85A61F1D7650}"/>
              </a:ext>
            </a:extLst>
          </p:cNvPr>
          <p:cNvSpPr txBox="1"/>
          <p:nvPr/>
        </p:nvSpPr>
        <p:spPr>
          <a:xfrm>
            <a:off x="5010845" y="1622265"/>
            <a:ext cx="5530659" cy="369332"/>
          </a:xfrm>
          <a:prstGeom prst="rect">
            <a:avLst/>
          </a:prstGeom>
          <a:noFill/>
        </p:spPr>
        <p:txBody>
          <a:bodyPr wrap="square" rtlCol="0">
            <a:spAutoFit/>
          </a:bodyPr>
          <a:lstStyle/>
          <a:p>
            <a:r>
              <a:rPr lang="en-US" b="0" i="0">
                <a:solidFill>
                  <a:schemeClr val="bg1"/>
                </a:solidFill>
                <a:latin typeface="Arial" charset="0"/>
                <a:ea typeface="Arial" charset="0"/>
                <a:cs typeface="Arial" charset="0"/>
              </a:rPr>
              <a:t>Office of Strategic Planning and Initiatives</a:t>
            </a:r>
          </a:p>
        </p:txBody>
      </p:sp>
      <p:pic>
        <p:nvPicPr>
          <p:cNvPr id="16" name="Picture 15">
            <a:extLst>
              <a:ext uri="{FF2B5EF4-FFF2-40B4-BE49-F238E27FC236}">
                <a16:creationId xmlns:a16="http://schemas.microsoft.com/office/drawing/2014/main" id="{38040FBF-72F2-4965-BC93-87746B5E54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86078" y="1049542"/>
            <a:ext cx="924767" cy="924767"/>
          </a:xfrm>
          <a:prstGeom prst="rect">
            <a:avLst/>
          </a:prstGeom>
        </p:spPr>
      </p:pic>
      <p:sp>
        <p:nvSpPr>
          <p:cNvPr id="18" name="TextBox 17">
            <a:extLst>
              <a:ext uri="{FF2B5EF4-FFF2-40B4-BE49-F238E27FC236}">
                <a16:creationId xmlns:a16="http://schemas.microsoft.com/office/drawing/2014/main" id="{3A25C4B7-1A3B-4E4D-AD98-5F5958AD57DC}"/>
              </a:ext>
            </a:extLst>
          </p:cNvPr>
          <p:cNvSpPr txBox="1"/>
          <p:nvPr/>
        </p:nvSpPr>
        <p:spPr>
          <a:xfrm>
            <a:off x="5010845" y="1311870"/>
            <a:ext cx="5777026" cy="400110"/>
          </a:xfrm>
          <a:prstGeom prst="rect">
            <a:avLst/>
          </a:prstGeom>
          <a:noFill/>
        </p:spPr>
        <p:txBody>
          <a:bodyPr wrap="square" rtlCol="0">
            <a:spAutoFit/>
          </a:bodyPr>
          <a:lstStyle/>
          <a:p>
            <a:r>
              <a:rPr lang="en-US" sz="2000" b="1" i="0">
                <a:solidFill>
                  <a:schemeClr val="bg1"/>
                </a:solidFill>
                <a:latin typeface="Arial Black" charset="0"/>
                <a:ea typeface="Arial Black" charset="0"/>
                <a:cs typeface="Arial Black" charset="0"/>
              </a:rPr>
              <a:t>Georgia Department of Human Services</a:t>
            </a:r>
          </a:p>
        </p:txBody>
      </p:sp>
      <p:sp>
        <p:nvSpPr>
          <p:cNvPr id="19" name="TextBox 18">
            <a:extLst>
              <a:ext uri="{FF2B5EF4-FFF2-40B4-BE49-F238E27FC236}">
                <a16:creationId xmlns:a16="http://schemas.microsoft.com/office/drawing/2014/main" id="{93225026-20CC-448D-AF5A-2DB405BEB8B5}"/>
              </a:ext>
            </a:extLst>
          </p:cNvPr>
          <p:cNvSpPr txBox="1"/>
          <p:nvPr/>
        </p:nvSpPr>
        <p:spPr>
          <a:xfrm>
            <a:off x="5010845" y="1622265"/>
            <a:ext cx="5530659" cy="369332"/>
          </a:xfrm>
          <a:prstGeom prst="rect">
            <a:avLst/>
          </a:prstGeom>
          <a:noFill/>
        </p:spPr>
        <p:txBody>
          <a:bodyPr wrap="square" rtlCol="0">
            <a:spAutoFit/>
          </a:bodyPr>
          <a:lstStyle/>
          <a:p>
            <a:r>
              <a:rPr lang="en-US" b="0" i="0">
                <a:solidFill>
                  <a:schemeClr val="bg1"/>
                </a:solidFill>
                <a:latin typeface="Arial" charset="0"/>
                <a:ea typeface="Arial" charset="0"/>
                <a:cs typeface="Arial" charset="0"/>
              </a:rPr>
              <a:t>Office of Strategic Planning and Initiatives</a:t>
            </a:r>
          </a:p>
        </p:txBody>
      </p:sp>
      <p:sp>
        <p:nvSpPr>
          <p:cNvPr id="20" name="Text Placeholder 5">
            <a:extLst>
              <a:ext uri="{FF2B5EF4-FFF2-40B4-BE49-F238E27FC236}">
                <a16:creationId xmlns:a16="http://schemas.microsoft.com/office/drawing/2014/main" id="{0283D952-2AFE-4007-B28B-079C4DE45C1D}"/>
              </a:ext>
            </a:extLst>
          </p:cNvPr>
          <p:cNvSpPr>
            <a:spLocks noGrp="1"/>
          </p:cNvSpPr>
          <p:nvPr>
            <p:ph type="body" sz="quarter" idx="4294967295" hasCustomPrompt="1"/>
          </p:nvPr>
        </p:nvSpPr>
        <p:spPr>
          <a:xfrm>
            <a:off x="10571163" y="6534150"/>
            <a:ext cx="1620837" cy="323850"/>
          </a:xfrm>
        </p:spPr>
        <p:txBody>
          <a:bodyPr>
            <a:normAutofit/>
          </a:bodyPr>
          <a:lstStyle>
            <a:lvl1pPr>
              <a:defRPr/>
            </a:lvl1pPr>
          </a:lstStyle>
          <a:p>
            <a:pPr marL="0" indent="0" algn="r">
              <a:buNone/>
            </a:pPr>
            <a:r>
              <a:rPr lang="en-US" sz="1200" dirty="0">
                <a:solidFill>
                  <a:schemeClr val="bg1"/>
                </a:solidFill>
              </a:rPr>
              <a:t>August 25, 2021</a:t>
            </a:r>
          </a:p>
        </p:txBody>
      </p:sp>
    </p:spTree>
    <p:extLst>
      <p:ext uri="{BB962C8B-B14F-4D97-AF65-F5344CB8AC3E}">
        <p14:creationId xmlns:p14="http://schemas.microsoft.com/office/powerpoint/2010/main" val="302339780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10_Title Slide_OSPI Option 1.3">
    <p:bg>
      <p:bgPr>
        <a:blipFill dpi="0" rotWithShape="1">
          <a:blip r:embed="rId2">
            <a:lum/>
          </a:blip>
          <a:srcRect/>
          <a:stretch>
            <a:fillRect l="-2000" r="-2000"/>
          </a:stretch>
        </a:blip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124089" y="4053543"/>
            <a:ext cx="6832122" cy="528098"/>
          </a:xfrm>
        </p:spPr>
        <p:txBody>
          <a:bodyPr/>
          <a:lstStyle>
            <a:lvl1pPr marL="0" indent="0" algn="l">
              <a:buNone/>
              <a:defRPr sz="2400">
                <a:solidFill>
                  <a:schemeClr val="bg1"/>
                </a:solidFill>
                <a:latin typeface="Arial" charset="0"/>
                <a:ea typeface="Arial" charset="0"/>
                <a:cs typeface="Arial"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itle 12"/>
          <p:cNvSpPr>
            <a:spLocks noGrp="1"/>
          </p:cNvSpPr>
          <p:nvPr>
            <p:ph type="title" hasCustomPrompt="1"/>
          </p:nvPr>
        </p:nvSpPr>
        <p:spPr>
          <a:xfrm>
            <a:off x="5124089" y="3345526"/>
            <a:ext cx="6832122" cy="869381"/>
          </a:xfrm>
        </p:spPr>
        <p:txBody>
          <a:bodyPr>
            <a:normAutofit/>
          </a:bodyPr>
          <a:lstStyle>
            <a:lvl1pPr>
              <a:defRPr sz="4000" b="1" i="0" baseline="0">
                <a:solidFill>
                  <a:schemeClr val="bg1"/>
                </a:solidFill>
                <a:latin typeface="Arial Black" charset="0"/>
                <a:ea typeface="Arial Black" charset="0"/>
                <a:cs typeface="Arial Black" charset="0"/>
              </a:defRPr>
            </a:lvl1pPr>
          </a:lstStyle>
          <a:p>
            <a:r>
              <a:rPr lang="en-US"/>
              <a:t>Presentation Title Here</a:t>
            </a:r>
          </a:p>
        </p:txBody>
      </p:sp>
      <p:sp>
        <p:nvSpPr>
          <p:cNvPr id="15" name="Text Placeholder 14"/>
          <p:cNvSpPr>
            <a:spLocks noGrp="1"/>
          </p:cNvSpPr>
          <p:nvPr>
            <p:ph type="body" sz="quarter" idx="11" hasCustomPrompt="1"/>
          </p:nvPr>
        </p:nvSpPr>
        <p:spPr>
          <a:xfrm>
            <a:off x="5124450" y="4745038"/>
            <a:ext cx="6831013" cy="414337"/>
          </a:xfrm>
        </p:spPr>
        <p:txBody>
          <a:bodyPr/>
          <a:lstStyle>
            <a:lvl1pPr marL="0" indent="0">
              <a:buFontTx/>
              <a:buNone/>
              <a:defRPr b="1" i="0" baseline="0">
                <a:solidFill>
                  <a:schemeClr val="bg1"/>
                </a:solidFill>
                <a:latin typeface="Arial Black" charset="0"/>
                <a:ea typeface="Arial Black" charset="0"/>
                <a:cs typeface="Arial Black"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Presenter Name</a:t>
            </a:r>
          </a:p>
        </p:txBody>
      </p:sp>
      <p:sp>
        <p:nvSpPr>
          <p:cNvPr id="17" name="Text Placeholder 16"/>
          <p:cNvSpPr>
            <a:spLocks noGrp="1"/>
          </p:cNvSpPr>
          <p:nvPr>
            <p:ph type="body" sz="quarter" idx="12" hasCustomPrompt="1"/>
          </p:nvPr>
        </p:nvSpPr>
        <p:spPr>
          <a:xfrm>
            <a:off x="5124450" y="5159375"/>
            <a:ext cx="6831013" cy="309563"/>
          </a:xfrm>
        </p:spPr>
        <p:txBody>
          <a:bodyPr/>
          <a:lstStyle>
            <a:lvl1pPr marL="0" indent="0">
              <a:buFontTx/>
              <a:buNone/>
              <a:defRPr b="0" i="0" baseline="0">
                <a:solidFill>
                  <a:schemeClr val="bg1"/>
                </a:solidFill>
                <a:latin typeface="Arial" charset="0"/>
                <a:ea typeface="Arial" charset="0"/>
                <a:cs typeface="Arial"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Presenter Title</a:t>
            </a:r>
          </a:p>
        </p:txBody>
      </p:sp>
      <p:pic>
        <p:nvPicPr>
          <p:cNvPr id="27" name="Picture 2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86078" y="1049542"/>
            <a:ext cx="924767" cy="924767"/>
          </a:xfrm>
          <a:prstGeom prst="rect">
            <a:avLst/>
          </a:prstGeom>
        </p:spPr>
      </p:pic>
      <p:sp>
        <p:nvSpPr>
          <p:cNvPr id="28" name="TextBox 27"/>
          <p:cNvSpPr txBox="1"/>
          <p:nvPr/>
        </p:nvSpPr>
        <p:spPr>
          <a:xfrm>
            <a:off x="5010845" y="1311870"/>
            <a:ext cx="5777026" cy="400110"/>
          </a:xfrm>
          <a:prstGeom prst="rect">
            <a:avLst/>
          </a:prstGeom>
          <a:noFill/>
        </p:spPr>
        <p:txBody>
          <a:bodyPr wrap="square" rtlCol="0">
            <a:spAutoFit/>
          </a:bodyPr>
          <a:lstStyle/>
          <a:p>
            <a:r>
              <a:rPr lang="en-US" sz="2000" b="1" i="0">
                <a:solidFill>
                  <a:schemeClr val="bg1"/>
                </a:solidFill>
                <a:latin typeface="Arial Black" charset="0"/>
                <a:ea typeface="Arial Black" charset="0"/>
                <a:cs typeface="Arial Black" charset="0"/>
              </a:rPr>
              <a:t>Georgia Department of Human Services</a:t>
            </a:r>
          </a:p>
        </p:txBody>
      </p:sp>
      <p:sp>
        <p:nvSpPr>
          <p:cNvPr id="9" name="TextBox 8"/>
          <p:cNvSpPr txBox="1"/>
          <p:nvPr/>
        </p:nvSpPr>
        <p:spPr>
          <a:xfrm>
            <a:off x="5010845" y="1622265"/>
            <a:ext cx="5530659" cy="369332"/>
          </a:xfrm>
          <a:prstGeom prst="rect">
            <a:avLst/>
          </a:prstGeom>
          <a:noFill/>
        </p:spPr>
        <p:txBody>
          <a:bodyPr wrap="square" rtlCol="0">
            <a:spAutoFit/>
          </a:bodyPr>
          <a:lstStyle/>
          <a:p>
            <a:r>
              <a:rPr lang="en-US" b="0" i="0">
                <a:solidFill>
                  <a:schemeClr val="bg1"/>
                </a:solidFill>
                <a:latin typeface="Arial" charset="0"/>
                <a:ea typeface="Arial" charset="0"/>
                <a:cs typeface="Arial" charset="0"/>
              </a:rPr>
              <a:t>Office of Strategic Planning and Initiatives</a:t>
            </a:r>
          </a:p>
        </p:txBody>
      </p:sp>
      <p:sp>
        <p:nvSpPr>
          <p:cNvPr id="11" name="Date Placeholder 3"/>
          <p:cNvSpPr>
            <a:spLocks noGrp="1"/>
          </p:cNvSpPr>
          <p:nvPr>
            <p:ph type="dt" sz="half" idx="13"/>
          </p:nvPr>
        </p:nvSpPr>
        <p:spPr>
          <a:xfrm>
            <a:off x="9428971" y="6540500"/>
            <a:ext cx="2743200" cy="317500"/>
          </a:xfrm>
        </p:spPr>
        <p:txBody>
          <a:bodyPr/>
          <a:lstStyle>
            <a:lvl1pPr algn="r">
              <a:defRPr>
                <a:solidFill>
                  <a:schemeClr val="tx1"/>
                </a:solidFill>
              </a:defRPr>
            </a:lvl1pPr>
          </a:lstStyle>
          <a:p>
            <a:fld id="{A6420130-8AA2-8C46-A3BF-243A512BD024}" type="datetime4">
              <a:rPr lang="en-US" smtClean="0"/>
              <a:t>August 25, 2021</a:t>
            </a:fld>
            <a:endParaRPr lang="en-US" dirty="0"/>
          </a:p>
        </p:txBody>
      </p:sp>
      <p:pic>
        <p:nvPicPr>
          <p:cNvPr id="10" name="Picture 9">
            <a:extLst>
              <a:ext uri="{FF2B5EF4-FFF2-40B4-BE49-F238E27FC236}">
                <a16:creationId xmlns:a16="http://schemas.microsoft.com/office/drawing/2014/main" id="{F299CE99-67E8-4AF2-9F4C-73D787A4133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86078" y="1049542"/>
            <a:ext cx="924767" cy="924767"/>
          </a:xfrm>
          <a:prstGeom prst="rect">
            <a:avLst/>
          </a:prstGeom>
        </p:spPr>
      </p:pic>
      <p:sp>
        <p:nvSpPr>
          <p:cNvPr id="12" name="TextBox 11">
            <a:extLst>
              <a:ext uri="{FF2B5EF4-FFF2-40B4-BE49-F238E27FC236}">
                <a16:creationId xmlns:a16="http://schemas.microsoft.com/office/drawing/2014/main" id="{9076BFD6-08DB-4128-8AD1-FB345BAF4505}"/>
              </a:ext>
            </a:extLst>
          </p:cNvPr>
          <p:cNvSpPr txBox="1"/>
          <p:nvPr/>
        </p:nvSpPr>
        <p:spPr>
          <a:xfrm>
            <a:off x="5010845" y="1311870"/>
            <a:ext cx="5777026" cy="400110"/>
          </a:xfrm>
          <a:prstGeom prst="rect">
            <a:avLst/>
          </a:prstGeom>
          <a:noFill/>
        </p:spPr>
        <p:txBody>
          <a:bodyPr wrap="square" rtlCol="0">
            <a:spAutoFit/>
          </a:bodyPr>
          <a:lstStyle/>
          <a:p>
            <a:r>
              <a:rPr lang="en-US" sz="2000" b="1" i="0">
                <a:solidFill>
                  <a:schemeClr val="bg1"/>
                </a:solidFill>
                <a:latin typeface="Arial Black" charset="0"/>
                <a:ea typeface="Arial Black" charset="0"/>
                <a:cs typeface="Arial Black" charset="0"/>
              </a:rPr>
              <a:t>Georgia Department of Human Services</a:t>
            </a:r>
          </a:p>
        </p:txBody>
      </p:sp>
      <p:sp>
        <p:nvSpPr>
          <p:cNvPr id="14" name="TextBox 13">
            <a:extLst>
              <a:ext uri="{FF2B5EF4-FFF2-40B4-BE49-F238E27FC236}">
                <a16:creationId xmlns:a16="http://schemas.microsoft.com/office/drawing/2014/main" id="{1873C7A7-F7A3-4E04-9FE1-EBA01634CBAA}"/>
              </a:ext>
            </a:extLst>
          </p:cNvPr>
          <p:cNvSpPr txBox="1"/>
          <p:nvPr/>
        </p:nvSpPr>
        <p:spPr>
          <a:xfrm>
            <a:off x="5010845" y="1622265"/>
            <a:ext cx="5530659" cy="369332"/>
          </a:xfrm>
          <a:prstGeom prst="rect">
            <a:avLst/>
          </a:prstGeom>
          <a:noFill/>
        </p:spPr>
        <p:txBody>
          <a:bodyPr wrap="square" rtlCol="0">
            <a:spAutoFit/>
          </a:bodyPr>
          <a:lstStyle/>
          <a:p>
            <a:r>
              <a:rPr lang="en-US" b="0" i="0">
                <a:solidFill>
                  <a:schemeClr val="bg1"/>
                </a:solidFill>
                <a:latin typeface="Arial" charset="0"/>
                <a:ea typeface="Arial" charset="0"/>
                <a:cs typeface="Arial" charset="0"/>
              </a:rPr>
              <a:t>Office of Strategic Planning and Initiatives</a:t>
            </a:r>
          </a:p>
        </p:txBody>
      </p:sp>
      <p:pic>
        <p:nvPicPr>
          <p:cNvPr id="16" name="Picture 15">
            <a:extLst>
              <a:ext uri="{FF2B5EF4-FFF2-40B4-BE49-F238E27FC236}">
                <a16:creationId xmlns:a16="http://schemas.microsoft.com/office/drawing/2014/main" id="{43DADA46-8C34-4805-A35C-BC9DDADF5F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86078" y="1049542"/>
            <a:ext cx="924767" cy="924767"/>
          </a:xfrm>
          <a:prstGeom prst="rect">
            <a:avLst/>
          </a:prstGeom>
        </p:spPr>
      </p:pic>
      <p:sp>
        <p:nvSpPr>
          <p:cNvPr id="18" name="TextBox 17">
            <a:extLst>
              <a:ext uri="{FF2B5EF4-FFF2-40B4-BE49-F238E27FC236}">
                <a16:creationId xmlns:a16="http://schemas.microsoft.com/office/drawing/2014/main" id="{F60E74AF-0EA8-4955-A076-2D0B9D275857}"/>
              </a:ext>
            </a:extLst>
          </p:cNvPr>
          <p:cNvSpPr txBox="1"/>
          <p:nvPr/>
        </p:nvSpPr>
        <p:spPr>
          <a:xfrm>
            <a:off x="5010845" y="1311870"/>
            <a:ext cx="5777026" cy="400110"/>
          </a:xfrm>
          <a:prstGeom prst="rect">
            <a:avLst/>
          </a:prstGeom>
          <a:noFill/>
        </p:spPr>
        <p:txBody>
          <a:bodyPr wrap="square" rtlCol="0">
            <a:spAutoFit/>
          </a:bodyPr>
          <a:lstStyle/>
          <a:p>
            <a:r>
              <a:rPr lang="en-US" sz="2000" b="1" i="0">
                <a:solidFill>
                  <a:schemeClr val="bg1"/>
                </a:solidFill>
                <a:latin typeface="Arial Black" charset="0"/>
                <a:ea typeface="Arial Black" charset="0"/>
                <a:cs typeface="Arial Black" charset="0"/>
              </a:rPr>
              <a:t>Georgia Department of Human Services</a:t>
            </a:r>
          </a:p>
        </p:txBody>
      </p:sp>
      <p:sp>
        <p:nvSpPr>
          <p:cNvPr id="19" name="TextBox 18">
            <a:extLst>
              <a:ext uri="{FF2B5EF4-FFF2-40B4-BE49-F238E27FC236}">
                <a16:creationId xmlns:a16="http://schemas.microsoft.com/office/drawing/2014/main" id="{56DCF1E6-0DEF-4088-8B1D-81EB6D81298F}"/>
              </a:ext>
            </a:extLst>
          </p:cNvPr>
          <p:cNvSpPr txBox="1"/>
          <p:nvPr/>
        </p:nvSpPr>
        <p:spPr>
          <a:xfrm>
            <a:off x="5010845" y="1622265"/>
            <a:ext cx="5530659" cy="369332"/>
          </a:xfrm>
          <a:prstGeom prst="rect">
            <a:avLst/>
          </a:prstGeom>
          <a:noFill/>
        </p:spPr>
        <p:txBody>
          <a:bodyPr wrap="square" rtlCol="0">
            <a:spAutoFit/>
          </a:bodyPr>
          <a:lstStyle/>
          <a:p>
            <a:r>
              <a:rPr lang="en-US" b="0" i="0">
                <a:solidFill>
                  <a:schemeClr val="bg1"/>
                </a:solidFill>
                <a:latin typeface="Arial" charset="0"/>
                <a:ea typeface="Arial" charset="0"/>
                <a:cs typeface="Arial" charset="0"/>
              </a:rPr>
              <a:t>Office of Strategic Planning and Initiatives</a:t>
            </a:r>
          </a:p>
        </p:txBody>
      </p:sp>
    </p:spTree>
    <p:extLst>
      <p:ext uri="{BB962C8B-B14F-4D97-AF65-F5344CB8AC3E}">
        <p14:creationId xmlns:p14="http://schemas.microsoft.com/office/powerpoint/2010/main" val="397451686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le Slide_DHS Option 2.1">
    <p:bg>
      <p:bgPr>
        <a:blipFill dpi="0" rotWithShape="1">
          <a:blip r:embed="rId2">
            <a:lum/>
          </a:blip>
          <a:srcRect/>
          <a:stretch>
            <a:fillRect l="-2000" r="-2000"/>
          </a:stretch>
        </a:blip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90139" y="5417392"/>
            <a:ext cx="10368593" cy="528098"/>
          </a:xfrm>
        </p:spPr>
        <p:txBody>
          <a:bodyPr>
            <a:noAutofit/>
          </a:bodyPr>
          <a:lstStyle>
            <a:lvl1pPr marL="0" indent="0" algn="l">
              <a:buNone/>
              <a:defRPr sz="3000" i="1">
                <a:solidFill>
                  <a:schemeClr val="bg1"/>
                </a:solidFill>
                <a:latin typeface="Arial" charset="0"/>
                <a:ea typeface="Arial" charset="0"/>
                <a:cs typeface="Arial"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itle 12"/>
          <p:cNvSpPr>
            <a:spLocks noGrp="1"/>
          </p:cNvSpPr>
          <p:nvPr>
            <p:ph type="title" hasCustomPrompt="1"/>
          </p:nvPr>
        </p:nvSpPr>
        <p:spPr>
          <a:xfrm>
            <a:off x="190140" y="4258335"/>
            <a:ext cx="9833753" cy="1185952"/>
          </a:xfrm>
        </p:spPr>
        <p:txBody>
          <a:bodyPr anchor="b">
            <a:normAutofit/>
          </a:bodyPr>
          <a:lstStyle>
            <a:lvl1pPr>
              <a:defRPr sz="4000" b="1" i="0" baseline="0">
                <a:solidFill>
                  <a:schemeClr val="bg1"/>
                </a:solidFill>
                <a:latin typeface="Arial Black" charset="0"/>
                <a:ea typeface="Arial Black" charset="0"/>
                <a:cs typeface="Arial Black" charset="0"/>
              </a:defRPr>
            </a:lvl1pPr>
          </a:lstStyle>
          <a:p>
            <a:r>
              <a:rPr lang="en-US"/>
              <a:t>Presentation Title Here</a:t>
            </a:r>
          </a:p>
        </p:txBody>
      </p:sp>
      <p:sp>
        <p:nvSpPr>
          <p:cNvPr id="15" name="Text Placeholder 14"/>
          <p:cNvSpPr>
            <a:spLocks noGrp="1"/>
          </p:cNvSpPr>
          <p:nvPr>
            <p:ph type="body" sz="quarter" idx="11" hasCustomPrompt="1"/>
          </p:nvPr>
        </p:nvSpPr>
        <p:spPr>
          <a:xfrm>
            <a:off x="190141" y="6037543"/>
            <a:ext cx="10748153" cy="414337"/>
          </a:xfrm>
        </p:spPr>
        <p:txBody>
          <a:bodyPr>
            <a:noAutofit/>
          </a:bodyPr>
          <a:lstStyle>
            <a:lvl1pPr marL="0" indent="0">
              <a:buFontTx/>
              <a:buNone/>
              <a:defRPr sz="2400" b="0" i="0" baseline="0">
                <a:solidFill>
                  <a:schemeClr val="bg1"/>
                </a:solidFill>
                <a:latin typeface="Arial" charset="0"/>
                <a:ea typeface="Arial" charset="0"/>
                <a:cs typeface="Arial"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Presenter Name, Presenter Title</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9204" y="2010733"/>
            <a:ext cx="2534589" cy="2354352"/>
          </a:xfrm>
          <a:prstGeom prst="rect">
            <a:avLst/>
          </a:prstGeom>
        </p:spPr>
      </p:pic>
      <p:sp>
        <p:nvSpPr>
          <p:cNvPr id="2" name="Date Placeholder 1"/>
          <p:cNvSpPr>
            <a:spLocks noGrp="1"/>
          </p:cNvSpPr>
          <p:nvPr>
            <p:ph type="dt" sz="half" idx="14"/>
          </p:nvPr>
        </p:nvSpPr>
        <p:spPr>
          <a:xfrm>
            <a:off x="9334770" y="0"/>
            <a:ext cx="2743200" cy="473075"/>
          </a:xfrm>
        </p:spPr>
        <p:txBody>
          <a:bodyPr/>
          <a:lstStyle>
            <a:lvl1pPr algn="r">
              <a:defRPr sz="1400">
                <a:solidFill>
                  <a:schemeClr val="tx1"/>
                </a:solidFill>
              </a:defRPr>
            </a:lvl1pPr>
          </a:lstStyle>
          <a:p>
            <a:fld id="{F8C22D75-E57B-AC49-B707-ECF1CA02D801}" type="datetime4">
              <a:rPr lang="en-US" smtClean="0"/>
              <a:t>August 25, 2021</a:t>
            </a:fld>
            <a:endParaRPr lang="en-US"/>
          </a:p>
        </p:txBody>
      </p:sp>
      <p:pic>
        <p:nvPicPr>
          <p:cNvPr id="7" name="Picture 6">
            <a:extLst>
              <a:ext uri="{FF2B5EF4-FFF2-40B4-BE49-F238E27FC236}">
                <a16:creationId xmlns:a16="http://schemas.microsoft.com/office/drawing/2014/main" id="{C4930DDD-A0A2-49AE-B785-F6F4FB0909A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9204" y="2010733"/>
            <a:ext cx="2534589" cy="2354352"/>
          </a:xfrm>
          <a:prstGeom prst="rect">
            <a:avLst/>
          </a:prstGeom>
        </p:spPr>
      </p:pic>
      <p:pic>
        <p:nvPicPr>
          <p:cNvPr id="8" name="Picture 7">
            <a:extLst>
              <a:ext uri="{FF2B5EF4-FFF2-40B4-BE49-F238E27FC236}">
                <a16:creationId xmlns:a16="http://schemas.microsoft.com/office/drawing/2014/main" id="{DE5BCE6F-2894-469F-8ADA-487A7DE01F4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9204" y="2010733"/>
            <a:ext cx="2534589" cy="2354352"/>
          </a:xfrm>
          <a:prstGeom prst="rect">
            <a:avLst/>
          </a:prstGeom>
        </p:spPr>
      </p:pic>
    </p:spTree>
    <p:extLst>
      <p:ext uri="{BB962C8B-B14F-4D97-AF65-F5344CB8AC3E}">
        <p14:creationId xmlns:p14="http://schemas.microsoft.com/office/powerpoint/2010/main" val="426038542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10_Title Slide_OSPI Option 2">
    <p:bg>
      <p:bgPr>
        <a:blipFill dpi="0" rotWithShape="1">
          <a:blip r:embed="rId2">
            <a:lum/>
          </a:blip>
          <a:srcRect/>
          <a:stretch>
            <a:fillRect l="-2000" r="-2000"/>
          </a:stretch>
        </a:blip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90139" y="5417392"/>
            <a:ext cx="10368593" cy="528098"/>
          </a:xfrm>
        </p:spPr>
        <p:txBody>
          <a:bodyPr>
            <a:noAutofit/>
          </a:bodyPr>
          <a:lstStyle>
            <a:lvl1pPr marL="0" indent="0" algn="l">
              <a:buNone/>
              <a:defRPr sz="3000" i="1">
                <a:solidFill>
                  <a:schemeClr val="bg1"/>
                </a:solidFill>
                <a:latin typeface="Arial" charset="0"/>
                <a:ea typeface="Arial" charset="0"/>
                <a:cs typeface="Arial"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itle 12"/>
          <p:cNvSpPr>
            <a:spLocks noGrp="1"/>
          </p:cNvSpPr>
          <p:nvPr>
            <p:ph type="title" hasCustomPrompt="1"/>
          </p:nvPr>
        </p:nvSpPr>
        <p:spPr>
          <a:xfrm>
            <a:off x="190140" y="4258335"/>
            <a:ext cx="9833753" cy="1185952"/>
          </a:xfrm>
        </p:spPr>
        <p:txBody>
          <a:bodyPr anchor="b">
            <a:normAutofit/>
          </a:bodyPr>
          <a:lstStyle>
            <a:lvl1pPr>
              <a:defRPr sz="4000" b="1" i="0" baseline="0">
                <a:solidFill>
                  <a:schemeClr val="bg1"/>
                </a:solidFill>
                <a:latin typeface="Arial Black" charset="0"/>
                <a:ea typeface="Arial Black" charset="0"/>
                <a:cs typeface="Arial Black" charset="0"/>
              </a:defRPr>
            </a:lvl1pPr>
          </a:lstStyle>
          <a:p>
            <a:r>
              <a:rPr lang="en-US"/>
              <a:t>Presentation Title Here</a:t>
            </a:r>
          </a:p>
        </p:txBody>
      </p:sp>
      <p:sp>
        <p:nvSpPr>
          <p:cNvPr id="15" name="Text Placeholder 14"/>
          <p:cNvSpPr>
            <a:spLocks noGrp="1"/>
          </p:cNvSpPr>
          <p:nvPr>
            <p:ph type="body" sz="quarter" idx="11" hasCustomPrompt="1"/>
          </p:nvPr>
        </p:nvSpPr>
        <p:spPr>
          <a:xfrm>
            <a:off x="190141" y="6037543"/>
            <a:ext cx="10748153" cy="414337"/>
          </a:xfrm>
        </p:spPr>
        <p:txBody>
          <a:bodyPr>
            <a:noAutofit/>
          </a:bodyPr>
          <a:lstStyle>
            <a:lvl1pPr marL="0" indent="0">
              <a:buFontTx/>
              <a:buNone/>
              <a:defRPr sz="2400" b="0" i="0" baseline="0">
                <a:solidFill>
                  <a:schemeClr val="bg1"/>
                </a:solidFill>
                <a:latin typeface="Arial" charset="0"/>
                <a:ea typeface="Arial" charset="0"/>
                <a:cs typeface="Arial"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Presenter Name, Presenter Title</a:t>
            </a:r>
          </a:p>
        </p:txBody>
      </p:sp>
      <p:sp>
        <p:nvSpPr>
          <p:cNvPr id="7" name="TextBox 6"/>
          <p:cNvSpPr txBox="1"/>
          <p:nvPr/>
        </p:nvSpPr>
        <p:spPr>
          <a:xfrm>
            <a:off x="190139" y="4007410"/>
            <a:ext cx="3056645" cy="523220"/>
          </a:xfrm>
          <a:prstGeom prst="rect">
            <a:avLst/>
          </a:prstGeom>
          <a:noFill/>
        </p:spPr>
        <p:txBody>
          <a:bodyPr wrap="square" rtlCol="0">
            <a:spAutoFit/>
          </a:bodyPr>
          <a:lstStyle/>
          <a:p>
            <a:pPr algn="ctr"/>
            <a:r>
              <a:rPr lang="en-US" sz="1400" b="0" i="0">
                <a:solidFill>
                  <a:schemeClr val="bg1"/>
                </a:solidFill>
                <a:latin typeface="Arial" charset="0"/>
                <a:ea typeface="Arial" charset="0"/>
                <a:cs typeface="Arial" charset="0"/>
              </a:rPr>
              <a:t>Office of Strategic</a:t>
            </a:r>
            <a:r>
              <a:rPr lang="en-US" sz="1400" b="0" i="0" baseline="0">
                <a:solidFill>
                  <a:schemeClr val="bg1"/>
                </a:solidFill>
                <a:latin typeface="Arial" charset="0"/>
                <a:ea typeface="Arial" charset="0"/>
                <a:cs typeface="Arial" charset="0"/>
              </a:rPr>
              <a:t> Planning </a:t>
            </a:r>
            <a:br>
              <a:rPr lang="en-US" sz="1400" b="0" i="0" baseline="0">
                <a:solidFill>
                  <a:schemeClr val="bg1"/>
                </a:solidFill>
                <a:latin typeface="Arial" charset="0"/>
                <a:ea typeface="Arial" charset="0"/>
                <a:cs typeface="Arial" charset="0"/>
              </a:rPr>
            </a:br>
            <a:r>
              <a:rPr lang="en-US" sz="1400" b="0" i="0" baseline="0">
                <a:solidFill>
                  <a:schemeClr val="bg1"/>
                </a:solidFill>
                <a:latin typeface="Arial" charset="0"/>
                <a:ea typeface="Arial" charset="0"/>
                <a:cs typeface="Arial" charset="0"/>
              </a:rPr>
              <a:t>and Initiatives</a:t>
            </a:r>
            <a:endParaRPr lang="en-US" sz="1400" b="0" i="0">
              <a:solidFill>
                <a:schemeClr val="bg1"/>
              </a:solidFill>
              <a:latin typeface="Arial" charset="0"/>
              <a:ea typeface="Arial" charset="0"/>
              <a:cs typeface="Arial" charset="0"/>
            </a:endParaRP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9204" y="1742334"/>
            <a:ext cx="2534589" cy="2354351"/>
          </a:xfrm>
          <a:prstGeom prst="rect">
            <a:avLst/>
          </a:prstGeom>
        </p:spPr>
      </p:pic>
      <p:sp>
        <p:nvSpPr>
          <p:cNvPr id="9" name="Date Placeholder 1"/>
          <p:cNvSpPr>
            <a:spLocks noGrp="1"/>
          </p:cNvSpPr>
          <p:nvPr>
            <p:ph type="dt" sz="half" idx="14"/>
          </p:nvPr>
        </p:nvSpPr>
        <p:spPr>
          <a:xfrm>
            <a:off x="9334770" y="0"/>
            <a:ext cx="2743200" cy="473075"/>
          </a:xfrm>
        </p:spPr>
        <p:txBody>
          <a:bodyPr/>
          <a:lstStyle>
            <a:lvl1pPr algn="r">
              <a:defRPr sz="1400">
                <a:solidFill>
                  <a:schemeClr val="tx1"/>
                </a:solidFill>
              </a:defRPr>
            </a:lvl1pPr>
          </a:lstStyle>
          <a:p>
            <a:fld id="{4A22DCAB-B47A-8E40-B089-43B05F3F5EF9}" type="datetime4">
              <a:rPr lang="en-US" smtClean="0"/>
              <a:t>August 25, 2021</a:t>
            </a:fld>
            <a:endParaRPr lang="en-US"/>
          </a:p>
        </p:txBody>
      </p:sp>
      <p:sp>
        <p:nvSpPr>
          <p:cNvPr id="10" name="TextBox 9">
            <a:extLst>
              <a:ext uri="{FF2B5EF4-FFF2-40B4-BE49-F238E27FC236}">
                <a16:creationId xmlns:a16="http://schemas.microsoft.com/office/drawing/2014/main" id="{93EC5BFA-BA07-4B8D-95B4-5ACD4361F374}"/>
              </a:ext>
            </a:extLst>
          </p:cNvPr>
          <p:cNvSpPr txBox="1"/>
          <p:nvPr/>
        </p:nvSpPr>
        <p:spPr>
          <a:xfrm>
            <a:off x="190139" y="4007410"/>
            <a:ext cx="3056645" cy="523220"/>
          </a:xfrm>
          <a:prstGeom prst="rect">
            <a:avLst/>
          </a:prstGeom>
          <a:noFill/>
        </p:spPr>
        <p:txBody>
          <a:bodyPr wrap="square" rtlCol="0">
            <a:spAutoFit/>
          </a:bodyPr>
          <a:lstStyle/>
          <a:p>
            <a:pPr algn="ctr"/>
            <a:r>
              <a:rPr lang="en-US" sz="1400" b="0" i="0">
                <a:solidFill>
                  <a:schemeClr val="bg1"/>
                </a:solidFill>
                <a:latin typeface="Arial" charset="0"/>
                <a:ea typeface="Arial" charset="0"/>
                <a:cs typeface="Arial" charset="0"/>
              </a:rPr>
              <a:t>Office of Strategic</a:t>
            </a:r>
            <a:r>
              <a:rPr lang="en-US" sz="1400" b="0" i="0" baseline="0">
                <a:solidFill>
                  <a:schemeClr val="bg1"/>
                </a:solidFill>
                <a:latin typeface="Arial" charset="0"/>
                <a:ea typeface="Arial" charset="0"/>
                <a:cs typeface="Arial" charset="0"/>
              </a:rPr>
              <a:t> Planning </a:t>
            </a:r>
            <a:br>
              <a:rPr lang="en-US" sz="1400" b="0" i="0" baseline="0">
                <a:solidFill>
                  <a:schemeClr val="bg1"/>
                </a:solidFill>
                <a:latin typeface="Arial" charset="0"/>
                <a:ea typeface="Arial" charset="0"/>
                <a:cs typeface="Arial" charset="0"/>
              </a:rPr>
            </a:br>
            <a:r>
              <a:rPr lang="en-US" sz="1400" b="0" i="0" baseline="0">
                <a:solidFill>
                  <a:schemeClr val="bg1"/>
                </a:solidFill>
                <a:latin typeface="Arial" charset="0"/>
                <a:ea typeface="Arial" charset="0"/>
                <a:cs typeface="Arial" charset="0"/>
              </a:rPr>
              <a:t>and Initiatives</a:t>
            </a:r>
            <a:endParaRPr lang="en-US" sz="1400" b="0" i="0">
              <a:solidFill>
                <a:schemeClr val="bg1"/>
              </a:solidFill>
              <a:latin typeface="Arial" charset="0"/>
              <a:ea typeface="Arial" charset="0"/>
              <a:cs typeface="Arial" charset="0"/>
            </a:endParaRPr>
          </a:p>
        </p:txBody>
      </p:sp>
      <p:pic>
        <p:nvPicPr>
          <p:cNvPr id="11" name="Picture 10">
            <a:extLst>
              <a:ext uri="{FF2B5EF4-FFF2-40B4-BE49-F238E27FC236}">
                <a16:creationId xmlns:a16="http://schemas.microsoft.com/office/drawing/2014/main" id="{722E7DD6-D6D9-4846-AE02-CC37BF353A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9204" y="1742334"/>
            <a:ext cx="2534589" cy="2354351"/>
          </a:xfrm>
          <a:prstGeom prst="rect">
            <a:avLst/>
          </a:prstGeom>
        </p:spPr>
      </p:pic>
      <p:sp>
        <p:nvSpPr>
          <p:cNvPr id="12" name="TextBox 11">
            <a:extLst>
              <a:ext uri="{FF2B5EF4-FFF2-40B4-BE49-F238E27FC236}">
                <a16:creationId xmlns:a16="http://schemas.microsoft.com/office/drawing/2014/main" id="{FE0F0E2C-F126-4BE6-9980-0F54A22C991D}"/>
              </a:ext>
            </a:extLst>
          </p:cNvPr>
          <p:cNvSpPr txBox="1"/>
          <p:nvPr/>
        </p:nvSpPr>
        <p:spPr>
          <a:xfrm>
            <a:off x="190139" y="4007410"/>
            <a:ext cx="3056645" cy="523220"/>
          </a:xfrm>
          <a:prstGeom prst="rect">
            <a:avLst/>
          </a:prstGeom>
          <a:noFill/>
        </p:spPr>
        <p:txBody>
          <a:bodyPr wrap="square" rtlCol="0">
            <a:spAutoFit/>
          </a:bodyPr>
          <a:lstStyle/>
          <a:p>
            <a:pPr algn="ctr"/>
            <a:r>
              <a:rPr lang="en-US" sz="1400" b="0" i="0">
                <a:solidFill>
                  <a:schemeClr val="bg1"/>
                </a:solidFill>
                <a:latin typeface="Arial" charset="0"/>
                <a:ea typeface="Arial" charset="0"/>
                <a:cs typeface="Arial" charset="0"/>
              </a:rPr>
              <a:t>Office of Strategic</a:t>
            </a:r>
            <a:r>
              <a:rPr lang="en-US" sz="1400" b="0" i="0" baseline="0">
                <a:solidFill>
                  <a:schemeClr val="bg1"/>
                </a:solidFill>
                <a:latin typeface="Arial" charset="0"/>
                <a:ea typeface="Arial" charset="0"/>
                <a:cs typeface="Arial" charset="0"/>
              </a:rPr>
              <a:t> Planning </a:t>
            </a:r>
            <a:br>
              <a:rPr lang="en-US" sz="1400" b="0" i="0" baseline="0">
                <a:solidFill>
                  <a:schemeClr val="bg1"/>
                </a:solidFill>
                <a:latin typeface="Arial" charset="0"/>
                <a:ea typeface="Arial" charset="0"/>
                <a:cs typeface="Arial" charset="0"/>
              </a:rPr>
            </a:br>
            <a:r>
              <a:rPr lang="en-US" sz="1400" b="0" i="0" baseline="0">
                <a:solidFill>
                  <a:schemeClr val="bg1"/>
                </a:solidFill>
                <a:latin typeface="Arial" charset="0"/>
                <a:ea typeface="Arial" charset="0"/>
                <a:cs typeface="Arial" charset="0"/>
              </a:rPr>
              <a:t>and Initiatives</a:t>
            </a:r>
            <a:endParaRPr lang="en-US" sz="1400" b="0" i="0">
              <a:solidFill>
                <a:schemeClr val="bg1"/>
              </a:solidFill>
              <a:latin typeface="Arial" charset="0"/>
              <a:ea typeface="Arial" charset="0"/>
              <a:cs typeface="Arial" charset="0"/>
            </a:endParaRPr>
          </a:p>
        </p:txBody>
      </p:sp>
      <p:pic>
        <p:nvPicPr>
          <p:cNvPr id="14" name="Picture 13">
            <a:extLst>
              <a:ext uri="{FF2B5EF4-FFF2-40B4-BE49-F238E27FC236}">
                <a16:creationId xmlns:a16="http://schemas.microsoft.com/office/drawing/2014/main" id="{5B4953C3-8FE2-4ABB-9B24-1719967FC13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9204" y="1742334"/>
            <a:ext cx="2534589" cy="2354351"/>
          </a:xfrm>
          <a:prstGeom prst="rect">
            <a:avLst/>
          </a:prstGeom>
        </p:spPr>
      </p:pic>
    </p:spTree>
    <p:extLst>
      <p:ext uri="{BB962C8B-B14F-4D97-AF65-F5344CB8AC3E}">
        <p14:creationId xmlns:p14="http://schemas.microsoft.com/office/powerpoint/2010/main" val="99349801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10_TItle Slide_OSPI Option 2.1">
    <p:bg>
      <p:bgPr>
        <a:blipFill dpi="0" rotWithShape="1">
          <a:blip r:embed="rId2">
            <a:lum/>
          </a:blip>
          <a:srcRect/>
          <a:stretch>
            <a:fillRect l="-2000" r="-2000"/>
          </a:stretch>
        </a:blip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90139" y="5417392"/>
            <a:ext cx="10368593" cy="528098"/>
          </a:xfrm>
        </p:spPr>
        <p:txBody>
          <a:bodyPr>
            <a:noAutofit/>
          </a:bodyPr>
          <a:lstStyle>
            <a:lvl1pPr marL="0" indent="0" algn="l">
              <a:buNone/>
              <a:defRPr sz="3000" i="1">
                <a:solidFill>
                  <a:schemeClr val="bg1"/>
                </a:solidFill>
                <a:latin typeface="Arial" charset="0"/>
                <a:ea typeface="Arial" charset="0"/>
                <a:cs typeface="Arial"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itle 12"/>
          <p:cNvSpPr>
            <a:spLocks noGrp="1"/>
          </p:cNvSpPr>
          <p:nvPr>
            <p:ph type="title" hasCustomPrompt="1"/>
          </p:nvPr>
        </p:nvSpPr>
        <p:spPr>
          <a:xfrm>
            <a:off x="190140" y="4258335"/>
            <a:ext cx="9833753" cy="1185952"/>
          </a:xfrm>
        </p:spPr>
        <p:txBody>
          <a:bodyPr anchor="b">
            <a:normAutofit/>
          </a:bodyPr>
          <a:lstStyle>
            <a:lvl1pPr>
              <a:defRPr sz="4000" b="1" i="0" baseline="0">
                <a:solidFill>
                  <a:schemeClr val="bg1"/>
                </a:solidFill>
                <a:latin typeface="Arial Black" charset="0"/>
                <a:ea typeface="Arial Black" charset="0"/>
                <a:cs typeface="Arial Black" charset="0"/>
              </a:defRPr>
            </a:lvl1pPr>
          </a:lstStyle>
          <a:p>
            <a:r>
              <a:rPr lang="en-US"/>
              <a:t>Presentation Title Here</a:t>
            </a:r>
          </a:p>
        </p:txBody>
      </p:sp>
      <p:sp>
        <p:nvSpPr>
          <p:cNvPr id="15" name="Text Placeholder 14"/>
          <p:cNvSpPr>
            <a:spLocks noGrp="1"/>
          </p:cNvSpPr>
          <p:nvPr>
            <p:ph type="body" sz="quarter" idx="11" hasCustomPrompt="1"/>
          </p:nvPr>
        </p:nvSpPr>
        <p:spPr>
          <a:xfrm>
            <a:off x="190141" y="6037543"/>
            <a:ext cx="10748153" cy="414337"/>
          </a:xfrm>
        </p:spPr>
        <p:txBody>
          <a:bodyPr>
            <a:noAutofit/>
          </a:bodyPr>
          <a:lstStyle>
            <a:lvl1pPr marL="0" indent="0">
              <a:buFontTx/>
              <a:buNone/>
              <a:defRPr sz="2400" b="0" i="0" baseline="0">
                <a:solidFill>
                  <a:schemeClr val="bg1"/>
                </a:solidFill>
                <a:latin typeface="Arial" charset="0"/>
                <a:ea typeface="Arial" charset="0"/>
                <a:cs typeface="Arial"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Presenter Name, Presenter Title</a:t>
            </a:r>
          </a:p>
        </p:txBody>
      </p:sp>
      <p:sp>
        <p:nvSpPr>
          <p:cNvPr id="7" name="TextBox 6"/>
          <p:cNvSpPr txBox="1"/>
          <p:nvPr/>
        </p:nvSpPr>
        <p:spPr>
          <a:xfrm>
            <a:off x="190139" y="4007410"/>
            <a:ext cx="3056645" cy="523220"/>
          </a:xfrm>
          <a:prstGeom prst="rect">
            <a:avLst/>
          </a:prstGeom>
          <a:noFill/>
        </p:spPr>
        <p:txBody>
          <a:bodyPr wrap="square" rtlCol="0">
            <a:spAutoFit/>
          </a:bodyPr>
          <a:lstStyle/>
          <a:p>
            <a:pPr algn="ctr"/>
            <a:r>
              <a:rPr lang="en-US" sz="1400" b="0" i="0">
                <a:solidFill>
                  <a:schemeClr val="bg1"/>
                </a:solidFill>
                <a:latin typeface="Arial" charset="0"/>
                <a:ea typeface="Arial" charset="0"/>
                <a:cs typeface="Arial" charset="0"/>
              </a:rPr>
              <a:t>Office of Strategic Planning</a:t>
            </a:r>
            <a:r>
              <a:rPr lang="en-US" sz="1400" b="0" i="0" baseline="0">
                <a:solidFill>
                  <a:schemeClr val="bg1"/>
                </a:solidFill>
                <a:latin typeface="Arial" charset="0"/>
                <a:ea typeface="Arial" charset="0"/>
                <a:cs typeface="Arial" charset="0"/>
              </a:rPr>
              <a:t> </a:t>
            </a:r>
            <a:br>
              <a:rPr lang="en-US" sz="1400" b="0" i="0" baseline="0">
                <a:solidFill>
                  <a:schemeClr val="bg1"/>
                </a:solidFill>
                <a:latin typeface="Arial" charset="0"/>
                <a:ea typeface="Arial" charset="0"/>
                <a:cs typeface="Arial" charset="0"/>
              </a:rPr>
            </a:br>
            <a:r>
              <a:rPr lang="en-US" sz="1400" b="0" i="0" baseline="0">
                <a:solidFill>
                  <a:schemeClr val="bg1"/>
                </a:solidFill>
                <a:latin typeface="Arial" charset="0"/>
                <a:ea typeface="Arial" charset="0"/>
                <a:cs typeface="Arial" charset="0"/>
              </a:rPr>
              <a:t>and Initiatives</a:t>
            </a:r>
            <a:endParaRPr lang="en-US" sz="1400" b="0" i="0">
              <a:solidFill>
                <a:schemeClr val="bg1"/>
              </a:solidFill>
              <a:latin typeface="Arial" charset="0"/>
              <a:ea typeface="Arial" charset="0"/>
              <a:cs typeface="Arial" charset="0"/>
            </a:endParaRP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9204" y="1742334"/>
            <a:ext cx="2534589" cy="2354351"/>
          </a:xfrm>
          <a:prstGeom prst="rect">
            <a:avLst/>
          </a:prstGeom>
        </p:spPr>
      </p:pic>
      <p:sp>
        <p:nvSpPr>
          <p:cNvPr id="9" name="Date Placeholder 1"/>
          <p:cNvSpPr>
            <a:spLocks noGrp="1"/>
          </p:cNvSpPr>
          <p:nvPr>
            <p:ph type="dt" sz="half" idx="14"/>
          </p:nvPr>
        </p:nvSpPr>
        <p:spPr>
          <a:xfrm>
            <a:off x="9334770" y="0"/>
            <a:ext cx="2743200" cy="473075"/>
          </a:xfrm>
        </p:spPr>
        <p:txBody>
          <a:bodyPr/>
          <a:lstStyle>
            <a:lvl1pPr algn="r">
              <a:defRPr sz="1400">
                <a:solidFill>
                  <a:schemeClr val="tx1"/>
                </a:solidFill>
              </a:defRPr>
            </a:lvl1pPr>
          </a:lstStyle>
          <a:p>
            <a:fld id="{AC994F05-0510-934B-9FC7-CA430782179F}" type="datetime4">
              <a:rPr lang="en-US" smtClean="0"/>
              <a:t>August 25, 2021</a:t>
            </a:fld>
            <a:endParaRPr lang="en-US"/>
          </a:p>
        </p:txBody>
      </p:sp>
      <p:sp>
        <p:nvSpPr>
          <p:cNvPr id="10" name="TextBox 9">
            <a:extLst>
              <a:ext uri="{FF2B5EF4-FFF2-40B4-BE49-F238E27FC236}">
                <a16:creationId xmlns:a16="http://schemas.microsoft.com/office/drawing/2014/main" id="{505E7580-7DBF-407E-8F11-7AFAC3647A08}"/>
              </a:ext>
            </a:extLst>
          </p:cNvPr>
          <p:cNvSpPr txBox="1"/>
          <p:nvPr/>
        </p:nvSpPr>
        <p:spPr>
          <a:xfrm>
            <a:off x="190139" y="4007410"/>
            <a:ext cx="3056645" cy="523220"/>
          </a:xfrm>
          <a:prstGeom prst="rect">
            <a:avLst/>
          </a:prstGeom>
          <a:noFill/>
        </p:spPr>
        <p:txBody>
          <a:bodyPr wrap="square" rtlCol="0">
            <a:spAutoFit/>
          </a:bodyPr>
          <a:lstStyle/>
          <a:p>
            <a:pPr algn="ctr"/>
            <a:r>
              <a:rPr lang="en-US" sz="1400" b="0" i="0">
                <a:solidFill>
                  <a:schemeClr val="bg1"/>
                </a:solidFill>
                <a:latin typeface="Arial" charset="0"/>
                <a:ea typeface="Arial" charset="0"/>
                <a:cs typeface="Arial" charset="0"/>
              </a:rPr>
              <a:t>Office of Strategic Planning</a:t>
            </a:r>
            <a:r>
              <a:rPr lang="en-US" sz="1400" b="0" i="0" baseline="0">
                <a:solidFill>
                  <a:schemeClr val="bg1"/>
                </a:solidFill>
                <a:latin typeface="Arial" charset="0"/>
                <a:ea typeface="Arial" charset="0"/>
                <a:cs typeface="Arial" charset="0"/>
              </a:rPr>
              <a:t> </a:t>
            </a:r>
            <a:br>
              <a:rPr lang="en-US" sz="1400" b="0" i="0" baseline="0">
                <a:solidFill>
                  <a:schemeClr val="bg1"/>
                </a:solidFill>
                <a:latin typeface="Arial" charset="0"/>
                <a:ea typeface="Arial" charset="0"/>
                <a:cs typeface="Arial" charset="0"/>
              </a:rPr>
            </a:br>
            <a:r>
              <a:rPr lang="en-US" sz="1400" b="0" i="0" baseline="0">
                <a:solidFill>
                  <a:schemeClr val="bg1"/>
                </a:solidFill>
                <a:latin typeface="Arial" charset="0"/>
                <a:ea typeface="Arial" charset="0"/>
                <a:cs typeface="Arial" charset="0"/>
              </a:rPr>
              <a:t>and Initiatives</a:t>
            </a:r>
            <a:endParaRPr lang="en-US" sz="1400" b="0" i="0">
              <a:solidFill>
                <a:schemeClr val="bg1"/>
              </a:solidFill>
              <a:latin typeface="Arial" charset="0"/>
              <a:ea typeface="Arial" charset="0"/>
              <a:cs typeface="Arial" charset="0"/>
            </a:endParaRPr>
          </a:p>
        </p:txBody>
      </p:sp>
      <p:pic>
        <p:nvPicPr>
          <p:cNvPr id="11" name="Picture 10">
            <a:extLst>
              <a:ext uri="{FF2B5EF4-FFF2-40B4-BE49-F238E27FC236}">
                <a16:creationId xmlns:a16="http://schemas.microsoft.com/office/drawing/2014/main" id="{00481D38-6A03-4440-93E6-9664F870B17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9204" y="1742334"/>
            <a:ext cx="2534589" cy="2354351"/>
          </a:xfrm>
          <a:prstGeom prst="rect">
            <a:avLst/>
          </a:prstGeom>
        </p:spPr>
      </p:pic>
      <p:sp>
        <p:nvSpPr>
          <p:cNvPr id="12" name="TextBox 11">
            <a:extLst>
              <a:ext uri="{FF2B5EF4-FFF2-40B4-BE49-F238E27FC236}">
                <a16:creationId xmlns:a16="http://schemas.microsoft.com/office/drawing/2014/main" id="{396667C7-6303-4FF4-BF1B-7FB7A909E21D}"/>
              </a:ext>
            </a:extLst>
          </p:cNvPr>
          <p:cNvSpPr txBox="1"/>
          <p:nvPr/>
        </p:nvSpPr>
        <p:spPr>
          <a:xfrm>
            <a:off x="190139" y="4007410"/>
            <a:ext cx="3056645" cy="523220"/>
          </a:xfrm>
          <a:prstGeom prst="rect">
            <a:avLst/>
          </a:prstGeom>
          <a:noFill/>
        </p:spPr>
        <p:txBody>
          <a:bodyPr wrap="square" rtlCol="0">
            <a:spAutoFit/>
          </a:bodyPr>
          <a:lstStyle/>
          <a:p>
            <a:pPr algn="ctr"/>
            <a:r>
              <a:rPr lang="en-US" sz="1400" b="0" i="0">
                <a:solidFill>
                  <a:schemeClr val="bg1"/>
                </a:solidFill>
                <a:latin typeface="Arial" charset="0"/>
                <a:ea typeface="Arial" charset="0"/>
                <a:cs typeface="Arial" charset="0"/>
              </a:rPr>
              <a:t>Office of Strategic Planning</a:t>
            </a:r>
            <a:r>
              <a:rPr lang="en-US" sz="1400" b="0" i="0" baseline="0">
                <a:solidFill>
                  <a:schemeClr val="bg1"/>
                </a:solidFill>
                <a:latin typeface="Arial" charset="0"/>
                <a:ea typeface="Arial" charset="0"/>
                <a:cs typeface="Arial" charset="0"/>
              </a:rPr>
              <a:t> </a:t>
            </a:r>
            <a:br>
              <a:rPr lang="en-US" sz="1400" b="0" i="0" baseline="0">
                <a:solidFill>
                  <a:schemeClr val="bg1"/>
                </a:solidFill>
                <a:latin typeface="Arial" charset="0"/>
                <a:ea typeface="Arial" charset="0"/>
                <a:cs typeface="Arial" charset="0"/>
              </a:rPr>
            </a:br>
            <a:r>
              <a:rPr lang="en-US" sz="1400" b="0" i="0" baseline="0">
                <a:solidFill>
                  <a:schemeClr val="bg1"/>
                </a:solidFill>
                <a:latin typeface="Arial" charset="0"/>
                <a:ea typeface="Arial" charset="0"/>
                <a:cs typeface="Arial" charset="0"/>
              </a:rPr>
              <a:t>and Initiatives</a:t>
            </a:r>
            <a:endParaRPr lang="en-US" sz="1400" b="0" i="0">
              <a:solidFill>
                <a:schemeClr val="bg1"/>
              </a:solidFill>
              <a:latin typeface="Arial" charset="0"/>
              <a:ea typeface="Arial" charset="0"/>
              <a:cs typeface="Arial" charset="0"/>
            </a:endParaRPr>
          </a:p>
        </p:txBody>
      </p:sp>
      <p:pic>
        <p:nvPicPr>
          <p:cNvPr id="14" name="Picture 13">
            <a:extLst>
              <a:ext uri="{FF2B5EF4-FFF2-40B4-BE49-F238E27FC236}">
                <a16:creationId xmlns:a16="http://schemas.microsoft.com/office/drawing/2014/main" id="{683DEDE6-7EAF-4175-880D-6EF2B2B2153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9204" y="1742334"/>
            <a:ext cx="2534589" cy="2354351"/>
          </a:xfrm>
          <a:prstGeom prst="rect">
            <a:avLst/>
          </a:prstGeom>
        </p:spPr>
      </p:pic>
    </p:spTree>
    <p:extLst>
      <p:ext uri="{BB962C8B-B14F-4D97-AF65-F5344CB8AC3E}">
        <p14:creationId xmlns:p14="http://schemas.microsoft.com/office/powerpoint/2010/main" val="273161942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12_Title Slide_OED Option 2.3">
    <p:bg>
      <p:bgPr>
        <a:blipFill dpi="0" rotWithShape="1">
          <a:blip r:embed="rId2">
            <a:lum/>
          </a:blip>
          <a:srcRect/>
          <a:stretch>
            <a:fillRect l="-2000" r="-2000"/>
          </a:stretch>
        </a:blip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90139" y="5417392"/>
            <a:ext cx="10368593" cy="528098"/>
          </a:xfrm>
        </p:spPr>
        <p:txBody>
          <a:bodyPr>
            <a:noAutofit/>
          </a:bodyPr>
          <a:lstStyle>
            <a:lvl1pPr marL="0" indent="0" algn="l">
              <a:buNone/>
              <a:defRPr sz="3000" i="1">
                <a:solidFill>
                  <a:schemeClr val="bg1"/>
                </a:solidFill>
                <a:latin typeface="Arial" charset="0"/>
                <a:ea typeface="Arial" charset="0"/>
                <a:cs typeface="Arial"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itle 12"/>
          <p:cNvSpPr>
            <a:spLocks noGrp="1"/>
          </p:cNvSpPr>
          <p:nvPr>
            <p:ph type="title" hasCustomPrompt="1"/>
          </p:nvPr>
        </p:nvSpPr>
        <p:spPr>
          <a:xfrm>
            <a:off x="190140" y="4258335"/>
            <a:ext cx="9833753" cy="1185952"/>
          </a:xfrm>
        </p:spPr>
        <p:txBody>
          <a:bodyPr anchor="b">
            <a:normAutofit/>
          </a:bodyPr>
          <a:lstStyle>
            <a:lvl1pPr>
              <a:defRPr sz="4000" b="1" i="0" baseline="0">
                <a:solidFill>
                  <a:schemeClr val="bg1"/>
                </a:solidFill>
                <a:latin typeface="Arial Black" charset="0"/>
                <a:ea typeface="Arial Black" charset="0"/>
                <a:cs typeface="Arial Black" charset="0"/>
              </a:defRPr>
            </a:lvl1pPr>
          </a:lstStyle>
          <a:p>
            <a:r>
              <a:rPr lang="en-US"/>
              <a:t>Presentation Title Here</a:t>
            </a:r>
          </a:p>
        </p:txBody>
      </p:sp>
      <p:sp>
        <p:nvSpPr>
          <p:cNvPr id="15" name="Text Placeholder 14"/>
          <p:cNvSpPr>
            <a:spLocks noGrp="1"/>
          </p:cNvSpPr>
          <p:nvPr>
            <p:ph type="body" sz="quarter" idx="11" hasCustomPrompt="1"/>
          </p:nvPr>
        </p:nvSpPr>
        <p:spPr>
          <a:xfrm>
            <a:off x="190141" y="6037543"/>
            <a:ext cx="10748153" cy="414337"/>
          </a:xfrm>
        </p:spPr>
        <p:txBody>
          <a:bodyPr>
            <a:noAutofit/>
          </a:bodyPr>
          <a:lstStyle>
            <a:lvl1pPr marL="0" indent="0">
              <a:buFontTx/>
              <a:buNone/>
              <a:defRPr sz="2400" b="0" i="0" baseline="0">
                <a:solidFill>
                  <a:schemeClr val="bg1"/>
                </a:solidFill>
                <a:latin typeface="Arial" charset="0"/>
                <a:ea typeface="Arial" charset="0"/>
                <a:cs typeface="Arial"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Presenter Name, Presenter Title</a:t>
            </a:r>
          </a:p>
        </p:txBody>
      </p:sp>
      <p:sp>
        <p:nvSpPr>
          <p:cNvPr id="7" name="TextBox 6"/>
          <p:cNvSpPr txBox="1"/>
          <p:nvPr/>
        </p:nvSpPr>
        <p:spPr>
          <a:xfrm>
            <a:off x="190139" y="4007410"/>
            <a:ext cx="3056645" cy="307777"/>
          </a:xfrm>
          <a:prstGeom prst="rect">
            <a:avLst/>
          </a:prstGeom>
          <a:noFill/>
        </p:spPr>
        <p:txBody>
          <a:bodyPr wrap="square" rtlCol="0">
            <a:spAutoFit/>
          </a:bodyPr>
          <a:lstStyle/>
          <a:p>
            <a:pPr algn="ctr"/>
            <a:r>
              <a:rPr lang="en-US" sz="1400" b="0" i="0">
                <a:solidFill>
                  <a:schemeClr val="bg1"/>
                </a:solidFill>
                <a:latin typeface="Arial" charset="0"/>
                <a:ea typeface="Arial" charset="0"/>
                <a:cs typeface="Arial" charset="0"/>
              </a:rPr>
              <a:t>Office of Strategic Planning &amp; Initiatives</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9204" y="1742334"/>
            <a:ext cx="2534589" cy="2354351"/>
          </a:xfrm>
          <a:prstGeom prst="rect">
            <a:avLst/>
          </a:prstGeom>
        </p:spPr>
      </p:pic>
      <p:sp>
        <p:nvSpPr>
          <p:cNvPr id="9" name="Date Placeholder 1"/>
          <p:cNvSpPr>
            <a:spLocks noGrp="1"/>
          </p:cNvSpPr>
          <p:nvPr>
            <p:ph type="dt" sz="half" idx="14"/>
          </p:nvPr>
        </p:nvSpPr>
        <p:spPr>
          <a:xfrm>
            <a:off x="9334770" y="0"/>
            <a:ext cx="2743200" cy="473075"/>
          </a:xfrm>
        </p:spPr>
        <p:txBody>
          <a:bodyPr/>
          <a:lstStyle>
            <a:lvl1pPr algn="r">
              <a:defRPr sz="1400">
                <a:solidFill>
                  <a:schemeClr val="tx1"/>
                </a:solidFill>
              </a:defRPr>
            </a:lvl1pPr>
          </a:lstStyle>
          <a:p>
            <a:fld id="{18AD0362-93BA-B74A-B536-5517B737FABC}" type="datetime4">
              <a:rPr lang="en-US" smtClean="0"/>
              <a:t>August 25, 2021</a:t>
            </a:fld>
            <a:endParaRPr lang="en-US"/>
          </a:p>
        </p:txBody>
      </p:sp>
    </p:spTree>
    <p:extLst>
      <p:ext uri="{BB962C8B-B14F-4D97-AF65-F5344CB8AC3E}">
        <p14:creationId xmlns:p14="http://schemas.microsoft.com/office/powerpoint/2010/main" val="239711308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13_Title Slide_DAS Option 2.4">
    <p:bg>
      <p:bgPr>
        <a:blipFill dpi="0" rotWithShape="1">
          <a:blip r:embed="rId2">
            <a:lum/>
          </a:blip>
          <a:srcRect/>
          <a:stretch>
            <a:fillRect l="-2000" r="-2000"/>
          </a:stretch>
        </a:blip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90139" y="5417392"/>
            <a:ext cx="10368593" cy="528098"/>
          </a:xfrm>
        </p:spPr>
        <p:txBody>
          <a:bodyPr>
            <a:noAutofit/>
          </a:bodyPr>
          <a:lstStyle>
            <a:lvl1pPr marL="0" indent="0" algn="l">
              <a:buNone/>
              <a:defRPr sz="3000" i="1">
                <a:solidFill>
                  <a:schemeClr val="bg1"/>
                </a:solidFill>
                <a:latin typeface="Arial" charset="0"/>
                <a:ea typeface="Arial" charset="0"/>
                <a:cs typeface="Arial"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itle 12"/>
          <p:cNvSpPr>
            <a:spLocks noGrp="1"/>
          </p:cNvSpPr>
          <p:nvPr>
            <p:ph type="title" hasCustomPrompt="1"/>
          </p:nvPr>
        </p:nvSpPr>
        <p:spPr>
          <a:xfrm>
            <a:off x="190140" y="4258335"/>
            <a:ext cx="9833753" cy="1185952"/>
          </a:xfrm>
        </p:spPr>
        <p:txBody>
          <a:bodyPr anchor="b">
            <a:normAutofit/>
          </a:bodyPr>
          <a:lstStyle>
            <a:lvl1pPr>
              <a:defRPr sz="4000" b="1" i="0" baseline="0">
                <a:solidFill>
                  <a:schemeClr val="bg1"/>
                </a:solidFill>
                <a:latin typeface="Arial Black" charset="0"/>
                <a:ea typeface="Arial Black" charset="0"/>
                <a:cs typeface="Arial Black" charset="0"/>
              </a:defRPr>
            </a:lvl1pPr>
          </a:lstStyle>
          <a:p>
            <a:r>
              <a:rPr lang="en-US"/>
              <a:t>Presentation Title Here</a:t>
            </a:r>
          </a:p>
        </p:txBody>
      </p:sp>
      <p:sp>
        <p:nvSpPr>
          <p:cNvPr id="15" name="Text Placeholder 14"/>
          <p:cNvSpPr>
            <a:spLocks noGrp="1"/>
          </p:cNvSpPr>
          <p:nvPr>
            <p:ph type="body" sz="quarter" idx="11" hasCustomPrompt="1"/>
          </p:nvPr>
        </p:nvSpPr>
        <p:spPr>
          <a:xfrm>
            <a:off x="190141" y="6037543"/>
            <a:ext cx="10748153" cy="414337"/>
          </a:xfrm>
        </p:spPr>
        <p:txBody>
          <a:bodyPr>
            <a:noAutofit/>
          </a:bodyPr>
          <a:lstStyle>
            <a:lvl1pPr marL="0" indent="0">
              <a:buFontTx/>
              <a:buNone/>
              <a:defRPr sz="2400" b="0" i="0" baseline="0">
                <a:solidFill>
                  <a:schemeClr val="bg1"/>
                </a:solidFill>
                <a:latin typeface="Arial" charset="0"/>
                <a:ea typeface="Arial" charset="0"/>
                <a:cs typeface="Arial"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Presenter Name, Presenter Title</a:t>
            </a:r>
          </a:p>
        </p:txBody>
      </p:sp>
      <p:sp>
        <p:nvSpPr>
          <p:cNvPr id="7" name="TextBox 6"/>
          <p:cNvSpPr txBox="1"/>
          <p:nvPr/>
        </p:nvSpPr>
        <p:spPr>
          <a:xfrm>
            <a:off x="190139" y="4007410"/>
            <a:ext cx="3056645" cy="307777"/>
          </a:xfrm>
          <a:prstGeom prst="rect">
            <a:avLst/>
          </a:prstGeom>
          <a:noFill/>
        </p:spPr>
        <p:txBody>
          <a:bodyPr wrap="square" rtlCol="0">
            <a:spAutoFit/>
          </a:bodyPr>
          <a:lstStyle/>
          <a:p>
            <a:pPr algn="ctr"/>
            <a:r>
              <a:rPr lang="en-US" sz="1400" b="0" i="0">
                <a:solidFill>
                  <a:schemeClr val="bg1"/>
                </a:solidFill>
                <a:latin typeface="Arial" charset="0"/>
                <a:ea typeface="Arial" charset="0"/>
                <a:cs typeface="Arial" charset="0"/>
              </a:rPr>
              <a:t>Office of Strategic Planning &amp; Initiatives</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9204" y="1742334"/>
            <a:ext cx="2534589" cy="2354351"/>
          </a:xfrm>
          <a:prstGeom prst="rect">
            <a:avLst/>
          </a:prstGeom>
        </p:spPr>
      </p:pic>
      <p:sp>
        <p:nvSpPr>
          <p:cNvPr id="9" name="Date Placeholder 1"/>
          <p:cNvSpPr>
            <a:spLocks noGrp="1"/>
          </p:cNvSpPr>
          <p:nvPr>
            <p:ph type="dt" sz="half" idx="14"/>
          </p:nvPr>
        </p:nvSpPr>
        <p:spPr>
          <a:xfrm>
            <a:off x="9334770" y="0"/>
            <a:ext cx="2743200" cy="473075"/>
          </a:xfrm>
        </p:spPr>
        <p:txBody>
          <a:bodyPr/>
          <a:lstStyle>
            <a:lvl1pPr algn="r">
              <a:defRPr sz="1400">
                <a:solidFill>
                  <a:schemeClr val="tx1"/>
                </a:solidFill>
              </a:defRPr>
            </a:lvl1pPr>
          </a:lstStyle>
          <a:p>
            <a:fld id="{E8551479-E190-C246-A5E6-5255BE8382AE}" type="datetime4">
              <a:rPr lang="en-US" smtClean="0"/>
              <a:t>August 25, 2021</a:t>
            </a:fld>
            <a:endParaRPr lang="en-US"/>
          </a:p>
        </p:txBody>
      </p:sp>
      <p:sp>
        <p:nvSpPr>
          <p:cNvPr id="10" name="TextBox 9">
            <a:extLst>
              <a:ext uri="{FF2B5EF4-FFF2-40B4-BE49-F238E27FC236}">
                <a16:creationId xmlns:a16="http://schemas.microsoft.com/office/drawing/2014/main" id="{4A72EA1E-E2A0-4FCA-A916-94FA70D44D9F}"/>
              </a:ext>
            </a:extLst>
          </p:cNvPr>
          <p:cNvSpPr txBox="1"/>
          <p:nvPr/>
        </p:nvSpPr>
        <p:spPr>
          <a:xfrm>
            <a:off x="190139" y="4007410"/>
            <a:ext cx="3056645" cy="307777"/>
          </a:xfrm>
          <a:prstGeom prst="rect">
            <a:avLst/>
          </a:prstGeom>
          <a:noFill/>
        </p:spPr>
        <p:txBody>
          <a:bodyPr wrap="square" rtlCol="0">
            <a:spAutoFit/>
          </a:bodyPr>
          <a:lstStyle/>
          <a:p>
            <a:pPr algn="ctr"/>
            <a:r>
              <a:rPr lang="en-US" sz="1400" b="0" i="0">
                <a:solidFill>
                  <a:schemeClr val="bg1"/>
                </a:solidFill>
                <a:latin typeface="Arial" charset="0"/>
                <a:ea typeface="Arial" charset="0"/>
                <a:cs typeface="Arial" charset="0"/>
              </a:rPr>
              <a:t>Division of Aging Services</a:t>
            </a:r>
          </a:p>
        </p:txBody>
      </p:sp>
      <p:pic>
        <p:nvPicPr>
          <p:cNvPr id="11" name="Picture 10">
            <a:extLst>
              <a:ext uri="{FF2B5EF4-FFF2-40B4-BE49-F238E27FC236}">
                <a16:creationId xmlns:a16="http://schemas.microsoft.com/office/drawing/2014/main" id="{9C721593-AB5B-4755-815F-C349C1CFE29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9204" y="1742334"/>
            <a:ext cx="2534589" cy="2354351"/>
          </a:xfrm>
          <a:prstGeom prst="rect">
            <a:avLst/>
          </a:prstGeom>
        </p:spPr>
      </p:pic>
      <p:sp>
        <p:nvSpPr>
          <p:cNvPr id="12" name="TextBox 11">
            <a:extLst>
              <a:ext uri="{FF2B5EF4-FFF2-40B4-BE49-F238E27FC236}">
                <a16:creationId xmlns:a16="http://schemas.microsoft.com/office/drawing/2014/main" id="{B5EA6702-B041-4B3C-AE9F-74ED47A067AA}"/>
              </a:ext>
            </a:extLst>
          </p:cNvPr>
          <p:cNvSpPr txBox="1"/>
          <p:nvPr/>
        </p:nvSpPr>
        <p:spPr>
          <a:xfrm>
            <a:off x="190139" y="4007410"/>
            <a:ext cx="3056645" cy="307777"/>
          </a:xfrm>
          <a:prstGeom prst="rect">
            <a:avLst/>
          </a:prstGeom>
          <a:noFill/>
        </p:spPr>
        <p:txBody>
          <a:bodyPr wrap="square" rtlCol="0">
            <a:spAutoFit/>
          </a:bodyPr>
          <a:lstStyle/>
          <a:p>
            <a:pPr algn="ctr"/>
            <a:r>
              <a:rPr lang="en-US" sz="1400" b="0" i="0">
                <a:solidFill>
                  <a:schemeClr val="bg1"/>
                </a:solidFill>
                <a:latin typeface="Arial" charset="0"/>
                <a:ea typeface="Arial" charset="0"/>
                <a:cs typeface="Arial" charset="0"/>
              </a:rPr>
              <a:t>Division of Aging Services</a:t>
            </a:r>
          </a:p>
        </p:txBody>
      </p:sp>
      <p:pic>
        <p:nvPicPr>
          <p:cNvPr id="14" name="Picture 13">
            <a:extLst>
              <a:ext uri="{FF2B5EF4-FFF2-40B4-BE49-F238E27FC236}">
                <a16:creationId xmlns:a16="http://schemas.microsoft.com/office/drawing/2014/main" id="{DD5A99C9-3C00-4A73-8382-2459634A03F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9204" y="1742334"/>
            <a:ext cx="2534589" cy="2354351"/>
          </a:xfrm>
          <a:prstGeom prst="rect">
            <a:avLst/>
          </a:prstGeom>
        </p:spPr>
      </p:pic>
    </p:spTree>
    <p:extLst>
      <p:ext uri="{BB962C8B-B14F-4D97-AF65-F5344CB8AC3E}">
        <p14:creationId xmlns:p14="http://schemas.microsoft.com/office/powerpoint/2010/main" val="11095705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Vision Statement 1">
    <p:bg>
      <p:bgPr>
        <a:blipFill dpi="0" rotWithShape="1">
          <a:blip r:embed="rId2"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AAF14CC-2750-3D4B-9BE5-80C98A5173D5}"/>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0" y="173255"/>
            <a:ext cx="12192000" cy="6254407"/>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7149" y="6241153"/>
            <a:ext cx="584948" cy="584948"/>
          </a:xfrm>
          <a:prstGeom prst="rect">
            <a:avLst/>
          </a:prstGeom>
        </p:spPr>
      </p:pic>
      <p:sp>
        <p:nvSpPr>
          <p:cNvPr id="7" name="TextBox 6"/>
          <p:cNvSpPr txBox="1"/>
          <p:nvPr/>
        </p:nvSpPr>
        <p:spPr>
          <a:xfrm>
            <a:off x="642097" y="6492037"/>
            <a:ext cx="3976202" cy="292388"/>
          </a:xfrm>
          <a:prstGeom prst="rect">
            <a:avLst/>
          </a:prstGeom>
          <a:noFill/>
        </p:spPr>
        <p:txBody>
          <a:bodyPr wrap="square" rtlCol="0">
            <a:spAutoFit/>
          </a:bodyPr>
          <a:lstStyle/>
          <a:p>
            <a:r>
              <a:rPr lang="en-US" sz="1300" b="1" i="0">
                <a:solidFill>
                  <a:schemeClr val="bg1"/>
                </a:solidFill>
                <a:latin typeface="Arial Black" charset="0"/>
                <a:ea typeface="Arial Black" charset="0"/>
                <a:cs typeface="Arial Black" charset="0"/>
              </a:rPr>
              <a:t>Georgia Department of Human Services </a:t>
            </a:r>
            <a:r>
              <a:rPr lang="en-US" sz="1300" b="0" i="0">
                <a:solidFill>
                  <a:schemeClr val="bg1"/>
                </a:solidFill>
                <a:latin typeface="Arial Black" charset="0"/>
                <a:ea typeface="Arial Black" charset="0"/>
                <a:cs typeface="Arial Black" charset="0"/>
              </a:rPr>
              <a:t>| </a:t>
            </a:r>
            <a:endParaRPr lang="en-US" sz="1300" b="1" i="0">
              <a:solidFill>
                <a:schemeClr val="bg1"/>
              </a:solidFill>
              <a:latin typeface="Arial Black" charset="0"/>
              <a:ea typeface="Arial Black" charset="0"/>
              <a:cs typeface="Arial Black" charset="0"/>
            </a:endParaRPr>
          </a:p>
        </p:txBody>
      </p:sp>
      <p:cxnSp>
        <p:nvCxnSpPr>
          <p:cNvPr id="9" name="Straight Connector 8"/>
          <p:cNvCxnSpPr/>
          <p:nvPr/>
        </p:nvCxnSpPr>
        <p:spPr>
          <a:xfrm>
            <a:off x="11376837" y="6510940"/>
            <a:ext cx="0" cy="259972"/>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11487150" y="6480462"/>
            <a:ext cx="585788" cy="307777"/>
          </a:xfrm>
          <a:prstGeom prst="rect">
            <a:avLst/>
          </a:prstGeom>
          <a:noFill/>
        </p:spPr>
        <p:txBody>
          <a:bodyPr wrap="square" rtlCol="0">
            <a:spAutoFit/>
          </a:bodyPr>
          <a:lstStyle/>
          <a:p>
            <a:fld id="{15209312-FEBA-6D4B-8361-CC24BE43BAEF}" type="slidenum">
              <a:rPr lang="en-US" sz="1400" smtClean="0">
                <a:solidFill>
                  <a:schemeClr val="bg1"/>
                </a:solidFill>
                <a:latin typeface="Arial" charset="0"/>
                <a:ea typeface="Arial" charset="0"/>
                <a:cs typeface="Arial" charset="0"/>
              </a:rPr>
              <a:t>‹#›</a:t>
            </a:fld>
            <a:endParaRPr lang="en-US" sz="1400">
              <a:solidFill>
                <a:schemeClr val="bg1"/>
              </a:solidFill>
              <a:latin typeface="Arial" charset="0"/>
              <a:ea typeface="Arial" charset="0"/>
              <a:cs typeface="Arial" charset="0"/>
            </a:endParaRPr>
          </a:p>
        </p:txBody>
      </p:sp>
      <p:sp>
        <p:nvSpPr>
          <p:cNvPr id="3" name="Text Placeholder 2"/>
          <p:cNvSpPr>
            <a:spLocks noGrp="1"/>
          </p:cNvSpPr>
          <p:nvPr>
            <p:ph type="body" sz="quarter" idx="10" hasCustomPrompt="1"/>
          </p:nvPr>
        </p:nvSpPr>
        <p:spPr>
          <a:xfrm>
            <a:off x="4462943" y="6510338"/>
            <a:ext cx="5823055" cy="260350"/>
          </a:xfrm>
        </p:spPr>
        <p:txBody>
          <a:bodyPr>
            <a:noAutofit/>
          </a:bodyPr>
          <a:lstStyle>
            <a:lvl1pPr marL="0" indent="0">
              <a:buNone/>
              <a:defRPr sz="1300" baseline="0">
                <a:solidFill>
                  <a:schemeClr val="bg1"/>
                </a:solidFill>
              </a:defRPr>
            </a:lvl1pPr>
          </a:lstStyle>
          <a:p>
            <a:pPr lvl="0"/>
            <a:r>
              <a:rPr lang="en-US" sz="1300"/>
              <a:t>Office of Strategic Planning &amp; Initiatives</a:t>
            </a:r>
            <a:endParaRPr lang="en-US"/>
          </a:p>
        </p:txBody>
      </p:sp>
      <p:sp>
        <p:nvSpPr>
          <p:cNvPr id="2" name="Date Placeholder 1"/>
          <p:cNvSpPr>
            <a:spLocks noGrp="1"/>
          </p:cNvSpPr>
          <p:nvPr>
            <p:ph type="dt" sz="half" idx="11"/>
          </p:nvPr>
        </p:nvSpPr>
        <p:spPr>
          <a:xfrm>
            <a:off x="9843914" y="6458363"/>
            <a:ext cx="1422611" cy="365125"/>
          </a:xfrm>
        </p:spPr>
        <p:txBody>
          <a:bodyPr/>
          <a:lstStyle>
            <a:lvl1pPr algn="r">
              <a:defRPr sz="1300">
                <a:solidFill>
                  <a:schemeClr val="bg1"/>
                </a:solidFill>
              </a:defRPr>
            </a:lvl1pPr>
          </a:lstStyle>
          <a:p>
            <a:fld id="{83C7DC2C-DED5-3143-BE44-2A26D009E495}" type="datetime4">
              <a:rPr lang="en-US" smtClean="0"/>
              <a:t>August 25, 2021</a:t>
            </a:fld>
            <a:endParaRPr lang="en-US" dirty="0"/>
          </a:p>
        </p:txBody>
      </p:sp>
      <p:pic>
        <p:nvPicPr>
          <p:cNvPr id="13" name="Picture 12"/>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41275" y="6231013"/>
            <a:ext cx="600075" cy="600075"/>
          </a:xfrm>
          <a:prstGeom prst="rect">
            <a:avLst/>
          </a:prstGeom>
        </p:spPr>
      </p:pic>
    </p:spTree>
    <p:extLst>
      <p:ext uri="{BB962C8B-B14F-4D97-AF65-F5344CB8AC3E}">
        <p14:creationId xmlns:p14="http://schemas.microsoft.com/office/powerpoint/2010/main" val="297534050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Vision Statement 2">
    <p:bg>
      <p:bgPr>
        <a:blipFill dpi="0" rotWithShape="1">
          <a:blip r:embed="rId2"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AAF14CC-2750-3D4B-9BE5-80C98A5173D5}"/>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t="-332"/>
          <a:stretch/>
        </p:blipFill>
        <p:spPr>
          <a:xfrm>
            <a:off x="-28875" y="163630"/>
            <a:ext cx="12231716" cy="6275156"/>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7149" y="6241153"/>
            <a:ext cx="584948" cy="584948"/>
          </a:xfrm>
          <a:prstGeom prst="rect">
            <a:avLst/>
          </a:prstGeom>
        </p:spPr>
      </p:pic>
      <p:sp>
        <p:nvSpPr>
          <p:cNvPr id="7" name="TextBox 6"/>
          <p:cNvSpPr txBox="1"/>
          <p:nvPr/>
        </p:nvSpPr>
        <p:spPr>
          <a:xfrm>
            <a:off x="642097" y="6492037"/>
            <a:ext cx="3976202" cy="292388"/>
          </a:xfrm>
          <a:prstGeom prst="rect">
            <a:avLst/>
          </a:prstGeom>
          <a:noFill/>
        </p:spPr>
        <p:txBody>
          <a:bodyPr wrap="square" rtlCol="0">
            <a:spAutoFit/>
          </a:bodyPr>
          <a:lstStyle/>
          <a:p>
            <a:r>
              <a:rPr lang="en-US" sz="1300" b="1" i="0">
                <a:solidFill>
                  <a:schemeClr val="bg1"/>
                </a:solidFill>
                <a:latin typeface="Arial Black" charset="0"/>
                <a:ea typeface="Arial Black" charset="0"/>
                <a:cs typeface="Arial Black" charset="0"/>
              </a:rPr>
              <a:t>Georgia Department of Human Services </a:t>
            </a:r>
            <a:r>
              <a:rPr lang="en-US" sz="1300" b="0" i="0">
                <a:solidFill>
                  <a:schemeClr val="bg1"/>
                </a:solidFill>
                <a:latin typeface="Arial Black" charset="0"/>
                <a:ea typeface="Arial Black" charset="0"/>
                <a:cs typeface="Arial Black" charset="0"/>
              </a:rPr>
              <a:t>| </a:t>
            </a:r>
            <a:endParaRPr lang="en-US" sz="1300" b="1" i="0">
              <a:solidFill>
                <a:schemeClr val="bg1"/>
              </a:solidFill>
              <a:latin typeface="Arial Black" charset="0"/>
              <a:ea typeface="Arial Black" charset="0"/>
              <a:cs typeface="Arial Black" charset="0"/>
            </a:endParaRPr>
          </a:p>
        </p:txBody>
      </p:sp>
      <p:cxnSp>
        <p:nvCxnSpPr>
          <p:cNvPr id="9" name="Straight Connector 8"/>
          <p:cNvCxnSpPr/>
          <p:nvPr/>
        </p:nvCxnSpPr>
        <p:spPr>
          <a:xfrm>
            <a:off x="11376837" y="6510940"/>
            <a:ext cx="0" cy="259972"/>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11487150" y="6480462"/>
            <a:ext cx="585788" cy="307777"/>
          </a:xfrm>
          <a:prstGeom prst="rect">
            <a:avLst/>
          </a:prstGeom>
          <a:noFill/>
        </p:spPr>
        <p:txBody>
          <a:bodyPr wrap="square" rtlCol="0">
            <a:spAutoFit/>
          </a:bodyPr>
          <a:lstStyle/>
          <a:p>
            <a:fld id="{15209312-FEBA-6D4B-8361-CC24BE43BAEF}" type="slidenum">
              <a:rPr lang="en-US" sz="1400" smtClean="0">
                <a:solidFill>
                  <a:schemeClr val="bg1"/>
                </a:solidFill>
                <a:latin typeface="Arial" charset="0"/>
                <a:ea typeface="Arial" charset="0"/>
                <a:cs typeface="Arial" charset="0"/>
              </a:rPr>
              <a:t>‹#›</a:t>
            </a:fld>
            <a:endParaRPr lang="en-US" sz="1400">
              <a:solidFill>
                <a:schemeClr val="bg1"/>
              </a:solidFill>
              <a:latin typeface="Arial" charset="0"/>
              <a:ea typeface="Arial" charset="0"/>
              <a:cs typeface="Arial" charset="0"/>
            </a:endParaRPr>
          </a:p>
        </p:txBody>
      </p:sp>
      <p:sp>
        <p:nvSpPr>
          <p:cNvPr id="3" name="Text Placeholder 2"/>
          <p:cNvSpPr>
            <a:spLocks noGrp="1"/>
          </p:cNvSpPr>
          <p:nvPr>
            <p:ph type="body" sz="quarter" idx="10" hasCustomPrompt="1"/>
          </p:nvPr>
        </p:nvSpPr>
        <p:spPr>
          <a:xfrm>
            <a:off x="4440823" y="6510338"/>
            <a:ext cx="5845175" cy="260350"/>
          </a:xfrm>
        </p:spPr>
        <p:txBody>
          <a:bodyPr>
            <a:noAutofit/>
          </a:bodyPr>
          <a:lstStyle>
            <a:lvl1pPr marL="0" indent="0">
              <a:buNone/>
              <a:defRPr sz="1300" baseline="0">
                <a:solidFill>
                  <a:schemeClr val="bg1"/>
                </a:solidFill>
              </a:defRPr>
            </a:lvl1pPr>
          </a:lstStyle>
          <a:p>
            <a:pPr lvl="0"/>
            <a:r>
              <a:rPr lang="en-US" sz="1300"/>
              <a:t>Office of Strategic Planning &amp; Initiatives</a:t>
            </a:r>
            <a:endParaRPr lang="en-US"/>
          </a:p>
        </p:txBody>
      </p:sp>
      <p:sp>
        <p:nvSpPr>
          <p:cNvPr id="2" name="Date Placeholder 1"/>
          <p:cNvSpPr>
            <a:spLocks noGrp="1"/>
          </p:cNvSpPr>
          <p:nvPr>
            <p:ph type="dt" sz="half" idx="11"/>
          </p:nvPr>
        </p:nvSpPr>
        <p:spPr>
          <a:xfrm>
            <a:off x="9787469" y="6458363"/>
            <a:ext cx="1479056" cy="365125"/>
          </a:xfrm>
        </p:spPr>
        <p:txBody>
          <a:bodyPr/>
          <a:lstStyle>
            <a:lvl1pPr algn="r">
              <a:defRPr sz="1300">
                <a:solidFill>
                  <a:schemeClr val="bg1"/>
                </a:solidFill>
              </a:defRPr>
            </a:lvl1pPr>
          </a:lstStyle>
          <a:p>
            <a:fld id="{44AB803A-690A-BA42-A46B-3B6FC1F2DDB2}" type="datetime4">
              <a:rPr lang="en-US" smtClean="0"/>
              <a:t>August 25, 2021</a:t>
            </a:fld>
            <a:endParaRPr lang="en-US" dirty="0"/>
          </a:p>
        </p:txBody>
      </p:sp>
      <p:pic>
        <p:nvPicPr>
          <p:cNvPr id="13" name="Picture 12"/>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41275" y="6231013"/>
            <a:ext cx="600075" cy="600075"/>
          </a:xfrm>
          <a:prstGeom prst="rect">
            <a:avLst/>
          </a:prstGeom>
        </p:spPr>
      </p:pic>
    </p:spTree>
    <p:extLst>
      <p:ext uri="{BB962C8B-B14F-4D97-AF65-F5344CB8AC3E}">
        <p14:creationId xmlns:p14="http://schemas.microsoft.com/office/powerpoint/2010/main" val="5218154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Vision Statement 1">
    <p:bg>
      <p:bgPr>
        <a:blipFill dpi="0" rotWithShape="1">
          <a:blip r:embed="rId2"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AAF14CC-2750-3D4B-9BE5-80C98A5173D5}"/>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0" y="173255"/>
            <a:ext cx="12192000" cy="6254407"/>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7149" y="6241153"/>
            <a:ext cx="584948" cy="584948"/>
          </a:xfrm>
          <a:prstGeom prst="rect">
            <a:avLst/>
          </a:prstGeom>
        </p:spPr>
      </p:pic>
      <p:sp>
        <p:nvSpPr>
          <p:cNvPr id="7" name="TextBox 6"/>
          <p:cNvSpPr txBox="1"/>
          <p:nvPr/>
        </p:nvSpPr>
        <p:spPr>
          <a:xfrm>
            <a:off x="642097" y="6492037"/>
            <a:ext cx="3976202" cy="292388"/>
          </a:xfrm>
          <a:prstGeom prst="rect">
            <a:avLst/>
          </a:prstGeom>
          <a:noFill/>
        </p:spPr>
        <p:txBody>
          <a:bodyPr wrap="square" rtlCol="0">
            <a:spAutoFit/>
          </a:bodyPr>
          <a:lstStyle/>
          <a:p>
            <a:r>
              <a:rPr lang="en-US" sz="1300" b="1" i="0">
                <a:solidFill>
                  <a:schemeClr val="bg1"/>
                </a:solidFill>
                <a:latin typeface="Arial Black" charset="0"/>
                <a:ea typeface="Arial Black" charset="0"/>
                <a:cs typeface="Arial Black" charset="0"/>
              </a:rPr>
              <a:t>Georgia Department of Human Services </a:t>
            </a:r>
            <a:r>
              <a:rPr lang="en-US" sz="1300" b="0" i="0">
                <a:solidFill>
                  <a:schemeClr val="bg1"/>
                </a:solidFill>
                <a:latin typeface="Arial Black" charset="0"/>
                <a:ea typeface="Arial Black" charset="0"/>
                <a:cs typeface="Arial Black" charset="0"/>
              </a:rPr>
              <a:t>| </a:t>
            </a:r>
            <a:endParaRPr lang="en-US" sz="1300" b="1" i="0">
              <a:solidFill>
                <a:schemeClr val="bg1"/>
              </a:solidFill>
              <a:latin typeface="Arial Black" charset="0"/>
              <a:ea typeface="Arial Black" charset="0"/>
              <a:cs typeface="Arial Black" charset="0"/>
            </a:endParaRPr>
          </a:p>
        </p:txBody>
      </p:sp>
      <p:cxnSp>
        <p:nvCxnSpPr>
          <p:cNvPr id="9" name="Straight Connector 8"/>
          <p:cNvCxnSpPr/>
          <p:nvPr/>
        </p:nvCxnSpPr>
        <p:spPr>
          <a:xfrm>
            <a:off x="11376837" y="6510940"/>
            <a:ext cx="0" cy="259972"/>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11487150" y="6480462"/>
            <a:ext cx="585788" cy="307777"/>
          </a:xfrm>
          <a:prstGeom prst="rect">
            <a:avLst/>
          </a:prstGeom>
          <a:noFill/>
        </p:spPr>
        <p:txBody>
          <a:bodyPr wrap="square" rtlCol="0">
            <a:spAutoFit/>
          </a:bodyPr>
          <a:lstStyle/>
          <a:p>
            <a:fld id="{15209312-FEBA-6D4B-8361-CC24BE43BAEF}" type="slidenum">
              <a:rPr lang="en-US" sz="1400" smtClean="0">
                <a:solidFill>
                  <a:schemeClr val="bg1"/>
                </a:solidFill>
                <a:latin typeface="Arial" charset="0"/>
                <a:ea typeface="Arial" charset="0"/>
                <a:cs typeface="Arial" charset="0"/>
              </a:rPr>
              <a:t>‹#›</a:t>
            </a:fld>
            <a:endParaRPr lang="en-US" sz="1400">
              <a:solidFill>
                <a:schemeClr val="bg1"/>
              </a:solidFill>
              <a:latin typeface="Arial" charset="0"/>
              <a:ea typeface="Arial" charset="0"/>
              <a:cs typeface="Arial" charset="0"/>
            </a:endParaRPr>
          </a:p>
        </p:txBody>
      </p:sp>
      <p:sp>
        <p:nvSpPr>
          <p:cNvPr id="3" name="Text Placeholder 2"/>
          <p:cNvSpPr>
            <a:spLocks noGrp="1"/>
          </p:cNvSpPr>
          <p:nvPr>
            <p:ph type="body" sz="quarter" idx="10" hasCustomPrompt="1"/>
          </p:nvPr>
        </p:nvSpPr>
        <p:spPr>
          <a:xfrm>
            <a:off x="4462943" y="6510338"/>
            <a:ext cx="5823055" cy="260350"/>
          </a:xfrm>
        </p:spPr>
        <p:txBody>
          <a:bodyPr>
            <a:noAutofit/>
          </a:bodyPr>
          <a:lstStyle>
            <a:lvl1pPr marL="0" indent="0">
              <a:buNone/>
              <a:defRPr sz="1300" baseline="0">
                <a:solidFill>
                  <a:schemeClr val="bg1"/>
                </a:solidFill>
              </a:defRPr>
            </a:lvl1pPr>
          </a:lstStyle>
          <a:p>
            <a:pPr lvl="0"/>
            <a:r>
              <a:rPr lang="en-US" sz="1300"/>
              <a:t>Office of Strategic Planning &amp; Initiatives</a:t>
            </a:r>
            <a:endParaRPr lang="en-US"/>
          </a:p>
        </p:txBody>
      </p:sp>
      <p:sp>
        <p:nvSpPr>
          <p:cNvPr id="2" name="Date Placeholder 1"/>
          <p:cNvSpPr>
            <a:spLocks noGrp="1"/>
          </p:cNvSpPr>
          <p:nvPr>
            <p:ph type="dt" sz="half" idx="11"/>
          </p:nvPr>
        </p:nvSpPr>
        <p:spPr>
          <a:xfrm>
            <a:off x="9743893" y="6458363"/>
            <a:ext cx="1522632" cy="365125"/>
          </a:xfrm>
        </p:spPr>
        <p:txBody>
          <a:bodyPr/>
          <a:lstStyle>
            <a:lvl1pPr algn="r">
              <a:defRPr sz="1300">
                <a:solidFill>
                  <a:schemeClr val="bg1"/>
                </a:solidFill>
              </a:defRPr>
            </a:lvl1pPr>
          </a:lstStyle>
          <a:p>
            <a:fld id="{D1EF3F68-CB90-F344-A8C0-028F4BAE0EE9}" type="datetime4">
              <a:rPr lang="en-US" smtClean="0"/>
              <a:t>August 25, 2021</a:t>
            </a:fld>
            <a:endParaRPr lang="en-US" dirty="0"/>
          </a:p>
        </p:txBody>
      </p:sp>
      <p:pic>
        <p:nvPicPr>
          <p:cNvPr id="13" name="Picture 12"/>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41275" y="6231013"/>
            <a:ext cx="600075" cy="600075"/>
          </a:xfrm>
          <a:prstGeom prst="rect">
            <a:avLst/>
          </a:prstGeom>
        </p:spPr>
      </p:pic>
    </p:spTree>
    <p:extLst>
      <p:ext uri="{BB962C8B-B14F-4D97-AF65-F5344CB8AC3E}">
        <p14:creationId xmlns:p14="http://schemas.microsoft.com/office/powerpoint/2010/main" val="428632399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Vision Statement 3">
    <p:bg>
      <p:bgPr>
        <a:blipFill dpi="0" rotWithShape="1">
          <a:blip r:embed="rId2"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AAF14CC-2750-3D4B-9BE5-80C98A5173D5}"/>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0" y="182880"/>
            <a:ext cx="12231716" cy="6273657"/>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7149" y="6241153"/>
            <a:ext cx="584948" cy="584948"/>
          </a:xfrm>
          <a:prstGeom prst="rect">
            <a:avLst/>
          </a:prstGeom>
        </p:spPr>
      </p:pic>
      <p:sp>
        <p:nvSpPr>
          <p:cNvPr id="7" name="TextBox 6"/>
          <p:cNvSpPr txBox="1"/>
          <p:nvPr/>
        </p:nvSpPr>
        <p:spPr>
          <a:xfrm>
            <a:off x="642097" y="6492037"/>
            <a:ext cx="3976202" cy="292388"/>
          </a:xfrm>
          <a:prstGeom prst="rect">
            <a:avLst/>
          </a:prstGeom>
          <a:noFill/>
        </p:spPr>
        <p:txBody>
          <a:bodyPr wrap="square" rtlCol="0">
            <a:spAutoFit/>
          </a:bodyPr>
          <a:lstStyle/>
          <a:p>
            <a:r>
              <a:rPr lang="en-US" sz="1300" b="1" i="0">
                <a:solidFill>
                  <a:schemeClr val="bg1"/>
                </a:solidFill>
                <a:latin typeface="Arial Black" charset="0"/>
                <a:ea typeface="Arial Black" charset="0"/>
                <a:cs typeface="Arial Black" charset="0"/>
              </a:rPr>
              <a:t>Georgia Department of Human Services </a:t>
            </a:r>
            <a:r>
              <a:rPr lang="en-US" sz="1300" b="0" i="0">
                <a:solidFill>
                  <a:schemeClr val="bg1"/>
                </a:solidFill>
                <a:latin typeface="Arial Black" charset="0"/>
                <a:ea typeface="Arial Black" charset="0"/>
                <a:cs typeface="Arial Black" charset="0"/>
              </a:rPr>
              <a:t>| </a:t>
            </a:r>
            <a:endParaRPr lang="en-US" sz="1300" b="1" i="0">
              <a:solidFill>
                <a:schemeClr val="bg1"/>
              </a:solidFill>
              <a:latin typeface="Arial Black" charset="0"/>
              <a:ea typeface="Arial Black" charset="0"/>
              <a:cs typeface="Arial Black" charset="0"/>
            </a:endParaRPr>
          </a:p>
        </p:txBody>
      </p:sp>
      <p:cxnSp>
        <p:nvCxnSpPr>
          <p:cNvPr id="9" name="Straight Connector 8"/>
          <p:cNvCxnSpPr/>
          <p:nvPr/>
        </p:nvCxnSpPr>
        <p:spPr>
          <a:xfrm>
            <a:off x="11376837" y="6510940"/>
            <a:ext cx="0" cy="259972"/>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11487150" y="6480462"/>
            <a:ext cx="585788" cy="307777"/>
          </a:xfrm>
          <a:prstGeom prst="rect">
            <a:avLst/>
          </a:prstGeom>
          <a:noFill/>
        </p:spPr>
        <p:txBody>
          <a:bodyPr wrap="square" rtlCol="0">
            <a:spAutoFit/>
          </a:bodyPr>
          <a:lstStyle/>
          <a:p>
            <a:fld id="{15209312-FEBA-6D4B-8361-CC24BE43BAEF}" type="slidenum">
              <a:rPr lang="en-US" sz="1400" smtClean="0">
                <a:solidFill>
                  <a:schemeClr val="bg1"/>
                </a:solidFill>
                <a:latin typeface="Arial" charset="0"/>
                <a:ea typeface="Arial" charset="0"/>
                <a:cs typeface="Arial" charset="0"/>
              </a:rPr>
              <a:t>‹#›</a:t>
            </a:fld>
            <a:endParaRPr lang="en-US" sz="1400">
              <a:solidFill>
                <a:schemeClr val="bg1"/>
              </a:solidFill>
              <a:latin typeface="Arial" charset="0"/>
              <a:ea typeface="Arial" charset="0"/>
              <a:cs typeface="Arial" charset="0"/>
            </a:endParaRPr>
          </a:p>
        </p:txBody>
      </p:sp>
      <p:sp>
        <p:nvSpPr>
          <p:cNvPr id="3" name="Text Placeholder 2"/>
          <p:cNvSpPr>
            <a:spLocks noGrp="1"/>
          </p:cNvSpPr>
          <p:nvPr>
            <p:ph type="body" sz="quarter" idx="10" hasCustomPrompt="1"/>
          </p:nvPr>
        </p:nvSpPr>
        <p:spPr>
          <a:xfrm>
            <a:off x="4440823" y="6510338"/>
            <a:ext cx="5845175" cy="260350"/>
          </a:xfrm>
        </p:spPr>
        <p:txBody>
          <a:bodyPr>
            <a:noAutofit/>
          </a:bodyPr>
          <a:lstStyle>
            <a:lvl1pPr marL="0" indent="0">
              <a:buNone/>
              <a:defRPr sz="1300" baseline="0">
                <a:solidFill>
                  <a:schemeClr val="bg1"/>
                </a:solidFill>
              </a:defRPr>
            </a:lvl1pPr>
          </a:lstStyle>
          <a:p>
            <a:pPr lvl="0"/>
            <a:r>
              <a:rPr lang="en-US" sz="1300"/>
              <a:t>Office of Strategic Planning &amp; Initiatives</a:t>
            </a:r>
            <a:endParaRPr lang="en-US"/>
          </a:p>
        </p:txBody>
      </p:sp>
      <p:sp>
        <p:nvSpPr>
          <p:cNvPr id="2" name="Date Placeholder 1"/>
          <p:cNvSpPr>
            <a:spLocks noGrp="1"/>
          </p:cNvSpPr>
          <p:nvPr>
            <p:ph type="dt" sz="half" idx="11"/>
          </p:nvPr>
        </p:nvSpPr>
        <p:spPr>
          <a:xfrm>
            <a:off x="9697158" y="6458363"/>
            <a:ext cx="1569367" cy="365125"/>
          </a:xfrm>
        </p:spPr>
        <p:txBody>
          <a:bodyPr/>
          <a:lstStyle>
            <a:lvl1pPr algn="r">
              <a:defRPr sz="1300">
                <a:solidFill>
                  <a:schemeClr val="bg1"/>
                </a:solidFill>
              </a:defRPr>
            </a:lvl1pPr>
          </a:lstStyle>
          <a:p>
            <a:fld id="{199DAAB6-5A95-8D40-9BA0-6E7946DBDD9F}" type="datetime4">
              <a:rPr lang="en-US" smtClean="0"/>
              <a:t>August 25, 2021</a:t>
            </a:fld>
            <a:endParaRPr lang="en-US" dirty="0"/>
          </a:p>
        </p:txBody>
      </p:sp>
      <p:pic>
        <p:nvPicPr>
          <p:cNvPr id="13" name="Picture 12"/>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41275" y="6231013"/>
            <a:ext cx="600075" cy="600075"/>
          </a:xfrm>
          <a:prstGeom prst="rect">
            <a:avLst/>
          </a:prstGeom>
        </p:spPr>
      </p:pic>
    </p:spTree>
    <p:extLst>
      <p:ext uri="{BB962C8B-B14F-4D97-AF65-F5344CB8AC3E}">
        <p14:creationId xmlns:p14="http://schemas.microsoft.com/office/powerpoint/2010/main" val="23876006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Vision Statement 4">
    <p:bg>
      <p:bgPr>
        <a:blipFill dpi="0" rotWithShape="1">
          <a:blip r:embed="rId2"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AAF14CC-2750-3D4B-9BE5-80C98A5173D5}"/>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9625" y="182879"/>
            <a:ext cx="12201625" cy="6244783"/>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7149" y="6241153"/>
            <a:ext cx="584948" cy="584948"/>
          </a:xfrm>
          <a:prstGeom prst="rect">
            <a:avLst/>
          </a:prstGeom>
        </p:spPr>
      </p:pic>
      <p:sp>
        <p:nvSpPr>
          <p:cNvPr id="7" name="TextBox 6"/>
          <p:cNvSpPr txBox="1"/>
          <p:nvPr/>
        </p:nvSpPr>
        <p:spPr>
          <a:xfrm>
            <a:off x="642097" y="6492037"/>
            <a:ext cx="3976202" cy="292388"/>
          </a:xfrm>
          <a:prstGeom prst="rect">
            <a:avLst/>
          </a:prstGeom>
          <a:noFill/>
        </p:spPr>
        <p:txBody>
          <a:bodyPr wrap="square" rtlCol="0">
            <a:spAutoFit/>
          </a:bodyPr>
          <a:lstStyle/>
          <a:p>
            <a:r>
              <a:rPr lang="en-US" sz="1300" b="1" i="0">
                <a:solidFill>
                  <a:schemeClr val="bg1"/>
                </a:solidFill>
                <a:latin typeface="Arial Black" charset="0"/>
                <a:ea typeface="Arial Black" charset="0"/>
                <a:cs typeface="Arial Black" charset="0"/>
              </a:rPr>
              <a:t>Georgia Department of Human Services </a:t>
            </a:r>
            <a:r>
              <a:rPr lang="en-US" sz="1300" b="0" i="0">
                <a:solidFill>
                  <a:schemeClr val="bg1"/>
                </a:solidFill>
                <a:latin typeface="Arial Black" charset="0"/>
                <a:ea typeface="Arial Black" charset="0"/>
                <a:cs typeface="Arial Black" charset="0"/>
              </a:rPr>
              <a:t>| </a:t>
            </a:r>
            <a:endParaRPr lang="en-US" sz="1300" b="1" i="0">
              <a:solidFill>
                <a:schemeClr val="bg1"/>
              </a:solidFill>
              <a:latin typeface="Arial Black" charset="0"/>
              <a:ea typeface="Arial Black" charset="0"/>
              <a:cs typeface="Arial Black" charset="0"/>
            </a:endParaRPr>
          </a:p>
        </p:txBody>
      </p:sp>
      <p:cxnSp>
        <p:nvCxnSpPr>
          <p:cNvPr id="9" name="Straight Connector 8"/>
          <p:cNvCxnSpPr/>
          <p:nvPr/>
        </p:nvCxnSpPr>
        <p:spPr>
          <a:xfrm>
            <a:off x="11376837" y="6510940"/>
            <a:ext cx="0" cy="259972"/>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11487150" y="6480462"/>
            <a:ext cx="585788" cy="307777"/>
          </a:xfrm>
          <a:prstGeom prst="rect">
            <a:avLst/>
          </a:prstGeom>
          <a:noFill/>
        </p:spPr>
        <p:txBody>
          <a:bodyPr wrap="square" rtlCol="0">
            <a:spAutoFit/>
          </a:bodyPr>
          <a:lstStyle/>
          <a:p>
            <a:fld id="{15209312-FEBA-6D4B-8361-CC24BE43BAEF}" type="slidenum">
              <a:rPr lang="en-US" sz="1400" smtClean="0">
                <a:solidFill>
                  <a:schemeClr val="bg1"/>
                </a:solidFill>
                <a:latin typeface="Arial" charset="0"/>
                <a:ea typeface="Arial" charset="0"/>
                <a:cs typeface="Arial" charset="0"/>
              </a:rPr>
              <a:t>‹#›</a:t>
            </a:fld>
            <a:endParaRPr lang="en-US" sz="1400">
              <a:solidFill>
                <a:schemeClr val="bg1"/>
              </a:solidFill>
              <a:latin typeface="Arial" charset="0"/>
              <a:ea typeface="Arial" charset="0"/>
              <a:cs typeface="Arial" charset="0"/>
            </a:endParaRPr>
          </a:p>
        </p:txBody>
      </p:sp>
      <p:sp>
        <p:nvSpPr>
          <p:cNvPr id="3" name="Text Placeholder 2"/>
          <p:cNvSpPr>
            <a:spLocks noGrp="1"/>
          </p:cNvSpPr>
          <p:nvPr>
            <p:ph type="body" sz="quarter" idx="10" hasCustomPrompt="1"/>
          </p:nvPr>
        </p:nvSpPr>
        <p:spPr>
          <a:xfrm>
            <a:off x="4440823" y="6510338"/>
            <a:ext cx="5845175" cy="260350"/>
          </a:xfrm>
        </p:spPr>
        <p:txBody>
          <a:bodyPr>
            <a:noAutofit/>
          </a:bodyPr>
          <a:lstStyle>
            <a:lvl1pPr marL="0" indent="0">
              <a:buNone/>
              <a:defRPr sz="1300" baseline="0">
                <a:solidFill>
                  <a:schemeClr val="bg1"/>
                </a:solidFill>
              </a:defRPr>
            </a:lvl1pPr>
          </a:lstStyle>
          <a:p>
            <a:pPr lvl="0"/>
            <a:r>
              <a:rPr lang="en-US" sz="1300"/>
              <a:t>Office of Strategic Planning &amp; Initiatives</a:t>
            </a:r>
            <a:endParaRPr lang="en-US"/>
          </a:p>
        </p:txBody>
      </p:sp>
      <p:sp>
        <p:nvSpPr>
          <p:cNvPr id="2" name="Date Placeholder 1"/>
          <p:cNvSpPr>
            <a:spLocks noGrp="1"/>
          </p:cNvSpPr>
          <p:nvPr>
            <p:ph type="dt" sz="half" idx="11"/>
          </p:nvPr>
        </p:nvSpPr>
        <p:spPr>
          <a:xfrm>
            <a:off x="9843916" y="6458363"/>
            <a:ext cx="1422609" cy="365125"/>
          </a:xfrm>
        </p:spPr>
        <p:txBody>
          <a:bodyPr/>
          <a:lstStyle>
            <a:lvl1pPr algn="r">
              <a:defRPr sz="1300">
                <a:solidFill>
                  <a:schemeClr val="bg1"/>
                </a:solidFill>
              </a:defRPr>
            </a:lvl1pPr>
          </a:lstStyle>
          <a:p>
            <a:fld id="{93138278-0FE0-FB44-868B-44EC23B568FF}" type="datetime4">
              <a:rPr lang="en-US" smtClean="0"/>
              <a:t>August 25, 2021</a:t>
            </a:fld>
            <a:endParaRPr lang="en-US" dirty="0"/>
          </a:p>
        </p:txBody>
      </p:sp>
      <p:pic>
        <p:nvPicPr>
          <p:cNvPr id="13" name="Picture 12"/>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41275" y="6231013"/>
            <a:ext cx="600075" cy="600075"/>
          </a:xfrm>
          <a:prstGeom prst="rect">
            <a:avLst/>
          </a:prstGeom>
        </p:spPr>
      </p:pic>
    </p:spTree>
    <p:extLst>
      <p:ext uri="{BB962C8B-B14F-4D97-AF65-F5344CB8AC3E}">
        <p14:creationId xmlns:p14="http://schemas.microsoft.com/office/powerpoint/2010/main" val="33689826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Vision Statement 5">
    <p:bg>
      <p:bgPr>
        <a:blipFill dpi="0" rotWithShape="1">
          <a:blip r:embed="rId2"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AAF14CC-2750-3D4B-9BE5-80C98A5173D5}"/>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0" y="188536"/>
            <a:ext cx="12208767" cy="6264841"/>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7149" y="6241153"/>
            <a:ext cx="584948" cy="584948"/>
          </a:xfrm>
          <a:prstGeom prst="rect">
            <a:avLst/>
          </a:prstGeom>
        </p:spPr>
      </p:pic>
      <p:sp>
        <p:nvSpPr>
          <p:cNvPr id="7" name="TextBox 6"/>
          <p:cNvSpPr txBox="1"/>
          <p:nvPr/>
        </p:nvSpPr>
        <p:spPr>
          <a:xfrm>
            <a:off x="642097" y="6492037"/>
            <a:ext cx="3976202" cy="292388"/>
          </a:xfrm>
          <a:prstGeom prst="rect">
            <a:avLst/>
          </a:prstGeom>
          <a:noFill/>
        </p:spPr>
        <p:txBody>
          <a:bodyPr wrap="square" rtlCol="0">
            <a:spAutoFit/>
          </a:bodyPr>
          <a:lstStyle/>
          <a:p>
            <a:r>
              <a:rPr lang="en-US" sz="1300" b="1" i="0">
                <a:solidFill>
                  <a:schemeClr val="bg1"/>
                </a:solidFill>
                <a:latin typeface="Arial Black" charset="0"/>
                <a:ea typeface="Arial Black" charset="0"/>
                <a:cs typeface="Arial Black" charset="0"/>
              </a:rPr>
              <a:t>Georgia Department of Human Services </a:t>
            </a:r>
            <a:r>
              <a:rPr lang="en-US" sz="1300" b="0" i="0">
                <a:solidFill>
                  <a:schemeClr val="bg1"/>
                </a:solidFill>
                <a:latin typeface="Arial Black" charset="0"/>
                <a:ea typeface="Arial Black" charset="0"/>
                <a:cs typeface="Arial Black" charset="0"/>
              </a:rPr>
              <a:t>| </a:t>
            </a:r>
            <a:endParaRPr lang="en-US" sz="1300" b="1" i="0">
              <a:solidFill>
                <a:schemeClr val="bg1"/>
              </a:solidFill>
              <a:latin typeface="Arial Black" charset="0"/>
              <a:ea typeface="Arial Black" charset="0"/>
              <a:cs typeface="Arial Black" charset="0"/>
            </a:endParaRPr>
          </a:p>
        </p:txBody>
      </p:sp>
      <p:cxnSp>
        <p:nvCxnSpPr>
          <p:cNvPr id="9" name="Straight Connector 8"/>
          <p:cNvCxnSpPr/>
          <p:nvPr/>
        </p:nvCxnSpPr>
        <p:spPr>
          <a:xfrm>
            <a:off x="11376837" y="6510940"/>
            <a:ext cx="0" cy="259972"/>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11487150" y="6480462"/>
            <a:ext cx="585788" cy="307777"/>
          </a:xfrm>
          <a:prstGeom prst="rect">
            <a:avLst/>
          </a:prstGeom>
          <a:noFill/>
        </p:spPr>
        <p:txBody>
          <a:bodyPr wrap="square" rtlCol="0">
            <a:spAutoFit/>
          </a:bodyPr>
          <a:lstStyle/>
          <a:p>
            <a:fld id="{15209312-FEBA-6D4B-8361-CC24BE43BAEF}" type="slidenum">
              <a:rPr lang="en-US" sz="1400" smtClean="0">
                <a:solidFill>
                  <a:schemeClr val="bg1"/>
                </a:solidFill>
                <a:latin typeface="Arial" charset="0"/>
                <a:ea typeface="Arial" charset="0"/>
                <a:cs typeface="Arial" charset="0"/>
              </a:rPr>
              <a:t>‹#›</a:t>
            </a:fld>
            <a:endParaRPr lang="en-US" sz="1400">
              <a:solidFill>
                <a:schemeClr val="bg1"/>
              </a:solidFill>
              <a:latin typeface="Arial" charset="0"/>
              <a:ea typeface="Arial" charset="0"/>
              <a:cs typeface="Arial" charset="0"/>
            </a:endParaRPr>
          </a:p>
        </p:txBody>
      </p:sp>
      <p:sp>
        <p:nvSpPr>
          <p:cNvPr id="3" name="Text Placeholder 2"/>
          <p:cNvSpPr>
            <a:spLocks noGrp="1"/>
          </p:cNvSpPr>
          <p:nvPr>
            <p:ph type="body" sz="quarter" idx="10" hasCustomPrompt="1"/>
          </p:nvPr>
        </p:nvSpPr>
        <p:spPr>
          <a:xfrm>
            <a:off x="4440823" y="6510338"/>
            <a:ext cx="5845175" cy="260350"/>
          </a:xfrm>
        </p:spPr>
        <p:txBody>
          <a:bodyPr>
            <a:noAutofit/>
          </a:bodyPr>
          <a:lstStyle>
            <a:lvl1pPr marL="0" indent="0">
              <a:buNone/>
              <a:defRPr sz="1300" baseline="0">
                <a:solidFill>
                  <a:schemeClr val="bg1"/>
                </a:solidFill>
              </a:defRPr>
            </a:lvl1pPr>
          </a:lstStyle>
          <a:p>
            <a:pPr lvl="0"/>
            <a:r>
              <a:rPr lang="en-US" sz="1300"/>
              <a:t>Office of Strategic Planning &amp; Initiatives</a:t>
            </a:r>
            <a:endParaRPr lang="en-US"/>
          </a:p>
        </p:txBody>
      </p:sp>
      <p:sp>
        <p:nvSpPr>
          <p:cNvPr id="2" name="Date Placeholder 1"/>
          <p:cNvSpPr>
            <a:spLocks noGrp="1"/>
          </p:cNvSpPr>
          <p:nvPr>
            <p:ph type="dt" sz="half" idx="11"/>
          </p:nvPr>
        </p:nvSpPr>
        <p:spPr>
          <a:xfrm>
            <a:off x="9832625" y="6458363"/>
            <a:ext cx="1433900" cy="365125"/>
          </a:xfrm>
        </p:spPr>
        <p:txBody>
          <a:bodyPr/>
          <a:lstStyle>
            <a:lvl1pPr algn="r">
              <a:defRPr sz="1300">
                <a:solidFill>
                  <a:schemeClr val="bg1"/>
                </a:solidFill>
              </a:defRPr>
            </a:lvl1pPr>
          </a:lstStyle>
          <a:p>
            <a:fld id="{6491BD80-98C7-D848-B98F-C8E3C168ECB4}" type="datetime4">
              <a:rPr lang="en-US" smtClean="0"/>
              <a:t>August 25, 2021</a:t>
            </a:fld>
            <a:endParaRPr lang="en-US" dirty="0"/>
          </a:p>
        </p:txBody>
      </p:sp>
      <p:pic>
        <p:nvPicPr>
          <p:cNvPr id="13" name="Picture 12"/>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41275" y="6231013"/>
            <a:ext cx="600075" cy="600075"/>
          </a:xfrm>
          <a:prstGeom prst="rect">
            <a:avLst/>
          </a:prstGeom>
        </p:spPr>
      </p:pic>
    </p:spTree>
    <p:extLst>
      <p:ext uri="{BB962C8B-B14F-4D97-AF65-F5344CB8AC3E}">
        <p14:creationId xmlns:p14="http://schemas.microsoft.com/office/powerpoint/2010/main" val="280447220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Vision Statement 6">
    <p:bg>
      <p:bgPr>
        <a:blipFill dpi="0" rotWithShape="1">
          <a:blip r:embed="rId2"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AAF14CC-2750-3D4B-9BE5-80C98A5173D5}"/>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0" y="180752"/>
            <a:ext cx="12192000" cy="6246909"/>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7149" y="6241153"/>
            <a:ext cx="584948" cy="584948"/>
          </a:xfrm>
          <a:prstGeom prst="rect">
            <a:avLst/>
          </a:prstGeom>
        </p:spPr>
      </p:pic>
      <p:sp>
        <p:nvSpPr>
          <p:cNvPr id="7" name="TextBox 6"/>
          <p:cNvSpPr txBox="1"/>
          <p:nvPr/>
        </p:nvSpPr>
        <p:spPr>
          <a:xfrm>
            <a:off x="642097" y="6492037"/>
            <a:ext cx="3976202" cy="292388"/>
          </a:xfrm>
          <a:prstGeom prst="rect">
            <a:avLst/>
          </a:prstGeom>
          <a:noFill/>
        </p:spPr>
        <p:txBody>
          <a:bodyPr wrap="square" rtlCol="0">
            <a:spAutoFit/>
          </a:bodyPr>
          <a:lstStyle/>
          <a:p>
            <a:r>
              <a:rPr lang="en-US" sz="1300" b="1" i="0">
                <a:solidFill>
                  <a:schemeClr val="bg1"/>
                </a:solidFill>
                <a:latin typeface="Arial Black" charset="0"/>
                <a:ea typeface="Arial Black" charset="0"/>
                <a:cs typeface="Arial Black" charset="0"/>
              </a:rPr>
              <a:t>Georgia Department of Human Services </a:t>
            </a:r>
            <a:r>
              <a:rPr lang="en-US" sz="1300" b="0" i="0">
                <a:solidFill>
                  <a:schemeClr val="bg1"/>
                </a:solidFill>
                <a:latin typeface="Arial Black" charset="0"/>
                <a:ea typeface="Arial Black" charset="0"/>
                <a:cs typeface="Arial Black" charset="0"/>
              </a:rPr>
              <a:t>| </a:t>
            </a:r>
            <a:endParaRPr lang="en-US" sz="1300" b="1" i="0">
              <a:solidFill>
                <a:schemeClr val="bg1"/>
              </a:solidFill>
              <a:latin typeface="Arial Black" charset="0"/>
              <a:ea typeface="Arial Black" charset="0"/>
              <a:cs typeface="Arial Black" charset="0"/>
            </a:endParaRPr>
          </a:p>
        </p:txBody>
      </p:sp>
      <p:cxnSp>
        <p:nvCxnSpPr>
          <p:cNvPr id="9" name="Straight Connector 8"/>
          <p:cNvCxnSpPr/>
          <p:nvPr/>
        </p:nvCxnSpPr>
        <p:spPr>
          <a:xfrm>
            <a:off x="11376837" y="6510940"/>
            <a:ext cx="0" cy="259972"/>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11487150" y="6480462"/>
            <a:ext cx="585788" cy="307777"/>
          </a:xfrm>
          <a:prstGeom prst="rect">
            <a:avLst/>
          </a:prstGeom>
          <a:noFill/>
        </p:spPr>
        <p:txBody>
          <a:bodyPr wrap="square" rtlCol="0">
            <a:spAutoFit/>
          </a:bodyPr>
          <a:lstStyle/>
          <a:p>
            <a:fld id="{15209312-FEBA-6D4B-8361-CC24BE43BAEF}" type="slidenum">
              <a:rPr lang="en-US" sz="1400" smtClean="0">
                <a:solidFill>
                  <a:schemeClr val="bg1"/>
                </a:solidFill>
                <a:latin typeface="Arial" charset="0"/>
                <a:ea typeface="Arial" charset="0"/>
                <a:cs typeface="Arial" charset="0"/>
              </a:rPr>
              <a:t>‹#›</a:t>
            </a:fld>
            <a:endParaRPr lang="en-US" sz="1400">
              <a:solidFill>
                <a:schemeClr val="bg1"/>
              </a:solidFill>
              <a:latin typeface="Arial" charset="0"/>
              <a:ea typeface="Arial" charset="0"/>
              <a:cs typeface="Arial" charset="0"/>
            </a:endParaRPr>
          </a:p>
        </p:txBody>
      </p:sp>
      <p:sp>
        <p:nvSpPr>
          <p:cNvPr id="3" name="Text Placeholder 2"/>
          <p:cNvSpPr>
            <a:spLocks noGrp="1"/>
          </p:cNvSpPr>
          <p:nvPr>
            <p:ph type="body" sz="quarter" idx="10" hasCustomPrompt="1"/>
          </p:nvPr>
        </p:nvSpPr>
        <p:spPr>
          <a:xfrm>
            <a:off x="4440823" y="6510338"/>
            <a:ext cx="5845175" cy="260350"/>
          </a:xfrm>
        </p:spPr>
        <p:txBody>
          <a:bodyPr>
            <a:noAutofit/>
          </a:bodyPr>
          <a:lstStyle>
            <a:lvl1pPr marL="0" indent="0">
              <a:buNone/>
              <a:defRPr sz="1300" baseline="0">
                <a:solidFill>
                  <a:schemeClr val="bg1"/>
                </a:solidFill>
              </a:defRPr>
            </a:lvl1pPr>
          </a:lstStyle>
          <a:p>
            <a:pPr lvl="0"/>
            <a:r>
              <a:rPr lang="en-US" sz="1300"/>
              <a:t>Office of Strategic Planning &amp; Initiatives</a:t>
            </a:r>
            <a:endParaRPr lang="en-US"/>
          </a:p>
        </p:txBody>
      </p:sp>
      <p:sp>
        <p:nvSpPr>
          <p:cNvPr id="2" name="Date Placeholder 1"/>
          <p:cNvSpPr>
            <a:spLocks noGrp="1"/>
          </p:cNvSpPr>
          <p:nvPr>
            <p:ph type="dt" sz="half" idx="11"/>
          </p:nvPr>
        </p:nvSpPr>
        <p:spPr>
          <a:xfrm>
            <a:off x="9776182" y="6458363"/>
            <a:ext cx="1490343" cy="365125"/>
          </a:xfrm>
        </p:spPr>
        <p:txBody>
          <a:bodyPr/>
          <a:lstStyle>
            <a:lvl1pPr algn="r">
              <a:defRPr sz="1300">
                <a:solidFill>
                  <a:schemeClr val="bg1"/>
                </a:solidFill>
              </a:defRPr>
            </a:lvl1pPr>
          </a:lstStyle>
          <a:p>
            <a:fld id="{D8CC5C69-BFF3-6149-AE06-7825A5C6A03C}" type="datetime4">
              <a:rPr lang="en-US" smtClean="0"/>
              <a:t>August 25, 2021</a:t>
            </a:fld>
            <a:endParaRPr lang="en-US" dirty="0"/>
          </a:p>
        </p:txBody>
      </p:sp>
      <p:pic>
        <p:nvPicPr>
          <p:cNvPr id="13" name="Picture 12"/>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41275" y="6231013"/>
            <a:ext cx="600075" cy="600075"/>
          </a:xfrm>
          <a:prstGeom prst="rect">
            <a:avLst/>
          </a:prstGeom>
        </p:spPr>
      </p:pic>
    </p:spTree>
    <p:extLst>
      <p:ext uri="{BB962C8B-B14F-4D97-AF65-F5344CB8AC3E}">
        <p14:creationId xmlns:p14="http://schemas.microsoft.com/office/powerpoint/2010/main" val="310395414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Vision Statement 7">
    <p:bg>
      <p:bgPr>
        <a:blipFill dpi="0" rotWithShape="1">
          <a:blip r:embed="rId2"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AAF14CC-2750-3D4B-9BE5-80C98A5173D5}"/>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37071" y="185350"/>
            <a:ext cx="12293416" cy="6253435"/>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7149" y="6241153"/>
            <a:ext cx="584948" cy="584948"/>
          </a:xfrm>
          <a:prstGeom prst="rect">
            <a:avLst/>
          </a:prstGeom>
        </p:spPr>
      </p:pic>
      <p:sp>
        <p:nvSpPr>
          <p:cNvPr id="7" name="TextBox 6"/>
          <p:cNvSpPr txBox="1"/>
          <p:nvPr/>
        </p:nvSpPr>
        <p:spPr>
          <a:xfrm>
            <a:off x="642097" y="6492037"/>
            <a:ext cx="3976202" cy="292388"/>
          </a:xfrm>
          <a:prstGeom prst="rect">
            <a:avLst/>
          </a:prstGeom>
          <a:noFill/>
        </p:spPr>
        <p:txBody>
          <a:bodyPr wrap="square" rtlCol="0">
            <a:spAutoFit/>
          </a:bodyPr>
          <a:lstStyle/>
          <a:p>
            <a:r>
              <a:rPr lang="en-US" sz="1300" b="1" i="0">
                <a:solidFill>
                  <a:schemeClr val="bg1"/>
                </a:solidFill>
                <a:latin typeface="Arial Black" charset="0"/>
                <a:ea typeface="Arial Black" charset="0"/>
                <a:cs typeface="Arial Black" charset="0"/>
              </a:rPr>
              <a:t>Georgia Department of Human Services </a:t>
            </a:r>
            <a:r>
              <a:rPr lang="en-US" sz="1300" b="0" i="0">
                <a:solidFill>
                  <a:schemeClr val="bg1"/>
                </a:solidFill>
                <a:latin typeface="Arial Black" charset="0"/>
                <a:ea typeface="Arial Black" charset="0"/>
                <a:cs typeface="Arial Black" charset="0"/>
              </a:rPr>
              <a:t>| </a:t>
            </a:r>
            <a:endParaRPr lang="en-US" sz="1300" b="1" i="0">
              <a:solidFill>
                <a:schemeClr val="bg1"/>
              </a:solidFill>
              <a:latin typeface="Arial Black" charset="0"/>
              <a:ea typeface="Arial Black" charset="0"/>
              <a:cs typeface="Arial Black" charset="0"/>
            </a:endParaRPr>
          </a:p>
        </p:txBody>
      </p:sp>
      <p:cxnSp>
        <p:nvCxnSpPr>
          <p:cNvPr id="9" name="Straight Connector 8"/>
          <p:cNvCxnSpPr/>
          <p:nvPr/>
        </p:nvCxnSpPr>
        <p:spPr>
          <a:xfrm>
            <a:off x="11376837" y="6510940"/>
            <a:ext cx="0" cy="259972"/>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11487150" y="6480462"/>
            <a:ext cx="585788" cy="307777"/>
          </a:xfrm>
          <a:prstGeom prst="rect">
            <a:avLst/>
          </a:prstGeom>
          <a:noFill/>
        </p:spPr>
        <p:txBody>
          <a:bodyPr wrap="square" rtlCol="0">
            <a:spAutoFit/>
          </a:bodyPr>
          <a:lstStyle/>
          <a:p>
            <a:fld id="{15209312-FEBA-6D4B-8361-CC24BE43BAEF}" type="slidenum">
              <a:rPr lang="en-US" sz="1400" smtClean="0">
                <a:solidFill>
                  <a:schemeClr val="bg1"/>
                </a:solidFill>
                <a:latin typeface="Arial" charset="0"/>
                <a:ea typeface="Arial" charset="0"/>
                <a:cs typeface="Arial" charset="0"/>
              </a:rPr>
              <a:t>‹#›</a:t>
            </a:fld>
            <a:endParaRPr lang="en-US" sz="1400">
              <a:solidFill>
                <a:schemeClr val="bg1"/>
              </a:solidFill>
              <a:latin typeface="Arial" charset="0"/>
              <a:ea typeface="Arial" charset="0"/>
              <a:cs typeface="Arial" charset="0"/>
            </a:endParaRPr>
          </a:p>
        </p:txBody>
      </p:sp>
      <p:sp>
        <p:nvSpPr>
          <p:cNvPr id="3" name="Text Placeholder 2"/>
          <p:cNvSpPr>
            <a:spLocks noGrp="1"/>
          </p:cNvSpPr>
          <p:nvPr>
            <p:ph type="body" sz="quarter" idx="10" hasCustomPrompt="1"/>
          </p:nvPr>
        </p:nvSpPr>
        <p:spPr>
          <a:xfrm>
            <a:off x="4440823" y="6510338"/>
            <a:ext cx="5845175" cy="260350"/>
          </a:xfrm>
        </p:spPr>
        <p:txBody>
          <a:bodyPr>
            <a:noAutofit/>
          </a:bodyPr>
          <a:lstStyle>
            <a:lvl1pPr marL="0" indent="0">
              <a:buNone/>
              <a:defRPr sz="1300" baseline="0">
                <a:solidFill>
                  <a:schemeClr val="bg1"/>
                </a:solidFill>
              </a:defRPr>
            </a:lvl1pPr>
          </a:lstStyle>
          <a:p>
            <a:pPr lvl="0"/>
            <a:r>
              <a:rPr lang="en-US" sz="1300"/>
              <a:t>Office of Strategic Planning &amp; Initiatives</a:t>
            </a:r>
            <a:endParaRPr lang="en-US"/>
          </a:p>
        </p:txBody>
      </p:sp>
      <p:sp>
        <p:nvSpPr>
          <p:cNvPr id="2" name="Date Placeholder 1"/>
          <p:cNvSpPr>
            <a:spLocks noGrp="1"/>
          </p:cNvSpPr>
          <p:nvPr>
            <p:ph type="dt" sz="half" idx="11"/>
          </p:nvPr>
        </p:nvSpPr>
        <p:spPr>
          <a:xfrm>
            <a:off x="9855204" y="6458363"/>
            <a:ext cx="1411321" cy="365125"/>
          </a:xfrm>
        </p:spPr>
        <p:txBody>
          <a:bodyPr/>
          <a:lstStyle>
            <a:lvl1pPr algn="r">
              <a:defRPr sz="1300">
                <a:solidFill>
                  <a:schemeClr val="bg1"/>
                </a:solidFill>
              </a:defRPr>
            </a:lvl1pPr>
          </a:lstStyle>
          <a:p>
            <a:fld id="{DB169162-F268-484E-AF73-8F85466C98C1}" type="datetime4">
              <a:rPr lang="en-US" smtClean="0"/>
              <a:t>August 25, 2021</a:t>
            </a:fld>
            <a:endParaRPr lang="en-US" dirty="0"/>
          </a:p>
        </p:txBody>
      </p:sp>
      <p:pic>
        <p:nvPicPr>
          <p:cNvPr id="13" name="Picture 12"/>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41275" y="6231013"/>
            <a:ext cx="600075" cy="600075"/>
          </a:xfrm>
          <a:prstGeom prst="rect">
            <a:avLst/>
          </a:prstGeom>
        </p:spPr>
      </p:pic>
    </p:spTree>
    <p:extLst>
      <p:ext uri="{BB962C8B-B14F-4D97-AF65-F5344CB8AC3E}">
        <p14:creationId xmlns:p14="http://schemas.microsoft.com/office/powerpoint/2010/main" val="143769140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ontent Slide 1 Column Blue Multicolor">
    <p:bg>
      <p:bgPr>
        <a:blipFill dpi="0" rotWithShape="1">
          <a:blip r:embed="rId2">
            <a:lum/>
          </a:blip>
          <a:srcRect/>
          <a:stretch>
            <a:fillRect l="-2000" r="-2000"/>
          </a:stretch>
        </a:blip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49" y="6241153"/>
            <a:ext cx="584948" cy="584948"/>
          </a:xfrm>
          <a:prstGeom prst="rect">
            <a:avLst/>
          </a:prstGeom>
        </p:spPr>
      </p:pic>
      <p:sp>
        <p:nvSpPr>
          <p:cNvPr id="7" name="TextBox 6"/>
          <p:cNvSpPr txBox="1"/>
          <p:nvPr/>
        </p:nvSpPr>
        <p:spPr>
          <a:xfrm>
            <a:off x="642097" y="6492037"/>
            <a:ext cx="3976202" cy="292388"/>
          </a:xfrm>
          <a:prstGeom prst="rect">
            <a:avLst/>
          </a:prstGeom>
          <a:noFill/>
        </p:spPr>
        <p:txBody>
          <a:bodyPr wrap="square" rtlCol="0">
            <a:spAutoFit/>
          </a:bodyPr>
          <a:lstStyle/>
          <a:p>
            <a:r>
              <a:rPr lang="en-US" sz="1300" b="1" i="0">
                <a:solidFill>
                  <a:schemeClr val="bg1"/>
                </a:solidFill>
                <a:latin typeface="Arial Black" charset="0"/>
                <a:ea typeface="Arial Black" charset="0"/>
                <a:cs typeface="Arial Black" charset="0"/>
              </a:rPr>
              <a:t>Georgia Department of Human Services </a:t>
            </a:r>
            <a:r>
              <a:rPr lang="en-US" sz="1300" b="0" i="0">
                <a:solidFill>
                  <a:schemeClr val="bg1"/>
                </a:solidFill>
                <a:latin typeface="Arial Black" charset="0"/>
                <a:ea typeface="Arial Black" charset="0"/>
                <a:cs typeface="Arial Black" charset="0"/>
              </a:rPr>
              <a:t>| </a:t>
            </a:r>
            <a:endParaRPr lang="en-US" sz="1300" b="1" i="0">
              <a:solidFill>
                <a:schemeClr val="bg1"/>
              </a:solidFill>
              <a:latin typeface="Arial Black" charset="0"/>
              <a:ea typeface="Arial Black" charset="0"/>
              <a:cs typeface="Arial Black" charset="0"/>
            </a:endParaRPr>
          </a:p>
        </p:txBody>
      </p:sp>
      <p:cxnSp>
        <p:nvCxnSpPr>
          <p:cNvPr id="9" name="Straight Connector 8"/>
          <p:cNvCxnSpPr/>
          <p:nvPr/>
        </p:nvCxnSpPr>
        <p:spPr>
          <a:xfrm>
            <a:off x="11376837" y="6510940"/>
            <a:ext cx="0" cy="259972"/>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11487150" y="6480462"/>
            <a:ext cx="585788" cy="307777"/>
          </a:xfrm>
          <a:prstGeom prst="rect">
            <a:avLst/>
          </a:prstGeom>
          <a:noFill/>
        </p:spPr>
        <p:txBody>
          <a:bodyPr wrap="square" rtlCol="0">
            <a:spAutoFit/>
          </a:bodyPr>
          <a:lstStyle/>
          <a:p>
            <a:fld id="{15209312-FEBA-6D4B-8361-CC24BE43BAEF}" type="slidenum">
              <a:rPr lang="en-US" sz="1400" smtClean="0">
                <a:solidFill>
                  <a:schemeClr val="bg1"/>
                </a:solidFill>
                <a:latin typeface="Arial" charset="0"/>
                <a:ea typeface="Arial" charset="0"/>
                <a:cs typeface="Arial" charset="0"/>
              </a:rPr>
              <a:t>‹#›</a:t>
            </a:fld>
            <a:endParaRPr lang="en-US" sz="1400">
              <a:solidFill>
                <a:schemeClr val="bg1"/>
              </a:solidFill>
              <a:latin typeface="Arial" charset="0"/>
              <a:ea typeface="Arial" charset="0"/>
              <a:cs typeface="Arial" charset="0"/>
            </a:endParaRPr>
          </a:p>
        </p:txBody>
      </p:sp>
      <p:sp>
        <p:nvSpPr>
          <p:cNvPr id="10" name="Title 1"/>
          <p:cNvSpPr>
            <a:spLocks noGrp="1"/>
          </p:cNvSpPr>
          <p:nvPr>
            <p:ph type="title" hasCustomPrompt="1"/>
          </p:nvPr>
        </p:nvSpPr>
        <p:spPr>
          <a:xfrm>
            <a:off x="349623" y="256185"/>
            <a:ext cx="11497235" cy="1033368"/>
          </a:xfrm>
        </p:spPr>
        <p:txBody>
          <a:bodyPr>
            <a:normAutofit/>
          </a:bodyPr>
          <a:lstStyle>
            <a:lvl1pPr algn="ctr">
              <a:defRPr sz="4000" b="1" i="0">
                <a:latin typeface="Arial Black" charset="0"/>
                <a:ea typeface="Arial Black" charset="0"/>
                <a:cs typeface="Arial Black" charset="0"/>
              </a:defRPr>
            </a:lvl1pPr>
          </a:lstStyle>
          <a:p>
            <a:r>
              <a:rPr lang="en-US"/>
              <a:t>Slide title goes here</a:t>
            </a:r>
          </a:p>
        </p:txBody>
      </p:sp>
      <p:sp>
        <p:nvSpPr>
          <p:cNvPr id="11" name="Content Placeholder 2"/>
          <p:cNvSpPr>
            <a:spLocks noGrp="1"/>
          </p:cNvSpPr>
          <p:nvPr>
            <p:ph sz="half" idx="1"/>
          </p:nvPr>
        </p:nvSpPr>
        <p:spPr>
          <a:xfrm>
            <a:off x="349623" y="1289553"/>
            <a:ext cx="11497235" cy="4913738"/>
          </a:xfrm>
        </p:spPr>
        <p:txBody>
          <a:bodyPr/>
          <a:lstStyle>
            <a:lvl1pPr>
              <a:defRPr>
                <a:latin typeface="Arial" charset="0"/>
                <a:ea typeface="Arial" charset="0"/>
                <a:cs typeface="Arial" charset="0"/>
              </a:defRPr>
            </a:lvl1pPr>
            <a:lvl2pPr>
              <a:defRPr>
                <a:latin typeface="Arial" charset="0"/>
                <a:ea typeface="Arial" charset="0"/>
                <a:cs typeface="Arial" charset="0"/>
              </a:defRPr>
            </a:lvl2pPr>
            <a:lvl3pPr>
              <a:defRPr>
                <a:latin typeface="Arial" charset="0"/>
                <a:ea typeface="Arial" charset="0"/>
                <a:cs typeface="Arial" charset="0"/>
              </a:defRPr>
            </a:lvl3pPr>
            <a:lvl4pPr>
              <a:defRPr>
                <a:latin typeface="Arial" charset="0"/>
                <a:ea typeface="Arial" charset="0"/>
                <a:cs typeface="Arial" charset="0"/>
              </a:defRPr>
            </a:lvl4pPr>
            <a:lvl5pPr>
              <a:defRPr>
                <a:latin typeface="Arial" charset="0"/>
                <a:ea typeface="Arial" charset="0"/>
                <a:cs typeface="Arial"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2"/>
          <p:cNvSpPr>
            <a:spLocks noGrp="1"/>
          </p:cNvSpPr>
          <p:nvPr>
            <p:ph type="body" sz="quarter" idx="10" hasCustomPrompt="1"/>
          </p:nvPr>
        </p:nvSpPr>
        <p:spPr>
          <a:xfrm>
            <a:off x="4440823" y="6510338"/>
            <a:ext cx="5845175" cy="260350"/>
          </a:xfrm>
        </p:spPr>
        <p:txBody>
          <a:bodyPr>
            <a:noAutofit/>
          </a:bodyPr>
          <a:lstStyle>
            <a:lvl1pPr marL="0" indent="0">
              <a:buNone/>
              <a:defRPr sz="1300" baseline="0">
                <a:solidFill>
                  <a:schemeClr val="bg1"/>
                </a:solidFill>
              </a:defRPr>
            </a:lvl1pPr>
          </a:lstStyle>
          <a:p>
            <a:pPr lvl="0"/>
            <a:r>
              <a:rPr lang="en-US" sz="1300"/>
              <a:t>Office of Strategic Planning &amp; Initiatives</a:t>
            </a:r>
            <a:endParaRPr lang="en-US"/>
          </a:p>
        </p:txBody>
      </p:sp>
      <p:sp>
        <p:nvSpPr>
          <p:cNvPr id="2" name="Date Placeholder 1"/>
          <p:cNvSpPr>
            <a:spLocks noGrp="1"/>
          </p:cNvSpPr>
          <p:nvPr>
            <p:ph type="dt" sz="half" idx="11"/>
          </p:nvPr>
        </p:nvSpPr>
        <p:spPr>
          <a:xfrm>
            <a:off x="9866492" y="6458363"/>
            <a:ext cx="1400033" cy="365125"/>
          </a:xfrm>
        </p:spPr>
        <p:txBody>
          <a:bodyPr/>
          <a:lstStyle>
            <a:lvl1pPr algn="r">
              <a:defRPr sz="1300">
                <a:solidFill>
                  <a:schemeClr val="bg1"/>
                </a:solidFill>
              </a:defRPr>
            </a:lvl1pPr>
          </a:lstStyle>
          <a:p>
            <a:fld id="{7E0518FF-2879-2F4B-AEBE-0574F8B4F7E7}" type="datetime4">
              <a:rPr lang="en-US" smtClean="0"/>
              <a:t>August 25, 2021</a:t>
            </a:fld>
            <a:endParaRPr lang="en-US" dirty="0"/>
          </a:p>
        </p:txBody>
      </p:sp>
      <p:pic>
        <p:nvPicPr>
          <p:cNvPr id="12" name="Picture 11">
            <a:extLst>
              <a:ext uri="{FF2B5EF4-FFF2-40B4-BE49-F238E27FC236}">
                <a16:creationId xmlns:a16="http://schemas.microsoft.com/office/drawing/2014/main" id="{69155437-74B8-40CB-81DF-E5B13907D5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49" y="6241153"/>
            <a:ext cx="584948" cy="584948"/>
          </a:xfrm>
          <a:prstGeom prst="rect">
            <a:avLst/>
          </a:prstGeom>
        </p:spPr>
      </p:pic>
      <p:sp>
        <p:nvSpPr>
          <p:cNvPr id="13" name="TextBox 12">
            <a:extLst>
              <a:ext uri="{FF2B5EF4-FFF2-40B4-BE49-F238E27FC236}">
                <a16:creationId xmlns:a16="http://schemas.microsoft.com/office/drawing/2014/main" id="{E845D5AA-3A93-4926-88A7-229804E35055}"/>
              </a:ext>
            </a:extLst>
          </p:cNvPr>
          <p:cNvSpPr txBox="1"/>
          <p:nvPr/>
        </p:nvSpPr>
        <p:spPr>
          <a:xfrm>
            <a:off x="642097" y="6492037"/>
            <a:ext cx="3976202" cy="292388"/>
          </a:xfrm>
          <a:prstGeom prst="rect">
            <a:avLst/>
          </a:prstGeom>
          <a:noFill/>
        </p:spPr>
        <p:txBody>
          <a:bodyPr wrap="square" rtlCol="0">
            <a:spAutoFit/>
          </a:bodyPr>
          <a:lstStyle/>
          <a:p>
            <a:r>
              <a:rPr lang="en-US" sz="1300" b="1" i="0">
                <a:solidFill>
                  <a:schemeClr val="bg1"/>
                </a:solidFill>
                <a:latin typeface="Arial Black" charset="0"/>
                <a:ea typeface="Arial Black" charset="0"/>
                <a:cs typeface="Arial Black" charset="0"/>
              </a:rPr>
              <a:t>Georgia Department of Human Services </a:t>
            </a:r>
            <a:r>
              <a:rPr lang="en-US" sz="1300" b="0" i="0">
                <a:solidFill>
                  <a:schemeClr val="bg1"/>
                </a:solidFill>
                <a:latin typeface="Arial Black" charset="0"/>
                <a:ea typeface="Arial Black" charset="0"/>
                <a:cs typeface="Arial Black" charset="0"/>
              </a:rPr>
              <a:t>| </a:t>
            </a:r>
            <a:endParaRPr lang="en-US" sz="1300" b="1" i="0">
              <a:solidFill>
                <a:schemeClr val="bg1"/>
              </a:solidFill>
              <a:latin typeface="Arial Black" charset="0"/>
              <a:ea typeface="Arial Black" charset="0"/>
              <a:cs typeface="Arial Black" charset="0"/>
            </a:endParaRPr>
          </a:p>
        </p:txBody>
      </p:sp>
      <p:cxnSp>
        <p:nvCxnSpPr>
          <p:cNvPr id="14" name="Straight Connector 13">
            <a:extLst>
              <a:ext uri="{FF2B5EF4-FFF2-40B4-BE49-F238E27FC236}">
                <a16:creationId xmlns:a16="http://schemas.microsoft.com/office/drawing/2014/main" id="{E75C3D78-4BD7-46A7-8228-DCD8332DC624}"/>
              </a:ext>
            </a:extLst>
          </p:cNvPr>
          <p:cNvCxnSpPr/>
          <p:nvPr/>
        </p:nvCxnSpPr>
        <p:spPr>
          <a:xfrm>
            <a:off x="11376837" y="6510940"/>
            <a:ext cx="0" cy="259972"/>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9B5D5312-BD7E-47A1-A9C6-8FD3132BD8AD}"/>
              </a:ext>
            </a:extLst>
          </p:cNvPr>
          <p:cNvSpPr txBox="1"/>
          <p:nvPr/>
        </p:nvSpPr>
        <p:spPr>
          <a:xfrm>
            <a:off x="11487150" y="6480462"/>
            <a:ext cx="585788" cy="307777"/>
          </a:xfrm>
          <a:prstGeom prst="rect">
            <a:avLst/>
          </a:prstGeom>
          <a:noFill/>
        </p:spPr>
        <p:txBody>
          <a:bodyPr wrap="square" rtlCol="0">
            <a:spAutoFit/>
          </a:bodyPr>
          <a:lstStyle/>
          <a:p>
            <a:fld id="{15209312-FEBA-6D4B-8361-CC24BE43BAEF}" type="slidenum">
              <a:rPr lang="en-US" sz="1400" smtClean="0">
                <a:solidFill>
                  <a:schemeClr val="bg1"/>
                </a:solidFill>
                <a:latin typeface="Arial" charset="0"/>
                <a:ea typeface="Arial" charset="0"/>
                <a:cs typeface="Arial" charset="0"/>
              </a:rPr>
              <a:t>‹#›</a:t>
            </a:fld>
            <a:endParaRPr lang="en-US" sz="1400">
              <a:solidFill>
                <a:schemeClr val="bg1"/>
              </a:solidFill>
              <a:latin typeface="Arial" charset="0"/>
              <a:ea typeface="Arial" charset="0"/>
              <a:cs typeface="Arial" charset="0"/>
            </a:endParaRPr>
          </a:p>
        </p:txBody>
      </p:sp>
      <p:pic>
        <p:nvPicPr>
          <p:cNvPr id="16" name="Picture 15">
            <a:extLst>
              <a:ext uri="{FF2B5EF4-FFF2-40B4-BE49-F238E27FC236}">
                <a16:creationId xmlns:a16="http://schemas.microsoft.com/office/drawing/2014/main" id="{90955ADB-FAF9-4100-888A-DAA8A4E505A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49" y="6241153"/>
            <a:ext cx="584948" cy="584948"/>
          </a:xfrm>
          <a:prstGeom prst="rect">
            <a:avLst/>
          </a:prstGeom>
        </p:spPr>
      </p:pic>
      <p:sp>
        <p:nvSpPr>
          <p:cNvPr id="18" name="TextBox 17">
            <a:extLst>
              <a:ext uri="{FF2B5EF4-FFF2-40B4-BE49-F238E27FC236}">
                <a16:creationId xmlns:a16="http://schemas.microsoft.com/office/drawing/2014/main" id="{B8CDE0F4-D5AC-4F9A-88D1-64C0FEF539AE}"/>
              </a:ext>
            </a:extLst>
          </p:cNvPr>
          <p:cNvSpPr txBox="1"/>
          <p:nvPr/>
        </p:nvSpPr>
        <p:spPr>
          <a:xfrm>
            <a:off x="642097" y="6492037"/>
            <a:ext cx="3976202" cy="292388"/>
          </a:xfrm>
          <a:prstGeom prst="rect">
            <a:avLst/>
          </a:prstGeom>
          <a:noFill/>
        </p:spPr>
        <p:txBody>
          <a:bodyPr wrap="square" rtlCol="0">
            <a:spAutoFit/>
          </a:bodyPr>
          <a:lstStyle/>
          <a:p>
            <a:r>
              <a:rPr lang="en-US" sz="1300" b="1" i="0">
                <a:solidFill>
                  <a:schemeClr val="bg1"/>
                </a:solidFill>
                <a:latin typeface="Arial Black" charset="0"/>
                <a:ea typeface="Arial Black" charset="0"/>
                <a:cs typeface="Arial Black" charset="0"/>
              </a:rPr>
              <a:t>Georgia Department of Human Services </a:t>
            </a:r>
            <a:r>
              <a:rPr lang="en-US" sz="1300" b="0" i="0">
                <a:solidFill>
                  <a:schemeClr val="bg1"/>
                </a:solidFill>
                <a:latin typeface="Arial Black" charset="0"/>
                <a:ea typeface="Arial Black" charset="0"/>
                <a:cs typeface="Arial Black" charset="0"/>
              </a:rPr>
              <a:t>| </a:t>
            </a:r>
            <a:endParaRPr lang="en-US" sz="1300" b="1" i="0">
              <a:solidFill>
                <a:schemeClr val="bg1"/>
              </a:solidFill>
              <a:latin typeface="Arial Black" charset="0"/>
              <a:ea typeface="Arial Black" charset="0"/>
              <a:cs typeface="Arial Black" charset="0"/>
            </a:endParaRPr>
          </a:p>
        </p:txBody>
      </p:sp>
      <p:cxnSp>
        <p:nvCxnSpPr>
          <p:cNvPr id="19" name="Straight Connector 18">
            <a:extLst>
              <a:ext uri="{FF2B5EF4-FFF2-40B4-BE49-F238E27FC236}">
                <a16:creationId xmlns:a16="http://schemas.microsoft.com/office/drawing/2014/main" id="{C9D96409-895D-46BB-9E63-F441861F69B0}"/>
              </a:ext>
            </a:extLst>
          </p:cNvPr>
          <p:cNvCxnSpPr/>
          <p:nvPr/>
        </p:nvCxnSpPr>
        <p:spPr>
          <a:xfrm>
            <a:off x="11376837" y="6510940"/>
            <a:ext cx="0" cy="259972"/>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38E1AA64-B57A-4877-AF1E-ED9E69BA6AE5}"/>
              </a:ext>
            </a:extLst>
          </p:cNvPr>
          <p:cNvSpPr txBox="1"/>
          <p:nvPr/>
        </p:nvSpPr>
        <p:spPr>
          <a:xfrm>
            <a:off x="11487150" y="6480462"/>
            <a:ext cx="585788" cy="307777"/>
          </a:xfrm>
          <a:prstGeom prst="rect">
            <a:avLst/>
          </a:prstGeom>
          <a:noFill/>
        </p:spPr>
        <p:txBody>
          <a:bodyPr wrap="square" rtlCol="0">
            <a:spAutoFit/>
          </a:bodyPr>
          <a:lstStyle/>
          <a:p>
            <a:fld id="{15209312-FEBA-6D4B-8361-CC24BE43BAEF}" type="slidenum">
              <a:rPr lang="en-US" sz="1400" smtClean="0">
                <a:solidFill>
                  <a:schemeClr val="bg1"/>
                </a:solidFill>
                <a:latin typeface="Arial" charset="0"/>
                <a:ea typeface="Arial" charset="0"/>
                <a:cs typeface="Arial" charset="0"/>
              </a:rPr>
              <a:t>‹#›</a:t>
            </a:fld>
            <a:endParaRPr lang="en-US" sz="140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230642925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Content Slide 1 Column Green">
    <p:bg>
      <p:bgPr>
        <a:blipFill dpi="0" rotWithShape="1">
          <a:blip r:embed="rId2">
            <a:lum/>
          </a:blip>
          <a:srcRect/>
          <a:stretch>
            <a:fillRect l="-2000" r="-2000"/>
          </a:stretch>
        </a:blipFill>
        <a:effectLst/>
      </p:bgPr>
    </p:bg>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349623" y="256185"/>
            <a:ext cx="11497235" cy="1033368"/>
          </a:xfrm>
        </p:spPr>
        <p:txBody>
          <a:bodyPr>
            <a:normAutofit/>
          </a:bodyPr>
          <a:lstStyle>
            <a:lvl1pPr algn="ctr">
              <a:defRPr sz="4000" b="1" i="0">
                <a:latin typeface="Arial Black" charset="0"/>
                <a:ea typeface="Arial Black" charset="0"/>
                <a:cs typeface="Arial Black" charset="0"/>
              </a:defRPr>
            </a:lvl1pPr>
          </a:lstStyle>
          <a:p>
            <a:r>
              <a:rPr lang="en-US"/>
              <a:t>Slide title goes here</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49" y="6241153"/>
            <a:ext cx="584948" cy="584948"/>
          </a:xfrm>
          <a:prstGeom prst="rect">
            <a:avLst/>
          </a:prstGeom>
        </p:spPr>
      </p:pic>
      <p:cxnSp>
        <p:nvCxnSpPr>
          <p:cNvPr id="9" name="Straight Connector 8"/>
          <p:cNvCxnSpPr/>
          <p:nvPr/>
        </p:nvCxnSpPr>
        <p:spPr>
          <a:xfrm>
            <a:off x="11376837" y="6510940"/>
            <a:ext cx="0" cy="259972"/>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11487150" y="6480462"/>
            <a:ext cx="585788" cy="307777"/>
          </a:xfrm>
          <a:prstGeom prst="rect">
            <a:avLst/>
          </a:prstGeom>
          <a:noFill/>
        </p:spPr>
        <p:txBody>
          <a:bodyPr wrap="square" rtlCol="0">
            <a:spAutoFit/>
          </a:bodyPr>
          <a:lstStyle/>
          <a:p>
            <a:fld id="{15209312-FEBA-6D4B-8361-CC24BE43BAEF}" type="slidenum">
              <a:rPr lang="en-US" sz="1400" smtClean="0">
                <a:solidFill>
                  <a:schemeClr val="bg1"/>
                </a:solidFill>
                <a:latin typeface="Arial" charset="0"/>
                <a:ea typeface="Arial" charset="0"/>
                <a:cs typeface="Arial" charset="0"/>
              </a:rPr>
              <a:t>‹#›</a:t>
            </a:fld>
            <a:endParaRPr lang="en-US" sz="1400">
              <a:solidFill>
                <a:schemeClr val="bg1"/>
              </a:solidFill>
              <a:latin typeface="Arial" charset="0"/>
              <a:ea typeface="Arial" charset="0"/>
              <a:cs typeface="Arial" charset="0"/>
            </a:endParaRPr>
          </a:p>
        </p:txBody>
      </p:sp>
      <p:sp>
        <p:nvSpPr>
          <p:cNvPr id="15" name="Content Placeholder 2"/>
          <p:cNvSpPr>
            <a:spLocks noGrp="1"/>
          </p:cNvSpPr>
          <p:nvPr>
            <p:ph sz="half" idx="1"/>
          </p:nvPr>
        </p:nvSpPr>
        <p:spPr>
          <a:xfrm>
            <a:off x="349623" y="1289553"/>
            <a:ext cx="11497235" cy="4887411"/>
          </a:xfrm>
        </p:spPr>
        <p:txBody>
          <a:bodyPr/>
          <a:lstStyle>
            <a:lvl1pPr>
              <a:defRPr>
                <a:latin typeface="Arial" charset="0"/>
                <a:ea typeface="Arial" charset="0"/>
                <a:cs typeface="Arial" charset="0"/>
              </a:defRPr>
            </a:lvl1pPr>
            <a:lvl2pPr>
              <a:defRPr>
                <a:latin typeface="Arial" charset="0"/>
                <a:ea typeface="Arial" charset="0"/>
                <a:cs typeface="Arial" charset="0"/>
              </a:defRPr>
            </a:lvl2pPr>
            <a:lvl3pPr>
              <a:defRPr>
                <a:latin typeface="Arial" charset="0"/>
                <a:ea typeface="Arial" charset="0"/>
                <a:cs typeface="Arial" charset="0"/>
              </a:defRPr>
            </a:lvl3pPr>
            <a:lvl4pPr>
              <a:defRPr>
                <a:latin typeface="Arial" charset="0"/>
                <a:ea typeface="Arial" charset="0"/>
                <a:cs typeface="Arial" charset="0"/>
              </a:defRPr>
            </a:lvl4pPr>
            <a:lvl5pPr>
              <a:defRPr>
                <a:latin typeface="Arial" charset="0"/>
                <a:ea typeface="Arial" charset="0"/>
                <a:cs typeface="Arial"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Box 9"/>
          <p:cNvSpPr txBox="1"/>
          <p:nvPr/>
        </p:nvSpPr>
        <p:spPr>
          <a:xfrm>
            <a:off x="642097" y="6492037"/>
            <a:ext cx="3976202" cy="292388"/>
          </a:xfrm>
          <a:prstGeom prst="rect">
            <a:avLst/>
          </a:prstGeom>
          <a:noFill/>
        </p:spPr>
        <p:txBody>
          <a:bodyPr wrap="square" rtlCol="0">
            <a:spAutoFit/>
          </a:bodyPr>
          <a:lstStyle/>
          <a:p>
            <a:r>
              <a:rPr lang="en-US" sz="1300" b="1" i="0">
                <a:solidFill>
                  <a:schemeClr val="bg1"/>
                </a:solidFill>
                <a:latin typeface="Arial Black" charset="0"/>
                <a:ea typeface="Arial Black" charset="0"/>
                <a:cs typeface="Arial Black" charset="0"/>
              </a:rPr>
              <a:t>Georgia Department of Human Services </a:t>
            </a:r>
            <a:r>
              <a:rPr lang="en-US" sz="1300" b="0" i="0">
                <a:solidFill>
                  <a:schemeClr val="bg1"/>
                </a:solidFill>
                <a:latin typeface="Arial Black" charset="0"/>
                <a:ea typeface="Arial Black" charset="0"/>
                <a:cs typeface="Arial Black" charset="0"/>
              </a:rPr>
              <a:t>| </a:t>
            </a:r>
            <a:endParaRPr lang="en-US" sz="1300" b="1" i="0">
              <a:solidFill>
                <a:schemeClr val="bg1"/>
              </a:solidFill>
              <a:latin typeface="Arial Black" charset="0"/>
              <a:ea typeface="Arial Black" charset="0"/>
              <a:cs typeface="Arial Black" charset="0"/>
            </a:endParaRPr>
          </a:p>
        </p:txBody>
      </p:sp>
      <p:sp>
        <p:nvSpPr>
          <p:cNvPr id="13" name="Text Placeholder 2"/>
          <p:cNvSpPr>
            <a:spLocks noGrp="1"/>
          </p:cNvSpPr>
          <p:nvPr>
            <p:ph type="body" sz="quarter" idx="10" hasCustomPrompt="1"/>
          </p:nvPr>
        </p:nvSpPr>
        <p:spPr>
          <a:xfrm>
            <a:off x="4440823" y="6510338"/>
            <a:ext cx="5845175" cy="260350"/>
          </a:xfrm>
        </p:spPr>
        <p:txBody>
          <a:bodyPr>
            <a:noAutofit/>
          </a:bodyPr>
          <a:lstStyle>
            <a:lvl1pPr marL="0" indent="0">
              <a:buNone/>
              <a:defRPr sz="1300" baseline="0">
                <a:solidFill>
                  <a:schemeClr val="bg1"/>
                </a:solidFill>
              </a:defRPr>
            </a:lvl1pPr>
          </a:lstStyle>
          <a:p>
            <a:pPr lvl="0"/>
            <a:r>
              <a:rPr lang="en-US" sz="1300"/>
              <a:t>Office of Strategic Planning &amp; Initiatives</a:t>
            </a:r>
            <a:endParaRPr lang="en-US"/>
          </a:p>
        </p:txBody>
      </p:sp>
      <p:sp>
        <p:nvSpPr>
          <p:cNvPr id="17" name="Date Placeholder 1"/>
          <p:cNvSpPr>
            <a:spLocks noGrp="1"/>
          </p:cNvSpPr>
          <p:nvPr>
            <p:ph type="dt" sz="half" idx="11"/>
          </p:nvPr>
        </p:nvSpPr>
        <p:spPr>
          <a:xfrm>
            <a:off x="9810046" y="6458363"/>
            <a:ext cx="1456479" cy="365125"/>
          </a:xfrm>
        </p:spPr>
        <p:txBody>
          <a:bodyPr/>
          <a:lstStyle>
            <a:lvl1pPr algn="r">
              <a:defRPr sz="1300">
                <a:solidFill>
                  <a:schemeClr val="bg1"/>
                </a:solidFill>
              </a:defRPr>
            </a:lvl1pPr>
          </a:lstStyle>
          <a:p>
            <a:fld id="{1839FE4E-F5C3-154B-B5C6-9386F275E19C}" type="datetime4">
              <a:rPr lang="en-US" smtClean="0"/>
              <a:t>August 25, 2021</a:t>
            </a:fld>
            <a:endParaRPr lang="en-US" dirty="0"/>
          </a:p>
        </p:txBody>
      </p:sp>
      <p:pic>
        <p:nvPicPr>
          <p:cNvPr id="12" name="Picture 11">
            <a:extLst>
              <a:ext uri="{FF2B5EF4-FFF2-40B4-BE49-F238E27FC236}">
                <a16:creationId xmlns:a16="http://schemas.microsoft.com/office/drawing/2014/main" id="{2FF2E9D2-2FE2-485D-BC87-5E44C17A3C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49" y="6241153"/>
            <a:ext cx="584948" cy="584948"/>
          </a:xfrm>
          <a:prstGeom prst="rect">
            <a:avLst/>
          </a:prstGeom>
        </p:spPr>
      </p:pic>
      <p:cxnSp>
        <p:nvCxnSpPr>
          <p:cNvPr id="14" name="Straight Connector 13">
            <a:extLst>
              <a:ext uri="{FF2B5EF4-FFF2-40B4-BE49-F238E27FC236}">
                <a16:creationId xmlns:a16="http://schemas.microsoft.com/office/drawing/2014/main" id="{92DBEB63-F889-469A-9F09-409E5B2DED1A}"/>
              </a:ext>
            </a:extLst>
          </p:cNvPr>
          <p:cNvCxnSpPr/>
          <p:nvPr/>
        </p:nvCxnSpPr>
        <p:spPr>
          <a:xfrm>
            <a:off x="11376837" y="6510940"/>
            <a:ext cx="0" cy="259972"/>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BB80C233-39D4-480C-B1E9-E26FEFD17444}"/>
              </a:ext>
            </a:extLst>
          </p:cNvPr>
          <p:cNvSpPr txBox="1"/>
          <p:nvPr/>
        </p:nvSpPr>
        <p:spPr>
          <a:xfrm>
            <a:off x="11487150" y="6480462"/>
            <a:ext cx="585788" cy="307777"/>
          </a:xfrm>
          <a:prstGeom prst="rect">
            <a:avLst/>
          </a:prstGeom>
          <a:noFill/>
        </p:spPr>
        <p:txBody>
          <a:bodyPr wrap="square" rtlCol="0">
            <a:spAutoFit/>
          </a:bodyPr>
          <a:lstStyle/>
          <a:p>
            <a:fld id="{15209312-FEBA-6D4B-8361-CC24BE43BAEF}" type="slidenum">
              <a:rPr lang="en-US" sz="1400" smtClean="0">
                <a:solidFill>
                  <a:schemeClr val="bg1"/>
                </a:solidFill>
                <a:latin typeface="Arial" charset="0"/>
                <a:ea typeface="Arial" charset="0"/>
                <a:cs typeface="Arial" charset="0"/>
              </a:rPr>
              <a:t>‹#›</a:t>
            </a:fld>
            <a:endParaRPr lang="en-US" sz="1400">
              <a:solidFill>
                <a:schemeClr val="bg1"/>
              </a:solidFill>
              <a:latin typeface="Arial" charset="0"/>
              <a:ea typeface="Arial" charset="0"/>
              <a:cs typeface="Arial" charset="0"/>
            </a:endParaRPr>
          </a:p>
        </p:txBody>
      </p:sp>
      <p:sp>
        <p:nvSpPr>
          <p:cNvPr id="18" name="TextBox 17">
            <a:extLst>
              <a:ext uri="{FF2B5EF4-FFF2-40B4-BE49-F238E27FC236}">
                <a16:creationId xmlns:a16="http://schemas.microsoft.com/office/drawing/2014/main" id="{47A121C2-3EB9-44FD-8B2F-9C41D17F5FAB}"/>
              </a:ext>
            </a:extLst>
          </p:cNvPr>
          <p:cNvSpPr txBox="1"/>
          <p:nvPr/>
        </p:nvSpPr>
        <p:spPr>
          <a:xfrm>
            <a:off x="642097" y="6492037"/>
            <a:ext cx="3976202" cy="292388"/>
          </a:xfrm>
          <a:prstGeom prst="rect">
            <a:avLst/>
          </a:prstGeom>
          <a:noFill/>
        </p:spPr>
        <p:txBody>
          <a:bodyPr wrap="square" rtlCol="0">
            <a:spAutoFit/>
          </a:bodyPr>
          <a:lstStyle/>
          <a:p>
            <a:r>
              <a:rPr lang="en-US" sz="1300" b="1" i="0">
                <a:solidFill>
                  <a:schemeClr val="bg1"/>
                </a:solidFill>
                <a:latin typeface="Arial Black" charset="0"/>
                <a:ea typeface="Arial Black" charset="0"/>
                <a:cs typeface="Arial Black" charset="0"/>
              </a:rPr>
              <a:t>Georgia Department of Human Services </a:t>
            </a:r>
            <a:r>
              <a:rPr lang="en-US" sz="1300" b="0" i="0">
                <a:solidFill>
                  <a:schemeClr val="bg1"/>
                </a:solidFill>
                <a:latin typeface="Arial Black" charset="0"/>
                <a:ea typeface="Arial Black" charset="0"/>
                <a:cs typeface="Arial Black" charset="0"/>
              </a:rPr>
              <a:t>| </a:t>
            </a:r>
            <a:endParaRPr lang="en-US" sz="1300" b="1" i="0">
              <a:solidFill>
                <a:schemeClr val="bg1"/>
              </a:solidFill>
              <a:latin typeface="Arial Black" charset="0"/>
              <a:ea typeface="Arial Black" charset="0"/>
              <a:cs typeface="Arial Black" charset="0"/>
            </a:endParaRPr>
          </a:p>
        </p:txBody>
      </p:sp>
      <p:pic>
        <p:nvPicPr>
          <p:cNvPr id="19" name="Picture 18">
            <a:extLst>
              <a:ext uri="{FF2B5EF4-FFF2-40B4-BE49-F238E27FC236}">
                <a16:creationId xmlns:a16="http://schemas.microsoft.com/office/drawing/2014/main" id="{CF64DF07-4871-490E-8248-59619B70943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49" y="6241153"/>
            <a:ext cx="584948" cy="584948"/>
          </a:xfrm>
          <a:prstGeom prst="rect">
            <a:avLst/>
          </a:prstGeom>
        </p:spPr>
      </p:pic>
      <p:cxnSp>
        <p:nvCxnSpPr>
          <p:cNvPr id="20" name="Straight Connector 19">
            <a:extLst>
              <a:ext uri="{FF2B5EF4-FFF2-40B4-BE49-F238E27FC236}">
                <a16:creationId xmlns:a16="http://schemas.microsoft.com/office/drawing/2014/main" id="{E88792C1-1350-4C68-84BE-E0A1858EA939}"/>
              </a:ext>
            </a:extLst>
          </p:cNvPr>
          <p:cNvCxnSpPr/>
          <p:nvPr/>
        </p:nvCxnSpPr>
        <p:spPr>
          <a:xfrm>
            <a:off x="11376837" y="6510940"/>
            <a:ext cx="0" cy="259972"/>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BAE490E1-93B8-46C6-8A91-9D542658F841}"/>
              </a:ext>
            </a:extLst>
          </p:cNvPr>
          <p:cNvSpPr txBox="1"/>
          <p:nvPr/>
        </p:nvSpPr>
        <p:spPr>
          <a:xfrm>
            <a:off x="11487150" y="6480462"/>
            <a:ext cx="585788" cy="307777"/>
          </a:xfrm>
          <a:prstGeom prst="rect">
            <a:avLst/>
          </a:prstGeom>
          <a:noFill/>
        </p:spPr>
        <p:txBody>
          <a:bodyPr wrap="square" rtlCol="0">
            <a:spAutoFit/>
          </a:bodyPr>
          <a:lstStyle/>
          <a:p>
            <a:fld id="{15209312-FEBA-6D4B-8361-CC24BE43BAEF}" type="slidenum">
              <a:rPr lang="en-US" sz="1400" smtClean="0">
                <a:solidFill>
                  <a:schemeClr val="bg1"/>
                </a:solidFill>
                <a:latin typeface="Arial" charset="0"/>
                <a:ea typeface="Arial" charset="0"/>
                <a:cs typeface="Arial" charset="0"/>
              </a:rPr>
              <a:t>‹#›</a:t>
            </a:fld>
            <a:endParaRPr lang="en-US" sz="1400">
              <a:solidFill>
                <a:schemeClr val="bg1"/>
              </a:solidFill>
              <a:latin typeface="Arial" charset="0"/>
              <a:ea typeface="Arial" charset="0"/>
              <a:cs typeface="Arial" charset="0"/>
            </a:endParaRPr>
          </a:p>
        </p:txBody>
      </p:sp>
      <p:sp>
        <p:nvSpPr>
          <p:cNvPr id="22" name="TextBox 21">
            <a:extLst>
              <a:ext uri="{FF2B5EF4-FFF2-40B4-BE49-F238E27FC236}">
                <a16:creationId xmlns:a16="http://schemas.microsoft.com/office/drawing/2014/main" id="{7F1DBAA8-15C7-4617-AA34-68AB93A9B6BF}"/>
              </a:ext>
            </a:extLst>
          </p:cNvPr>
          <p:cNvSpPr txBox="1"/>
          <p:nvPr/>
        </p:nvSpPr>
        <p:spPr>
          <a:xfrm>
            <a:off x="642097" y="6492037"/>
            <a:ext cx="3976202" cy="292388"/>
          </a:xfrm>
          <a:prstGeom prst="rect">
            <a:avLst/>
          </a:prstGeom>
          <a:noFill/>
        </p:spPr>
        <p:txBody>
          <a:bodyPr wrap="square" rtlCol="0">
            <a:spAutoFit/>
          </a:bodyPr>
          <a:lstStyle/>
          <a:p>
            <a:r>
              <a:rPr lang="en-US" sz="1300" b="1" i="0">
                <a:solidFill>
                  <a:schemeClr val="bg1"/>
                </a:solidFill>
                <a:latin typeface="Arial Black" charset="0"/>
                <a:ea typeface="Arial Black" charset="0"/>
                <a:cs typeface="Arial Black" charset="0"/>
              </a:rPr>
              <a:t>Georgia Department of Human Services </a:t>
            </a:r>
            <a:r>
              <a:rPr lang="en-US" sz="1300" b="0" i="0">
                <a:solidFill>
                  <a:schemeClr val="bg1"/>
                </a:solidFill>
                <a:latin typeface="Arial Black" charset="0"/>
                <a:ea typeface="Arial Black" charset="0"/>
                <a:cs typeface="Arial Black" charset="0"/>
              </a:rPr>
              <a:t>| </a:t>
            </a:r>
            <a:endParaRPr lang="en-US" sz="1300" b="1" i="0">
              <a:solidFill>
                <a:schemeClr val="bg1"/>
              </a:solidFill>
              <a:latin typeface="Arial Black" charset="0"/>
              <a:ea typeface="Arial Black" charset="0"/>
              <a:cs typeface="Arial Black" charset="0"/>
            </a:endParaRPr>
          </a:p>
        </p:txBody>
      </p:sp>
    </p:spTree>
    <p:extLst>
      <p:ext uri="{BB962C8B-B14F-4D97-AF65-F5344CB8AC3E}">
        <p14:creationId xmlns:p14="http://schemas.microsoft.com/office/powerpoint/2010/main" val="156066918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Content Slide 1 Column Orange">
    <p:bg>
      <p:bgPr>
        <a:blipFill dpi="0" rotWithShape="1">
          <a:blip r:embed="rId2">
            <a:lum/>
          </a:blip>
          <a:srcRect/>
          <a:stretch>
            <a:fillRect l="-2000" r="-2000"/>
          </a:stretch>
        </a:blipFill>
        <a:effectLst/>
      </p:bgPr>
    </p:bg>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349623" y="256185"/>
            <a:ext cx="11497235" cy="1033368"/>
          </a:xfrm>
        </p:spPr>
        <p:txBody>
          <a:bodyPr>
            <a:normAutofit/>
          </a:bodyPr>
          <a:lstStyle>
            <a:lvl1pPr algn="ctr">
              <a:defRPr sz="4000" b="1" i="0">
                <a:latin typeface="Arial Black" charset="0"/>
                <a:ea typeface="Arial Black" charset="0"/>
                <a:cs typeface="Arial Black" charset="0"/>
              </a:defRPr>
            </a:lvl1pPr>
          </a:lstStyle>
          <a:p>
            <a:r>
              <a:rPr lang="en-US"/>
              <a:t>Slide title goes here</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49" y="6241153"/>
            <a:ext cx="584948" cy="584948"/>
          </a:xfrm>
          <a:prstGeom prst="rect">
            <a:avLst/>
          </a:prstGeom>
        </p:spPr>
      </p:pic>
      <p:cxnSp>
        <p:nvCxnSpPr>
          <p:cNvPr id="9" name="Straight Connector 8"/>
          <p:cNvCxnSpPr/>
          <p:nvPr/>
        </p:nvCxnSpPr>
        <p:spPr>
          <a:xfrm>
            <a:off x="11376837" y="6510940"/>
            <a:ext cx="0" cy="259972"/>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11487150" y="6480462"/>
            <a:ext cx="585788" cy="307777"/>
          </a:xfrm>
          <a:prstGeom prst="rect">
            <a:avLst/>
          </a:prstGeom>
          <a:noFill/>
        </p:spPr>
        <p:txBody>
          <a:bodyPr wrap="square" rtlCol="0">
            <a:spAutoFit/>
          </a:bodyPr>
          <a:lstStyle/>
          <a:p>
            <a:fld id="{15209312-FEBA-6D4B-8361-CC24BE43BAEF}" type="slidenum">
              <a:rPr lang="en-US" sz="1400" smtClean="0">
                <a:solidFill>
                  <a:schemeClr val="bg1"/>
                </a:solidFill>
                <a:latin typeface="Arial" charset="0"/>
                <a:ea typeface="Arial" charset="0"/>
                <a:cs typeface="Arial" charset="0"/>
              </a:rPr>
              <a:t>‹#›</a:t>
            </a:fld>
            <a:endParaRPr lang="en-US" sz="1400">
              <a:solidFill>
                <a:schemeClr val="bg1"/>
              </a:solidFill>
              <a:latin typeface="Arial" charset="0"/>
              <a:ea typeface="Arial" charset="0"/>
              <a:cs typeface="Arial" charset="0"/>
            </a:endParaRPr>
          </a:p>
        </p:txBody>
      </p:sp>
      <p:sp>
        <p:nvSpPr>
          <p:cNvPr id="13" name="Content Placeholder 2"/>
          <p:cNvSpPr>
            <a:spLocks noGrp="1"/>
          </p:cNvSpPr>
          <p:nvPr>
            <p:ph sz="half" idx="1"/>
          </p:nvPr>
        </p:nvSpPr>
        <p:spPr>
          <a:xfrm>
            <a:off x="349623" y="1289553"/>
            <a:ext cx="11497235" cy="4887411"/>
          </a:xfrm>
        </p:spPr>
        <p:txBody>
          <a:bodyPr/>
          <a:lstStyle>
            <a:lvl1pPr>
              <a:defRPr>
                <a:latin typeface="Arial" charset="0"/>
                <a:ea typeface="Arial" charset="0"/>
                <a:cs typeface="Arial" charset="0"/>
              </a:defRPr>
            </a:lvl1pPr>
            <a:lvl2pPr>
              <a:defRPr>
                <a:latin typeface="Arial" charset="0"/>
                <a:ea typeface="Arial" charset="0"/>
                <a:cs typeface="Arial" charset="0"/>
              </a:defRPr>
            </a:lvl2pPr>
            <a:lvl3pPr>
              <a:defRPr>
                <a:latin typeface="Arial" charset="0"/>
                <a:ea typeface="Arial" charset="0"/>
                <a:cs typeface="Arial" charset="0"/>
              </a:defRPr>
            </a:lvl3pPr>
            <a:lvl4pPr>
              <a:defRPr>
                <a:latin typeface="Arial" charset="0"/>
                <a:ea typeface="Arial" charset="0"/>
                <a:cs typeface="Arial" charset="0"/>
              </a:defRPr>
            </a:lvl4pPr>
            <a:lvl5pPr>
              <a:defRPr>
                <a:latin typeface="Arial" charset="0"/>
                <a:ea typeface="Arial" charset="0"/>
                <a:cs typeface="Arial"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Box 9"/>
          <p:cNvSpPr txBox="1"/>
          <p:nvPr/>
        </p:nvSpPr>
        <p:spPr>
          <a:xfrm>
            <a:off x="642097" y="6492037"/>
            <a:ext cx="3976202" cy="292388"/>
          </a:xfrm>
          <a:prstGeom prst="rect">
            <a:avLst/>
          </a:prstGeom>
          <a:noFill/>
        </p:spPr>
        <p:txBody>
          <a:bodyPr wrap="square" rtlCol="0">
            <a:spAutoFit/>
          </a:bodyPr>
          <a:lstStyle/>
          <a:p>
            <a:r>
              <a:rPr lang="en-US" sz="1300" b="1" i="0">
                <a:solidFill>
                  <a:schemeClr val="bg1"/>
                </a:solidFill>
                <a:latin typeface="Arial Black" charset="0"/>
                <a:ea typeface="Arial Black" charset="0"/>
                <a:cs typeface="Arial Black" charset="0"/>
              </a:rPr>
              <a:t>Georgia Department of Human Services </a:t>
            </a:r>
            <a:r>
              <a:rPr lang="en-US" sz="1300" b="0" i="0">
                <a:solidFill>
                  <a:schemeClr val="bg1"/>
                </a:solidFill>
                <a:latin typeface="Arial Black" charset="0"/>
                <a:ea typeface="Arial Black" charset="0"/>
                <a:cs typeface="Arial Black" charset="0"/>
              </a:rPr>
              <a:t>| </a:t>
            </a:r>
            <a:endParaRPr lang="en-US" sz="1300" b="1" i="0">
              <a:solidFill>
                <a:schemeClr val="bg1"/>
              </a:solidFill>
              <a:latin typeface="Arial Black" charset="0"/>
              <a:ea typeface="Arial Black" charset="0"/>
              <a:cs typeface="Arial Black" charset="0"/>
            </a:endParaRPr>
          </a:p>
        </p:txBody>
      </p:sp>
      <p:sp>
        <p:nvSpPr>
          <p:cNvPr id="14" name="Text Placeholder 2"/>
          <p:cNvSpPr>
            <a:spLocks noGrp="1"/>
          </p:cNvSpPr>
          <p:nvPr>
            <p:ph type="body" sz="quarter" idx="10" hasCustomPrompt="1"/>
          </p:nvPr>
        </p:nvSpPr>
        <p:spPr>
          <a:xfrm>
            <a:off x="4440823" y="6510338"/>
            <a:ext cx="5845175" cy="260350"/>
          </a:xfrm>
        </p:spPr>
        <p:txBody>
          <a:bodyPr>
            <a:noAutofit/>
          </a:bodyPr>
          <a:lstStyle>
            <a:lvl1pPr marL="0" indent="0">
              <a:buNone/>
              <a:defRPr sz="1300" baseline="0">
                <a:solidFill>
                  <a:schemeClr val="bg1"/>
                </a:solidFill>
              </a:defRPr>
            </a:lvl1pPr>
          </a:lstStyle>
          <a:p>
            <a:pPr lvl="0"/>
            <a:r>
              <a:rPr lang="en-US" sz="1300"/>
              <a:t>Office of Strategic Planning &amp; Initiatives</a:t>
            </a:r>
            <a:endParaRPr lang="en-US"/>
          </a:p>
        </p:txBody>
      </p:sp>
      <p:sp>
        <p:nvSpPr>
          <p:cNvPr id="16" name="Date Placeholder 1"/>
          <p:cNvSpPr>
            <a:spLocks noGrp="1"/>
          </p:cNvSpPr>
          <p:nvPr>
            <p:ph type="dt" sz="half" idx="11"/>
          </p:nvPr>
        </p:nvSpPr>
        <p:spPr>
          <a:xfrm>
            <a:off x="9821335" y="6458363"/>
            <a:ext cx="1445190" cy="365125"/>
          </a:xfrm>
        </p:spPr>
        <p:txBody>
          <a:bodyPr/>
          <a:lstStyle>
            <a:lvl1pPr algn="r">
              <a:defRPr sz="1300">
                <a:solidFill>
                  <a:schemeClr val="bg1"/>
                </a:solidFill>
              </a:defRPr>
            </a:lvl1pPr>
          </a:lstStyle>
          <a:p>
            <a:fld id="{8BF7C4D3-6650-5843-8157-CA5B93136741}" type="datetime4">
              <a:rPr lang="en-US" smtClean="0"/>
              <a:t>August 25, 2021</a:t>
            </a:fld>
            <a:endParaRPr lang="en-US" dirty="0"/>
          </a:p>
        </p:txBody>
      </p:sp>
      <p:pic>
        <p:nvPicPr>
          <p:cNvPr id="12" name="Picture 11">
            <a:extLst>
              <a:ext uri="{FF2B5EF4-FFF2-40B4-BE49-F238E27FC236}">
                <a16:creationId xmlns:a16="http://schemas.microsoft.com/office/drawing/2014/main" id="{39CEA58C-4B95-4E5E-BFE0-83A548526E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49" y="6241153"/>
            <a:ext cx="584948" cy="584948"/>
          </a:xfrm>
          <a:prstGeom prst="rect">
            <a:avLst/>
          </a:prstGeom>
        </p:spPr>
      </p:pic>
      <p:cxnSp>
        <p:nvCxnSpPr>
          <p:cNvPr id="15" name="Straight Connector 14">
            <a:extLst>
              <a:ext uri="{FF2B5EF4-FFF2-40B4-BE49-F238E27FC236}">
                <a16:creationId xmlns:a16="http://schemas.microsoft.com/office/drawing/2014/main" id="{DCAE947C-3781-411A-AD75-3FC9CEAE0238}"/>
              </a:ext>
            </a:extLst>
          </p:cNvPr>
          <p:cNvCxnSpPr/>
          <p:nvPr/>
        </p:nvCxnSpPr>
        <p:spPr>
          <a:xfrm>
            <a:off x="11376837" y="6510940"/>
            <a:ext cx="0" cy="259972"/>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7ECE0CAB-BF25-4525-B09E-FF69F3627D11}"/>
              </a:ext>
            </a:extLst>
          </p:cNvPr>
          <p:cNvSpPr txBox="1"/>
          <p:nvPr/>
        </p:nvSpPr>
        <p:spPr>
          <a:xfrm>
            <a:off x="11487150" y="6480462"/>
            <a:ext cx="585788" cy="307777"/>
          </a:xfrm>
          <a:prstGeom prst="rect">
            <a:avLst/>
          </a:prstGeom>
          <a:noFill/>
        </p:spPr>
        <p:txBody>
          <a:bodyPr wrap="square" rtlCol="0">
            <a:spAutoFit/>
          </a:bodyPr>
          <a:lstStyle/>
          <a:p>
            <a:fld id="{15209312-FEBA-6D4B-8361-CC24BE43BAEF}" type="slidenum">
              <a:rPr lang="en-US" sz="1400" smtClean="0">
                <a:solidFill>
                  <a:schemeClr val="bg1"/>
                </a:solidFill>
                <a:latin typeface="Arial" charset="0"/>
                <a:ea typeface="Arial" charset="0"/>
                <a:cs typeface="Arial" charset="0"/>
              </a:rPr>
              <a:t>‹#›</a:t>
            </a:fld>
            <a:endParaRPr lang="en-US" sz="1400">
              <a:solidFill>
                <a:schemeClr val="bg1"/>
              </a:solidFill>
              <a:latin typeface="Arial" charset="0"/>
              <a:ea typeface="Arial" charset="0"/>
              <a:cs typeface="Arial" charset="0"/>
            </a:endParaRPr>
          </a:p>
        </p:txBody>
      </p:sp>
      <p:sp>
        <p:nvSpPr>
          <p:cNvPr id="18" name="TextBox 17">
            <a:extLst>
              <a:ext uri="{FF2B5EF4-FFF2-40B4-BE49-F238E27FC236}">
                <a16:creationId xmlns:a16="http://schemas.microsoft.com/office/drawing/2014/main" id="{DD196A78-6DE2-4D9A-8FFC-398FE4120CEF}"/>
              </a:ext>
            </a:extLst>
          </p:cNvPr>
          <p:cNvSpPr txBox="1"/>
          <p:nvPr/>
        </p:nvSpPr>
        <p:spPr>
          <a:xfrm>
            <a:off x="642097" y="6492037"/>
            <a:ext cx="3976202" cy="292388"/>
          </a:xfrm>
          <a:prstGeom prst="rect">
            <a:avLst/>
          </a:prstGeom>
          <a:noFill/>
        </p:spPr>
        <p:txBody>
          <a:bodyPr wrap="square" rtlCol="0">
            <a:spAutoFit/>
          </a:bodyPr>
          <a:lstStyle/>
          <a:p>
            <a:r>
              <a:rPr lang="en-US" sz="1300" b="1" i="0">
                <a:solidFill>
                  <a:schemeClr val="bg1"/>
                </a:solidFill>
                <a:latin typeface="Arial Black" charset="0"/>
                <a:ea typeface="Arial Black" charset="0"/>
                <a:cs typeface="Arial Black" charset="0"/>
              </a:rPr>
              <a:t>Georgia Department of Human Services </a:t>
            </a:r>
            <a:r>
              <a:rPr lang="en-US" sz="1300" b="0" i="0">
                <a:solidFill>
                  <a:schemeClr val="bg1"/>
                </a:solidFill>
                <a:latin typeface="Arial Black" charset="0"/>
                <a:ea typeface="Arial Black" charset="0"/>
                <a:cs typeface="Arial Black" charset="0"/>
              </a:rPr>
              <a:t>| </a:t>
            </a:r>
            <a:endParaRPr lang="en-US" sz="1300" b="1" i="0">
              <a:solidFill>
                <a:schemeClr val="bg1"/>
              </a:solidFill>
              <a:latin typeface="Arial Black" charset="0"/>
              <a:ea typeface="Arial Black" charset="0"/>
              <a:cs typeface="Arial Black" charset="0"/>
            </a:endParaRPr>
          </a:p>
        </p:txBody>
      </p:sp>
      <p:pic>
        <p:nvPicPr>
          <p:cNvPr id="19" name="Picture 18">
            <a:extLst>
              <a:ext uri="{FF2B5EF4-FFF2-40B4-BE49-F238E27FC236}">
                <a16:creationId xmlns:a16="http://schemas.microsoft.com/office/drawing/2014/main" id="{5ED95921-070B-4E86-A3E3-8E80D777E0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49" y="6241153"/>
            <a:ext cx="584948" cy="584948"/>
          </a:xfrm>
          <a:prstGeom prst="rect">
            <a:avLst/>
          </a:prstGeom>
        </p:spPr>
      </p:pic>
      <p:cxnSp>
        <p:nvCxnSpPr>
          <p:cNvPr id="20" name="Straight Connector 19">
            <a:extLst>
              <a:ext uri="{FF2B5EF4-FFF2-40B4-BE49-F238E27FC236}">
                <a16:creationId xmlns:a16="http://schemas.microsoft.com/office/drawing/2014/main" id="{9E1F9078-1423-455B-8022-DE368C1DCABE}"/>
              </a:ext>
            </a:extLst>
          </p:cNvPr>
          <p:cNvCxnSpPr/>
          <p:nvPr/>
        </p:nvCxnSpPr>
        <p:spPr>
          <a:xfrm>
            <a:off x="11376837" y="6510940"/>
            <a:ext cx="0" cy="259972"/>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79AA5626-E0E3-43EB-903F-CD63075D2868}"/>
              </a:ext>
            </a:extLst>
          </p:cNvPr>
          <p:cNvSpPr txBox="1"/>
          <p:nvPr/>
        </p:nvSpPr>
        <p:spPr>
          <a:xfrm>
            <a:off x="11487150" y="6480462"/>
            <a:ext cx="585788" cy="307777"/>
          </a:xfrm>
          <a:prstGeom prst="rect">
            <a:avLst/>
          </a:prstGeom>
          <a:noFill/>
        </p:spPr>
        <p:txBody>
          <a:bodyPr wrap="square" rtlCol="0">
            <a:spAutoFit/>
          </a:bodyPr>
          <a:lstStyle/>
          <a:p>
            <a:fld id="{15209312-FEBA-6D4B-8361-CC24BE43BAEF}" type="slidenum">
              <a:rPr lang="en-US" sz="1400" smtClean="0">
                <a:solidFill>
                  <a:schemeClr val="bg1"/>
                </a:solidFill>
                <a:latin typeface="Arial" charset="0"/>
                <a:ea typeface="Arial" charset="0"/>
                <a:cs typeface="Arial" charset="0"/>
              </a:rPr>
              <a:t>‹#›</a:t>
            </a:fld>
            <a:endParaRPr lang="en-US" sz="1400">
              <a:solidFill>
                <a:schemeClr val="bg1"/>
              </a:solidFill>
              <a:latin typeface="Arial" charset="0"/>
              <a:ea typeface="Arial" charset="0"/>
              <a:cs typeface="Arial" charset="0"/>
            </a:endParaRPr>
          </a:p>
        </p:txBody>
      </p:sp>
      <p:sp>
        <p:nvSpPr>
          <p:cNvPr id="22" name="TextBox 21">
            <a:extLst>
              <a:ext uri="{FF2B5EF4-FFF2-40B4-BE49-F238E27FC236}">
                <a16:creationId xmlns:a16="http://schemas.microsoft.com/office/drawing/2014/main" id="{BB4B9EF7-F4D1-40D1-BA83-737828E2A285}"/>
              </a:ext>
            </a:extLst>
          </p:cNvPr>
          <p:cNvSpPr txBox="1"/>
          <p:nvPr/>
        </p:nvSpPr>
        <p:spPr>
          <a:xfrm>
            <a:off x="642097" y="6492037"/>
            <a:ext cx="3976202" cy="292388"/>
          </a:xfrm>
          <a:prstGeom prst="rect">
            <a:avLst/>
          </a:prstGeom>
          <a:noFill/>
        </p:spPr>
        <p:txBody>
          <a:bodyPr wrap="square" rtlCol="0">
            <a:spAutoFit/>
          </a:bodyPr>
          <a:lstStyle/>
          <a:p>
            <a:r>
              <a:rPr lang="en-US" sz="1300" b="1" i="0">
                <a:solidFill>
                  <a:schemeClr val="bg1"/>
                </a:solidFill>
                <a:latin typeface="Arial Black" charset="0"/>
                <a:ea typeface="Arial Black" charset="0"/>
                <a:cs typeface="Arial Black" charset="0"/>
              </a:rPr>
              <a:t>Georgia Department of Human Services </a:t>
            </a:r>
            <a:r>
              <a:rPr lang="en-US" sz="1300" b="0" i="0">
                <a:solidFill>
                  <a:schemeClr val="bg1"/>
                </a:solidFill>
                <a:latin typeface="Arial Black" charset="0"/>
                <a:ea typeface="Arial Black" charset="0"/>
                <a:cs typeface="Arial Black" charset="0"/>
              </a:rPr>
              <a:t>| </a:t>
            </a:r>
            <a:endParaRPr lang="en-US" sz="1300" b="1" i="0">
              <a:solidFill>
                <a:schemeClr val="bg1"/>
              </a:solidFill>
              <a:latin typeface="Arial Black" charset="0"/>
              <a:ea typeface="Arial Black" charset="0"/>
              <a:cs typeface="Arial Black" charset="0"/>
            </a:endParaRPr>
          </a:p>
        </p:txBody>
      </p:sp>
    </p:spTree>
    <p:extLst>
      <p:ext uri="{BB962C8B-B14F-4D97-AF65-F5344CB8AC3E}">
        <p14:creationId xmlns:p14="http://schemas.microsoft.com/office/powerpoint/2010/main" val="185457397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Content Slide 2 Column Blue">
    <p:bg>
      <p:bgPr>
        <a:blipFill dpi="0" rotWithShape="1">
          <a:blip r:embed="rId2">
            <a:lum/>
          </a:blip>
          <a:srcRect/>
          <a:stretch>
            <a:fillRect l="-2000" r="-2000"/>
          </a:stretch>
        </a:blipFill>
        <a:effectLst/>
      </p:bgPr>
    </p:bg>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349623" y="256185"/>
            <a:ext cx="11497235" cy="1033368"/>
          </a:xfrm>
        </p:spPr>
        <p:txBody>
          <a:bodyPr>
            <a:normAutofit/>
          </a:bodyPr>
          <a:lstStyle>
            <a:lvl1pPr algn="ctr">
              <a:defRPr sz="4000" b="1" i="0">
                <a:latin typeface="Arial Black" charset="0"/>
                <a:ea typeface="Arial Black" charset="0"/>
                <a:cs typeface="Arial Black" charset="0"/>
              </a:defRPr>
            </a:lvl1pPr>
          </a:lstStyle>
          <a:p>
            <a:r>
              <a:rPr lang="en-US"/>
              <a:t>Slide title goes here</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49" y="6241153"/>
            <a:ext cx="584948" cy="584948"/>
          </a:xfrm>
          <a:prstGeom prst="rect">
            <a:avLst/>
          </a:prstGeom>
        </p:spPr>
      </p:pic>
      <p:cxnSp>
        <p:nvCxnSpPr>
          <p:cNvPr id="9" name="Straight Connector 8"/>
          <p:cNvCxnSpPr/>
          <p:nvPr/>
        </p:nvCxnSpPr>
        <p:spPr>
          <a:xfrm>
            <a:off x="11376837" y="6510940"/>
            <a:ext cx="0" cy="259972"/>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11487150" y="6480462"/>
            <a:ext cx="585788" cy="307777"/>
          </a:xfrm>
          <a:prstGeom prst="rect">
            <a:avLst/>
          </a:prstGeom>
          <a:noFill/>
        </p:spPr>
        <p:txBody>
          <a:bodyPr wrap="square" rtlCol="0">
            <a:spAutoFit/>
          </a:bodyPr>
          <a:lstStyle/>
          <a:p>
            <a:fld id="{15209312-FEBA-6D4B-8361-CC24BE43BAEF}" type="slidenum">
              <a:rPr lang="en-US" sz="1400" smtClean="0">
                <a:solidFill>
                  <a:schemeClr val="bg1"/>
                </a:solidFill>
                <a:latin typeface="Arial" charset="0"/>
                <a:ea typeface="Arial" charset="0"/>
                <a:cs typeface="Arial" charset="0"/>
              </a:rPr>
              <a:t>‹#›</a:t>
            </a:fld>
            <a:endParaRPr lang="en-US" sz="1400">
              <a:solidFill>
                <a:schemeClr val="bg1"/>
              </a:solidFill>
              <a:latin typeface="Arial" charset="0"/>
              <a:ea typeface="Arial" charset="0"/>
              <a:cs typeface="Arial" charset="0"/>
            </a:endParaRPr>
          </a:p>
        </p:txBody>
      </p:sp>
      <p:sp>
        <p:nvSpPr>
          <p:cNvPr id="15" name="Content Placeholder 2"/>
          <p:cNvSpPr>
            <a:spLocks noGrp="1"/>
          </p:cNvSpPr>
          <p:nvPr>
            <p:ph sz="half" idx="1"/>
          </p:nvPr>
        </p:nvSpPr>
        <p:spPr>
          <a:xfrm>
            <a:off x="349623" y="1289553"/>
            <a:ext cx="5441577" cy="4887411"/>
          </a:xfrm>
        </p:spPr>
        <p:txBody>
          <a:bodyPr/>
          <a:lstStyle>
            <a:lvl1pPr>
              <a:defRPr>
                <a:latin typeface="Arial" charset="0"/>
                <a:ea typeface="Arial" charset="0"/>
                <a:cs typeface="Arial" charset="0"/>
              </a:defRPr>
            </a:lvl1pPr>
            <a:lvl2pPr>
              <a:defRPr>
                <a:latin typeface="Arial" charset="0"/>
                <a:ea typeface="Arial" charset="0"/>
                <a:cs typeface="Arial" charset="0"/>
              </a:defRPr>
            </a:lvl2pPr>
            <a:lvl3pPr>
              <a:defRPr>
                <a:latin typeface="Arial" charset="0"/>
                <a:ea typeface="Arial" charset="0"/>
                <a:cs typeface="Arial" charset="0"/>
              </a:defRPr>
            </a:lvl3pPr>
            <a:lvl4pPr>
              <a:defRPr>
                <a:latin typeface="Arial" charset="0"/>
                <a:ea typeface="Arial" charset="0"/>
                <a:cs typeface="Arial" charset="0"/>
              </a:defRPr>
            </a:lvl4pPr>
            <a:lvl5pPr>
              <a:defRPr>
                <a:latin typeface="Arial" charset="0"/>
                <a:ea typeface="Arial" charset="0"/>
                <a:cs typeface="Arial"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Content Placeholder 3"/>
          <p:cNvSpPr>
            <a:spLocks noGrp="1"/>
          </p:cNvSpPr>
          <p:nvPr>
            <p:ph sz="half" idx="2"/>
          </p:nvPr>
        </p:nvSpPr>
        <p:spPr>
          <a:xfrm>
            <a:off x="5976730" y="1289553"/>
            <a:ext cx="5870128" cy="4887411"/>
          </a:xfrm>
        </p:spPr>
        <p:txBody>
          <a:bodyPr/>
          <a:lstStyle>
            <a:lvl1pPr>
              <a:defRPr>
                <a:latin typeface="Arial" charset="0"/>
                <a:ea typeface="Arial" charset="0"/>
                <a:cs typeface="Arial" charset="0"/>
              </a:defRPr>
            </a:lvl1pPr>
            <a:lvl2pPr>
              <a:defRPr>
                <a:latin typeface="Arial" charset="0"/>
                <a:ea typeface="Arial" charset="0"/>
                <a:cs typeface="Arial" charset="0"/>
              </a:defRPr>
            </a:lvl2pPr>
            <a:lvl3pPr>
              <a:defRPr>
                <a:latin typeface="Arial" charset="0"/>
                <a:ea typeface="Arial" charset="0"/>
                <a:cs typeface="Arial" charset="0"/>
              </a:defRPr>
            </a:lvl3pPr>
            <a:lvl4pPr>
              <a:defRPr>
                <a:latin typeface="Arial" charset="0"/>
                <a:ea typeface="Arial" charset="0"/>
                <a:cs typeface="Arial" charset="0"/>
              </a:defRPr>
            </a:lvl4pPr>
            <a:lvl5pPr>
              <a:defRPr>
                <a:latin typeface="Arial" charset="0"/>
                <a:ea typeface="Arial" charset="0"/>
                <a:cs typeface="Arial"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Box 9"/>
          <p:cNvSpPr txBox="1"/>
          <p:nvPr/>
        </p:nvSpPr>
        <p:spPr>
          <a:xfrm>
            <a:off x="642097" y="6492037"/>
            <a:ext cx="3976202" cy="292388"/>
          </a:xfrm>
          <a:prstGeom prst="rect">
            <a:avLst/>
          </a:prstGeom>
          <a:noFill/>
        </p:spPr>
        <p:txBody>
          <a:bodyPr wrap="square" rtlCol="0">
            <a:spAutoFit/>
          </a:bodyPr>
          <a:lstStyle/>
          <a:p>
            <a:r>
              <a:rPr lang="en-US" sz="1300" b="1" i="0">
                <a:solidFill>
                  <a:schemeClr val="bg1"/>
                </a:solidFill>
                <a:latin typeface="Arial Black" charset="0"/>
                <a:ea typeface="Arial Black" charset="0"/>
                <a:cs typeface="Arial Black" charset="0"/>
              </a:rPr>
              <a:t>Georgia Department of Human Services </a:t>
            </a:r>
            <a:r>
              <a:rPr lang="en-US" sz="1300" b="0" i="0">
                <a:solidFill>
                  <a:schemeClr val="bg1"/>
                </a:solidFill>
                <a:latin typeface="Arial Black" charset="0"/>
                <a:ea typeface="Arial Black" charset="0"/>
                <a:cs typeface="Arial Black" charset="0"/>
              </a:rPr>
              <a:t>| </a:t>
            </a:r>
            <a:endParaRPr lang="en-US" sz="1300" b="1" i="0">
              <a:solidFill>
                <a:schemeClr val="bg1"/>
              </a:solidFill>
              <a:latin typeface="Arial Black" charset="0"/>
              <a:ea typeface="Arial Black" charset="0"/>
              <a:cs typeface="Arial Black" charset="0"/>
            </a:endParaRPr>
          </a:p>
        </p:txBody>
      </p:sp>
      <p:sp>
        <p:nvSpPr>
          <p:cNvPr id="13" name="Text Placeholder 2"/>
          <p:cNvSpPr>
            <a:spLocks noGrp="1"/>
          </p:cNvSpPr>
          <p:nvPr>
            <p:ph type="body" sz="quarter" idx="10" hasCustomPrompt="1"/>
          </p:nvPr>
        </p:nvSpPr>
        <p:spPr>
          <a:xfrm>
            <a:off x="4440823" y="6510338"/>
            <a:ext cx="5845175" cy="260350"/>
          </a:xfrm>
        </p:spPr>
        <p:txBody>
          <a:bodyPr>
            <a:noAutofit/>
          </a:bodyPr>
          <a:lstStyle>
            <a:lvl1pPr marL="0" indent="0">
              <a:buNone/>
              <a:defRPr sz="1300" baseline="0">
                <a:solidFill>
                  <a:schemeClr val="bg1"/>
                </a:solidFill>
              </a:defRPr>
            </a:lvl1pPr>
          </a:lstStyle>
          <a:p>
            <a:pPr lvl="0"/>
            <a:r>
              <a:rPr lang="en-US" sz="1300"/>
              <a:t>Office of Strategic Planning &amp; Initiatives</a:t>
            </a:r>
            <a:endParaRPr lang="en-US"/>
          </a:p>
        </p:txBody>
      </p:sp>
      <p:sp>
        <p:nvSpPr>
          <p:cNvPr id="18" name="Date Placeholder 1"/>
          <p:cNvSpPr>
            <a:spLocks noGrp="1"/>
          </p:cNvSpPr>
          <p:nvPr>
            <p:ph type="dt" sz="half" idx="11"/>
          </p:nvPr>
        </p:nvSpPr>
        <p:spPr>
          <a:xfrm>
            <a:off x="9832624" y="6458363"/>
            <a:ext cx="1433901" cy="365125"/>
          </a:xfrm>
        </p:spPr>
        <p:txBody>
          <a:bodyPr/>
          <a:lstStyle>
            <a:lvl1pPr algn="r">
              <a:defRPr sz="1300">
                <a:solidFill>
                  <a:schemeClr val="bg1"/>
                </a:solidFill>
              </a:defRPr>
            </a:lvl1pPr>
          </a:lstStyle>
          <a:p>
            <a:fld id="{D838BB40-20A3-494E-8530-E0C76D344D6B}" type="datetime4">
              <a:rPr lang="en-US" smtClean="0"/>
              <a:t>August 25, 2021</a:t>
            </a:fld>
            <a:endParaRPr lang="en-US" dirty="0"/>
          </a:p>
        </p:txBody>
      </p:sp>
      <p:pic>
        <p:nvPicPr>
          <p:cNvPr id="12" name="Picture 11">
            <a:extLst>
              <a:ext uri="{FF2B5EF4-FFF2-40B4-BE49-F238E27FC236}">
                <a16:creationId xmlns:a16="http://schemas.microsoft.com/office/drawing/2014/main" id="{C95DD747-8B45-489D-B8B3-C8C66990AEA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49" y="6241153"/>
            <a:ext cx="584948" cy="584948"/>
          </a:xfrm>
          <a:prstGeom prst="rect">
            <a:avLst/>
          </a:prstGeom>
        </p:spPr>
      </p:pic>
      <p:cxnSp>
        <p:nvCxnSpPr>
          <p:cNvPr id="14" name="Straight Connector 13">
            <a:extLst>
              <a:ext uri="{FF2B5EF4-FFF2-40B4-BE49-F238E27FC236}">
                <a16:creationId xmlns:a16="http://schemas.microsoft.com/office/drawing/2014/main" id="{765C934A-6A92-4E75-8A1E-5CC4C4117F79}"/>
              </a:ext>
            </a:extLst>
          </p:cNvPr>
          <p:cNvCxnSpPr/>
          <p:nvPr/>
        </p:nvCxnSpPr>
        <p:spPr>
          <a:xfrm>
            <a:off x="11376837" y="6510940"/>
            <a:ext cx="0" cy="259972"/>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7A76CA4A-D7D8-4509-A875-6B3818187A88}"/>
              </a:ext>
            </a:extLst>
          </p:cNvPr>
          <p:cNvSpPr txBox="1"/>
          <p:nvPr/>
        </p:nvSpPr>
        <p:spPr>
          <a:xfrm>
            <a:off x="11487150" y="6480462"/>
            <a:ext cx="585788" cy="307777"/>
          </a:xfrm>
          <a:prstGeom prst="rect">
            <a:avLst/>
          </a:prstGeom>
          <a:noFill/>
        </p:spPr>
        <p:txBody>
          <a:bodyPr wrap="square" rtlCol="0">
            <a:spAutoFit/>
          </a:bodyPr>
          <a:lstStyle/>
          <a:p>
            <a:fld id="{15209312-FEBA-6D4B-8361-CC24BE43BAEF}" type="slidenum">
              <a:rPr lang="en-US" sz="1400" smtClean="0">
                <a:solidFill>
                  <a:schemeClr val="bg1"/>
                </a:solidFill>
                <a:latin typeface="Arial" charset="0"/>
                <a:ea typeface="Arial" charset="0"/>
                <a:cs typeface="Arial" charset="0"/>
              </a:rPr>
              <a:t>‹#›</a:t>
            </a:fld>
            <a:endParaRPr lang="en-US" sz="1400">
              <a:solidFill>
                <a:schemeClr val="bg1"/>
              </a:solidFill>
              <a:latin typeface="Arial" charset="0"/>
              <a:ea typeface="Arial" charset="0"/>
              <a:cs typeface="Arial" charset="0"/>
            </a:endParaRPr>
          </a:p>
        </p:txBody>
      </p:sp>
      <p:sp>
        <p:nvSpPr>
          <p:cNvPr id="19" name="TextBox 18">
            <a:extLst>
              <a:ext uri="{FF2B5EF4-FFF2-40B4-BE49-F238E27FC236}">
                <a16:creationId xmlns:a16="http://schemas.microsoft.com/office/drawing/2014/main" id="{BAFE4BBF-2A1A-4225-8DC1-FDC25E96659A}"/>
              </a:ext>
            </a:extLst>
          </p:cNvPr>
          <p:cNvSpPr txBox="1"/>
          <p:nvPr/>
        </p:nvSpPr>
        <p:spPr>
          <a:xfrm>
            <a:off x="642097" y="6492037"/>
            <a:ext cx="3976202" cy="292388"/>
          </a:xfrm>
          <a:prstGeom prst="rect">
            <a:avLst/>
          </a:prstGeom>
          <a:noFill/>
        </p:spPr>
        <p:txBody>
          <a:bodyPr wrap="square" rtlCol="0">
            <a:spAutoFit/>
          </a:bodyPr>
          <a:lstStyle/>
          <a:p>
            <a:r>
              <a:rPr lang="en-US" sz="1300" b="1" i="0">
                <a:solidFill>
                  <a:schemeClr val="bg1"/>
                </a:solidFill>
                <a:latin typeface="Arial Black" charset="0"/>
                <a:ea typeface="Arial Black" charset="0"/>
                <a:cs typeface="Arial Black" charset="0"/>
              </a:rPr>
              <a:t>Georgia Department of Human Services </a:t>
            </a:r>
            <a:r>
              <a:rPr lang="en-US" sz="1300" b="0" i="0">
                <a:solidFill>
                  <a:schemeClr val="bg1"/>
                </a:solidFill>
                <a:latin typeface="Arial Black" charset="0"/>
                <a:ea typeface="Arial Black" charset="0"/>
                <a:cs typeface="Arial Black" charset="0"/>
              </a:rPr>
              <a:t>| </a:t>
            </a:r>
            <a:endParaRPr lang="en-US" sz="1300" b="1" i="0">
              <a:solidFill>
                <a:schemeClr val="bg1"/>
              </a:solidFill>
              <a:latin typeface="Arial Black" charset="0"/>
              <a:ea typeface="Arial Black" charset="0"/>
              <a:cs typeface="Arial Black" charset="0"/>
            </a:endParaRPr>
          </a:p>
        </p:txBody>
      </p:sp>
      <p:pic>
        <p:nvPicPr>
          <p:cNvPr id="20" name="Picture 19">
            <a:extLst>
              <a:ext uri="{FF2B5EF4-FFF2-40B4-BE49-F238E27FC236}">
                <a16:creationId xmlns:a16="http://schemas.microsoft.com/office/drawing/2014/main" id="{3630EB5C-8A2D-422A-9453-AC6804CF41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49" y="6241153"/>
            <a:ext cx="584948" cy="584948"/>
          </a:xfrm>
          <a:prstGeom prst="rect">
            <a:avLst/>
          </a:prstGeom>
        </p:spPr>
      </p:pic>
      <p:cxnSp>
        <p:nvCxnSpPr>
          <p:cNvPr id="21" name="Straight Connector 20">
            <a:extLst>
              <a:ext uri="{FF2B5EF4-FFF2-40B4-BE49-F238E27FC236}">
                <a16:creationId xmlns:a16="http://schemas.microsoft.com/office/drawing/2014/main" id="{DF1A083C-A500-4C36-9DBD-42683E915916}"/>
              </a:ext>
            </a:extLst>
          </p:cNvPr>
          <p:cNvCxnSpPr/>
          <p:nvPr/>
        </p:nvCxnSpPr>
        <p:spPr>
          <a:xfrm>
            <a:off x="11376837" y="6510940"/>
            <a:ext cx="0" cy="259972"/>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C4D7A37F-CD7E-426B-A61A-903B0F2402FE}"/>
              </a:ext>
            </a:extLst>
          </p:cNvPr>
          <p:cNvSpPr txBox="1"/>
          <p:nvPr/>
        </p:nvSpPr>
        <p:spPr>
          <a:xfrm>
            <a:off x="11487150" y="6480462"/>
            <a:ext cx="585788" cy="307777"/>
          </a:xfrm>
          <a:prstGeom prst="rect">
            <a:avLst/>
          </a:prstGeom>
          <a:noFill/>
        </p:spPr>
        <p:txBody>
          <a:bodyPr wrap="square" rtlCol="0">
            <a:spAutoFit/>
          </a:bodyPr>
          <a:lstStyle/>
          <a:p>
            <a:fld id="{15209312-FEBA-6D4B-8361-CC24BE43BAEF}" type="slidenum">
              <a:rPr lang="en-US" sz="1400" smtClean="0">
                <a:solidFill>
                  <a:schemeClr val="bg1"/>
                </a:solidFill>
                <a:latin typeface="Arial" charset="0"/>
                <a:ea typeface="Arial" charset="0"/>
                <a:cs typeface="Arial" charset="0"/>
              </a:rPr>
              <a:t>‹#›</a:t>
            </a:fld>
            <a:endParaRPr lang="en-US" sz="1400">
              <a:solidFill>
                <a:schemeClr val="bg1"/>
              </a:solidFill>
              <a:latin typeface="Arial" charset="0"/>
              <a:ea typeface="Arial" charset="0"/>
              <a:cs typeface="Arial" charset="0"/>
            </a:endParaRPr>
          </a:p>
        </p:txBody>
      </p:sp>
      <p:sp>
        <p:nvSpPr>
          <p:cNvPr id="23" name="TextBox 22">
            <a:extLst>
              <a:ext uri="{FF2B5EF4-FFF2-40B4-BE49-F238E27FC236}">
                <a16:creationId xmlns:a16="http://schemas.microsoft.com/office/drawing/2014/main" id="{14D9A6E0-4009-4E1D-8B07-A008274CCDB1}"/>
              </a:ext>
            </a:extLst>
          </p:cNvPr>
          <p:cNvSpPr txBox="1"/>
          <p:nvPr/>
        </p:nvSpPr>
        <p:spPr>
          <a:xfrm>
            <a:off x="642097" y="6492037"/>
            <a:ext cx="3976202" cy="292388"/>
          </a:xfrm>
          <a:prstGeom prst="rect">
            <a:avLst/>
          </a:prstGeom>
          <a:noFill/>
        </p:spPr>
        <p:txBody>
          <a:bodyPr wrap="square" rtlCol="0">
            <a:spAutoFit/>
          </a:bodyPr>
          <a:lstStyle/>
          <a:p>
            <a:r>
              <a:rPr lang="en-US" sz="1300" b="1" i="0">
                <a:solidFill>
                  <a:schemeClr val="bg1"/>
                </a:solidFill>
                <a:latin typeface="Arial Black" charset="0"/>
                <a:ea typeface="Arial Black" charset="0"/>
                <a:cs typeface="Arial Black" charset="0"/>
              </a:rPr>
              <a:t>Georgia Department of Human Services </a:t>
            </a:r>
            <a:r>
              <a:rPr lang="en-US" sz="1300" b="0" i="0">
                <a:solidFill>
                  <a:schemeClr val="bg1"/>
                </a:solidFill>
                <a:latin typeface="Arial Black" charset="0"/>
                <a:ea typeface="Arial Black" charset="0"/>
                <a:cs typeface="Arial Black" charset="0"/>
              </a:rPr>
              <a:t>| </a:t>
            </a:r>
            <a:endParaRPr lang="en-US" sz="1300" b="1" i="0">
              <a:solidFill>
                <a:schemeClr val="bg1"/>
              </a:solidFill>
              <a:latin typeface="Arial Black" charset="0"/>
              <a:ea typeface="Arial Black" charset="0"/>
              <a:cs typeface="Arial Black" charset="0"/>
            </a:endParaRPr>
          </a:p>
        </p:txBody>
      </p:sp>
    </p:spTree>
    <p:extLst>
      <p:ext uri="{BB962C8B-B14F-4D97-AF65-F5344CB8AC3E}">
        <p14:creationId xmlns:p14="http://schemas.microsoft.com/office/powerpoint/2010/main" val="235959732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Content Slide 2 Column Green">
    <p:bg>
      <p:bgPr>
        <a:blipFill dpi="0" rotWithShape="1">
          <a:blip r:embed="rId2">
            <a:lum/>
          </a:blip>
          <a:srcRect/>
          <a:stretch>
            <a:fillRect l="-2000" r="-2000"/>
          </a:stretch>
        </a:blipFill>
        <a:effectLst/>
      </p:bgPr>
    </p:bg>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349623" y="256185"/>
            <a:ext cx="11497235" cy="1033368"/>
          </a:xfrm>
        </p:spPr>
        <p:txBody>
          <a:bodyPr>
            <a:normAutofit/>
          </a:bodyPr>
          <a:lstStyle>
            <a:lvl1pPr algn="ctr">
              <a:defRPr sz="4000" b="1" i="0">
                <a:latin typeface="Arial Black" charset="0"/>
                <a:ea typeface="Arial Black" charset="0"/>
                <a:cs typeface="Arial Black" charset="0"/>
              </a:defRPr>
            </a:lvl1pPr>
          </a:lstStyle>
          <a:p>
            <a:r>
              <a:rPr lang="en-US"/>
              <a:t>Slide title goes here</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49" y="6241153"/>
            <a:ext cx="584948" cy="584948"/>
          </a:xfrm>
          <a:prstGeom prst="rect">
            <a:avLst/>
          </a:prstGeom>
        </p:spPr>
      </p:pic>
      <p:cxnSp>
        <p:nvCxnSpPr>
          <p:cNvPr id="9" name="Straight Connector 8"/>
          <p:cNvCxnSpPr/>
          <p:nvPr/>
        </p:nvCxnSpPr>
        <p:spPr>
          <a:xfrm>
            <a:off x="11376837" y="6510940"/>
            <a:ext cx="0" cy="259972"/>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11487150" y="6480462"/>
            <a:ext cx="585788" cy="307777"/>
          </a:xfrm>
          <a:prstGeom prst="rect">
            <a:avLst/>
          </a:prstGeom>
          <a:noFill/>
        </p:spPr>
        <p:txBody>
          <a:bodyPr wrap="square" rtlCol="0">
            <a:spAutoFit/>
          </a:bodyPr>
          <a:lstStyle/>
          <a:p>
            <a:fld id="{15209312-FEBA-6D4B-8361-CC24BE43BAEF}" type="slidenum">
              <a:rPr lang="en-US" sz="1400" smtClean="0">
                <a:solidFill>
                  <a:schemeClr val="bg1"/>
                </a:solidFill>
                <a:latin typeface="Arial" charset="0"/>
                <a:ea typeface="Arial" charset="0"/>
                <a:cs typeface="Arial" charset="0"/>
              </a:rPr>
              <a:t>‹#›</a:t>
            </a:fld>
            <a:endParaRPr lang="en-US" sz="1400">
              <a:solidFill>
                <a:schemeClr val="bg1"/>
              </a:solidFill>
              <a:latin typeface="Arial" charset="0"/>
              <a:ea typeface="Arial" charset="0"/>
              <a:cs typeface="Arial" charset="0"/>
            </a:endParaRPr>
          </a:p>
        </p:txBody>
      </p:sp>
      <p:sp>
        <p:nvSpPr>
          <p:cNvPr id="15" name="Content Placeholder 2"/>
          <p:cNvSpPr>
            <a:spLocks noGrp="1"/>
          </p:cNvSpPr>
          <p:nvPr>
            <p:ph sz="half" idx="1"/>
          </p:nvPr>
        </p:nvSpPr>
        <p:spPr>
          <a:xfrm>
            <a:off x="349623" y="1289553"/>
            <a:ext cx="5441577" cy="4887411"/>
          </a:xfrm>
        </p:spPr>
        <p:txBody>
          <a:bodyPr/>
          <a:lstStyle>
            <a:lvl1pPr>
              <a:defRPr>
                <a:latin typeface="Arial" charset="0"/>
                <a:ea typeface="Arial" charset="0"/>
                <a:cs typeface="Arial" charset="0"/>
              </a:defRPr>
            </a:lvl1pPr>
            <a:lvl2pPr>
              <a:defRPr>
                <a:latin typeface="Arial" charset="0"/>
                <a:ea typeface="Arial" charset="0"/>
                <a:cs typeface="Arial" charset="0"/>
              </a:defRPr>
            </a:lvl2pPr>
            <a:lvl3pPr>
              <a:defRPr>
                <a:latin typeface="Arial" charset="0"/>
                <a:ea typeface="Arial" charset="0"/>
                <a:cs typeface="Arial" charset="0"/>
              </a:defRPr>
            </a:lvl3pPr>
            <a:lvl4pPr>
              <a:defRPr>
                <a:latin typeface="Arial" charset="0"/>
                <a:ea typeface="Arial" charset="0"/>
                <a:cs typeface="Arial" charset="0"/>
              </a:defRPr>
            </a:lvl4pPr>
            <a:lvl5pPr>
              <a:defRPr>
                <a:latin typeface="Arial" charset="0"/>
                <a:ea typeface="Arial" charset="0"/>
                <a:cs typeface="Arial"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Content Placeholder 3"/>
          <p:cNvSpPr>
            <a:spLocks noGrp="1"/>
          </p:cNvSpPr>
          <p:nvPr>
            <p:ph sz="half" idx="2"/>
          </p:nvPr>
        </p:nvSpPr>
        <p:spPr>
          <a:xfrm>
            <a:off x="5976730" y="1289553"/>
            <a:ext cx="5870128" cy="4887411"/>
          </a:xfrm>
        </p:spPr>
        <p:txBody>
          <a:bodyPr/>
          <a:lstStyle>
            <a:lvl1pPr>
              <a:defRPr>
                <a:latin typeface="Arial" charset="0"/>
                <a:ea typeface="Arial" charset="0"/>
                <a:cs typeface="Arial" charset="0"/>
              </a:defRPr>
            </a:lvl1pPr>
            <a:lvl2pPr>
              <a:defRPr>
                <a:latin typeface="Arial" charset="0"/>
                <a:ea typeface="Arial" charset="0"/>
                <a:cs typeface="Arial" charset="0"/>
              </a:defRPr>
            </a:lvl2pPr>
            <a:lvl3pPr>
              <a:defRPr>
                <a:latin typeface="Arial" charset="0"/>
                <a:ea typeface="Arial" charset="0"/>
                <a:cs typeface="Arial" charset="0"/>
              </a:defRPr>
            </a:lvl3pPr>
            <a:lvl4pPr>
              <a:defRPr>
                <a:latin typeface="Arial" charset="0"/>
                <a:ea typeface="Arial" charset="0"/>
                <a:cs typeface="Arial" charset="0"/>
              </a:defRPr>
            </a:lvl4pPr>
            <a:lvl5pPr>
              <a:defRPr>
                <a:latin typeface="Arial" charset="0"/>
                <a:ea typeface="Arial" charset="0"/>
                <a:cs typeface="Arial"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Box 9"/>
          <p:cNvSpPr txBox="1"/>
          <p:nvPr/>
        </p:nvSpPr>
        <p:spPr>
          <a:xfrm>
            <a:off x="642097" y="6492037"/>
            <a:ext cx="3976202" cy="292388"/>
          </a:xfrm>
          <a:prstGeom prst="rect">
            <a:avLst/>
          </a:prstGeom>
          <a:noFill/>
        </p:spPr>
        <p:txBody>
          <a:bodyPr wrap="square" rtlCol="0">
            <a:spAutoFit/>
          </a:bodyPr>
          <a:lstStyle/>
          <a:p>
            <a:r>
              <a:rPr lang="en-US" sz="1300" b="1" i="0">
                <a:solidFill>
                  <a:schemeClr val="bg1"/>
                </a:solidFill>
                <a:latin typeface="Arial Black" charset="0"/>
                <a:ea typeface="Arial Black" charset="0"/>
                <a:cs typeface="Arial Black" charset="0"/>
              </a:rPr>
              <a:t>Georgia Department of Human Services </a:t>
            </a:r>
            <a:r>
              <a:rPr lang="en-US" sz="1300" b="0" i="0">
                <a:solidFill>
                  <a:schemeClr val="bg1"/>
                </a:solidFill>
                <a:latin typeface="Arial Black" charset="0"/>
                <a:ea typeface="Arial Black" charset="0"/>
                <a:cs typeface="Arial Black" charset="0"/>
              </a:rPr>
              <a:t>| </a:t>
            </a:r>
            <a:endParaRPr lang="en-US" sz="1300" b="1" i="0">
              <a:solidFill>
                <a:schemeClr val="bg1"/>
              </a:solidFill>
              <a:latin typeface="Arial Black" charset="0"/>
              <a:ea typeface="Arial Black" charset="0"/>
              <a:cs typeface="Arial Black" charset="0"/>
            </a:endParaRPr>
          </a:p>
        </p:txBody>
      </p:sp>
      <p:sp>
        <p:nvSpPr>
          <p:cNvPr id="13" name="Text Placeholder 2"/>
          <p:cNvSpPr>
            <a:spLocks noGrp="1"/>
          </p:cNvSpPr>
          <p:nvPr>
            <p:ph type="body" sz="quarter" idx="10" hasCustomPrompt="1"/>
          </p:nvPr>
        </p:nvSpPr>
        <p:spPr>
          <a:xfrm>
            <a:off x="4440823" y="6510338"/>
            <a:ext cx="5845175" cy="260350"/>
          </a:xfrm>
        </p:spPr>
        <p:txBody>
          <a:bodyPr>
            <a:noAutofit/>
          </a:bodyPr>
          <a:lstStyle>
            <a:lvl1pPr marL="0" indent="0">
              <a:buNone/>
              <a:defRPr sz="1300" baseline="0">
                <a:solidFill>
                  <a:schemeClr val="bg1"/>
                </a:solidFill>
              </a:defRPr>
            </a:lvl1pPr>
          </a:lstStyle>
          <a:p>
            <a:pPr lvl="0"/>
            <a:r>
              <a:rPr lang="en-US" sz="1300"/>
              <a:t>Office of Strategic Planning &amp; Initiatives</a:t>
            </a:r>
            <a:endParaRPr lang="en-US"/>
          </a:p>
        </p:txBody>
      </p:sp>
      <p:sp>
        <p:nvSpPr>
          <p:cNvPr id="17" name="Date Placeholder 1"/>
          <p:cNvSpPr>
            <a:spLocks noGrp="1"/>
          </p:cNvSpPr>
          <p:nvPr>
            <p:ph type="dt" sz="half" idx="11"/>
          </p:nvPr>
        </p:nvSpPr>
        <p:spPr>
          <a:xfrm>
            <a:off x="9843912" y="6458363"/>
            <a:ext cx="1422613" cy="365125"/>
          </a:xfrm>
        </p:spPr>
        <p:txBody>
          <a:bodyPr/>
          <a:lstStyle>
            <a:lvl1pPr algn="r">
              <a:defRPr sz="1300">
                <a:solidFill>
                  <a:schemeClr val="bg1"/>
                </a:solidFill>
              </a:defRPr>
            </a:lvl1pPr>
          </a:lstStyle>
          <a:p>
            <a:fld id="{D854DC2F-B105-B548-A200-78CB06F86BDB}" type="datetime4">
              <a:rPr lang="en-US" smtClean="0"/>
              <a:t>August 25, 2021</a:t>
            </a:fld>
            <a:endParaRPr lang="en-US" dirty="0"/>
          </a:p>
        </p:txBody>
      </p:sp>
      <p:pic>
        <p:nvPicPr>
          <p:cNvPr id="12" name="Picture 11">
            <a:extLst>
              <a:ext uri="{FF2B5EF4-FFF2-40B4-BE49-F238E27FC236}">
                <a16:creationId xmlns:a16="http://schemas.microsoft.com/office/drawing/2014/main" id="{19D6FBFC-C0EF-4E62-9DE6-6B3DF201446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49" y="6241153"/>
            <a:ext cx="584948" cy="584948"/>
          </a:xfrm>
          <a:prstGeom prst="rect">
            <a:avLst/>
          </a:prstGeom>
        </p:spPr>
      </p:pic>
      <p:cxnSp>
        <p:nvCxnSpPr>
          <p:cNvPr id="14" name="Straight Connector 13">
            <a:extLst>
              <a:ext uri="{FF2B5EF4-FFF2-40B4-BE49-F238E27FC236}">
                <a16:creationId xmlns:a16="http://schemas.microsoft.com/office/drawing/2014/main" id="{AE84982E-5057-4D75-9950-94B5C1A6A5C9}"/>
              </a:ext>
            </a:extLst>
          </p:cNvPr>
          <p:cNvCxnSpPr/>
          <p:nvPr/>
        </p:nvCxnSpPr>
        <p:spPr>
          <a:xfrm>
            <a:off x="11376837" y="6510940"/>
            <a:ext cx="0" cy="259972"/>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01678755-7090-47C5-AD42-2910F4D79EF8}"/>
              </a:ext>
            </a:extLst>
          </p:cNvPr>
          <p:cNvSpPr txBox="1"/>
          <p:nvPr/>
        </p:nvSpPr>
        <p:spPr>
          <a:xfrm>
            <a:off x="11487150" y="6480462"/>
            <a:ext cx="585788" cy="307777"/>
          </a:xfrm>
          <a:prstGeom prst="rect">
            <a:avLst/>
          </a:prstGeom>
          <a:noFill/>
        </p:spPr>
        <p:txBody>
          <a:bodyPr wrap="square" rtlCol="0">
            <a:spAutoFit/>
          </a:bodyPr>
          <a:lstStyle/>
          <a:p>
            <a:fld id="{15209312-FEBA-6D4B-8361-CC24BE43BAEF}" type="slidenum">
              <a:rPr lang="en-US" sz="1400" smtClean="0">
                <a:solidFill>
                  <a:schemeClr val="bg1"/>
                </a:solidFill>
                <a:latin typeface="Arial" charset="0"/>
                <a:ea typeface="Arial" charset="0"/>
                <a:cs typeface="Arial" charset="0"/>
              </a:rPr>
              <a:t>‹#›</a:t>
            </a:fld>
            <a:endParaRPr lang="en-US" sz="1400">
              <a:solidFill>
                <a:schemeClr val="bg1"/>
              </a:solidFill>
              <a:latin typeface="Arial" charset="0"/>
              <a:ea typeface="Arial" charset="0"/>
              <a:cs typeface="Arial" charset="0"/>
            </a:endParaRPr>
          </a:p>
        </p:txBody>
      </p:sp>
      <p:sp>
        <p:nvSpPr>
          <p:cNvPr id="19" name="TextBox 18">
            <a:extLst>
              <a:ext uri="{FF2B5EF4-FFF2-40B4-BE49-F238E27FC236}">
                <a16:creationId xmlns:a16="http://schemas.microsoft.com/office/drawing/2014/main" id="{73EB7EFE-B6B8-441A-9907-C6B0CB060A1C}"/>
              </a:ext>
            </a:extLst>
          </p:cNvPr>
          <p:cNvSpPr txBox="1"/>
          <p:nvPr/>
        </p:nvSpPr>
        <p:spPr>
          <a:xfrm>
            <a:off x="642097" y="6492037"/>
            <a:ext cx="3976202" cy="292388"/>
          </a:xfrm>
          <a:prstGeom prst="rect">
            <a:avLst/>
          </a:prstGeom>
          <a:noFill/>
        </p:spPr>
        <p:txBody>
          <a:bodyPr wrap="square" rtlCol="0">
            <a:spAutoFit/>
          </a:bodyPr>
          <a:lstStyle/>
          <a:p>
            <a:r>
              <a:rPr lang="en-US" sz="1300" b="1" i="0">
                <a:solidFill>
                  <a:schemeClr val="bg1"/>
                </a:solidFill>
                <a:latin typeface="Arial Black" charset="0"/>
                <a:ea typeface="Arial Black" charset="0"/>
                <a:cs typeface="Arial Black" charset="0"/>
              </a:rPr>
              <a:t>Georgia Department of Human Services </a:t>
            </a:r>
            <a:r>
              <a:rPr lang="en-US" sz="1300" b="0" i="0">
                <a:solidFill>
                  <a:schemeClr val="bg1"/>
                </a:solidFill>
                <a:latin typeface="Arial Black" charset="0"/>
                <a:ea typeface="Arial Black" charset="0"/>
                <a:cs typeface="Arial Black" charset="0"/>
              </a:rPr>
              <a:t>| </a:t>
            </a:r>
            <a:endParaRPr lang="en-US" sz="1300" b="1" i="0">
              <a:solidFill>
                <a:schemeClr val="bg1"/>
              </a:solidFill>
              <a:latin typeface="Arial Black" charset="0"/>
              <a:ea typeface="Arial Black" charset="0"/>
              <a:cs typeface="Arial Black" charset="0"/>
            </a:endParaRPr>
          </a:p>
        </p:txBody>
      </p:sp>
      <p:pic>
        <p:nvPicPr>
          <p:cNvPr id="20" name="Picture 19">
            <a:extLst>
              <a:ext uri="{FF2B5EF4-FFF2-40B4-BE49-F238E27FC236}">
                <a16:creationId xmlns:a16="http://schemas.microsoft.com/office/drawing/2014/main" id="{F8BA9729-6B57-4183-876C-7ECCB774DDE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49" y="6241153"/>
            <a:ext cx="584948" cy="584948"/>
          </a:xfrm>
          <a:prstGeom prst="rect">
            <a:avLst/>
          </a:prstGeom>
        </p:spPr>
      </p:pic>
      <p:cxnSp>
        <p:nvCxnSpPr>
          <p:cNvPr id="21" name="Straight Connector 20">
            <a:extLst>
              <a:ext uri="{FF2B5EF4-FFF2-40B4-BE49-F238E27FC236}">
                <a16:creationId xmlns:a16="http://schemas.microsoft.com/office/drawing/2014/main" id="{B5148F5A-4A64-47FE-8DA1-F2FEAF87F28F}"/>
              </a:ext>
            </a:extLst>
          </p:cNvPr>
          <p:cNvCxnSpPr/>
          <p:nvPr/>
        </p:nvCxnSpPr>
        <p:spPr>
          <a:xfrm>
            <a:off x="11376837" y="6510940"/>
            <a:ext cx="0" cy="259972"/>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D99C6CB3-DD9E-4F2A-B54D-56F1FC27EC27}"/>
              </a:ext>
            </a:extLst>
          </p:cNvPr>
          <p:cNvSpPr txBox="1"/>
          <p:nvPr/>
        </p:nvSpPr>
        <p:spPr>
          <a:xfrm>
            <a:off x="11487150" y="6480462"/>
            <a:ext cx="585788" cy="307777"/>
          </a:xfrm>
          <a:prstGeom prst="rect">
            <a:avLst/>
          </a:prstGeom>
          <a:noFill/>
        </p:spPr>
        <p:txBody>
          <a:bodyPr wrap="square" rtlCol="0">
            <a:spAutoFit/>
          </a:bodyPr>
          <a:lstStyle/>
          <a:p>
            <a:fld id="{15209312-FEBA-6D4B-8361-CC24BE43BAEF}" type="slidenum">
              <a:rPr lang="en-US" sz="1400" smtClean="0">
                <a:solidFill>
                  <a:schemeClr val="bg1"/>
                </a:solidFill>
                <a:latin typeface="Arial" charset="0"/>
                <a:ea typeface="Arial" charset="0"/>
                <a:cs typeface="Arial" charset="0"/>
              </a:rPr>
              <a:t>‹#›</a:t>
            </a:fld>
            <a:endParaRPr lang="en-US" sz="1400">
              <a:solidFill>
                <a:schemeClr val="bg1"/>
              </a:solidFill>
              <a:latin typeface="Arial" charset="0"/>
              <a:ea typeface="Arial" charset="0"/>
              <a:cs typeface="Arial" charset="0"/>
            </a:endParaRPr>
          </a:p>
        </p:txBody>
      </p:sp>
      <p:sp>
        <p:nvSpPr>
          <p:cNvPr id="23" name="TextBox 22">
            <a:extLst>
              <a:ext uri="{FF2B5EF4-FFF2-40B4-BE49-F238E27FC236}">
                <a16:creationId xmlns:a16="http://schemas.microsoft.com/office/drawing/2014/main" id="{46B8EF22-8E2A-408E-8C8C-206205630F3E}"/>
              </a:ext>
            </a:extLst>
          </p:cNvPr>
          <p:cNvSpPr txBox="1"/>
          <p:nvPr/>
        </p:nvSpPr>
        <p:spPr>
          <a:xfrm>
            <a:off x="642097" y="6492037"/>
            <a:ext cx="3976202" cy="292388"/>
          </a:xfrm>
          <a:prstGeom prst="rect">
            <a:avLst/>
          </a:prstGeom>
          <a:noFill/>
        </p:spPr>
        <p:txBody>
          <a:bodyPr wrap="square" rtlCol="0">
            <a:spAutoFit/>
          </a:bodyPr>
          <a:lstStyle/>
          <a:p>
            <a:r>
              <a:rPr lang="en-US" sz="1300" b="1" i="0">
                <a:solidFill>
                  <a:schemeClr val="bg1"/>
                </a:solidFill>
                <a:latin typeface="Arial Black" charset="0"/>
                <a:ea typeface="Arial Black" charset="0"/>
                <a:cs typeface="Arial Black" charset="0"/>
              </a:rPr>
              <a:t>Georgia Department of Human Services </a:t>
            </a:r>
            <a:r>
              <a:rPr lang="en-US" sz="1300" b="0" i="0">
                <a:solidFill>
                  <a:schemeClr val="bg1"/>
                </a:solidFill>
                <a:latin typeface="Arial Black" charset="0"/>
                <a:ea typeface="Arial Black" charset="0"/>
                <a:cs typeface="Arial Black" charset="0"/>
              </a:rPr>
              <a:t>| </a:t>
            </a:r>
            <a:endParaRPr lang="en-US" sz="1300" b="1" i="0">
              <a:solidFill>
                <a:schemeClr val="bg1"/>
              </a:solidFill>
              <a:latin typeface="Arial Black" charset="0"/>
              <a:ea typeface="Arial Black" charset="0"/>
              <a:cs typeface="Arial Black" charset="0"/>
            </a:endParaRPr>
          </a:p>
        </p:txBody>
      </p:sp>
    </p:spTree>
    <p:extLst>
      <p:ext uri="{BB962C8B-B14F-4D97-AF65-F5344CB8AC3E}">
        <p14:creationId xmlns:p14="http://schemas.microsoft.com/office/powerpoint/2010/main" val="36211360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Vision Statement 2">
    <p:bg>
      <p:bgPr>
        <a:blipFill dpi="0" rotWithShape="1">
          <a:blip r:embed="rId2"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AAF14CC-2750-3D4B-9BE5-80C98A5173D5}"/>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t="-332"/>
          <a:stretch/>
        </p:blipFill>
        <p:spPr>
          <a:xfrm>
            <a:off x="-28875" y="163630"/>
            <a:ext cx="12231716" cy="6275156"/>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7149" y="6241153"/>
            <a:ext cx="584948" cy="584948"/>
          </a:xfrm>
          <a:prstGeom prst="rect">
            <a:avLst/>
          </a:prstGeom>
        </p:spPr>
      </p:pic>
      <p:sp>
        <p:nvSpPr>
          <p:cNvPr id="7" name="TextBox 6"/>
          <p:cNvSpPr txBox="1"/>
          <p:nvPr/>
        </p:nvSpPr>
        <p:spPr>
          <a:xfrm>
            <a:off x="642097" y="6492037"/>
            <a:ext cx="3976202" cy="292388"/>
          </a:xfrm>
          <a:prstGeom prst="rect">
            <a:avLst/>
          </a:prstGeom>
          <a:noFill/>
        </p:spPr>
        <p:txBody>
          <a:bodyPr wrap="square" rtlCol="0">
            <a:spAutoFit/>
          </a:bodyPr>
          <a:lstStyle/>
          <a:p>
            <a:r>
              <a:rPr lang="en-US" sz="1300" b="1" i="0">
                <a:solidFill>
                  <a:schemeClr val="bg1"/>
                </a:solidFill>
                <a:latin typeface="Arial Black" charset="0"/>
                <a:ea typeface="Arial Black" charset="0"/>
                <a:cs typeface="Arial Black" charset="0"/>
              </a:rPr>
              <a:t>Georgia Department of Human Services </a:t>
            </a:r>
            <a:r>
              <a:rPr lang="en-US" sz="1300" b="0" i="0">
                <a:solidFill>
                  <a:schemeClr val="bg1"/>
                </a:solidFill>
                <a:latin typeface="Arial Black" charset="0"/>
                <a:ea typeface="Arial Black" charset="0"/>
                <a:cs typeface="Arial Black" charset="0"/>
              </a:rPr>
              <a:t>| </a:t>
            </a:r>
            <a:endParaRPr lang="en-US" sz="1300" b="1" i="0">
              <a:solidFill>
                <a:schemeClr val="bg1"/>
              </a:solidFill>
              <a:latin typeface="Arial Black" charset="0"/>
              <a:ea typeface="Arial Black" charset="0"/>
              <a:cs typeface="Arial Black" charset="0"/>
            </a:endParaRPr>
          </a:p>
        </p:txBody>
      </p:sp>
      <p:cxnSp>
        <p:nvCxnSpPr>
          <p:cNvPr id="9" name="Straight Connector 8"/>
          <p:cNvCxnSpPr/>
          <p:nvPr/>
        </p:nvCxnSpPr>
        <p:spPr>
          <a:xfrm>
            <a:off x="11376837" y="6510940"/>
            <a:ext cx="0" cy="259972"/>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11487150" y="6480462"/>
            <a:ext cx="585788" cy="307777"/>
          </a:xfrm>
          <a:prstGeom prst="rect">
            <a:avLst/>
          </a:prstGeom>
          <a:noFill/>
        </p:spPr>
        <p:txBody>
          <a:bodyPr wrap="square" rtlCol="0">
            <a:spAutoFit/>
          </a:bodyPr>
          <a:lstStyle/>
          <a:p>
            <a:fld id="{15209312-FEBA-6D4B-8361-CC24BE43BAEF}" type="slidenum">
              <a:rPr lang="en-US" sz="1400" smtClean="0">
                <a:solidFill>
                  <a:schemeClr val="bg1"/>
                </a:solidFill>
                <a:latin typeface="Arial" charset="0"/>
                <a:ea typeface="Arial" charset="0"/>
                <a:cs typeface="Arial" charset="0"/>
              </a:rPr>
              <a:t>‹#›</a:t>
            </a:fld>
            <a:endParaRPr lang="en-US" sz="1400">
              <a:solidFill>
                <a:schemeClr val="bg1"/>
              </a:solidFill>
              <a:latin typeface="Arial" charset="0"/>
              <a:ea typeface="Arial" charset="0"/>
              <a:cs typeface="Arial" charset="0"/>
            </a:endParaRPr>
          </a:p>
        </p:txBody>
      </p:sp>
      <p:sp>
        <p:nvSpPr>
          <p:cNvPr id="3" name="Text Placeholder 2"/>
          <p:cNvSpPr>
            <a:spLocks noGrp="1"/>
          </p:cNvSpPr>
          <p:nvPr>
            <p:ph type="body" sz="quarter" idx="10" hasCustomPrompt="1"/>
          </p:nvPr>
        </p:nvSpPr>
        <p:spPr>
          <a:xfrm>
            <a:off x="4440823" y="6510338"/>
            <a:ext cx="5845175" cy="260350"/>
          </a:xfrm>
        </p:spPr>
        <p:txBody>
          <a:bodyPr>
            <a:noAutofit/>
          </a:bodyPr>
          <a:lstStyle>
            <a:lvl1pPr marL="0" indent="0">
              <a:buNone/>
              <a:defRPr sz="1300" baseline="0">
                <a:solidFill>
                  <a:schemeClr val="bg1"/>
                </a:solidFill>
              </a:defRPr>
            </a:lvl1pPr>
          </a:lstStyle>
          <a:p>
            <a:pPr lvl="0"/>
            <a:r>
              <a:rPr lang="en-US" sz="1300"/>
              <a:t>Office of Strategic Planning &amp; Initiatives</a:t>
            </a:r>
            <a:endParaRPr lang="en-US"/>
          </a:p>
        </p:txBody>
      </p:sp>
      <p:sp>
        <p:nvSpPr>
          <p:cNvPr id="2" name="Date Placeholder 1"/>
          <p:cNvSpPr>
            <a:spLocks noGrp="1"/>
          </p:cNvSpPr>
          <p:nvPr>
            <p:ph type="dt" sz="half" idx="11"/>
          </p:nvPr>
        </p:nvSpPr>
        <p:spPr>
          <a:xfrm>
            <a:off x="9837082" y="6458363"/>
            <a:ext cx="1429443" cy="365125"/>
          </a:xfrm>
        </p:spPr>
        <p:txBody>
          <a:bodyPr/>
          <a:lstStyle>
            <a:lvl1pPr algn="r">
              <a:defRPr sz="1300">
                <a:solidFill>
                  <a:schemeClr val="bg1"/>
                </a:solidFill>
              </a:defRPr>
            </a:lvl1pPr>
          </a:lstStyle>
          <a:p>
            <a:fld id="{4AA4C2AC-45E2-6C45-A2C2-EE0F71568A14}" type="datetime4">
              <a:rPr lang="en-US" smtClean="0"/>
              <a:t>August 25, 2021</a:t>
            </a:fld>
            <a:endParaRPr lang="en-US" dirty="0"/>
          </a:p>
        </p:txBody>
      </p:sp>
      <p:pic>
        <p:nvPicPr>
          <p:cNvPr id="13" name="Picture 12"/>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41275" y="6231013"/>
            <a:ext cx="600075" cy="600075"/>
          </a:xfrm>
          <a:prstGeom prst="rect">
            <a:avLst/>
          </a:prstGeom>
        </p:spPr>
      </p:pic>
    </p:spTree>
    <p:extLst>
      <p:ext uri="{BB962C8B-B14F-4D97-AF65-F5344CB8AC3E}">
        <p14:creationId xmlns:p14="http://schemas.microsoft.com/office/powerpoint/2010/main" val="39773734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Content Slide 2 Column Orange">
    <p:bg>
      <p:bgPr>
        <a:blipFill dpi="0" rotWithShape="1">
          <a:blip r:embed="rId2">
            <a:lum/>
          </a:blip>
          <a:srcRect/>
          <a:stretch>
            <a:fillRect l="-2000" r="-2000"/>
          </a:stretch>
        </a:blipFill>
        <a:effectLst/>
      </p:bgPr>
    </p:bg>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349623" y="256185"/>
            <a:ext cx="11497235" cy="1033368"/>
          </a:xfrm>
        </p:spPr>
        <p:txBody>
          <a:bodyPr>
            <a:normAutofit/>
          </a:bodyPr>
          <a:lstStyle>
            <a:lvl1pPr algn="ctr">
              <a:defRPr sz="4000" b="1" i="0">
                <a:latin typeface="Arial Black" charset="0"/>
                <a:ea typeface="Arial Black" charset="0"/>
                <a:cs typeface="Arial Black" charset="0"/>
              </a:defRPr>
            </a:lvl1pPr>
          </a:lstStyle>
          <a:p>
            <a:r>
              <a:rPr lang="en-US"/>
              <a:t>Slide title goes here</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49" y="6241153"/>
            <a:ext cx="584948" cy="584948"/>
          </a:xfrm>
          <a:prstGeom prst="rect">
            <a:avLst/>
          </a:prstGeom>
        </p:spPr>
      </p:pic>
      <p:cxnSp>
        <p:nvCxnSpPr>
          <p:cNvPr id="9" name="Straight Connector 8"/>
          <p:cNvCxnSpPr/>
          <p:nvPr/>
        </p:nvCxnSpPr>
        <p:spPr>
          <a:xfrm>
            <a:off x="11376837" y="6510940"/>
            <a:ext cx="0" cy="259972"/>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11487150" y="6480462"/>
            <a:ext cx="585788" cy="307777"/>
          </a:xfrm>
          <a:prstGeom prst="rect">
            <a:avLst/>
          </a:prstGeom>
          <a:noFill/>
        </p:spPr>
        <p:txBody>
          <a:bodyPr wrap="square" rtlCol="0">
            <a:spAutoFit/>
          </a:bodyPr>
          <a:lstStyle/>
          <a:p>
            <a:fld id="{15209312-FEBA-6D4B-8361-CC24BE43BAEF}" type="slidenum">
              <a:rPr lang="en-US" sz="1400" smtClean="0">
                <a:solidFill>
                  <a:schemeClr val="bg1"/>
                </a:solidFill>
                <a:latin typeface="Arial" charset="0"/>
                <a:ea typeface="Arial" charset="0"/>
                <a:cs typeface="Arial" charset="0"/>
              </a:rPr>
              <a:t>‹#›</a:t>
            </a:fld>
            <a:endParaRPr lang="en-US" sz="1400">
              <a:solidFill>
                <a:schemeClr val="bg1"/>
              </a:solidFill>
              <a:latin typeface="Arial" charset="0"/>
              <a:ea typeface="Arial" charset="0"/>
              <a:cs typeface="Arial" charset="0"/>
            </a:endParaRPr>
          </a:p>
        </p:txBody>
      </p:sp>
      <p:sp>
        <p:nvSpPr>
          <p:cNvPr id="13" name="Content Placeholder 2"/>
          <p:cNvSpPr>
            <a:spLocks noGrp="1"/>
          </p:cNvSpPr>
          <p:nvPr>
            <p:ph sz="half" idx="1"/>
          </p:nvPr>
        </p:nvSpPr>
        <p:spPr>
          <a:xfrm>
            <a:off x="349623" y="1289553"/>
            <a:ext cx="5441577" cy="4887411"/>
          </a:xfrm>
        </p:spPr>
        <p:txBody>
          <a:bodyPr/>
          <a:lstStyle>
            <a:lvl1pPr>
              <a:defRPr>
                <a:latin typeface="Arial" charset="0"/>
                <a:ea typeface="Arial" charset="0"/>
                <a:cs typeface="Arial" charset="0"/>
              </a:defRPr>
            </a:lvl1pPr>
            <a:lvl2pPr>
              <a:defRPr>
                <a:latin typeface="Arial" charset="0"/>
                <a:ea typeface="Arial" charset="0"/>
                <a:cs typeface="Arial" charset="0"/>
              </a:defRPr>
            </a:lvl2pPr>
            <a:lvl3pPr>
              <a:defRPr>
                <a:latin typeface="Arial" charset="0"/>
                <a:ea typeface="Arial" charset="0"/>
                <a:cs typeface="Arial" charset="0"/>
              </a:defRPr>
            </a:lvl3pPr>
            <a:lvl4pPr>
              <a:defRPr>
                <a:latin typeface="Arial" charset="0"/>
                <a:ea typeface="Arial" charset="0"/>
                <a:cs typeface="Arial" charset="0"/>
              </a:defRPr>
            </a:lvl4pPr>
            <a:lvl5pPr>
              <a:defRPr>
                <a:latin typeface="Arial" charset="0"/>
                <a:ea typeface="Arial" charset="0"/>
                <a:cs typeface="Arial"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3"/>
          <p:cNvSpPr>
            <a:spLocks noGrp="1"/>
          </p:cNvSpPr>
          <p:nvPr>
            <p:ph sz="half" idx="2"/>
          </p:nvPr>
        </p:nvSpPr>
        <p:spPr>
          <a:xfrm>
            <a:off x="5976730" y="1289553"/>
            <a:ext cx="5870128" cy="4887411"/>
          </a:xfrm>
        </p:spPr>
        <p:txBody>
          <a:bodyPr/>
          <a:lstStyle>
            <a:lvl1pPr>
              <a:defRPr>
                <a:latin typeface="Arial" charset="0"/>
                <a:ea typeface="Arial" charset="0"/>
                <a:cs typeface="Arial" charset="0"/>
              </a:defRPr>
            </a:lvl1pPr>
            <a:lvl2pPr>
              <a:defRPr>
                <a:latin typeface="Arial" charset="0"/>
                <a:ea typeface="Arial" charset="0"/>
                <a:cs typeface="Arial" charset="0"/>
              </a:defRPr>
            </a:lvl2pPr>
            <a:lvl3pPr>
              <a:defRPr>
                <a:latin typeface="Arial" charset="0"/>
                <a:ea typeface="Arial" charset="0"/>
                <a:cs typeface="Arial" charset="0"/>
              </a:defRPr>
            </a:lvl3pPr>
            <a:lvl4pPr>
              <a:defRPr>
                <a:latin typeface="Arial" charset="0"/>
                <a:ea typeface="Arial" charset="0"/>
                <a:cs typeface="Arial" charset="0"/>
              </a:defRPr>
            </a:lvl4pPr>
            <a:lvl5pPr>
              <a:defRPr>
                <a:latin typeface="Arial" charset="0"/>
                <a:ea typeface="Arial" charset="0"/>
                <a:cs typeface="Arial"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Box 9"/>
          <p:cNvSpPr txBox="1"/>
          <p:nvPr/>
        </p:nvSpPr>
        <p:spPr>
          <a:xfrm>
            <a:off x="642097" y="6492037"/>
            <a:ext cx="3976202" cy="292388"/>
          </a:xfrm>
          <a:prstGeom prst="rect">
            <a:avLst/>
          </a:prstGeom>
          <a:noFill/>
        </p:spPr>
        <p:txBody>
          <a:bodyPr wrap="square" rtlCol="0">
            <a:spAutoFit/>
          </a:bodyPr>
          <a:lstStyle/>
          <a:p>
            <a:r>
              <a:rPr lang="en-US" sz="1300" b="1" i="0">
                <a:solidFill>
                  <a:schemeClr val="bg1"/>
                </a:solidFill>
                <a:latin typeface="Arial Black" charset="0"/>
                <a:ea typeface="Arial Black" charset="0"/>
                <a:cs typeface="Arial Black" charset="0"/>
              </a:rPr>
              <a:t>Georgia Department of Human Services </a:t>
            </a:r>
            <a:r>
              <a:rPr lang="en-US" sz="1300" b="0" i="0">
                <a:solidFill>
                  <a:schemeClr val="bg1"/>
                </a:solidFill>
                <a:latin typeface="Arial Black" charset="0"/>
                <a:ea typeface="Arial Black" charset="0"/>
                <a:cs typeface="Arial Black" charset="0"/>
              </a:rPr>
              <a:t>| </a:t>
            </a:r>
            <a:endParaRPr lang="en-US" sz="1300" b="1" i="0">
              <a:solidFill>
                <a:schemeClr val="bg1"/>
              </a:solidFill>
              <a:latin typeface="Arial Black" charset="0"/>
              <a:ea typeface="Arial Black" charset="0"/>
              <a:cs typeface="Arial Black" charset="0"/>
            </a:endParaRPr>
          </a:p>
        </p:txBody>
      </p:sp>
      <p:sp>
        <p:nvSpPr>
          <p:cNvPr id="15" name="Text Placeholder 2"/>
          <p:cNvSpPr>
            <a:spLocks noGrp="1"/>
          </p:cNvSpPr>
          <p:nvPr>
            <p:ph type="body" sz="quarter" idx="10" hasCustomPrompt="1"/>
          </p:nvPr>
        </p:nvSpPr>
        <p:spPr>
          <a:xfrm>
            <a:off x="4440823" y="6510338"/>
            <a:ext cx="5845175" cy="260350"/>
          </a:xfrm>
        </p:spPr>
        <p:txBody>
          <a:bodyPr>
            <a:noAutofit/>
          </a:bodyPr>
          <a:lstStyle>
            <a:lvl1pPr marL="0" indent="0">
              <a:buNone/>
              <a:defRPr sz="1300" baseline="0">
                <a:solidFill>
                  <a:schemeClr val="bg1"/>
                </a:solidFill>
              </a:defRPr>
            </a:lvl1pPr>
          </a:lstStyle>
          <a:p>
            <a:pPr lvl="0"/>
            <a:r>
              <a:rPr lang="en-US" sz="1300"/>
              <a:t>Office of Strategic Planning &amp; Initiatives</a:t>
            </a:r>
            <a:endParaRPr lang="en-US"/>
          </a:p>
        </p:txBody>
      </p:sp>
      <p:sp>
        <p:nvSpPr>
          <p:cNvPr id="17" name="Date Placeholder 1"/>
          <p:cNvSpPr>
            <a:spLocks noGrp="1"/>
          </p:cNvSpPr>
          <p:nvPr>
            <p:ph type="dt" sz="half" idx="11"/>
          </p:nvPr>
        </p:nvSpPr>
        <p:spPr>
          <a:xfrm>
            <a:off x="9866493" y="6458363"/>
            <a:ext cx="1400032" cy="365125"/>
          </a:xfrm>
        </p:spPr>
        <p:txBody>
          <a:bodyPr/>
          <a:lstStyle>
            <a:lvl1pPr algn="r">
              <a:defRPr sz="1300">
                <a:solidFill>
                  <a:schemeClr val="bg1"/>
                </a:solidFill>
              </a:defRPr>
            </a:lvl1pPr>
          </a:lstStyle>
          <a:p>
            <a:fld id="{6FBD0DDC-676B-B54A-821D-B92AE3EF6FBC}" type="datetime4">
              <a:rPr lang="en-US" smtClean="0"/>
              <a:t>August 25, 2021</a:t>
            </a:fld>
            <a:endParaRPr lang="en-US" dirty="0"/>
          </a:p>
        </p:txBody>
      </p:sp>
      <p:pic>
        <p:nvPicPr>
          <p:cNvPr id="12" name="Picture 11">
            <a:extLst>
              <a:ext uri="{FF2B5EF4-FFF2-40B4-BE49-F238E27FC236}">
                <a16:creationId xmlns:a16="http://schemas.microsoft.com/office/drawing/2014/main" id="{ACD4F0C1-0F16-49A7-8312-53F4AF44403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49" y="6241153"/>
            <a:ext cx="584948" cy="584948"/>
          </a:xfrm>
          <a:prstGeom prst="rect">
            <a:avLst/>
          </a:prstGeom>
        </p:spPr>
      </p:pic>
      <p:cxnSp>
        <p:nvCxnSpPr>
          <p:cNvPr id="16" name="Straight Connector 15">
            <a:extLst>
              <a:ext uri="{FF2B5EF4-FFF2-40B4-BE49-F238E27FC236}">
                <a16:creationId xmlns:a16="http://schemas.microsoft.com/office/drawing/2014/main" id="{F2F23D94-6CF6-4A64-B447-B99BD48B9CAA}"/>
              </a:ext>
            </a:extLst>
          </p:cNvPr>
          <p:cNvCxnSpPr/>
          <p:nvPr/>
        </p:nvCxnSpPr>
        <p:spPr>
          <a:xfrm>
            <a:off x="11376837" y="6510940"/>
            <a:ext cx="0" cy="259972"/>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BE27AE0B-2E7E-4C2E-BBD1-58CE77D89F57}"/>
              </a:ext>
            </a:extLst>
          </p:cNvPr>
          <p:cNvSpPr txBox="1"/>
          <p:nvPr/>
        </p:nvSpPr>
        <p:spPr>
          <a:xfrm>
            <a:off x="11487150" y="6480462"/>
            <a:ext cx="585788" cy="307777"/>
          </a:xfrm>
          <a:prstGeom prst="rect">
            <a:avLst/>
          </a:prstGeom>
          <a:noFill/>
        </p:spPr>
        <p:txBody>
          <a:bodyPr wrap="square" rtlCol="0">
            <a:spAutoFit/>
          </a:bodyPr>
          <a:lstStyle/>
          <a:p>
            <a:fld id="{15209312-FEBA-6D4B-8361-CC24BE43BAEF}" type="slidenum">
              <a:rPr lang="en-US" sz="1400" smtClean="0">
                <a:solidFill>
                  <a:schemeClr val="bg1"/>
                </a:solidFill>
                <a:latin typeface="Arial" charset="0"/>
                <a:ea typeface="Arial" charset="0"/>
                <a:cs typeface="Arial" charset="0"/>
              </a:rPr>
              <a:t>‹#›</a:t>
            </a:fld>
            <a:endParaRPr lang="en-US" sz="1400">
              <a:solidFill>
                <a:schemeClr val="bg1"/>
              </a:solidFill>
              <a:latin typeface="Arial" charset="0"/>
              <a:ea typeface="Arial" charset="0"/>
              <a:cs typeface="Arial" charset="0"/>
            </a:endParaRPr>
          </a:p>
        </p:txBody>
      </p:sp>
      <p:sp>
        <p:nvSpPr>
          <p:cNvPr id="19" name="TextBox 18">
            <a:extLst>
              <a:ext uri="{FF2B5EF4-FFF2-40B4-BE49-F238E27FC236}">
                <a16:creationId xmlns:a16="http://schemas.microsoft.com/office/drawing/2014/main" id="{8A81DD25-639C-4DEC-9C8C-558136E9D1C9}"/>
              </a:ext>
            </a:extLst>
          </p:cNvPr>
          <p:cNvSpPr txBox="1"/>
          <p:nvPr/>
        </p:nvSpPr>
        <p:spPr>
          <a:xfrm>
            <a:off x="642097" y="6492037"/>
            <a:ext cx="3976202" cy="292388"/>
          </a:xfrm>
          <a:prstGeom prst="rect">
            <a:avLst/>
          </a:prstGeom>
          <a:noFill/>
        </p:spPr>
        <p:txBody>
          <a:bodyPr wrap="square" rtlCol="0">
            <a:spAutoFit/>
          </a:bodyPr>
          <a:lstStyle/>
          <a:p>
            <a:r>
              <a:rPr lang="en-US" sz="1300" b="1" i="0">
                <a:solidFill>
                  <a:schemeClr val="bg1"/>
                </a:solidFill>
                <a:latin typeface="Arial Black" charset="0"/>
                <a:ea typeface="Arial Black" charset="0"/>
                <a:cs typeface="Arial Black" charset="0"/>
              </a:rPr>
              <a:t>Georgia Department of Human Services </a:t>
            </a:r>
            <a:r>
              <a:rPr lang="en-US" sz="1300" b="0" i="0">
                <a:solidFill>
                  <a:schemeClr val="bg1"/>
                </a:solidFill>
                <a:latin typeface="Arial Black" charset="0"/>
                <a:ea typeface="Arial Black" charset="0"/>
                <a:cs typeface="Arial Black" charset="0"/>
              </a:rPr>
              <a:t>| </a:t>
            </a:r>
            <a:endParaRPr lang="en-US" sz="1300" b="1" i="0">
              <a:solidFill>
                <a:schemeClr val="bg1"/>
              </a:solidFill>
              <a:latin typeface="Arial Black" charset="0"/>
              <a:ea typeface="Arial Black" charset="0"/>
              <a:cs typeface="Arial Black" charset="0"/>
            </a:endParaRPr>
          </a:p>
        </p:txBody>
      </p:sp>
      <p:pic>
        <p:nvPicPr>
          <p:cNvPr id="20" name="Picture 19">
            <a:extLst>
              <a:ext uri="{FF2B5EF4-FFF2-40B4-BE49-F238E27FC236}">
                <a16:creationId xmlns:a16="http://schemas.microsoft.com/office/drawing/2014/main" id="{C4E68DB9-40DD-40D5-884D-F0F0C9D9250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49" y="6241153"/>
            <a:ext cx="584948" cy="584948"/>
          </a:xfrm>
          <a:prstGeom prst="rect">
            <a:avLst/>
          </a:prstGeom>
        </p:spPr>
      </p:pic>
      <p:cxnSp>
        <p:nvCxnSpPr>
          <p:cNvPr id="21" name="Straight Connector 20">
            <a:extLst>
              <a:ext uri="{FF2B5EF4-FFF2-40B4-BE49-F238E27FC236}">
                <a16:creationId xmlns:a16="http://schemas.microsoft.com/office/drawing/2014/main" id="{20C3FD4A-1963-4E82-9863-B6B81570DAF1}"/>
              </a:ext>
            </a:extLst>
          </p:cNvPr>
          <p:cNvCxnSpPr/>
          <p:nvPr/>
        </p:nvCxnSpPr>
        <p:spPr>
          <a:xfrm>
            <a:off x="11376837" y="6510940"/>
            <a:ext cx="0" cy="259972"/>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6FA86015-51B3-416B-8A3E-4D900C54E02A}"/>
              </a:ext>
            </a:extLst>
          </p:cNvPr>
          <p:cNvSpPr txBox="1"/>
          <p:nvPr/>
        </p:nvSpPr>
        <p:spPr>
          <a:xfrm>
            <a:off x="11487150" y="6480462"/>
            <a:ext cx="585788" cy="307777"/>
          </a:xfrm>
          <a:prstGeom prst="rect">
            <a:avLst/>
          </a:prstGeom>
          <a:noFill/>
        </p:spPr>
        <p:txBody>
          <a:bodyPr wrap="square" rtlCol="0">
            <a:spAutoFit/>
          </a:bodyPr>
          <a:lstStyle/>
          <a:p>
            <a:fld id="{15209312-FEBA-6D4B-8361-CC24BE43BAEF}" type="slidenum">
              <a:rPr lang="en-US" sz="1400" smtClean="0">
                <a:solidFill>
                  <a:schemeClr val="bg1"/>
                </a:solidFill>
                <a:latin typeface="Arial" charset="0"/>
                <a:ea typeface="Arial" charset="0"/>
                <a:cs typeface="Arial" charset="0"/>
              </a:rPr>
              <a:t>‹#›</a:t>
            </a:fld>
            <a:endParaRPr lang="en-US" sz="1400">
              <a:solidFill>
                <a:schemeClr val="bg1"/>
              </a:solidFill>
              <a:latin typeface="Arial" charset="0"/>
              <a:ea typeface="Arial" charset="0"/>
              <a:cs typeface="Arial" charset="0"/>
            </a:endParaRPr>
          </a:p>
        </p:txBody>
      </p:sp>
      <p:sp>
        <p:nvSpPr>
          <p:cNvPr id="23" name="TextBox 22">
            <a:extLst>
              <a:ext uri="{FF2B5EF4-FFF2-40B4-BE49-F238E27FC236}">
                <a16:creationId xmlns:a16="http://schemas.microsoft.com/office/drawing/2014/main" id="{70B5C89B-790F-4B2C-8B45-F2995447CEDA}"/>
              </a:ext>
            </a:extLst>
          </p:cNvPr>
          <p:cNvSpPr txBox="1"/>
          <p:nvPr/>
        </p:nvSpPr>
        <p:spPr>
          <a:xfrm>
            <a:off x="642097" y="6492037"/>
            <a:ext cx="3976202" cy="292388"/>
          </a:xfrm>
          <a:prstGeom prst="rect">
            <a:avLst/>
          </a:prstGeom>
          <a:noFill/>
        </p:spPr>
        <p:txBody>
          <a:bodyPr wrap="square" rtlCol="0">
            <a:spAutoFit/>
          </a:bodyPr>
          <a:lstStyle/>
          <a:p>
            <a:r>
              <a:rPr lang="en-US" sz="1300" b="1" i="0">
                <a:solidFill>
                  <a:schemeClr val="bg1"/>
                </a:solidFill>
                <a:latin typeface="Arial Black" charset="0"/>
                <a:ea typeface="Arial Black" charset="0"/>
                <a:cs typeface="Arial Black" charset="0"/>
              </a:rPr>
              <a:t>Georgia Department of Human Services </a:t>
            </a:r>
            <a:r>
              <a:rPr lang="en-US" sz="1300" b="0" i="0">
                <a:solidFill>
                  <a:schemeClr val="bg1"/>
                </a:solidFill>
                <a:latin typeface="Arial Black" charset="0"/>
                <a:ea typeface="Arial Black" charset="0"/>
                <a:cs typeface="Arial Black" charset="0"/>
              </a:rPr>
              <a:t>| </a:t>
            </a:r>
            <a:endParaRPr lang="en-US" sz="1300" b="1" i="0">
              <a:solidFill>
                <a:schemeClr val="bg1"/>
              </a:solidFill>
              <a:latin typeface="Arial Black" charset="0"/>
              <a:ea typeface="Arial Black" charset="0"/>
              <a:cs typeface="Arial Black" charset="0"/>
            </a:endParaRPr>
          </a:p>
        </p:txBody>
      </p:sp>
    </p:spTree>
    <p:extLst>
      <p:ext uri="{BB962C8B-B14F-4D97-AF65-F5344CB8AC3E}">
        <p14:creationId xmlns:p14="http://schemas.microsoft.com/office/powerpoint/2010/main" val="15829059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Content Slide 2 Column BLUE text + photo Blue">
    <p:bg>
      <p:bgPr>
        <a:blipFill dpi="0" rotWithShape="1">
          <a:blip r:embed="rId2">
            <a:lum/>
          </a:blip>
          <a:srcRect/>
          <a:stretch>
            <a:fillRect l="-2000" r="-2000"/>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49623" y="256185"/>
            <a:ext cx="11497235" cy="1033368"/>
          </a:xfrm>
        </p:spPr>
        <p:txBody>
          <a:bodyPr>
            <a:normAutofit/>
          </a:bodyPr>
          <a:lstStyle>
            <a:lvl1pPr algn="ctr">
              <a:defRPr sz="4000" b="1" i="0">
                <a:latin typeface="Arial Black" charset="0"/>
                <a:ea typeface="Arial Black" charset="0"/>
                <a:cs typeface="Arial Black" charset="0"/>
              </a:defRPr>
            </a:lvl1pPr>
          </a:lstStyle>
          <a:p>
            <a:r>
              <a:rPr lang="en-US"/>
              <a:t>Slide title goes here</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49" y="6241153"/>
            <a:ext cx="584948" cy="584948"/>
          </a:xfrm>
          <a:prstGeom prst="rect">
            <a:avLst/>
          </a:prstGeom>
        </p:spPr>
      </p:pic>
      <p:cxnSp>
        <p:nvCxnSpPr>
          <p:cNvPr id="9" name="Straight Connector 8"/>
          <p:cNvCxnSpPr/>
          <p:nvPr/>
        </p:nvCxnSpPr>
        <p:spPr>
          <a:xfrm>
            <a:off x="11376837" y="6510940"/>
            <a:ext cx="0" cy="259972"/>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Text Placeholder 11"/>
          <p:cNvSpPr>
            <a:spLocks noGrp="1"/>
          </p:cNvSpPr>
          <p:nvPr>
            <p:ph type="body" sz="quarter" idx="13"/>
          </p:nvPr>
        </p:nvSpPr>
        <p:spPr>
          <a:xfrm>
            <a:off x="349250" y="1289553"/>
            <a:ext cx="5521463" cy="4782635"/>
          </a:xfrm>
        </p:spPr>
        <p:txBody>
          <a:bodyPr/>
          <a:lstStyle>
            <a:lvl1pPr>
              <a:defRPr>
                <a:latin typeface="Arial" charset="0"/>
                <a:ea typeface="Arial" charset="0"/>
                <a:cs typeface="Arial" charset="0"/>
              </a:defRPr>
            </a:lvl1pPr>
            <a:lvl2pPr>
              <a:defRPr>
                <a:latin typeface="Arial" charset="0"/>
                <a:ea typeface="Arial" charset="0"/>
                <a:cs typeface="Arial" charset="0"/>
              </a:defRPr>
            </a:lvl2pPr>
            <a:lvl3pPr>
              <a:defRPr>
                <a:latin typeface="Arial" charset="0"/>
                <a:ea typeface="Arial" charset="0"/>
                <a:cs typeface="Arial" charset="0"/>
              </a:defRPr>
            </a:lvl3pPr>
            <a:lvl4pPr>
              <a:defRPr>
                <a:latin typeface="Arial" charset="0"/>
                <a:ea typeface="Arial" charset="0"/>
                <a:cs typeface="Arial" charset="0"/>
              </a:defRPr>
            </a:lvl4pPr>
            <a:lvl5pPr>
              <a:defRPr>
                <a:latin typeface="Arial" charset="0"/>
                <a:ea typeface="Arial" charset="0"/>
                <a:cs typeface="Arial"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Box 16"/>
          <p:cNvSpPr txBox="1"/>
          <p:nvPr/>
        </p:nvSpPr>
        <p:spPr>
          <a:xfrm>
            <a:off x="11487150" y="6480462"/>
            <a:ext cx="585788" cy="307777"/>
          </a:xfrm>
          <a:prstGeom prst="rect">
            <a:avLst/>
          </a:prstGeom>
          <a:noFill/>
        </p:spPr>
        <p:txBody>
          <a:bodyPr wrap="square" rtlCol="0">
            <a:spAutoFit/>
          </a:bodyPr>
          <a:lstStyle/>
          <a:p>
            <a:fld id="{15209312-FEBA-6D4B-8361-CC24BE43BAEF}" type="slidenum">
              <a:rPr lang="en-US" sz="1400" smtClean="0">
                <a:solidFill>
                  <a:schemeClr val="bg1"/>
                </a:solidFill>
                <a:latin typeface="Arial" charset="0"/>
                <a:ea typeface="Arial" charset="0"/>
                <a:cs typeface="Arial" charset="0"/>
              </a:rPr>
              <a:t>‹#›</a:t>
            </a:fld>
            <a:endParaRPr lang="en-US" sz="1400">
              <a:solidFill>
                <a:schemeClr val="bg1"/>
              </a:solidFill>
              <a:latin typeface="Arial" charset="0"/>
              <a:ea typeface="Arial" charset="0"/>
              <a:cs typeface="Arial" charset="0"/>
            </a:endParaRPr>
          </a:p>
        </p:txBody>
      </p:sp>
      <p:sp>
        <p:nvSpPr>
          <p:cNvPr id="4" name="Picture Placeholder 3"/>
          <p:cNvSpPr>
            <a:spLocks noGrp="1"/>
          </p:cNvSpPr>
          <p:nvPr>
            <p:ph type="pic" sz="quarter" idx="14"/>
          </p:nvPr>
        </p:nvSpPr>
        <p:spPr>
          <a:xfrm>
            <a:off x="6227763" y="1289553"/>
            <a:ext cx="5619750" cy="4782635"/>
          </a:xfrm>
        </p:spPr>
        <p:txBody>
          <a:bodyPr/>
          <a:lstStyle>
            <a:lvl1pPr marL="0" indent="0">
              <a:buFontTx/>
              <a:buNone/>
              <a:defRPr>
                <a:latin typeface="Arial" charset="0"/>
                <a:ea typeface="Arial" charset="0"/>
                <a:cs typeface="Arial" charset="0"/>
              </a:defRPr>
            </a:lvl1pPr>
          </a:lstStyle>
          <a:p>
            <a:r>
              <a:rPr lang="en-US"/>
              <a:t>Click icon to add picture</a:t>
            </a:r>
          </a:p>
        </p:txBody>
      </p:sp>
      <p:sp>
        <p:nvSpPr>
          <p:cNvPr id="10" name="TextBox 9"/>
          <p:cNvSpPr txBox="1"/>
          <p:nvPr/>
        </p:nvSpPr>
        <p:spPr>
          <a:xfrm>
            <a:off x="642097" y="6492037"/>
            <a:ext cx="3976202" cy="292388"/>
          </a:xfrm>
          <a:prstGeom prst="rect">
            <a:avLst/>
          </a:prstGeom>
          <a:noFill/>
        </p:spPr>
        <p:txBody>
          <a:bodyPr wrap="square" rtlCol="0">
            <a:spAutoFit/>
          </a:bodyPr>
          <a:lstStyle/>
          <a:p>
            <a:r>
              <a:rPr lang="en-US" sz="1300" b="1" i="0">
                <a:solidFill>
                  <a:schemeClr val="bg1"/>
                </a:solidFill>
                <a:latin typeface="Arial Black" charset="0"/>
                <a:ea typeface="Arial Black" charset="0"/>
                <a:cs typeface="Arial Black" charset="0"/>
              </a:rPr>
              <a:t>Georgia Department of Human Services </a:t>
            </a:r>
            <a:r>
              <a:rPr lang="en-US" sz="1300" b="0" i="0">
                <a:solidFill>
                  <a:schemeClr val="bg1"/>
                </a:solidFill>
                <a:latin typeface="Arial Black" charset="0"/>
                <a:ea typeface="Arial Black" charset="0"/>
                <a:cs typeface="Arial Black" charset="0"/>
              </a:rPr>
              <a:t>| </a:t>
            </a:r>
            <a:endParaRPr lang="en-US" sz="1300" b="1" i="0">
              <a:solidFill>
                <a:schemeClr val="bg1"/>
              </a:solidFill>
              <a:latin typeface="Arial Black" charset="0"/>
              <a:ea typeface="Arial Black" charset="0"/>
              <a:cs typeface="Arial Black" charset="0"/>
            </a:endParaRPr>
          </a:p>
        </p:txBody>
      </p:sp>
      <p:sp>
        <p:nvSpPr>
          <p:cNvPr id="11" name="Text Placeholder 2"/>
          <p:cNvSpPr>
            <a:spLocks noGrp="1"/>
          </p:cNvSpPr>
          <p:nvPr>
            <p:ph type="body" sz="quarter" idx="10" hasCustomPrompt="1"/>
          </p:nvPr>
        </p:nvSpPr>
        <p:spPr>
          <a:xfrm>
            <a:off x="4440823" y="6510338"/>
            <a:ext cx="5845175" cy="260350"/>
          </a:xfrm>
        </p:spPr>
        <p:txBody>
          <a:bodyPr>
            <a:noAutofit/>
          </a:bodyPr>
          <a:lstStyle>
            <a:lvl1pPr marL="0" indent="0">
              <a:buNone/>
              <a:defRPr sz="1300" baseline="0">
                <a:solidFill>
                  <a:schemeClr val="bg1"/>
                </a:solidFill>
              </a:defRPr>
            </a:lvl1pPr>
          </a:lstStyle>
          <a:p>
            <a:pPr lvl="0"/>
            <a:r>
              <a:rPr lang="en-US" sz="1300"/>
              <a:t>Office of Strategic Planning &amp; Initiatives</a:t>
            </a:r>
            <a:endParaRPr lang="en-US"/>
          </a:p>
        </p:txBody>
      </p:sp>
      <p:sp>
        <p:nvSpPr>
          <p:cNvPr id="15" name="Date Placeholder 1"/>
          <p:cNvSpPr>
            <a:spLocks noGrp="1"/>
          </p:cNvSpPr>
          <p:nvPr>
            <p:ph type="dt" sz="half" idx="11"/>
          </p:nvPr>
        </p:nvSpPr>
        <p:spPr>
          <a:xfrm>
            <a:off x="9776179" y="6458363"/>
            <a:ext cx="1490346" cy="365125"/>
          </a:xfrm>
        </p:spPr>
        <p:txBody>
          <a:bodyPr/>
          <a:lstStyle>
            <a:lvl1pPr algn="r">
              <a:defRPr sz="1300">
                <a:solidFill>
                  <a:schemeClr val="bg1"/>
                </a:solidFill>
              </a:defRPr>
            </a:lvl1pPr>
          </a:lstStyle>
          <a:p>
            <a:fld id="{DBB3B96A-FDF8-0A47-96D4-34F17CF3C276}" type="datetime4">
              <a:rPr lang="en-US" smtClean="0"/>
              <a:t>August 25, 2021</a:t>
            </a:fld>
            <a:endParaRPr lang="en-US" dirty="0"/>
          </a:p>
        </p:txBody>
      </p:sp>
      <p:pic>
        <p:nvPicPr>
          <p:cNvPr id="13" name="Picture 12">
            <a:extLst>
              <a:ext uri="{FF2B5EF4-FFF2-40B4-BE49-F238E27FC236}">
                <a16:creationId xmlns:a16="http://schemas.microsoft.com/office/drawing/2014/main" id="{4E2FCF5A-787D-47A0-BE2B-3C87ED371C3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49" y="6241153"/>
            <a:ext cx="584948" cy="584948"/>
          </a:xfrm>
          <a:prstGeom prst="rect">
            <a:avLst/>
          </a:prstGeom>
        </p:spPr>
      </p:pic>
      <p:cxnSp>
        <p:nvCxnSpPr>
          <p:cNvPr id="14" name="Straight Connector 13">
            <a:extLst>
              <a:ext uri="{FF2B5EF4-FFF2-40B4-BE49-F238E27FC236}">
                <a16:creationId xmlns:a16="http://schemas.microsoft.com/office/drawing/2014/main" id="{AF14B4AC-2FC6-4479-A55D-03F980493F42}"/>
              </a:ext>
            </a:extLst>
          </p:cNvPr>
          <p:cNvCxnSpPr/>
          <p:nvPr/>
        </p:nvCxnSpPr>
        <p:spPr>
          <a:xfrm>
            <a:off x="11376837" y="6510940"/>
            <a:ext cx="0" cy="259972"/>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44EC98EB-7DF4-46A5-92EC-5F246C98FDE1}"/>
              </a:ext>
            </a:extLst>
          </p:cNvPr>
          <p:cNvSpPr txBox="1"/>
          <p:nvPr/>
        </p:nvSpPr>
        <p:spPr>
          <a:xfrm>
            <a:off x="11487150" y="6480462"/>
            <a:ext cx="585788" cy="307777"/>
          </a:xfrm>
          <a:prstGeom prst="rect">
            <a:avLst/>
          </a:prstGeom>
          <a:noFill/>
        </p:spPr>
        <p:txBody>
          <a:bodyPr wrap="square" rtlCol="0">
            <a:spAutoFit/>
          </a:bodyPr>
          <a:lstStyle/>
          <a:p>
            <a:fld id="{15209312-FEBA-6D4B-8361-CC24BE43BAEF}" type="slidenum">
              <a:rPr lang="en-US" sz="1400" smtClean="0">
                <a:solidFill>
                  <a:schemeClr val="bg1"/>
                </a:solidFill>
                <a:latin typeface="Arial" charset="0"/>
                <a:ea typeface="Arial" charset="0"/>
                <a:cs typeface="Arial" charset="0"/>
              </a:rPr>
              <a:t>‹#›</a:t>
            </a:fld>
            <a:endParaRPr lang="en-US" sz="1400">
              <a:solidFill>
                <a:schemeClr val="bg1"/>
              </a:solidFill>
              <a:latin typeface="Arial" charset="0"/>
              <a:ea typeface="Arial" charset="0"/>
              <a:cs typeface="Arial" charset="0"/>
            </a:endParaRPr>
          </a:p>
        </p:txBody>
      </p:sp>
      <p:sp>
        <p:nvSpPr>
          <p:cNvPr id="18" name="TextBox 17">
            <a:extLst>
              <a:ext uri="{FF2B5EF4-FFF2-40B4-BE49-F238E27FC236}">
                <a16:creationId xmlns:a16="http://schemas.microsoft.com/office/drawing/2014/main" id="{B2DE1563-0486-4685-9515-EDDBBB2C0BF6}"/>
              </a:ext>
            </a:extLst>
          </p:cNvPr>
          <p:cNvSpPr txBox="1"/>
          <p:nvPr/>
        </p:nvSpPr>
        <p:spPr>
          <a:xfrm>
            <a:off x="642097" y="6492037"/>
            <a:ext cx="3976202" cy="292388"/>
          </a:xfrm>
          <a:prstGeom prst="rect">
            <a:avLst/>
          </a:prstGeom>
          <a:noFill/>
        </p:spPr>
        <p:txBody>
          <a:bodyPr wrap="square" rtlCol="0">
            <a:spAutoFit/>
          </a:bodyPr>
          <a:lstStyle/>
          <a:p>
            <a:r>
              <a:rPr lang="en-US" sz="1300" b="1" i="0">
                <a:solidFill>
                  <a:schemeClr val="bg1"/>
                </a:solidFill>
                <a:latin typeface="Arial Black" charset="0"/>
                <a:ea typeface="Arial Black" charset="0"/>
                <a:cs typeface="Arial Black" charset="0"/>
              </a:rPr>
              <a:t>Georgia Department of Human Services </a:t>
            </a:r>
            <a:r>
              <a:rPr lang="en-US" sz="1300" b="0" i="0">
                <a:solidFill>
                  <a:schemeClr val="bg1"/>
                </a:solidFill>
                <a:latin typeface="Arial Black" charset="0"/>
                <a:ea typeface="Arial Black" charset="0"/>
                <a:cs typeface="Arial Black" charset="0"/>
              </a:rPr>
              <a:t>| </a:t>
            </a:r>
            <a:endParaRPr lang="en-US" sz="1300" b="1" i="0">
              <a:solidFill>
                <a:schemeClr val="bg1"/>
              </a:solidFill>
              <a:latin typeface="Arial Black" charset="0"/>
              <a:ea typeface="Arial Black" charset="0"/>
              <a:cs typeface="Arial Black" charset="0"/>
            </a:endParaRPr>
          </a:p>
        </p:txBody>
      </p:sp>
      <p:pic>
        <p:nvPicPr>
          <p:cNvPr id="19" name="Picture 18">
            <a:extLst>
              <a:ext uri="{FF2B5EF4-FFF2-40B4-BE49-F238E27FC236}">
                <a16:creationId xmlns:a16="http://schemas.microsoft.com/office/drawing/2014/main" id="{5C9C564C-7874-42E1-99BE-16A64E046AC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49" y="6241153"/>
            <a:ext cx="584948" cy="584948"/>
          </a:xfrm>
          <a:prstGeom prst="rect">
            <a:avLst/>
          </a:prstGeom>
        </p:spPr>
      </p:pic>
      <p:cxnSp>
        <p:nvCxnSpPr>
          <p:cNvPr id="20" name="Straight Connector 19">
            <a:extLst>
              <a:ext uri="{FF2B5EF4-FFF2-40B4-BE49-F238E27FC236}">
                <a16:creationId xmlns:a16="http://schemas.microsoft.com/office/drawing/2014/main" id="{4C05C194-94A5-497C-B7E6-6C5DB235B349}"/>
              </a:ext>
            </a:extLst>
          </p:cNvPr>
          <p:cNvCxnSpPr/>
          <p:nvPr/>
        </p:nvCxnSpPr>
        <p:spPr>
          <a:xfrm>
            <a:off x="11376837" y="6510940"/>
            <a:ext cx="0" cy="259972"/>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2D42E61C-F5DA-4775-B47F-B9C4CAEA13EC}"/>
              </a:ext>
            </a:extLst>
          </p:cNvPr>
          <p:cNvSpPr txBox="1"/>
          <p:nvPr/>
        </p:nvSpPr>
        <p:spPr>
          <a:xfrm>
            <a:off x="11487150" y="6480462"/>
            <a:ext cx="585788" cy="307777"/>
          </a:xfrm>
          <a:prstGeom prst="rect">
            <a:avLst/>
          </a:prstGeom>
          <a:noFill/>
        </p:spPr>
        <p:txBody>
          <a:bodyPr wrap="square" rtlCol="0">
            <a:spAutoFit/>
          </a:bodyPr>
          <a:lstStyle/>
          <a:p>
            <a:fld id="{15209312-FEBA-6D4B-8361-CC24BE43BAEF}" type="slidenum">
              <a:rPr lang="en-US" sz="1400" smtClean="0">
                <a:solidFill>
                  <a:schemeClr val="bg1"/>
                </a:solidFill>
                <a:latin typeface="Arial" charset="0"/>
                <a:ea typeface="Arial" charset="0"/>
                <a:cs typeface="Arial" charset="0"/>
              </a:rPr>
              <a:t>‹#›</a:t>
            </a:fld>
            <a:endParaRPr lang="en-US" sz="1400">
              <a:solidFill>
                <a:schemeClr val="bg1"/>
              </a:solidFill>
              <a:latin typeface="Arial" charset="0"/>
              <a:ea typeface="Arial" charset="0"/>
              <a:cs typeface="Arial" charset="0"/>
            </a:endParaRPr>
          </a:p>
        </p:txBody>
      </p:sp>
      <p:sp>
        <p:nvSpPr>
          <p:cNvPr id="22" name="TextBox 21">
            <a:extLst>
              <a:ext uri="{FF2B5EF4-FFF2-40B4-BE49-F238E27FC236}">
                <a16:creationId xmlns:a16="http://schemas.microsoft.com/office/drawing/2014/main" id="{47F50F17-D588-46E0-9ACB-2B5EDD46E42A}"/>
              </a:ext>
            </a:extLst>
          </p:cNvPr>
          <p:cNvSpPr txBox="1"/>
          <p:nvPr/>
        </p:nvSpPr>
        <p:spPr>
          <a:xfrm>
            <a:off x="642097" y="6492037"/>
            <a:ext cx="3976202" cy="292388"/>
          </a:xfrm>
          <a:prstGeom prst="rect">
            <a:avLst/>
          </a:prstGeom>
          <a:noFill/>
        </p:spPr>
        <p:txBody>
          <a:bodyPr wrap="square" rtlCol="0">
            <a:spAutoFit/>
          </a:bodyPr>
          <a:lstStyle/>
          <a:p>
            <a:r>
              <a:rPr lang="en-US" sz="1300" b="1" i="0">
                <a:solidFill>
                  <a:schemeClr val="bg1"/>
                </a:solidFill>
                <a:latin typeface="Arial Black" charset="0"/>
                <a:ea typeface="Arial Black" charset="0"/>
                <a:cs typeface="Arial Black" charset="0"/>
              </a:rPr>
              <a:t>Georgia Department of Human Services </a:t>
            </a:r>
            <a:r>
              <a:rPr lang="en-US" sz="1300" b="0" i="0">
                <a:solidFill>
                  <a:schemeClr val="bg1"/>
                </a:solidFill>
                <a:latin typeface="Arial Black" charset="0"/>
                <a:ea typeface="Arial Black" charset="0"/>
                <a:cs typeface="Arial Black" charset="0"/>
              </a:rPr>
              <a:t>| </a:t>
            </a:r>
            <a:endParaRPr lang="en-US" sz="1300" b="1" i="0">
              <a:solidFill>
                <a:schemeClr val="bg1"/>
              </a:solidFill>
              <a:latin typeface="Arial Black" charset="0"/>
              <a:ea typeface="Arial Black" charset="0"/>
              <a:cs typeface="Arial Black" charset="0"/>
            </a:endParaRPr>
          </a:p>
        </p:txBody>
      </p:sp>
    </p:spTree>
    <p:extLst>
      <p:ext uri="{BB962C8B-B14F-4D97-AF65-F5344CB8AC3E}">
        <p14:creationId xmlns:p14="http://schemas.microsoft.com/office/powerpoint/2010/main" val="297838974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Content Slide 2 Column GREEN text + photo Green">
    <p:bg>
      <p:bgPr>
        <a:blipFill dpi="0" rotWithShape="1">
          <a:blip r:embed="rId2">
            <a:lum/>
          </a:blip>
          <a:srcRect/>
          <a:stretch>
            <a:fillRect l="-2000" r="-2000"/>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49623" y="256185"/>
            <a:ext cx="11497235" cy="1033368"/>
          </a:xfrm>
        </p:spPr>
        <p:txBody>
          <a:bodyPr>
            <a:normAutofit/>
          </a:bodyPr>
          <a:lstStyle>
            <a:lvl1pPr algn="ctr">
              <a:defRPr sz="4000" b="1" i="0">
                <a:latin typeface="Arial Black" charset="0"/>
                <a:ea typeface="Arial Black" charset="0"/>
                <a:cs typeface="Arial Black" charset="0"/>
              </a:defRPr>
            </a:lvl1pPr>
          </a:lstStyle>
          <a:p>
            <a:r>
              <a:rPr lang="en-US"/>
              <a:t>Slide title goes here</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49" y="6241153"/>
            <a:ext cx="584948" cy="584948"/>
          </a:xfrm>
          <a:prstGeom prst="rect">
            <a:avLst/>
          </a:prstGeom>
        </p:spPr>
      </p:pic>
      <p:cxnSp>
        <p:nvCxnSpPr>
          <p:cNvPr id="9" name="Straight Connector 8"/>
          <p:cNvCxnSpPr/>
          <p:nvPr/>
        </p:nvCxnSpPr>
        <p:spPr>
          <a:xfrm>
            <a:off x="11376837" y="6510940"/>
            <a:ext cx="0" cy="259972"/>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Text Placeholder 11"/>
          <p:cNvSpPr>
            <a:spLocks noGrp="1"/>
          </p:cNvSpPr>
          <p:nvPr>
            <p:ph type="body" sz="quarter" idx="13"/>
          </p:nvPr>
        </p:nvSpPr>
        <p:spPr>
          <a:xfrm>
            <a:off x="349250" y="1289553"/>
            <a:ext cx="5521463" cy="4782635"/>
          </a:xfrm>
        </p:spPr>
        <p:txBody>
          <a:bodyPr/>
          <a:lstStyle>
            <a:lvl1pPr>
              <a:defRPr>
                <a:latin typeface="Arial" charset="0"/>
                <a:ea typeface="Arial" charset="0"/>
                <a:cs typeface="Arial" charset="0"/>
              </a:defRPr>
            </a:lvl1pPr>
            <a:lvl2pPr>
              <a:defRPr>
                <a:latin typeface="Arial" charset="0"/>
                <a:ea typeface="Arial" charset="0"/>
                <a:cs typeface="Arial" charset="0"/>
              </a:defRPr>
            </a:lvl2pPr>
            <a:lvl3pPr>
              <a:defRPr>
                <a:latin typeface="Arial" charset="0"/>
                <a:ea typeface="Arial" charset="0"/>
                <a:cs typeface="Arial" charset="0"/>
              </a:defRPr>
            </a:lvl3pPr>
            <a:lvl4pPr>
              <a:defRPr>
                <a:latin typeface="Arial" charset="0"/>
                <a:ea typeface="Arial" charset="0"/>
                <a:cs typeface="Arial" charset="0"/>
              </a:defRPr>
            </a:lvl4pPr>
            <a:lvl5pPr>
              <a:defRPr>
                <a:latin typeface="Arial" charset="0"/>
                <a:ea typeface="Arial" charset="0"/>
                <a:cs typeface="Arial"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Box 16"/>
          <p:cNvSpPr txBox="1"/>
          <p:nvPr/>
        </p:nvSpPr>
        <p:spPr>
          <a:xfrm>
            <a:off x="11487150" y="6480462"/>
            <a:ext cx="585788" cy="307777"/>
          </a:xfrm>
          <a:prstGeom prst="rect">
            <a:avLst/>
          </a:prstGeom>
          <a:noFill/>
        </p:spPr>
        <p:txBody>
          <a:bodyPr wrap="square" rtlCol="0">
            <a:spAutoFit/>
          </a:bodyPr>
          <a:lstStyle/>
          <a:p>
            <a:fld id="{15209312-FEBA-6D4B-8361-CC24BE43BAEF}" type="slidenum">
              <a:rPr lang="en-US" sz="1400" smtClean="0">
                <a:solidFill>
                  <a:schemeClr val="bg1"/>
                </a:solidFill>
                <a:latin typeface="Arial" charset="0"/>
                <a:ea typeface="Arial" charset="0"/>
                <a:cs typeface="Arial" charset="0"/>
              </a:rPr>
              <a:t>‹#›</a:t>
            </a:fld>
            <a:endParaRPr lang="en-US" sz="1400">
              <a:solidFill>
                <a:schemeClr val="bg1"/>
              </a:solidFill>
              <a:latin typeface="Arial" charset="0"/>
              <a:ea typeface="Arial" charset="0"/>
              <a:cs typeface="Arial" charset="0"/>
            </a:endParaRPr>
          </a:p>
        </p:txBody>
      </p:sp>
      <p:sp>
        <p:nvSpPr>
          <p:cNvPr id="4" name="Picture Placeholder 3"/>
          <p:cNvSpPr>
            <a:spLocks noGrp="1"/>
          </p:cNvSpPr>
          <p:nvPr>
            <p:ph type="pic" sz="quarter" idx="14"/>
          </p:nvPr>
        </p:nvSpPr>
        <p:spPr>
          <a:xfrm>
            <a:off x="6227763" y="1289553"/>
            <a:ext cx="5619750" cy="4782635"/>
          </a:xfrm>
        </p:spPr>
        <p:txBody>
          <a:bodyPr/>
          <a:lstStyle>
            <a:lvl1pPr marL="0" indent="0">
              <a:buFontTx/>
              <a:buNone/>
              <a:defRPr>
                <a:latin typeface="Arial" charset="0"/>
                <a:ea typeface="Arial" charset="0"/>
                <a:cs typeface="Arial" charset="0"/>
              </a:defRPr>
            </a:lvl1pPr>
          </a:lstStyle>
          <a:p>
            <a:r>
              <a:rPr lang="en-US"/>
              <a:t>Click icon to add picture</a:t>
            </a:r>
          </a:p>
        </p:txBody>
      </p:sp>
      <p:sp>
        <p:nvSpPr>
          <p:cNvPr id="10" name="TextBox 9"/>
          <p:cNvSpPr txBox="1"/>
          <p:nvPr/>
        </p:nvSpPr>
        <p:spPr>
          <a:xfrm>
            <a:off x="642097" y="6492037"/>
            <a:ext cx="3976202" cy="292388"/>
          </a:xfrm>
          <a:prstGeom prst="rect">
            <a:avLst/>
          </a:prstGeom>
          <a:noFill/>
        </p:spPr>
        <p:txBody>
          <a:bodyPr wrap="square" rtlCol="0">
            <a:spAutoFit/>
          </a:bodyPr>
          <a:lstStyle/>
          <a:p>
            <a:r>
              <a:rPr lang="en-US" sz="1300" b="1" i="0">
                <a:solidFill>
                  <a:schemeClr val="bg1"/>
                </a:solidFill>
                <a:latin typeface="Arial Black" charset="0"/>
                <a:ea typeface="Arial Black" charset="0"/>
                <a:cs typeface="Arial Black" charset="0"/>
              </a:rPr>
              <a:t>Georgia Department of Human Services </a:t>
            </a:r>
            <a:r>
              <a:rPr lang="en-US" sz="1300" b="0" i="0">
                <a:solidFill>
                  <a:schemeClr val="bg1"/>
                </a:solidFill>
                <a:latin typeface="Arial Black" charset="0"/>
                <a:ea typeface="Arial Black" charset="0"/>
                <a:cs typeface="Arial Black" charset="0"/>
              </a:rPr>
              <a:t>| </a:t>
            </a:r>
            <a:endParaRPr lang="en-US" sz="1300" b="1" i="0">
              <a:solidFill>
                <a:schemeClr val="bg1"/>
              </a:solidFill>
              <a:latin typeface="Arial Black" charset="0"/>
              <a:ea typeface="Arial Black" charset="0"/>
              <a:cs typeface="Arial Black" charset="0"/>
            </a:endParaRPr>
          </a:p>
        </p:txBody>
      </p:sp>
      <p:sp>
        <p:nvSpPr>
          <p:cNvPr id="11" name="Text Placeholder 2"/>
          <p:cNvSpPr>
            <a:spLocks noGrp="1"/>
          </p:cNvSpPr>
          <p:nvPr>
            <p:ph type="body" sz="quarter" idx="10" hasCustomPrompt="1"/>
          </p:nvPr>
        </p:nvSpPr>
        <p:spPr>
          <a:xfrm>
            <a:off x="4440823" y="6510338"/>
            <a:ext cx="5845175" cy="260350"/>
          </a:xfrm>
        </p:spPr>
        <p:txBody>
          <a:bodyPr>
            <a:noAutofit/>
          </a:bodyPr>
          <a:lstStyle>
            <a:lvl1pPr marL="0" indent="0">
              <a:buNone/>
              <a:defRPr sz="1300" baseline="0">
                <a:solidFill>
                  <a:schemeClr val="bg1"/>
                </a:solidFill>
              </a:defRPr>
            </a:lvl1pPr>
          </a:lstStyle>
          <a:p>
            <a:pPr lvl="0"/>
            <a:r>
              <a:rPr lang="en-US" sz="1300"/>
              <a:t>Office of Strategic Planning &amp; Initiatives</a:t>
            </a:r>
            <a:endParaRPr lang="en-US"/>
          </a:p>
        </p:txBody>
      </p:sp>
      <p:sp>
        <p:nvSpPr>
          <p:cNvPr id="15" name="Date Placeholder 1"/>
          <p:cNvSpPr>
            <a:spLocks noGrp="1"/>
          </p:cNvSpPr>
          <p:nvPr>
            <p:ph type="dt" sz="half" idx="11"/>
          </p:nvPr>
        </p:nvSpPr>
        <p:spPr>
          <a:xfrm>
            <a:off x="9821338" y="6458363"/>
            <a:ext cx="1445187" cy="365125"/>
          </a:xfrm>
        </p:spPr>
        <p:txBody>
          <a:bodyPr/>
          <a:lstStyle>
            <a:lvl1pPr algn="r">
              <a:defRPr sz="1300">
                <a:solidFill>
                  <a:schemeClr val="bg1"/>
                </a:solidFill>
              </a:defRPr>
            </a:lvl1pPr>
          </a:lstStyle>
          <a:p>
            <a:fld id="{2AA9C699-EB11-9741-A4E0-E6A940BDBD67}" type="datetime4">
              <a:rPr lang="en-US" smtClean="0"/>
              <a:t>August 25, 2021</a:t>
            </a:fld>
            <a:endParaRPr lang="en-US" dirty="0"/>
          </a:p>
        </p:txBody>
      </p:sp>
      <p:pic>
        <p:nvPicPr>
          <p:cNvPr id="13" name="Picture 12">
            <a:extLst>
              <a:ext uri="{FF2B5EF4-FFF2-40B4-BE49-F238E27FC236}">
                <a16:creationId xmlns:a16="http://schemas.microsoft.com/office/drawing/2014/main" id="{299AEFB3-14DE-4A20-8126-1D46702893D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49" y="6241153"/>
            <a:ext cx="584948" cy="584948"/>
          </a:xfrm>
          <a:prstGeom prst="rect">
            <a:avLst/>
          </a:prstGeom>
        </p:spPr>
      </p:pic>
      <p:cxnSp>
        <p:nvCxnSpPr>
          <p:cNvPr id="14" name="Straight Connector 13">
            <a:extLst>
              <a:ext uri="{FF2B5EF4-FFF2-40B4-BE49-F238E27FC236}">
                <a16:creationId xmlns:a16="http://schemas.microsoft.com/office/drawing/2014/main" id="{A14242BA-8DB0-4C94-821D-BFCCE8762C1E}"/>
              </a:ext>
            </a:extLst>
          </p:cNvPr>
          <p:cNvCxnSpPr/>
          <p:nvPr/>
        </p:nvCxnSpPr>
        <p:spPr>
          <a:xfrm>
            <a:off x="11376837" y="6510940"/>
            <a:ext cx="0" cy="259972"/>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0FBCF770-162B-4B21-8634-B59A7B670A98}"/>
              </a:ext>
            </a:extLst>
          </p:cNvPr>
          <p:cNvSpPr txBox="1"/>
          <p:nvPr/>
        </p:nvSpPr>
        <p:spPr>
          <a:xfrm>
            <a:off x="11487150" y="6480462"/>
            <a:ext cx="585788" cy="307777"/>
          </a:xfrm>
          <a:prstGeom prst="rect">
            <a:avLst/>
          </a:prstGeom>
          <a:noFill/>
        </p:spPr>
        <p:txBody>
          <a:bodyPr wrap="square" rtlCol="0">
            <a:spAutoFit/>
          </a:bodyPr>
          <a:lstStyle/>
          <a:p>
            <a:fld id="{15209312-FEBA-6D4B-8361-CC24BE43BAEF}" type="slidenum">
              <a:rPr lang="en-US" sz="1400" smtClean="0">
                <a:solidFill>
                  <a:schemeClr val="bg1"/>
                </a:solidFill>
                <a:latin typeface="Arial" charset="0"/>
                <a:ea typeface="Arial" charset="0"/>
                <a:cs typeface="Arial" charset="0"/>
              </a:rPr>
              <a:t>‹#›</a:t>
            </a:fld>
            <a:endParaRPr lang="en-US" sz="1400">
              <a:solidFill>
                <a:schemeClr val="bg1"/>
              </a:solidFill>
              <a:latin typeface="Arial" charset="0"/>
              <a:ea typeface="Arial" charset="0"/>
              <a:cs typeface="Arial" charset="0"/>
            </a:endParaRPr>
          </a:p>
        </p:txBody>
      </p:sp>
      <p:sp>
        <p:nvSpPr>
          <p:cNvPr id="18" name="TextBox 17">
            <a:extLst>
              <a:ext uri="{FF2B5EF4-FFF2-40B4-BE49-F238E27FC236}">
                <a16:creationId xmlns:a16="http://schemas.microsoft.com/office/drawing/2014/main" id="{E5ED1F9A-64DC-466D-A296-78C3889B968F}"/>
              </a:ext>
            </a:extLst>
          </p:cNvPr>
          <p:cNvSpPr txBox="1"/>
          <p:nvPr/>
        </p:nvSpPr>
        <p:spPr>
          <a:xfrm>
            <a:off x="642097" y="6492037"/>
            <a:ext cx="3976202" cy="292388"/>
          </a:xfrm>
          <a:prstGeom prst="rect">
            <a:avLst/>
          </a:prstGeom>
          <a:noFill/>
        </p:spPr>
        <p:txBody>
          <a:bodyPr wrap="square" rtlCol="0">
            <a:spAutoFit/>
          </a:bodyPr>
          <a:lstStyle/>
          <a:p>
            <a:r>
              <a:rPr lang="en-US" sz="1300" b="1" i="0">
                <a:solidFill>
                  <a:schemeClr val="bg1"/>
                </a:solidFill>
                <a:latin typeface="Arial Black" charset="0"/>
                <a:ea typeface="Arial Black" charset="0"/>
                <a:cs typeface="Arial Black" charset="0"/>
              </a:rPr>
              <a:t>Georgia Department of Human Services </a:t>
            </a:r>
            <a:r>
              <a:rPr lang="en-US" sz="1300" b="0" i="0">
                <a:solidFill>
                  <a:schemeClr val="bg1"/>
                </a:solidFill>
                <a:latin typeface="Arial Black" charset="0"/>
                <a:ea typeface="Arial Black" charset="0"/>
                <a:cs typeface="Arial Black" charset="0"/>
              </a:rPr>
              <a:t>| </a:t>
            </a:r>
            <a:endParaRPr lang="en-US" sz="1300" b="1" i="0">
              <a:solidFill>
                <a:schemeClr val="bg1"/>
              </a:solidFill>
              <a:latin typeface="Arial Black" charset="0"/>
              <a:ea typeface="Arial Black" charset="0"/>
              <a:cs typeface="Arial Black" charset="0"/>
            </a:endParaRPr>
          </a:p>
        </p:txBody>
      </p:sp>
      <p:pic>
        <p:nvPicPr>
          <p:cNvPr id="19" name="Picture 18">
            <a:extLst>
              <a:ext uri="{FF2B5EF4-FFF2-40B4-BE49-F238E27FC236}">
                <a16:creationId xmlns:a16="http://schemas.microsoft.com/office/drawing/2014/main" id="{50498191-F491-4F3A-B352-7854E6F8694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49" y="6241153"/>
            <a:ext cx="584948" cy="584948"/>
          </a:xfrm>
          <a:prstGeom prst="rect">
            <a:avLst/>
          </a:prstGeom>
        </p:spPr>
      </p:pic>
      <p:cxnSp>
        <p:nvCxnSpPr>
          <p:cNvPr id="20" name="Straight Connector 19">
            <a:extLst>
              <a:ext uri="{FF2B5EF4-FFF2-40B4-BE49-F238E27FC236}">
                <a16:creationId xmlns:a16="http://schemas.microsoft.com/office/drawing/2014/main" id="{4F19BAC5-38BB-404B-8DE0-174EC0DF671A}"/>
              </a:ext>
            </a:extLst>
          </p:cNvPr>
          <p:cNvCxnSpPr/>
          <p:nvPr/>
        </p:nvCxnSpPr>
        <p:spPr>
          <a:xfrm>
            <a:off x="11376837" y="6510940"/>
            <a:ext cx="0" cy="259972"/>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3D634CD1-04D9-4B41-9490-23359C304D9D}"/>
              </a:ext>
            </a:extLst>
          </p:cNvPr>
          <p:cNvSpPr txBox="1"/>
          <p:nvPr/>
        </p:nvSpPr>
        <p:spPr>
          <a:xfrm>
            <a:off x="11487150" y="6480462"/>
            <a:ext cx="585788" cy="307777"/>
          </a:xfrm>
          <a:prstGeom prst="rect">
            <a:avLst/>
          </a:prstGeom>
          <a:noFill/>
        </p:spPr>
        <p:txBody>
          <a:bodyPr wrap="square" rtlCol="0">
            <a:spAutoFit/>
          </a:bodyPr>
          <a:lstStyle/>
          <a:p>
            <a:fld id="{15209312-FEBA-6D4B-8361-CC24BE43BAEF}" type="slidenum">
              <a:rPr lang="en-US" sz="1400" smtClean="0">
                <a:solidFill>
                  <a:schemeClr val="bg1"/>
                </a:solidFill>
                <a:latin typeface="Arial" charset="0"/>
                <a:ea typeface="Arial" charset="0"/>
                <a:cs typeface="Arial" charset="0"/>
              </a:rPr>
              <a:t>‹#›</a:t>
            </a:fld>
            <a:endParaRPr lang="en-US" sz="1400">
              <a:solidFill>
                <a:schemeClr val="bg1"/>
              </a:solidFill>
              <a:latin typeface="Arial" charset="0"/>
              <a:ea typeface="Arial" charset="0"/>
              <a:cs typeface="Arial" charset="0"/>
            </a:endParaRPr>
          </a:p>
        </p:txBody>
      </p:sp>
      <p:sp>
        <p:nvSpPr>
          <p:cNvPr id="22" name="TextBox 21">
            <a:extLst>
              <a:ext uri="{FF2B5EF4-FFF2-40B4-BE49-F238E27FC236}">
                <a16:creationId xmlns:a16="http://schemas.microsoft.com/office/drawing/2014/main" id="{5D762C87-D241-440C-AA97-CC19F9186EAF}"/>
              </a:ext>
            </a:extLst>
          </p:cNvPr>
          <p:cNvSpPr txBox="1"/>
          <p:nvPr/>
        </p:nvSpPr>
        <p:spPr>
          <a:xfrm>
            <a:off x="642097" y="6492037"/>
            <a:ext cx="3976202" cy="292388"/>
          </a:xfrm>
          <a:prstGeom prst="rect">
            <a:avLst/>
          </a:prstGeom>
          <a:noFill/>
        </p:spPr>
        <p:txBody>
          <a:bodyPr wrap="square" rtlCol="0">
            <a:spAutoFit/>
          </a:bodyPr>
          <a:lstStyle/>
          <a:p>
            <a:r>
              <a:rPr lang="en-US" sz="1300" b="1" i="0">
                <a:solidFill>
                  <a:schemeClr val="bg1"/>
                </a:solidFill>
                <a:latin typeface="Arial Black" charset="0"/>
                <a:ea typeface="Arial Black" charset="0"/>
                <a:cs typeface="Arial Black" charset="0"/>
              </a:rPr>
              <a:t>Georgia Department of Human Services </a:t>
            </a:r>
            <a:r>
              <a:rPr lang="en-US" sz="1300" b="0" i="0">
                <a:solidFill>
                  <a:schemeClr val="bg1"/>
                </a:solidFill>
                <a:latin typeface="Arial Black" charset="0"/>
                <a:ea typeface="Arial Black" charset="0"/>
                <a:cs typeface="Arial Black" charset="0"/>
              </a:rPr>
              <a:t>| </a:t>
            </a:r>
            <a:endParaRPr lang="en-US" sz="1300" b="1" i="0">
              <a:solidFill>
                <a:schemeClr val="bg1"/>
              </a:solidFill>
              <a:latin typeface="Arial Black" charset="0"/>
              <a:ea typeface="Arial Black" charset="0"/>
              <a:cs typeface="Arial Black" charset="0"/>
            </a:endParaRPr>
          </a:p>
        </p:txBody>
      </p:sp>
    </p:spTree>
    <p:extLst>
      <p:ext uri="{BB962C8B-B14F-4D97-AF65-F5344CB8AC3E}">
        <p14:creationId xmlns:p14="http://schemas.microsoft.com/office/powerpoint/2010/main" val="319420919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Content Slide 2 column ORANGE text + photo Orange">
    <p:bg>
      <p:bgPr>
        <a:blipFill dpi="0" rotWithShape="1">
          <a:blip r:embed="rId2">
            <a:lum/>
          </a:blip>
          <a:srcRect/>
          <a:stretch>
            <a:fillRect l="-2000" r="-2000"/>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49623" y="256185"/>
            <a:ext cx="11497235" cy="1033368"/>
          </a:xfrm>
        </p:spPr>
        <p:txBody>
          <a:bodyPr>
            <a:normAutofit/>
          </a:bodyPr>
          <a:lstStyle>
            <a:lvl1pPr algn="ctr">
              <a:defRPr sz="4000" b="1" i="0">
                <a:latin typeface="Arial Black" charset="0"/>
                <a:ea typeface="Arial Black" charset="0"/>
                <a:cs typeface="Arial Black" charset="0"/>
              </a:defRPr>
            </a:lvl1pPr>
          </a:lstStyle>
          <a:p>
            <a:r>
              <a:rPr lang="en-US"/>
              <a:t>Slide title goes here</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49" y="6241153"/>
            <a:ext cx="584948" cy="584948"/>
          </a:xfrm>
          <a:prstGeom prst="rect">
            <a:avLst/>
          </a:prstGeom>
        </p:spPr>
      </p:pic>
      <p:cxnSp>
        <p:nvCxnSpPr>
          <p:cNvPr id="9" name="Straight Connector 8"/>
          <p:cNvCxnSpPr/>
          <p:nvPr/>
        </p:nvCxnSpPr>
        <p:spPr>
          <a:xfrm>
            <a:off x="11376837" y="6510940"/>
            <a:ext cx="0" cy="259972"/>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Text Placeholder 11"/>
          <p:cNvSpPr>
            <a:spLocks noGrp="1"/>
          </p:cNvSpPr>
          <p:nvPr>
            <p:ph type="body" sz="quarter" idx="13"/>
          </p:nvPr>
        </p:nvSpPr>
        <p:spPr>
          <a:xfrm>
            <a:off x="349250" y="1289553"/>
            <a:ext cx="5521463" cy="4782635"/>
          </a:xfrm>
        </p:spPr>
        <p:txBody>
          <a:bodyPr/>
          <a:lstStyle>
            <a:lvl1pPr>
              <a:defRPr>
                <a:latin typeface="Arial" charset="0"/>
                <a:ea typeface="Arial" charset="0"/>
                <a:cs typeface="Arial" charset="0"/>
              </a:defRPr>
            </a:lvl1pPr>
            <a:lvl2pPr>
              <a:defRPr>
                <a:latin typeface="Arial" charset="0"/>
                <a:ea typeface="Arial" charset="0"/>
                <a:cs typeface="Arial" charset="0"/>
              </a:defRPr>
            </a:lvl2pPr>
            <a:lvl3pPr>
              <a:defRPr>
                <a:latin typeface="Arial" charset="0"/>
                <a:ea typeface="Arial" charset="0"/>
                <a:cs typeface="Arial" charset="0"/>
              </a:defRPr>
            </a:lvl3pPr>
            <a:lvl4pPr>
              <a:defRPr>
                <a:latin typeface="Arial" charset="0"/>
                <a:ea typeface="Arial" charset="0"/>
                <a:cs typeface="Arial" charset="0"/>
              </a:defRPr>
            </a:lvl4pPr>
            <a:lvl5pPr>
              <a:defRPr>
                <a:latin typeface="Arial" charset="0"/>
                <a:ea typeface="Arial" charset="0"/>
                <a:cs typeface="Arial"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Box 16"/>
          <p:cNvSpPr txBox="1"/>
          <p:nvPr/>
        </p:nvSpPr>
        <p:spPr>
          <a:xfrm>
            <a:off x="11487150" y="6480462"/>
            <a:ext cx="585788" cy="307777"/>
          </a:xfrm>
          <a:prstGeom prst="rect">
            <a:avLst/>
          </a:prstGeom>
          <a:noFill/>
        </p:spPr>
        <p:txBody>
          <a:bodyPr wrap="square" rtlCol="0">
            <a:spAutoFit/>
          </a:bodyPr>
          <a:lstStyle/>
          <a:p>
            <a:fld id="{15209312-FEBA-6D4B-8361-CC24BE43BAEF}" type="slidenum">
              <a:rPr lang="en-US" sz="1400" smtClean="0">
                <a:solidFill>
                  <a:schemeClr val="bg1"/>
                </a:solidFill>
                <a:latin typeface="Arial" charset="0"/>
                <a:ea typeface="Arial" charset="0"/>
                <a:cs typeface="Arial" charset="0"/>
              </a:rPr>
              <a:t>‹#›</a:t>
            </a:fld>
            <a:endParaRPr lang="en-US" sz="1400">
              <a:solidFill>
                <a:schemeClr val="bg1"/>
              </a:solidFill>
              <a:latin typeface="Arial" charset="0"/>
              <a:ea typeface="Arial" charset="0"/>
              <a:cs typeface="Arial" charset="0"/>
            </a:endParaRPr>
          </a:p>
        </p:txBody>
      </p:sp>
      <p:sp>
        <p:nvSpPr>
          <p:cNvPr id="4" name="Picture Placeholder 3"/>
          <p:cNvSpPr>
            <a:spLocks noGrp="1"/>
          </p:cNvSpPr>
          <p:nvPr>
            <p:ph type="pic" sz="quarter" idx="14"/>
          </p:nvPr>
        </p:nvSpPr>
        <p:spPr>
          <a:xfrm>
            <a:off x="6227763" y="1289553"/>
            <a:ext cx="5619750" cy="4782635"/>
          </a:xfrm>
        </p:spPr>
        <p:txBody>
          <a:bodyPr/>
          <a:lstStyle>
            <a:lvl1pPr marL="0" indent="0">
              <a:buFontTx/>
              <a:buNone/>
              <a:defRPr>
                <a:latin typeface="Arial" charset="0"/>
                <a:ea typeface="Arial" charset="0"/>
                <a:cs typeface="Arial" charset="0"/>
              </a:defRPr>
            </a:lvl1pPr>
          </a:lstStyle>
          <a:p>
            <a:r>
              <a:rPr lang="en-US"/>
              <a:t>Click icon to add picture</a:t>
            </a:r>
          </a:p>
        </p:txBody>
      </p:sp>
      <p:sp>
        <p:nvSpPr>
          <p:cNvPr id="10" name="TextBox 9"/>
          <p:cNvSpPr txBox="1"/>
          <p:nvPr/>
        </p:nvSpPr>
        <p:spPr>
          <a:xfrm>
            <a:off x="642097" y="6492037"/>
            <a:ext cx="3976202" cy="292388"/>
          </a:xfrm>
          <a:prstGeom prst="rect">
            <a:avLst/>
          </a:prstGeom>
          <a:noFill/>
        </p:spPr>
        <p:txBody>
          <a:bodyPr wrap="square" rtlCol="0">
            <a:spAutoFit/>
          </a:bodyPr>
          <a:lstStyle/>
          <a:p>
            <a:r>
              <a:rPr lang="en-US" sz="1300" b="1" i="0">
                <a:solidFill>
                  <a:schemeClr val="bg1"/>
                </a:solidFill>
                <a:latin typeface="Arial Black" charset="0"/>
                <a:ea typeface="Arial Black" charset="0"/>
                <a:cs typeface="Arial Black" charset="0"/>
              </a:rPr>
              <a:t>Georgia Department of Human Services </a:t>
            </a:r>
            <a:r>
              <a:rPr lang="en-US" sz="1300" b="0" i="0">
                <a:solidFill>
                  <a:schemeClr val="bg1"/>
                </a:solidFill>
                <a:latin typeface="Arial Black" charset="0"/>
                <a:ea typeface="Arial Black" charset="0"/>
                <a:cs typeface="Arial Black" charset="0"/>
              </a:rPr>
              <a:t>| </a:t>
            </a:r>
            <a:endParaRPr lang="en-US" sz="1300" b="1" i="0">
              <a:solidFill>
                <a:schemeClr val="bg1"/>
              </a:solidFill>
              <a:latin typeface="Arial Black" charset="0"/>
              <a:ea typeface="Arial Black" charset="0"/>
              <a:cs typeface="Arial Black" charset="0"/>
            </a:endParaRPr>
          </a:p>
        </p:txBody>
      </p:sp>
      <p:sp>
        <p:nvSpPr>
          <p:cNvPr id="11" name="Text Placeholder 2"/>
          <p:cNvSpPr>
            <a:spLocks noGrp="1"/>
          </p:cNvSpPr>
          <p:nvPr>
            <p:ph type="body" sz="quarter" idx="10" hasCustomPrompt="1"/>
          </p:nvPr>
        </p:nvSpPr>
        <p:spPr>
          <a:xfrm>
            <a:off x="4440823" y="6510338"/>
            <a:ext cx="5845175" cy="260350"/>
          </a:xfrm>
        </p:spPr>
        <p:txBody>
          <a:bodyPr>
            <a:noAutofit/>
          </a:bodyPr>
          <a:lstStyle>
            <a:lvl1pPr marL="0" indent="0">
              <a:buNone/>
              <a:defRPr sz="1300" baseline="0">
                <a:solidFill>
                  <a:schemeClr val="bg1"/>
                </a:solidFill>
              </a:defRPr>
            </a:lvl1pPr>
          </a:lstStyle>
          <a:p>
            <a:pPr lvl="0"/>
            <a:r>
              <a:rPr lang="en-US" sz="1300"/>
              <a:t>Office of Strategic Planning &amp; Initiatives</a:t>
            </a:r>
            <a:endParaRPr lang="en-US"/>
          </a:p>
        </p:txBody>
      </p:sp>
      <p:sp>
        <p:nvSpPr>
          <p:cNvPr id="15" name="Date Placeholder 1"/>
          <p:cNvSpPr>
            <a:spLocks noGrp="1"/>
          </p:cNvSpPr>
          <p:nvPr>
            <p:ph type="dt" sz="half" idx="11"/>
          </p:nvPr>
        </p:nvSpPr>
        <p:spPr>
          <a:xfrm>
            <a:off x="9855201" y="6458363"/>
            <a:ext cx="1411324" cy="365125"/>
          </a:xfrm>
        </p:spPr>
        <p:txBody>
          <a:bodyPr/>
          <a:lstStyle>
            <a:lvl1pPr algn="r">
              <a:defRPr sz="1300">
                <a:solidFill>
                  <a:schemeClr val="bg1"/>
                </a:solidFill>
              </a:defRPr>
            </a:lvl1pPr>
          </a:lstStyle>
          <a:p>
            <a:fld id="{C6183966-D9AE-6949-91D6-E01384A57FD6}" type="datetime4">
              <a:rPr lang="en-US" smtClean="0"/>
              <a:t>August 25, 2021</a:t>
            </a:fld>
            <a:endParaRPr lang="en-US" dirty="0"/>
          </a:p>
        </p:txBody>
      </p:sp>
      <p:pic>
        <p:nvPicPr>
          <p:cNvPr id="13" name="Picture 12">
            <a:extLst>
              <a:ext uri="{FF2B5EF4-FFF2-40B4-BE49-F238E27FC236}">
                <a16:creationId xmlns:a16="http://schemas.microsoft.com/office/drawing/2014/main" id="{74AEA523-AFAC-4C0C-8C96-083CF13AB6B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49" y="6241153"/>
            <a:ext cx="584948" cy="584948"/>
          </a:xfrm>
          <a:prstGeom prst="rect">
            <a:avLst/>
          </a:prstGeom>
        </p:spPr>
      </p:pic>
      <p:cxnSp>
        <p:nvCxnSpPr>
          <p:cNvPr id="14" name="Straight Connector 13">
            <a:extLst>
              <a:ext uri="{FF2B5EF4-FFF2-40B4-BE49-F238E27FC236}">
                <a16:creationId xmlns:a16="http://schemas.microsoft.com/office/drawing/2014/main" id="{805B35B9-A7C4-47B3-81E0-2FD8E74A9BBC}"/>
              </a:ext>
            </a:extLst>
          </p:cNvPr>
          <p:cNvCxnSpPr/>
          <p:nvPr/>
        </p:nvCxnSpPr>
        <p:spPr>
          <a:xfrm>
            <a:off x="11376837" y="6510940"/>
            <a:ext cx="0" cy="259972"/>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11292B3D-E4AE-4DFE-ABEC-7D4F0B5FF01E}"/>
              </a:ext>
            </a:extLst>
          </p:cNvPr>
          <p:cNvSpPr txBox="1"/>
          <p:nvPr/>
        </p:nvSpPr>
        <p:spPr>
          <a:xfrm>
            <a:off x="11487150" y="6480462"/>
            <a:ext cx="585788" cy="307777"/>
          </a:xfrm>
          <a:prstGeom prst="rect">
            <a:avLst/>
          </a:prstGeom>
          <a:noFill/>
        </p:spPr>
        <p:txBody>
          <a:bodyPr wrap="square" rtlCol="0">
            <a:spAutoFit/>
          </a:bodyPr>
          <a:lstStyle/>
          <a:p>
            <a:fld id="{15209312-FEBA-6D4B-8361-CC24BE43BAEF}" type="slidenum">
              <a:rPr lang="en-US" sz="1400" smtClean="0">
                <a:solidFill>
                  <a:schemeClr val="bg1"/>
                </a:solidFill>
                <a:latin typeface="Arial" charset="0"/>
                <a:ea typeface="Arial" charset="0"/>
                <a:cs typeface="Arial" charset="0"/>
              </a:rPr>
              <a:t>‹#›</a:t>
            </a:fld>
            <a:endParaRPr lang="en-US" sz="1400">
              <a:solidFill>
                <a:schemeClr val="bg1"/>
              </a:solidFill>
              <a:latin typeface="Arial" charset="0"/>
              <a:ea typeface="Arial" charset="0"/>
              <a:cs typeface="Arial" charset="0"/>
            </a:endParaRPr>
          </a:p>
        </p:txBody>
      </p:sp>
      <p:sp>
        <p:nvSpPr>
          <p:cNvPr id="18" name="TextBox 17">
            <a:extLst>
              <a:ext uri="{FF2B5EF4-FFF2-40B4-BE49-F238E27FC236}">
                <a16:creationId xmlns:a16="http://schemas.microsoft.com/office/drawing/2014/main" id="{FAB233FF-B2D1-483D-A03D-1EB7D0791046}"/>
              </a:ext>
            </a:extLst>
          </p:cNvPr>
          <p:cNvSpPr txBox="1"/>
          <p:nvPr/>
        </p:nvSpPr>
        <p:spPr>
          <a:xfrm>
            <a:off x="642097" y="6492037"/>
            <a:ext cx="3976202" cy="292388"/>
          </a:xfrm>
          <a:prstGeom prst="rect">
            <a:avLst/>
          </a:prstGeom>
          <a:noFill/>
        </p:spPr>
        <p:txBody>
          <a:bodyPr wrap="square" rtlCol="0">
            <a:spAutoFit/>
          </a:bodyPr>
          <a:lstStyle/>
          <a:p>
            <a:r>
              <a:rPr lang="en-US" sz="1300" b="1" i="0">
                <a:solidFill>
                  <a:schemeClr val="bg1"/>
                </a:solidFill>
                <a:latin typeface="Arial Black" charset="0"/>
                <a:ea typeface="Arial Black" charset="0"/>
                <a:cs typeface="Arial Black" charset="0"/>
              </a:rPr>
              <a:t>Georgia Department of Human Services </a:t>
            </a:r>
            <a:r>
              <a:rPr lang="en-US" sz="1300" b="0" i="0">
                <a:solidFill>
                  <a:schemeClr val="bg1"/>
                </a:solidFill>
                <a:latin typeface="Arial Black" charset="0"/>
                <a:ea typeface="Arial Black" charset="0"/>
                <a:cs typeface="Arial Black" charset="0"/>
              </a:rPr>
              <a:t>| </a:t>
            </a:r>
            <a:endParaRPr lang="en-US" sz="1300" b="1" i="0">
              <a:solidFill>
                <a:schemeClr val="bg1"/>
              </a:solidFill>
              <a:latin typeface="Arial Black" charset="0"/>
              <a:ea typeface="Arial Black" charset="0"/>
              <a:cs typeface="Arial Black" charset="0"/>
            </a:endParaRPr>
          </a:p>
        </p:txBody>
      </p:sp>
      <p:pic>
        <p:nvPicPr>
          <p:cNvPr id="19" name="Picture 18">
            <a:extLst>
              <a:ext uri="{FF2B5EF4-FFF2-40B4-BE49-F238E27FC236}">
                <a16:creationId xmlns:a16="http://schemas.microsoft.com/office/drawing/2014/main" id="{0F38FA3B-9DF5-4D67-AE7C-B3D3EF86D2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49" y="6241153"/>
            <a:ext cx="584948" cy="584948"/>
          </a:xfrm>
          <a:prstGeom prst="rect">
            <a:avLst/>
          </a:prstGeom>
        </p:spPr>
      </p:pic>
      <p:cxnSp>
        <p:nvCxnSpPr>
          <p:cNvPr id="20" name="Straight Connector 19">
            <a:extLst>
              <a:ext uri="{FF2B5EF4-FFF2-40B4-BE49-F238E27FC236}">
                <a16:creationId xmlns:a16="http://schemas.microsoft.com/office/drawing/2014/main" id="{7BFBD89F-6170-49FA-B329-520207AE59DB}"/>
              </a:ext>
            </a:extLst>
          </p:cNvPr>
          <p:cNvCxnSpPr/>
          <p:nvPr/>
        </p:nvCxnSpPr>
        <p:spPr>
          <a:xfrm>
            <a:off x="11376837" y="6510940"/>
            <a:ext cx="0" cy="259972"/>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FB583488-8E5A-4EA4-B112-4018C625F287}"/>
              </a:ext>
            </a:extLst>
          </p:cNvPr>
          <p:cNvSpPr txBox="1"/>
          <p:nvPr/>
        </p:nvSpPr>
        <p:spPr>
          <a:xfrm>
            <a:off x="11487150" y="6480462"/>
            <a:ext cx="585788" cy="307777"/>
          </a:xfrm>
          <a:prstGeom prst="rect">
            <a:avLst/>
          </a:prstGeom>
          <a:noFill/>
        </p:spPr>
        <p:txBody>
          <a:bodyPr wrap="square" rtlCol="0">
            <a:spAutoFit/>
          </a:bodyPr>
          <a:lstStyle/>
          <a:p>
            <a:fld id="{15209312-FEBA-6D4B-8361-CC24BE43BAEF}" type="slidenum">
              <a:rPr lang="en-US" sz="1400" smtClean="0">
                <a:solidFill>
                  <a:schemeClr val="bg1"/>
                </a:solidFill>
                <a:latin typeface="Arial" charset="0"/>
                <a:ea typeface="Arial" charset="0"/>
                <a:cs typeface="Arial" charset="0"/>
              </a:rPr>
              <a:t>‹#›</a:t>
            </a:fld>
            <a:endParaRPr lang="en-US" sz="1400">
              <a:solidFill>
                <a:schemeClr val="bg1"/>
              </a:solidFill>
              <a:latin typeface="Arial" charset="0"/>
              <a:ea typeface="Arial" charset="0"/>
              <a:cs typeface="Arial" charset="0"/>
            </a:endParaRPr>
          </a:p>
        </p:txBody>
      </p:sp>
      <p:sp>
        <p:nvSpPr>
          <p:cNvPr id="22" name="TextBox 21">
            <a:extLst>
              <a:ext uri="{FF2B5EF4-FFF2-40B4-BE49-F238E27FC236}">
                <a16:creationId xmlns:a16="http://schemas.microsoft.com/office/drawing/2014/main" id="{EB8F7057-F31B-464E-B0D2-13939880201D}"/>
              </a:ext>
            </a:extLst>
          </p:cNvPr>
          <p:cNvSpPr txBox="1"/>
          <p:nvPr/>
        </p:nvSpPr>
        <p:spPr>
          <a:xfrm>
            <a:off x="642097" y="6492037"/>
            <a:ext cx="3976202" cy="292388"/>
          </a:xfrm>
          <a:prstGeom prst="rect">
            <a:avLst/>
          </a:prstGeom>
          <a:noFill/>
        </p:spPr>
        <p:txBody>
          <a:bodyPr wrap="square" rtlCol="0">
            <a:spAutoFit/>
          </a:bodyPr>
          <a:lstStyle/>
          <a:p>
            <a:r>
              <a:rPr lang="en-US" sz="1300" b="1" i="0">
                <a:solidFill>
                  <a:schemeClr val="bg1"/>
                </a:solidFill>
                <a:latin typeface="Arial Black" charset="0"/>
                <a:ea typeface="Arial Black" charset="0"/>
                <a:cs typeface="Arial Black" charset="0"/>
              </a:rPr>
              <a:t>Georgia Department of Human Services </a:t>
            </a:r>
            <a:r>
              <a:rPr lang="en-US" sz="1300" b="0" i="0">
                <a:solidFill>
                  <a:schemeClr val="bg1"/>
                </a:solidFill>
                <a:latin typeface="Arial Black" charset="0"/>
                <a:ea typeface="Arial Black" charset="0"/>
                <a:cs typeface="Arial Black" charset="0"/>
              </a:rPr>
              <a:t>| </a:t>
            </a:r>
            <a:endParaRPr lang="en-US" sz="1300" b="1" i="0">
              <a:solidFill>
                <a:schemeClr val="bg1"/>
              </a:solidFill>
              <a:latin typeface="Arial Black" charset="0"/>
              <a:ea typeface="Arial Black" charset="0"/>
              <a:cs typeface="Arial Black" charset="0"/>
            </a:endParaRPr>
          </a:p>
        </p:txBody>
      </p:sp>
    </p:spTree>
    <p:extLst>
      <p:ext uri="{BB962C8B-B14F-4D97-AF65-F5344CB8AC3E}">
        <p14:creationId xmlns:p14="http://schemas.microsoft.com/office/powerpoint/2010/main" val="11338111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Vision Statement 3">
    <p:bg>
      <p:bgPr>
        <a:blipFill dpi="0" rotWithShape="1">
          <a:blip r:embed="rId2"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AAF14CC-2750-3D4B-9BE5-80C98A5173D5}"/>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0" y="182880"/>
            <a:ext cx="12231716" cy="6273657"/>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7149" y="6241153"/>
            <a:ext cx="584948" cy="584948"/>
          </a:xfrm>
          <a:prstGeom prst="rect">
            <a:avLst/>
          </a:prstGeom>
        </p:spPr>
      </p:pic>
      <p:sp>
        <p:nvSpPr>
          <p:cNvPr id="7" name="TextBox 6"/>
          <p:cNvSpPr txBox="1"/>
          <p:nvPr/>
        </p:nvSpPr>
        <p:spPr>
          <a:xfrm>
            <a:off x="642097" y="6492037"/>
            <a:ext cx="3976202" cy="292388"/>
          </a:xfrm>
          <a:prstGeom prst="rect">
            <a:avLst/>
          </a:prstGeom>
          <a:noFill/>
        </p:spPr>
        <p:txBody>
          <a:bodyPr wrap="square" rtlCol="0">
            <a:spAutoFit/>
          </a:bodyPr>
          <a:lstStyle/>
          <a:p>
            <a:r>
              <a:rPr lang="en-US" sz="1300" b="1" i="0">
                <a:solidFill>
                  <a:schemeClr val="bg1"/>
                </a:solidFill>
                <a:latin typeface="Arial Black" charset="0"/>
                <a:ea typeface="Arial Black" charset="0"/>
                <a:cs typeface="Arial Black" charset="0"/>
              </a:rPr>
              <a:t>Georgia Department of Human Services </a:t>
            </a:r>
            <a:r>
              <a:rPr lang="en-US" sz="1300" b="0" i="0">
                <a:solidFill>
                  <a:schemeClr val="bg1"/>
                </a:solidFill>
                <a:latin typeface="Arial Black" charset="0"/>
                <a:ea typeface="Arial Black" charset="0"/>
                <a:cs typeface="Arial Black" charset="0"/>
              </a:rPr>
              <a:t>| </a:t>
            </a:r>
            <a:endParaRPr lang="en-US" sz="1300" b="1" i="0">
              <a:solidFill>
                <a:schemeClr val="bg1"/>
              </a:solidFill>
              <a:latin typeface="Arial Black" charset="0"/>
              <a:ea typeface="Arial Black" charset="0"/>
              <a:cs typeface="Arial Black" charset="0"/>
            </a:endParaRPr>
          </a:p>
        </p:txBody>
      </p:sp>
      <p:cxnSp>
        <p:nvCxnSpPr>
          <p:cNvPr id="9" name="Straight Connector 8"/>
          <p:cNvCxnSpPr/>
          <p:nvPr/>
        </p:nvCxnSpPr>
        <p:spPr>
          <a:xfrm>
            <a:off x="11376837" y="6510940"/>
            <a:ext cx="0" cy="259972"/>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11487150" y="6480462"/>
            <a:ext cx="585788" cy="307777"/>
          </a:xfrm>
          <a:prstGeom prst="rect">
            <a:avLst/>
          </a:prstGeom>
          <a:noFill/>
        </p:spPr>
        <p:txBody>
          <a:bodyPr wrap="square" rtlCol="0">
            <a:spAutoFit/>
          </a:bodyPr>
          <a:lstStyle/>
          <a:p>
            <a:fld id="{15209312-FEBA-6D4B-8361-CC24BE43BAEF}" type="slidenum">
              <a:rPr lang="en-US" sz="1400" smtClean="0">
                <a:solidFill>
                  <a:schemeClr val="bg1"/>
                </a:solidFill>
                <a:latin typeface="Arial" charset="0"/>
                <a:ea typeface="Arial" charset="0"/>
                <a:cs typeface="Arial" charset="0"/>
              </a:rPr>
              <a:t>‹#›</a:t>
            </a:fld>
            <a:endParaRPr lang="en-US" sz="1400">
              <a:solidFill>
                <a:schemeClr val="bg1"/>
              </a:solidFill>
              <a:latin typeface="Arial" charset="0"/>
              <a:ea typeface="Arial" charset="0"/>
              <a:cs typeface="Arial" charset="0"/>
            </a:endParaRPr>
          </a:p>
        </p:txBody>
      </p:sp>
      <p:sp>
        <p:nvSpPr>
          <p:cNvPr id="3" name="Text Placeholder 2"/>
          <p:cNvSpPr>
            <a:spLocks noGrp="1"/>
          </p:cNvSpPr>
          <p:nvPr>
            <p:ph type="body" sz="quarter" idx="10" hasCustomPrompt="1"/>
          </p:nvPr>
        </p:nvSpPr>
        <p:spPr>
          <a:xfrm>
            <a:off x="4440823" y="6510338"/>
            <a:ext cx="5845175" cy="260350"/>
          </a:xfrm>
        </p:spPr>
        <p:txBody>
          <a:bodyPr>
            <a:noAutofit/>
          </a:bodyPr>
          <a:lstStyle>
            <a:lvl1pPr marL="0" indent="0">
              <a:buNone/>
              <a:defRPr sz="1300" baseline="0">
                <a:solidFill>
                  <a:schemeClr val="bg1"/>
                </a:solidFill>
              </a:defRPr>
            </a:lvl1pPr>
          </a:lstStyle>
          <a:p>
            <a:pPr lvl="0"/>
            <a:r>
              <a:rPr lang="en-US" sz="1300"/>
              <a:t>Office of Strategic Planning &amp; Initiatives</a:t>
            </a:r>
            <a:endParaRPr lang="en-US"/>
          </a:p>
        </p:txBody>
      </p:sp>
      <p:sp>
        <p:nvSpPr>
          <p:cNvPr id="2" name="Date Placeholder 1"/>
          <p:cNvSpPr>
            <a:spLocks noGrp="1"/>
          </p:cNvSpPr>
          <p:nvPr>
            <p:ph type="dt" sz="half" idx="11"/>
          </p:nvPr>
        </p:nvSpPr>
        <p:spPr>
          <a:xfrm>
            <a:off x="9860379" y="6458363"/>
            <a:ext cx="1406146" cy="365125"/>
          </a:xfrm>
        </p:spPr>
        <p:txBody>
          <a:bodyPr/>
          <a:lstStyle>
            <a:lvl1pPr algn="r">
              <a:defRPr sz="1300">
                <a:solidFill>
                  <a:schemeClr val="bg1"/>
                </a:solidFill>
              </a:defRPr>
            </a:lvl1pPr>
          </a:lstStyle>
          <a:p>
            <a:fld id="{6A675C1A-3C12-3344-A7F8-71B11A3D06BC}" type="datetime4">
              <a:rPr lang="en-US" smtClean="0"/>
              <a:t>August 25, 2021</a:t>
            </a:fld>
            <a:endParaRPr lang="en-US" dirty="0"/>
          </a:p>
        </p:txBody>
      </p:sp>
      <p:pic>
        <p:nvPicPr>
          <p:cNvPr id="13" name="Picture 12"/>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41275" y="6231013"/>
            <a:ext cx="600075" cy="600075"/>
          </a:xfrm>
          <a:prstGeom prst="rect">
            <a:avLst/>
          </a:prstGeom>
        </p:spPr>
      </p:pic>
    </p:spTree>
    <p:extLst>
      <p:ext uri="{BB962C8B-B14F-4D97-AF65-F5344CB8AC3E}">
        <p14:creationId xmlns:p14="http://schemas.microsoft.com/office/powerpoint/2010/main" val="36833523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Vision Statement 4">
    <p:bg>
      <p:bgPr>
        <a:blipFill dpi="0" rotWithShape="1">
          <a:blip r:embed="rId2"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AAF14CC-2750-3D4B-9BE5-80C98A5173D5}"/>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9625" y="182879"/>
            <a:ext cx="12201625" cy="6244783"/>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7149" y="6241153"/>
            <a:ext cx="584948" cy="584948"/>
          </a:xfrm>
          <a:prstGeom prst="rect">
            <a:avLst/>
          </a:prstGeom>
        </p:spPr>
      </p:pic>
      <p:sp>
        <p:nvSpPr>
          <p:cNvPr id="7" name="TextBox 6"/>
          <p:cNvSpPr txBox="1"/>
          <p:nvPr/>
        </p:nvSpPr>
        <p:spPr>
          <a:xfrm>
            <a:off x="642097" y="6492037"/>
            <a:ext cx="3976202" cy="292388"/>
          </a:xfrm>
          <a:prstGeom prst="rect">
            <a:avLst/>
          </a:prstGeom>
          <a:noFill/>
        </p:spPr>
        <p:txBody>
          <a:bodyPr wrap="square" rtlCol="0">
            <a:spAutoFit/>
          </a:bodyPr>
          <a:lstStyle/>
          <a:p>
            <a:r>
              <a:rPr lang="en-US" sz="1300" b="1" i="0">
                <a:solidFill>
                  <a:schemeClr val="bg1"/>
                </a:solidFill>
                <a:latin typeface="Arial Black" charset="0"/>
                <a:ea typeface="Arial Black" charset="0"/>
                <a:cs typeface="Arial Black" charset="0"/>
              </a:rPr>
              <a:t>Georgia Department of Human Services </a:t>
            </a:r>
            <a:r>
              <a:rPr lang="en-US" sz="1300" b="0" i="0">
                <a:solidFill>
                  <a:schemeClr val="bg1"/>
                </a:solidFill>
                <a:latin typeface="Arial Black" charset="0"/>
                <a:ea typeface="Arial Black" charset="0"/>
                <a:cs typeface="Arial Black" charset="0"/>
              </a:rPr>
              <a:t>| </a:t>
            </a:r>
            <a:endParaRPr lang="en-US" sz="1300" b="1" i="0">
              <a:solidFill>
                <a:schemeClr val="bg1"/>
              </a:solidFill>
              <a:latin typeface="Arial Black" charset="0"/>
              <a:ea typeface="Arial Black" charset="0"/>
              <a:cs typeface="Arial Black" charset="0"/>
            </a:endParaRPr>
          </a:p>
        </p:txBody>
      </p:sp>
      <p:cxnSp>
        <p:nvCxnSpPr>
          <p:cNvPr id="9" name="Straight Connector 8"/>
          <p:cNvCxnSpPr/>
          <p:nvPr/>
        </p:nvCxnSpPr>
        <p:spPr>
          <a:xfrm>
            <a:off x="11376837" y="6510940"/>
            <a:ext cx="0" cy="259972"/>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11487150" y="6480462"/>
            <a:ext cx="585788" cy="307777"/>
          </a:xfrm>
          <a:prstGeom prst="rect">
            <a:avLst/>
          </a:prstGeom>
          <a:noFill/>
        </p:spPr>
        <p:txBody>
          <a:bodyPr wrap="square" rtlCol="0">
            <a:spAutoFit/>
          </a:bodyPr>
          <a:lstStyle/>
          <a:p>
            <a:fld id="{15209312-FEBA-6D4B-8361-CC24BE43BAEF}" type="slidenum">
              <a:rPr lang="en-US" sz="1400" smtClean="0">
                <a:solidFill>
                  <a:schemeClr val="bg1"/>
                </a:solidFill>
                <a:latin typeface="Arial" charset="0"/>
                <a:ea typeface="Arial" charset="0"/>
                <a:cs typeface="Arial" charset="0"/>
              </a:rPr>
              <a:t>‹#›</a:t>
            </a:fld>
            <a:endParaRPr lang="en-US" sz="1400">
              <a:solidFill>
                <a:schemeClr val="bg1"/>
              </a:solidFill>
              <a:latin typeface="Arial" charset="0"/>
              <a:ea typeface="Arial" charset="0"/>
              <a:cs typeface="Arial" charset="0"/>
            </a:endParaRPr>
          </a:p>
        </p:txBody>
      </p:sp>
      <p:sp>
        <p:nvSpPr>
          <p:cNvPr id="3" name="Text Placeholder 2"/>
          <p:cNvSpPr>
            <a:spLocks noGrp="1"/>
          </p:cNvSpPr>
          <p:nvPr>
            <p:ph type="body" sz="quarter" idx="10" hasCustomPrompt="1"/>
          </p:nvPr>
        </p:nvSpPr>
        <p:spPr>
          <a:xfrm>
            <a:off x="4440823" y="6510338"/>
            <a:ext cx="5845175" cy="260350"/>
          </a:xfrm>
        </p:spPr>
        <p:txBody>
          <a:bodyPr>
            <a:noAutofit/>
          </a:bodyPr>
          <a:lstStyle>
            <a:lvl1pPr marL="0" indent="0">
              <a:buNone/>
              <a:defRPr sz="1300" baseline="0">
                <a:solidFill>
                  <a:schemeClr val="bg1"/>
                </a:solidFill>
              </a:defRPr>
            </a:lvl1pPr>
          </a:lstStyle>
          <a:p>
            <a:pPr lvl="0"/>
            <a:r>
              <a:rPr lang="en-US" sz="1300"/>
              <a:t>Office of Strategic Planning &amp; Initiatives</a:t>
            </a:r>
            <a:endParaRPr lang="en-US"/>
          </a:p>
        </p:txBody>
      </p:sp>
      <p:sp>
        <p:nvSpPr>
          <p:cNvPr id="2" name="Date Placeholder 1"/>
          <p:cNvSpPr>
            <a:spLocks noGrp="1"/>
          </p:cNvSpPr>
          <p:nvPr>
            <p:ph type="dt" sz="half" idx="11"/>
          </p:nvPr>
        </p:nvSpPr>
        <p:spPr>
          <a:xfrm>
            <a:off x="9854556" y="6458363"/>
            <a:ext cx="1411969" cy="365125"/>
          </a:xfrm>
        </p:spPr>
        <p:txBody>
          <a:bodyPr/>
          <a:lstStyle>
            <a:lvl1pPr algn="r">
              <a:defRPr sz="1300">
                <a:solidFill>
                  <a:schemeClr val="bg1"/>
                </a:solidFill>
              </a:defRPr>
            </a:lvl1pPr>
          </a:lstStyle>
          <a:p>
            <a:fld id="{B38B600B-9823-7E41-9FD3-0A11688ED54D}" type="datetime4">
              <a:rPr lang="en-US" smtClean="0"/>
              <a:t>August 25, 2021</a:t>
            </a:fld>
            <a:endParaRPr lang="en-US" dirty="0"/>
          </a:p>
        </p:txBody>
      </p:sp>
      <p:pic>
        <p:nvPicPr>
          <p:cNvPr id="13" name="Picture 12"/>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41275" y="6231013"/>
            <a:ext cx="600075" cy="600075"/>
          </a:xfrm>
          <a:prstGeom prst="rect">
            <a:avLst/>
          </a:prstGeom>
        </p:spPr>
      </p:pic>
    </p:spTree>
    <p:extLst>
      <p:ext uri="{BB962C8B-B14F-4D97-AF65-F5344CB8AC3E}">
        <p14:creationId xmlns:p14="http://schemas.microsoft.com/office/powerpoint/2010/main" val="36676130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Vision Statement 5">
    <p:bg>
      <p:bgPr>
        <a:blipFill dpi="0" rotWithShape="1">
          <a:blip r:embed="rId2"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AAF14CC-2750-3D4B-9BE5-80C98A5173D5}"/>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0" y="188536"/>
            <a:ext cx="12208767" cy="6264841"/>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7149" y="6241153"/>
            <a:ext cx="584948" cy="584948"/>
          </a:xfrm>
          <a:prstGeom prst="rect">
            <a:avLst/>
          </a:prstGeom>
        </p:spPr>
      </p:pic>
      <p:sp>
        <p:nvSpPr>
          <p:cNvPr id="7" name="TextBox 6"/>
          <p:cNvSpPr txBox="1"/>
          <p:nvPr/>
        </p:nvSpPr>
        <p:spPr>
          <a:xfrm>
            <a:off x="642097" y="6492037"/>
            <a:ext cx="3976202" cy="292388"/>
          </a:xfrm>
          <a:prstGeom prst="rect">
            <a:avLst/>
          </a:prstGeom>
          <a:noFill/>
        </p:spPr>
        <p:txBody>
          <a:bodyPr wrap="square" rtlCol="0">
            <a:spAutoFit/>
          </a:bodyPr>
          <a:lstStyle/>
          <a:p>
            <a:r>
              <a:rPr lang="en-US" sz="1300" b="1" i="0">
                <a:solidFill>
                  <a:schemeClr val="bg1"/>
                </a:solidFill>
                <a:latin typeface="Arial Black" charset="0"/>
                <a:ea typeface="Arial Black" charset="0"/>
                <a:cs typeface="Arial Black" charset="0"/>
              </a:rPr>
              <a:t>Georgia Department of Human Services </a:t>
            </a:r>
            <a:r>
              <a:rPr lang="en-US" sz="1300" b="0" i="0">
                <a:solidFill>
                  <a:schemeClr val="bg1"/>
                </a:solidFill>
                <a:latin typeface="Arial Black" charset="0"/>
                <a:ea typeface="Arial Black" charset="0"/>
                <a:cs typeface="Arial Black" charset="0"/>
              </a:rPr>
              <a:t>| </a:t>
            </a:r>
            <a:endParaRPr lang="en-US" sz="1300" b="1" i="0">
              <a:solidFill>
                <a:schemeClr val="bg1"/>
              </a:solidFill>
              <a:latin typeface="Arial Black" charset="0"/>
              <a:ea typeface="Arial Black" charset="0"/>
              <a:cs typeface="Arial Black" charset="0"/>
            </a:endParaRPr>
          </a:p>
        </p:txBody>
      </p:sp>
      <p:cxnSp>
        <p:nvCxnSpPr>
          <p:cNvPr id="9" name="Straight Connector 8"/>
          <p:cNvCxnSpPr/>
          <p:nvPr/>
        </p:nvCxnSpPr>
        <p:spPr>
          <a:xfrm>
            <a:off x="11376837" y="6510940"/>
            <a:ext cx="0" cy="259972"/>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11487150" y="6480462"/>
            <a:ext cx="585788" cy="307777"/>
          </a:xfrm>
          <a:prstGeom prst="rect">
            <a:avLst/>
          </a:prstGeom>
          <a:noFill/>
        </p:spPr>
        <p:txBody>
          <a:bodyPr wrap="square" rtlCol="0">
            <a:spAutoFit/>
          </a:bodyPr>
          <a:lstStyle/>
          <a:p>
            <a:fld id="{15209312-FEBA-6D4B-8361-CC24BE43BAEF}" type="slidenum">
              <a:rPr lang="en-US" sz="1400" smtClean="0">
                <a:solidFill>
                  <a:schemeClr val="bg1"/>
                </a:solidFill>
                <a:latin typeface="Arial" charset="0"/>
                <a:ea typeface="Arial" charset="0"/>
                <a:cs typeface="Arial" charset="0"/>
              </a:rPr>
              <a:t>‹#›</a:t>
            </a:fld>
            <a:endParaRPr lang="en-US" sz="1400">
              <a:solidFill>
                <a:schemeClr val="bg1"/>
              </a:solidFill>
              <a:latin typeface="Arial" charset="0"/>
              <a:ea typeface="Arial" charset="0"/>
              <a:cs typeface="Arial" charset="0"/>
            </a:endParaRPr>
          </a:p>
        </p:txBody>
      </p:sp>
      <p:sp>
        <p:nvSpPr>
          <p:cNvPr id="3" name="Text Placeholder 2"/>
          <p:cNvSpPr>
            <a:spLocks noGrp="1"/>
          </p:cNvSpPr>
          <p:nvPr>
            <p:ph type="body" sz="quarter" idx="10" hasCustomPrompt="1"/>
          </p:nvPr>
        </p:nvSpPr>
        <p:spPr>
          <a:xfrm>
            <a:off x="4440823" y="6510338"/>
            <a:ext cx="5845175" cy="260350"/>
          </a:xfrm>
        </p:spPr>
        <p:txBody>
          <a:bodyPr>
            <a:noAutofit/>
          </a:bodyPr>
          <a:lstStyle>
            <a:lvl1pPr marL="0" indent="0">
              <a:buNone/>
              <a:defRPr sz="1300" baseline="0">
                <a:solidFill>
                  <a:schemeClr val="bg1"/>
                </a:solidFill>
              </a:defRPr>
            </a:lvl1pPr>
          </a:lstStyle>
          <a:p>
            <a:pPr lvl="0"/>
            <a:r>
              <a:rPr lang="en-US" sz="1300"/>
              <a:t>Office of Strategic Planning &amp; Initiatives</a:t>
            </a:r>
            <a:endParaRPr lang="en-US"/>
          </a:p>
        </p:txBody>
      </p:sp>
      <p:sp>
        <p:nvSpPr>
          <p:cNvPr id="2" name="Date Placeholder 1"/>
          <p:cNvSpPr>
            <a:spLocks noGrp="1"/>
          </p:cNvSpPr>
          <p:nvPr>
            <p:ph type="dt" sz="half" idx="11"/>
          </p:nvPr>
        </p:nvSpPr>
        <p:spPr>
          <a:xfrm>
            <a:off x="9854555" y="6458363"/>
            <a:ext cx="1411970" cy="365125"/>
          </a:xfrm>
        </p:spPr>
        <p:txBody>
          <a:bodyPr/>
          <a:lstStyle>
            <a:lvl1pPr algn="r">
              <a:defRPr sz="1300">
                <a:solidFill>
                  <a:schemeClr val="bg1"/>
                </a:solidFill>
              </a:defRPr>
            </a:lvl1pPr>
          </a:lstStyle>
          <a:p>
            <a:fld id="{B95C386B-4805-DC41-BB41-B903E00F2DB9}" type="datetime4">
              <a:rPr lang="en-US" smtClean="0"/>
              <a:t>August 25, 2021</a:t>
            </a:fld>
            <a:endParaRPr lang="en-US" dirty="0"/>
          </a:p>
        </p:txBody>
      </p:sp>
      <p:pic>
        <p:nvPicPr>
          <p:cNvPr id="13" name="Picture 12"/>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41275" y="6231013"/>
            <a:ext cx="600075" cy="600075"/>
          </a:xfrm>
          <a:prstGeom prst="rect">
            <a:avLst/>
          </a:prstGeom>
        </p:spPr>
      </p:pic>
    </p:spTree>
    <p:extLst>
      <p:ext uri="{BB962C8B-B14F-4D97-AF65-F5344CB8AC3E}">
        <p14:creationId xmlns:p14="http://schemas.microsoft.com/office/powerpoint/2010/main" val="4164111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Vision Statement 6">
    <p:bg>
      <p:bgPr>
        <a:blipFill dpi="0" rotWithShape="1">
          <a:blip r:embed="rId2"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AAF14CC-2750-3D4B-9BE5-80C98A5173D5}"/>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0" y="180752"/>
            <a:ext cx="12192000" cy="6246909"/>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7149" y="6241153"/>
            <a:ext cx="584948" cy="584948"/>
          </a:xfrm>
          <a:prstGeom prst="rect">
            <a:avLst/>
          </a:prstGeom>
        </p:spPr>
      </p:pic>
      <p:sp>
        <p:nvSpPr>
          <p:cNvPr id="7" name="TextBox 6"/>
          <p:cNvSpPr txBox="1"/>
          <p:nvPr/>
        </p:nvSpPr>
        <p:spPr>
          <a:xfrm>
            <a:off x="642097" y="6492037"/>
            <a:ext cx="3976202" cy="292388"/>
          </a:xfrm>
          <a:prstGeom prst="rect">
            <a:avLst/>
          </a:prstGeom>
          <a:noFill/>
        </p:spPr>
        <p:txBody>
          <a:bodyPr wrap="square" rtlCol="0">
            <a:spAutoFit/>
          </a:bodyPr>
          <a:lstStyle/>
          <a:p>
            <a:r>
              <a:rPr lang="en-US" sz="1300" b="1" i="0">
                <a:solidFill>
                  <a:schemeClr val="bg1"/>
                </a:solidFill>
                <a:latin typeface="Arial Black" charset="0"/>
                <a:ea typeface="Arial Black" charset="0"/>
                <a:cs typeface="Arial Black" charset="0"/>
              </a:rPr>
              <a:t>Georgia Department of Human Services </a:t>
            </a:r>
            <a:r>
              <a:rPr lang="en-US" sz="1300" b="0" i="0">
                <a:solidFill>
                  <a:schemeClr val="bg1"/>
                </a:solidFill>
                <a:latin typeface="Arial Black" charset="0"/>
                <a:ea typeface="Arial Black" charset="0"/>
                <a:cs typeface="Arial Black" charset="0"/>
              </a:rPr>
              <a:t>| </a:t>
            </a:r>
            <a:endParaRPr lang="en-US" sz="1300" b="1" i="0">
              <a:solidFill>
                <a:schemeClr val="bg1"/>
              </a:solidFill>
              <a:latin typeface="Arial Black" charset="0"/>
              <a:ea typeface="Arial Black" charset="0"/>
              <a:cs typeface="Arial Black" charset="0"/>
            </a:endParaRPr>
          </a:p>
        </p:txBody>
      </p:sp>
      <p:cxnSp>
        <p:nvCxnSpPr>
          <p:cNvPr id="9" name="Straight Connector 8"/>
          <p:cNvCxnSpPr/>
          <p:nvPr/>
        </p:nvCxnSpPr>
        <p:spPr>
          <a:xfrm>
            <a:off x="11376837" y="6510940"/>
            <a:ext cx="0" cy="259972"/>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11487150" y="6480462"/>
            <a:ext cx="585788" cy="307777"/>
          </a:xfrm>
          <a:prstGeom prst="rect">
            <a:avLst/>
          </a:prstGeom>
          <a:noFill/>
        </p:spPr>
        <p:txBody>
          <a:bodyPr wrap="square" rtlCol="0">
            <a:spAutoFit/>
          </a:bodyPr>
          <a:lstStyle/>
          <a:p>
            <a:fld id="{15209312-FEBA-6D4B-8361-CC24BE43BAEF}" type="slidenum">
              <a:rPr lang="en-US" sz="1400" smtClean="0">
                <a:solidFill>
                  <a:schemeClr val="bg1"/>
                </a:solidFill>
                <a:latin typeface="Arial" charset="0"/>
                <a:ea typeface="Arial" charset="0"/>
                <a:cs typeface="Arial" charset="0"/>
              </a:rPr>
              <a:t>‹#›</a:t>
            </a:fld>
            <a:endParaRPr lang="en-US" sz="1400">
              <a:solidFill>
                <a:schemeClr val="bg1"/>
              </a:solidFill>
              <a:latin typeface="Arial" charset="0"/>
              <a:ea typeface="Arial" charset="0"/>
              <a:cs typeface="Arial" charset="0"/>
            </a:endParaRPr>
          </a:p>
        </p:txBody>
      </p:sp>
      <p:sp>
        <p:nvSpPr>
          <p:cNvPr id="3" name="Text Placeholder 2"/>
          <p:cNvSpPr>
            <a:spLocks noGrp="1"/>
          </p:cNvSpPr>
          <p:nvPr>
            <p:ph type="body" sz="quarter" idx="10" hasCustomPrompt="1"/>
          </p:nvPr>
        </p:nvSpPr>
        <p:spPr>
          <a:xfrm>
            <a:off x="4440823" y="6510338"/>
            <a:ext cx="5845175" cy="260350"/>
          </a:xfrm>
        </p:spPr>
        <p:txBody>
          <a:bodyPr>
            <a:noAutofit/>
          </a:bodyPr>
          <a:lstStyle>
            <a:lvl1pPr marL="0" indent="0">
              <a:buNone/>
              <a:defRPr sz="1300" baseline="0">
                <a:solidFill>
                  <a:schemeClr val="bg1"/>
                </a:solidFill>
              </a:defRPr>
            </a:lvl1pPr>
          </a:lstStyle>
          <a:p>
            <a:pPr lvl="0"/>
            <a:r>
              <a:rPr lang="en-US" sz="1300"/>
              <a:t>Office of Strategic Planning &amp; Initiatives</a:t>
            </a:r>
            <a:endParaRPr lang="en-US"/>
          </a:p>
        </p:txBody>
      </p:sp>
      <p:sp>
        <p:nvSpPr>
          <p:cNvPr id="2" name="Date Placeholder 1"/>
          <p:cNvSpPr>
            <a:spLocks noGrp="1"/>
          </p:cNvSpPr>
          <p:nvPr>
            <p:ph type="dt" sz="half" idx="11"/>
          </p:nvPr>
        </p:nvSpPr>
        <p:spPr>
          <a:xfrm>
            <a:off x="9807964" y="6458363"/>
            <a:ext cx="1458562" cy="365125"/>
          </a:xfrm>
        </p:spPr>
        <p:txBody>
          <a:bodyPr/>
          <a:lstStyle>
            <a:lvl1pPr algn="r">
              <a:defRPr sz="1300">
                <a:solidFill>
                  <a:schemeClr val="bg1"/>
                </a:solidFill>
              </a:defRPr>
            </a:lvl1pPr>
          </a:lstStyle>
          <a:p>
            <a:fld id="{4DF2DEFE-ECD0-F34F-9E82-2EAD46836DA0}" type="datetime4">
              <a:rPr lang="en-US" smtClean="0"/>
              <a:t>August 25, 2021</a:t>
            </a:fld>
            <a:endParaRPr lang="en-US" dirty="0"/>
          </a:p>
        </p:txBody>
      </p:sp>
      <p:pic>
        <p:nvPicPr>
          <p:cNvPr id="13" name="Picture 12"/>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41275" y="6231013"/>
            <a:ext cx="600075" cy="600075"/>
          </a:xfrm>
          <a:prstGeom prst="rect">
            <a:avLst/>
          </a:prstGeom>
        </p:spPr>
      </p:pic>
    </p:spTree>
    <p:extLst>
      <p:ext uri="{BB962C8B-B14F-4D97-AF65-F5344CB8AC3E}">
        <p14:creationId xmlns:p14="http://schemas.microsoft.com/office/powerpoint/2010/main" val="12997900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Vision Statement 7">
    <p:bg>
      <p:bgPr>
        <a:blipFill dpi="0" rotWithShape="1">
          <a:blip r:embed="rId2"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AAF14CC-2750-3D4B-9BE5-80C98A5173D5}"/>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37071" y="185350"/>
            <a:ext cx="12293416" cy="6253435"/>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7149" y="6241153"/>
            <a:ext cx="584948" cy="584948"/>
          </a:xfrm>
          <a:prstGeom prst="rect">
            <a:avLst/>
          </a:prstGeom>
        </p:spPr>
      </p:pic>
      <p:sp>
        <p:nvSpPr>
          <p:cNvPr id="7" name="TextBox 6"/>
          <p:cNvSpPr txBox="1"/>
          <p:nvPr/>
        </p:nvSpPr>
        <p:spPr>
          <a:xfrm>
            <a:off x="642097" y="6492037"/>
            <a:ext cx="3976202" cy="292388"/>
          </a:xfrm>
          <a:prstGeom prst="rect">
            <a:avLst/>
          </a:prstGeom>
          <a:noFill/>
        </p:spPr>
        <p:txBody>
          <a:bodyPr wrap="square" rtlCol="0">
            <a:spAutoFit/>
          </a:bodyPr>
          <a:lstStyle/>
          <a:p>
            <a:r>
              <a:rPr lang="en-US" sz="1300" b="1" i="0">
                <a:solidFill>
                  <a:schemeClr val="bg1"/>
                </a:solidFill>
                <a:latin typeface="Arial Black" charset="0"/>
                <a:ea typeface="Arial Black" charset="0"/>
                <a:cs typeface="Arial Black" charset="0"/>
              </a:rPr>
              <a:t>Georgia Department of Human Services </a:t>
            </a:r>
            <a:r>
              <a:rPr lang="en-US" sz="1300" b="0" i="0">
                <a:solidFill>
                  <a:schemeClr val="bg1"/>
                </a:solidFill>
                <a:latin typeface="Arial Black" charset="0"/>
                <a:ea typeface="Arial Black" charset="0"/>
                <a:cs typeface="Arial Black" charset="0"/>
              </a:rPr>
              <a:t>| </a:t>
            </a:r>
            <a:endParaRPr lang="en-US" sz="1300" b="1" i="0">
              <a:solidFill>
                <a:schemeClr val="bg1"/>
              </a:solidFill>
              <a:latin typeface="Arial Black" charset="0"/>
              <a:ea typeface="Arial Black" charset="0"/>
              <a:cs typeface="Arial Black" charset="0"/>
            </a:endParaRPr>
          </a:p>
        </p:txBody>
      </p:sp>
      <p:cxnSp>
        <p:nvCxnSpPr>
          <p:cNvPr id="9" name="Straight Connector 8"/>
          <p:cNvCxnSpPr/>
          <p:nvPr/>
        </p:nvCxnSpPr>
        <p:spPr>
          <a:xfrm>
            <a:off x="11376837" y="6510940"/>
            <a:ext cx="0" cy="259972"/>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11487150" y="6480462"/>
            <a:ext cx="585788" cy="307777"/>
          </a:xfrm>
          <a:prstGeom prst="rect">
            <a:avLst/>
          </a:prstGeom>
          <a:noFill/>
        </p:spPr>
        <p:txBody>
          <a:bodyPr wrap="square" rtlCol="0">
            <a:spAutoFit/>
          </a:bodyPr>
          <a:lstStyle/>
          <a:p>
            <a:fld id="{15209312-FEBA-6D4B-8361-CC24BE43BAEF}" type="slidenum">
              <a:rPr lang="en-US" sz="1400" smtClean="0">
                <a:solidFill>
                  <a:schemeClr val="bg1"/>
                </a:solidFill>
                <a:latin typeface="Arial" charset="0"/>
                <a:ea typeface="Arial" charset="0"/>
                <a:cs typeface="Arial" charset="0"/>
              </a:rPr>
              <a:t>‹#›</a:t>
            </a:fld>
            <a:endParaRPr lang="en-US" sz="1400">
              <a:solidFill>
                <a:schemeClr val="bg1"/>
              </a:solidFill>
              <a:latin typeface="Arial" charset="0"/>
              <a:ea typeface="Arial" charset="0"/>
              <a:cs typeface="Arial" charset="0"/>
            </a:endParaRPr>
          </a:p>
        </p:txBody>
      </p:sp>
      <p:sp>
        <p:nvSpPr>
          <p:cNvPr id="3" name="Text Placeholder 2"/>
          <p:cNvSpPr>
            <a:spLocks noGrp="1"/>
          </p:cNvSpPr>
          <p:nvPr>
            <p:ph type="body" sz="quarter" idx="10" hasCustomPrompt="1"/>
          </p:nvPr>
        </p:nvSpPr>
        <p:spPr>
          <a:xfrm>
            <a:off x="4440823" y="6510338"/>
            <a:ext cx="5845175" cy="260350"/>
          </a:xfrm>
        </p:spPr>
        <p:txBody>
          <a:bodyPr>
            <a:noAutofit/>
          </a:bodyPr>
          <a:lstStyle>
            <a:lvl1pPr marL="0" indent="0">
              <a:buNone/>
              <a:defRPr sz="1300" baseline="0">
                <a:solidFill>
                  <a:schemeClr val="bg1"/>
                </a:solidFill>
              </a:defRPr>
            </a:lvl1pPr>
          </a:lstStyle>
          <a:p>
            <a:pPr lvl="0"/>
            <a:r>
              <a:rPr lang="en-US" sz="1300"/>
              <a:t>Office of Strategic Planning &amp; Initiatives</a:t>
            </a:r>
            <a:endParaRPr lang="en-US"/>
          </a:p>
        </p:txBody>
      </p:sp>
      <p:sp>
        <p:nvSpPr>
          <p:cNvPr id="2" name="Date Placeholder 1"/>
          <p:cNvSpPr>
            <a:spLocks noGrp="1"/>
          </p:cNvSpPr>
          <p:nvPr>
            <p:ph type="dt" sz="half" idx="11"/>
          </p:nvPr>
        </p:nvSpPr>
        <p:spPr>
          <a:xfrm>
            <a:off x="9842905" y="6458363"/>
            <a:ext cx="1423620" cy="365125"/>
          </a:xfrm>
        </p:spPr>
        <p:txBody>
          <a:bodyPr/>
          <a:lstStyle>
            <a:lvl1pPr algn="r">
              <a:defRPr sz="1300">
                <a:solidFill>
                  <a:schemeClr val="bg1"/>
                </a:solidFill>
              </a:defRPr>
            </a:lvl1pPr>
          </a:lstStyle>
          <a:p>
            <a:fld id="{7B7BAB2C-7D4B-7D4C-9016-5173CBF9D53E}" type="datetime4">
              <a:rPr lang="en-US" smtClean="0"/>
              <a:t>August 25, 2021</a:t>
            </a:fld>
            <a:endParaRPr lang="en-US" dirty="0"/>
          </a:p>
        </p:txBody>
      </p:sp>
      <p:pic>
        <p:nvPicPr>
          <p:cNvPr id="13" name="Picture 12"/>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41275" y="6231013"/>
            <a:ext cx="600075" cy="600075"/>
          </a:xfrm>
          <a:prstGeom prst="rect">
            <a:avLst/>
          </a:prstGeom>
        </p:spPr>
      </p:pic>
    </p:spTree>
    <p:extLst>
      <p:ext uri="{BB962C8B-B14F-4D97-AF65-F5344CB8AC3E}">
        <p14:creationId xmlns:p14="http://schemas.microsoft.com/office/powerpoint/2010/main" val="37625346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18" Type="http://schemas.openxmlformats.org/officeDocument/2006/relationships/slideLayout" Target="../slideLayouts/slideLayout36.xml"/><Relationship Id="rId26" Type="http://schemas.openxmlformats.org/officeDocument/2006/relationships/theme" Target="../theme/theme2.xml"/><Relationship Id="rId3" Type="http://schemas.openxmlformats.org/officeDocument/2006/relationships/slideLayout" Target="../slideLayouts/slideLayout21.xml"/><Relationship Id="rId21" Type="http://schemas.openxmlformats.org/officeDocument/2006/relationships/slideLayout" Target="../slideLayouts/slideLayout39.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17" Type="http://schemas.openxmlformats.org/officeDocument/2006/relationships/slideLayout" Target="../slideLayouts/slideLayout35.xml"/><Relationship Id="rId25" Type="http://schemas.openxmlformats.org/officeDocument/2006/relationships/slideLayout" Target="../slideLayouts/slideLayout43.xml"/><Relationship Id="rId2" Type="http://schemas.openxmlformats.org/officeDocument/2006/relationships/slideLayout" Target="../slideLayouts/slideLayout20.xml"/><Relationship Id="rId16" Type="http://schemas.openxmlformats.org/officeDocument/2006/relationships/slideLayout" Target="../slideLayouts/slideLayout34.xml"/><Relationship Id="rId20" Type="http://schemas.openxmlformats.org/officeDocument/2006/relationships/slideLayout" Target="../slideLayouts/slideLayout38.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24" Type="http://schemas.openxmlformats.org/officeDocument/2006/relationships/slideLayout" Target="../slideLayouts/slideLayout42.xml"/><Relationship Id="rId5" Type="http://schemas.openxmlformats.org/officeDocument/2006/relationships/slideLayout" Target="../slideLayouts/slideLayout23.xml"/><Relationship Id="rId15" Type="http://schemas.openxmlformats.org/officeDocument/2006/relationships/slideLayout" Target="../slideLayouts/slideLayout33.xml"/><Relationship Id="rId23" Type="http://schemas.openxmlformats.org/officeDocument/2006/relationships/slideLayout" Target="../slideLayouts/slideLayout41.xml"/><Relationship Id="rId10" Type="http://schemas.openxmlformats.org/officeDocument/2006/relationships/slideLayout" Target="../slideLayouts/slideLayout28.xml"/><Relationship Id="rId19" Type="http://schemas.openxmlformats.org/officeDocument/2006/relationships/slideLayout" Target="../slideLayouts/slideLayout37.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slideLayout" Target="../slideLayouts/slideLayout32.xml"/><Relationship Id="rId22" Type="http://schemas.openxmlformats.org/officeDocument/2006/relationships/slideLayout" Target="../slideLayouts/slideLayout4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610600" y="6356349"/>
            <a:ext cx="2743200" cy="365125"/>
          </a:xfrm>
          <a:prstGeom prst="rect">
            <a:avLst/>
          </a:prstGeom>
        </p:spPr>
        <p:txBody>
          <a:bodyPr vert="horz" lIns="91440" tIns="45720" rIns="91440" bIns="45720" rtlCol="0" anchor="ctr"/>
          <a:lstStyle>
            <a:lvl1pPr algn="r">
              <a:defRPr sz="1200">
                <a:solidFill>
                  <a:schemeClr val="tx1">
                    <a:tint val="75000"/>
                  </a:schemeClr>
                </a:solidFill>
                <a:latin typeface="Arial" charset="0"/>
                <a:ea typeface="Arial" charset="0"/>
                <a:cs typeface="Arial" charset="0"/>
              </a:defRPr>
            </a:lvl1pPr>
          </a:lstStyle>
          <a:p>
            <a:fld id="{7F826A1F-DE41-F84B-8B6E-2BA4361B6884}" type="datetime4">
              <a:rPr lang="en-US" smtClean="0"/>
              <a:t>August 25, 2021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0" i="0">
                <a:solidFill>
                  <a:schemeClr val="tx1">
                    <a:tint val="75000"/>
                  </a:schemeClr>
                </a:solidFill>
                <a:latin typeface="Arial" charset="0"/>
                <a:ea typeface="Arial" charset="0"/>
                <a:cs typeface="Arial" charset="0"/>
              </a:defRPr>
            </a:lvl1pPr>
          </a:lstStyle>
          <a:p>
            <a:endParaRPr lang="en-US"/>
          </a:p>
        </p:txBody>
      </p:sp>
    </p:spTree>
    <p:extLst>
      <p:ext uri="{BB962C8B-B14F-4D97-AF65-F5344CB8AC3E}">
        <p14:creationId xmlns:p14="http://schemas.microsoft.com/office/powerpoint/2010/main" val="483684091"/>
      </p:ext>
    </p:extLst>
  </p:cSld>
  <p:clrMap bg1="lt1" tx1="dk1" bg2="lt2" tx2="dk2" accent1="accent1" accent2="accent2" accent3="accent3" accent4="accent4" accent5="accent5" accent6="accent6" hlink="hlink" folHlink="folHlink"/>
  <p:sldLayoutIdLst>
    <p:sldLayoutId id="2147483786" r:id="rId1"/>
    <p:sldLayoutId id="2147483788" r:id="rId2"/>
    <p:sldLayoutId id="2147483794" r:id="rId3"/>
    <p:sldLayoutId id="2147483795" r:id="rId4"/>
    <p:sldLayoutId id="2147483796" r:id="rId5"/>
    <p:sldLayoutId id="2147483797" r:id="rId6"/>
    <p:sldLayoutId id="2147483798" r:id="rId7"/>
    <p:sldLayoutId id="2147483799" r:id="rId8"/>
    <p:sldLayoutId id="2147483800" r:id="rId9"/>
    <p:sldLayoutId id="2147483801" r:id="rId10"/>
    <p:sldLayoutId id="2147483802" r:id="rId11"/>
    <p:sldLayoutId id="2147483803" r:id="rId12"/>
    <p:sldLayoutId id="2147483804" r:id="rId13"/>
    <p:sldLayoutId id="2147483805" r:id="rId14"/>
    <p:sldLayoutId id="2147483806" r:id="rId15"/>
    <p:sldLayoutId id="2147483807" r:id="rId16"/>
    <p:sldLayoutId id="2147483808" r:id="rId17"/>
    <p:sldLayoutId id="2147483809" r:id="rId18"/>
  </p:sldLayoutIdLst>
  <p:hf sldNum="0" hdr="0" ftr="0"/>
  <p:txStyles>
    <p:titleStyle>
      <a:lvl1pPr algn="l" defTabSz="914400" rtl="0" eaLnBrk="1" latinLnBrk="0" hangingPunct="1">
        <a:lnSpc>
          <a:spcPct val="90000"/>
        </a:lnSpc>
        <a:spcBef>
          <a:spcPct val="0"/>
        </a:spcBef>
        <a:buNone/>
        <a:defRPr sz="4400" b="1" i="0" kern="1200">
          <a:solidFill>
            <a:schemeClr val="tx1"/>
          </a:solidFill>
          <a:latin typeface="Arial Black" charset="0"/>
          <a:ea typeface="Arial Black" charset="0"/>
          <a:cs typeface="Arial Black" charset="0"/>
        </a:defRPr>
      </a:lvl1pPr>
    </p:titleStyle>
    <p:bodyStyle>
      <a:lvl1pPr marL="228600" indent="-228600" algn="l" defTabSz="914400" rtl="0" eaLnBrk="1" latinLnBrk="0" hangingPunct="1">
        <a:lnSpc>
          <a:spcPct val="90000"/>
        </a:lnSpc>
        <a:spcBef>
          <a:spcPts val="1000"/>
        </a:spcBef>
        <a:buFont typeface="Arial"/>
        <a:buChar char="•"/>
        <a:defRPr sz="2800" b="0" i="0" kern="1200">
          <a:solidFill>
            <a:schemeClr val="tx1"/>
          </a:solidFill>
          <a:latin typeface="Arial" charset="0"/>
          <a:ea typeface="Arial" charset="0"/>
          <a:cs typeface="Arial" charset="0"/>
        </a:defRPr>
      </a:lvl1pPr>
      <a:lvl2pPr marL="685800" indent="-228600" algn="l" defTabSz="914400" rtl="0" eaLnBrk="1" latinLnBrk="0" hangingPunct="1">
        <a:lnSpc>
          <a:spcPct val="90000"/>
        </a:lnSpc>
        <a:spcBef>
          <a:spcPts val="500"/>
        </a:spcBef>
        <a:buFont typeface="Arial"/>
        <a:buChar char="•"/>
        <a:defRPr sz="2400" b="0" i="0" kern="1200">
          <a:solidFill>
            <a:schemeClr val="tx1"/>
          </a:solidFill>
          <a:latin typeface="Arial" charset="0"/>
          <a:ea typeface="Arial" charset="0"/>
          <a:cs typeface="Arial" charset="0"/>
        </a:defRPr>
      </a:lvl2pPr>
      <a:lvl3pPr marL="1143000" indent="-228600" algn="l" defTabSz="914400" rtl="0" eaLnBrk="1" latinLnBrk="0" hangingPunct="1">
        <a:lnSpc>
          <a:spcPct val="90000"/>
        </a:lnSpc>
        <a:spcBef>
          <a:spcPts val="500"/>
        </a:spcBef>
        <a:buFont typeface="Arial"/>
        <a:buChar char="•"/>
        <a:defRPr sz="2000" b="0" i="0" kern="1200">
          <a:solidFill>
            <a:schemeClr val="tx1"/>
          </a:solidFill>
          <a:latin typeface="Arial" charset="0"/>
          <a:ea typeface="Arial" charset="0"/>
          <a:cs typeface="Arial" charset="0"/>
        </a:defRPr>
      </a:lvl3pPr>
      <a:lvl4pPr marL="1600200" indent="-228600" algn="l" defTabSz="914400" rtl="0" eaLnBrk="1" latinLnBrk="0" hangingPunct="1">
        <a:lnSpc>
          <a:spcPct val="90000"/>
        </a:lnSpc>
        <a:spcBef>
          <a:spcPts val="500"/>
        </a:spcBef>
        <a:buFont typeface="Arial"/>
        <a:buChar char="•"/>
        <a:defRPr sz="1800" b="0" i="0" kern="1200">
          <a:solidFill>
            <a:schemeClr val="tx1"/>
          </a:solidFill>
          <a:latin typeface="Arial" charset="0"/>
          <a:ea typeface="Arial" charset="0"/>
          <a:cs typeface="Arial" charset="0"/>
        </a:defRPr>
      </a:lvl4pPr>
      <a:lvl5pPr marL="2057400" indent="-228600" algn="l" defTabSz="914400" rtl="0" eaLnBrk="1" latinLnBrk="0" hangingPunct="1">
        <a:lnSpc>
          <a:spcPct val="90000"/>
        </a:lnSpc>
        <a:spcBef>
          <a:spcPts val="500"/>
        </a:spcBef>
        <a:buFont typeface="Arial"/>
        <a:buChar char="•"/>
        <a:defRPr sz="1800" b="0" i="0" kern="1200">
          <a:solidFill>
            <a:schemeClr val="tx1"/>
          </a:solidFill>
          <a:latin typeface="Arial" charset="0"/>
          <a:ea typeface="Arial" charset="0"/>
          <a:cs typeface="Arial"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Arial" charset="0"/>
                <a:ea typeface="Arial" charset="0"/>
                <a:cs typeface="Arial" charset="0"/>
              </a:defRPr>
            </a:lvl1pPr>
          </a:lstStyle>
          <a:p>
            <a:fld id="{292BCB58-A0B4-D64F-AC06-B3DC62B2C4F6}" type="datetime4">
              <a:rPr lang="en-US" smtClean="0"/>
              <a:t>August 25, 2021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0" i="0">
                <a:solidFill>
                  <a:schemeClr val="tx1">
                    <a:tint val="75000"/>
                  </a:schemeClr>
                </a:solidFill>
                <a:latin typeface="Arial" charset="0"/>
                <a:ea typeface="Arial" charset="0"/>
                <a:cs typeface="Arial" charset="0"/>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b="0" i="0">
                <a:solidFill>
                  <a:schemeClr val="tx1">
                    <a:tint val="75000"/>
                  </a:schemeClr>
                </a:solidFill>
                <a:latin typeface="Arial" charset="0"/>
                <a:ea typeface="Arial" charset="0"/>
                <a:cs typeface="Arial" charset="0"/>
              </a:defRPr>
            </a:lvl1pPr>
          </a:lstStyle>
          <a:p>
            <a:r>
              <a:rPr lang="en-US" dirty="0"/>
              <a:t>August 25, 2021</a:t>
            </a:r>
          </a:p>
        </p:txBody>
      </p:sp>
    </p:spTree>
    <p:extLst>
      <p:ext uri="{BB962C8B-B14F-4D97-AF65-F5344CB8AC3E}">
        <p14:creationId xmlns:p14="http://schemas.microsoft.com/office/powerpoint/2010/main" val="1542024816"/>
      </p:ext>
    </p:extLst>
  </p:cSld>
  <p:clrMap bg1="lt1" tx1="dk1" bg2="lt2" tx2="dk2" accent1="accent1" accent2="accent2" accent3="accent3" accent4="accent4" accent5="accent5" accent6="accent6" hlink="hlink" folHlink="folHlink"/>
  <p:sldLayoutIdLst>
    <p:sldLayoutId id="2147483811" r:id="rId1"/>
    <p:sldLayoutId id="2147483812" r:id="rId2"/>
    <p:sldLayoutId id="2147483813" r:id="rId3"/>
    <p:sldLayoutId id="2147483814" r:id="rId4"/>
    <p:sldLayoutId id="2147483815" r:id="rId5"/>
    <p:sldLayoutId id="2147483816" r:id="rId6"/>
    <p:sldLayoutId id="2147483817" r:id="rId7"/>
    <p:sldLayoutId id="2147483818" r:id="rId8"/>
    <p:sldLayoutId id="2147483819" r:id="rId9"/>
    <p:sldLayoutId id="2147483820" r:id="rId10"/>
    <p:sldLayoutId id="2147483821" r:id="rId11"/>
    <p:sldLayoutId id="2147483822" r:id="rId12"/>
    <p:sldLayoutId id="2147483823" r:id="rId13"/>
    <p:sldLayoutId id="2147483824" r:id="rId14"/>
    <p:sldLayoutId id="2147483825" r:id="rId15"/>
    <p:sldLayoutId id="2147483826" r:id="rId16"/>
    <p:sldLayoutId id="2147483827" r:id="rId17"/>
    <p:sldLayoutId id="2147483828" r:id="rId18"/>
    <p:sldLayoutId id="2147483829" r:id="rId19"/>
    <p:sldLayoutId id="2147483830" r:id="rId20"/>
    <p:sldLayoutId id="2147483831" r:id="rId21"/>
    <p:sldLayoutId id="2147483832" r:id="rId22"/>
    <p:sldLayoutId id="2147483833" r:id="rId23"/>
    <p:sldLayoutId id="2147483834" r:id="rId24"/>
    <p:sldLayoutId id="2147483835" r:id="rId25"/>
  </p:sldLayoutIdLst>
  <p:hf sldNum="0" hdr="0" ftr="0"/>
  <p:txStyles>
    <p:titleStyle>
      <a:lvl1pPr algn="l" defTabSz="914400" rtl="0" eaLnBrk="1" latinLnBrk="0" hangingPunct="1">
        <a:lnSpc>
          <a:spcPct val="90000"/>
        </a:lnSpc>
        <a:spcBef>
          <a:spcPct val="0"/>
        </a:spcBef>
        <a:buNone/>
        <a:defRPr sz="4400" b="1" i="0" kern="1200">
          <a:solidFill>
            <a:schemeClr val="tx1"/>
          </a:solidFill>
          <a:latin typeface="Arial Black" charset="0"/>
          <a:ea typeface="Arial Black" charset="0"/>
          <a:cs typeface="Arial Black" charset="0"/>
        </a:defRPr>
      </a:lvl1pPr>
    </p:titleStyle>
    <p:bodyStyle>
      <a:lvl1pPr marL="228600" indent="-228600" algn="l" defTabSz="914400" rtl="0" eaLnBrk="1" latinLnBrk="0" hangingPunct="1">
        <a:lnSpc>
          <a:spcPct val="90000"/>
        </a:lnSpc>
        <a:spcBef>
          <a:spcPts val="1000"/>
        </a:spcBef>
        <a:buFont typeface="Arial"/>
        <a:buChar char="•"/>
        <a:defRPr sz="2800" b="0" i="0" kern="1200">
          <a:solidFill>
            <a:schemeClr val="tx1"/>
          </a:solidFill>
          <a:latin typeface="Arial" charset="0"/>
          <a:ea typeface="Arial" charset="0"/>
          <a:cs typeface="Arial" charset="0"/>
        </a:defRPr>
      </a:lvl1pPr>
      <a:lvl2pPr marL="685800" indent="-228600" algn="l" defTabSz="914400" rtl="0" eaLnBrk="1" latinLnBrk="0" hangingPunct="1">
        <a:lnSpc>
          <a:spcPct val="90000"/>
        </a:lnSpc>
        <a:spcBef>
          <a:spcPts val="500"/>
        </a:spcBef>
        <a:buFont typeface="Arial"/>
        <a:buChar char="•"/>
        <a:defRPr sz="2400" b="0" i="0" kern="1200">
          <a:solidFill>
            <a:schemeClr val="tx1"/>
          </a:solidFill>
          <a:latin typeface="Arial" charset="0"/>
          <a:ea typeface="Arial" charset="0"/>
          <a:cs typeface="Arial" charset="0"/>
        </a:defRPr>
      </a:lvl2pPr>
      <a:lvl3pPr marL="1143000" indent="-228600" algn="l" defTabSz="914400" rtl="0" eaLnBrk="1" latinLnBrk="0" hangingPunct="1">
        <a:lnSpc>
          <a:spcPct val="90000"/>
        </a:lnSpc>
        <a:spcBef>
          <a:spcPts val="500"/>
        </a:spcBef>
        <a:buFont typeface="Arial"/>
        <a:buChar char="•"/>
        <a:defRPr sz="2000" b="0" i="0" kern="1200">
          <a:solidFill>
            <a:schemeClr val="tx1"/>
          </a:solidFill>
          <a:latin typeface="Arial" charset="0"/>
          <a:ea typeface="Arial" charset="0"/>
          <a:cs typeface="Arial" charset="0"/>
        </a:defRPr>
      </a:lvl3pPr>
      <a:lvl4pPr marL="1600200" indent="-228600" algn="l" defTabSz="914400" rtl="0" eaLnBrk="1" latinLnBrk="0" hangingPunct="1">
        <a:lnSpc>
          <a:spcPct val="90000"/>
        </a:lnSpc>
        <a:spcBef>
          <a:spcPts val="500"/>
        </a:spcBef>
        <a:buFont typeface="Arial"/>
        <a:buChar char="•"/>
        <a:defRPr sz="1800" b="0" i="0" kern="1200">
          <a:solidFill>
            <a:schemeClr val="tx1"/>
          </a:solidFill>
          <a:latin typeface="Arial" charset="0"/>
          <a:ea typeface="Arial" charset="0"/>
          <a:cs typeface="Arial" charset="0"/>
        </a:defRPr>
      </a:lvl4pPr>
      <a:lvl5pPr marL="2057400" indent="-228600" algn="l" defTabSz="914400" rtl="0" eaLnBrk="1" latinLnBrk="0" hangingPunct="1">
        <a:lnSpc>
          <a:spcPct val="90000"/>
        </a:lnSpc>
        <a:spcBef>
          <a:spcPts val="500"/>
        </a:spcBef>
        <a:buFont typeface="Arial"/>
        <a:buChar char="•"/>
        <a:defRPr sz="1800" b="0" i="0" kern="1200">
          <a:solidFill>
            <a:schemeClr val="tx1"/>
          </a:solidFill>
          <a:latin typeface="Arial" charset="0"/>
          <a:ea typeface="Arial" charset="0"/>
          <a:cs typeface="Arial"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10.xml"/><Relationship Id="rId1" Type="http://schemas.openxmlformats.org/officeDocument/2006/relationships/slideLayout" Target="../slideLayouts/slideLayout13.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11.xml"/><Relationship Id="rId1" Type="http://schemas.openxmlformats.org/officeDocument/2006/relationships/slideLayout" Target="../slideLayouts/slideLayout13.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12.xml"/><Relationship Id="rId1" Type="http://schemas.openxmlformats.org/officeDocument/2006/relationships/slideLayout" Target="../slideLayouts/slideLayout13.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13.xml"/><Relationship Id="rId1" Type="http://schemas.openxmlformats.org/officeDocument/2006/relationships/slideLayout" Target="../slideLayouts/slideLayout13.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notesSlide" Target="../notesSlides/notesSlide14.xml"/><Relationship Id="rId1" Type="http://schemas.openxmlformats.org/officeDocument/2006/relationships/slideLayout" Target="../slideLayouts/slideLayout13.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13.xml"/><Relationship Id="rId7" Type="http://schemas.microsoft.com/office/2007/relationships/diagramDrawing" Target="../diagrams/drawing13.xml"/><Relationship Id="rId2" Type="http://schemas.openxmlformats.org/officeDocument/2006/relationships/notesSlide" Target="../notesSlides/notesSlide15.xml"/><Relationship Id="rId1" Type="http://schemas.openxmlformats.org/officeDocument/2006/relationships/slideLayout" Target="../slideLayouts/slideLayout13.xml"/><Relationship Id="rId6" Type="http://schemas.openxmlformats.org/officeDocument/2006/relationships/diagramColors" Target="../diagrams/colors13.xml"/><Relationship Id="rId5" Type="http://schemas.openxmlformats.org/officeDocument/2006/relationships/diagramQuickStyle" Target="../diagrams/quickStyle13.xml"/><Relationship Id="rId4" Type="http://schemas.openxmlformats.org/officeDocument/2006/relationships/diagramLayout" Target="../diagrams/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10.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4.xml"/><Relationship Id="rId1" Type="http://schemas.openxmlformats.org/officeDocument/2006/relationships/slideLayout" Target="../slideLayouts/slideLayout1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5.xml"/><Relationship Id="rId1" Type="http://schemas.openxmlformats.org/officeDocument/2006/relationships/slideLayout" Target="../slideLayouts/slideLayout13.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6.xml"/><Relationship Id="rId1" Type="http://schemas.openxmlformats.org/officeDocument/2006/relationships/slideLayout" Target="../slideLayouts/slideLayout13.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9.xml"/><Relationship Id="rId1" Type="http://schemas.openxmlformats.org/officeDocument/2006/relationships/slideLayout" Target="../slideLayouts/slideLayout13.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1">
            <a:extLst>
              <a:ext uri="{FF2B5EF4-FFF2-40B4-BE49-F238E27FC236}">
                <a16:creationId xmlns:a16="http://schemas.microsoft.com/office/drawing/2014/main" id="{05AFDEDE-7F98-4D5F-BF86-430C21C0D8C6}"/>
              </a:ext>
            </a:extLst>
          </p:cNvPr>
          <p:cNvSpPr>
            <a:spLocks noGrp="1"/>
          </p:cNvSpPr>
          <p:nvPr>
            <p:ph type="subTitle" idx="1"/>
          </p:nvPr>
        </p:nvSpPr>
        <p:spPr>
          <a:xfrm>
            <a:off x="5124450" y="3538720"/>
            <a:ext cx="6832122" cy="869381"/>
          </a:xfrm>
        </p:spPr>
        <p:txBody>
          <a:bodyPr vert="horz" lIns="91440" tIns="45720" rIns="91440" bIns="45720" rtlCol="0" anchor="t">
            <a:noAutofit/>
          </a:bodyPr>
          <a:lstStyle/>
          <a:p>
            <a:pPr algn="r"/>
            <a:r>
              <a:rPr lang="en-US">
                <a:latin typeface="Arial"/>
                <a:cs typeface="Arial"/>
              </a:rPr>
              <a:t>State Fiscal Year 2021 Results and</a:t>
            </a:r>
          </a:p>
          <a:p>
            <a:pPr algn="r"/>
            <a:r>
              <a:rPr lang="en-US">
                <a:latin typeface="Arial"/>
                <a:cs typeface="Arial"/>
              </a:rPr>
              <a:t>State Fiscal Year 2022 (Year 3) Updates</a:t>
            </a:r>
          </a:p>
        </p:txBody>
      </p:sp>
      <p:sp>
        <p:nvSpPr>
          <p:cNvPr id="8" name="Title 2">
            <a:extLst>
              <a:ext uri="{FF2B5EF4-FFF2-40B4-BE49-F238E27FC236}">
                <a16:creationId xmlns:a16="http://schemas.microsoft.com/office/drawing/2014/main" id="{375E4F02-C908-4D04-9CBA-D0CF20020F46}"/>
              </a:ext>
            </a:extLst>
          </p:cNvPr>
          <p:cNvSpPr>
            <a:spLocks noGrp="1"/>
          </p:cNvSpPr>
          <p:nvPr>
            <p:ph type="title"/>
          </p:nvPr>
        </p:nvSpPr>
        <p:spPr>
          <a:xfrm>
            <a:off x="5286483" y="2571034"/>
            <a:ext cx="6832122" cy="869381"/>
          </a:xfrm>
        </p:spPr>
        <p:txBody>
          <a:bodyPr/>
          <a:lstStyle/>
          <a:p>
            <a:r>
              <a:rPr lang="en-US"/>
              <a:t>Strategic Plan Update</a:t>
            </a:r>
          </a:p>
        </p:txBody>
      </p:sp>
      <p:sp>
        <p:nvSpPr>
          <p:cNvPr id="9" name="Text Placeholder 3">
            <a:extLst>
              <a:ext uri="{FF2B5EF4-FFF2-40B4-BE49-F238E27FC236}">
                <a16:creationId xmlns:a16="http://schemas.microsoft.com/office/drawing/2014/main" id="{68942FB7-69DA-4791-A669-49E26B42EC82}"/>
              </a:ext>
            </a:extLst>
          </p:cNvPr>
          <p:cNvSpPr>
            <a:spLocks noGrp="1"/>
          </p:cNvSpPr>
          <p:nvPr>
            <p:ph type="body" sz="quarter" idx="11"/>
          </p:nvPr>
        </p:nvSpPr>
        <p:spPr>
          <a:xfrm>
            <a:off x="5124450" y="4745038"/>
            <a:ext cx="6831013" cy="414337"/>
          </a:xfrm>
        </p:spPr>
        <p:txBody>
          <a:bodyPr>
            <a:normAutofit fontScale="92500" lnSpcReduction="20000"/>
          </a:bodyPr>
          <a:lstStyle/>
          <a:p>
            <a:r>
              <a:rPr lang="en-US"/>
              <a:t>Tonya C. Kilpatrick</a:t>
            </a:r>
          </a:p>
        </p:txBody>
      </p:sp>
      <p:sp>
        <p:nvSpPr>
          <p:cNvPr id="10" name="Text Placeholder 4">
            <a:extLst>
              <a:ext uri="{FF2B5EF4-FFF2-40B4-BE49-F238E27FC236}">
                <a16:creationId xmlns:a16="http://schemas.microsoft.com/office/drawing/2014/main" id="{33E7B5DD-FDD9-4BE9-848F-B9814E0542EB}"/>
              </a:ext>
            </a:extLst>
          </p:cNvPr>
          <p:cNvSpPr>
            <a:spLocks noGrp="1"/>
          </p:cNvSpPr>
          <p:nvPr>
            <p:ph type="body" sz="quarter" idx="12"/>
          </p:nvPr>
        </p:nvSpPr>
        <p:spPr>
          <a:xfrm>
            <a:off x="5124450" y="5159375"/>
            <a:ext cx="6831013" cy="309563"/>
          </a:xfrm>
        </p:spPr>
        <p:txBody>
          <a:bodyPr>
            <a:normAutofit fontScale="70000" lnSpcReduction="20000"/>
          </a:bodyPr>
          <a:lstStyle/>
          <a:p>
            <a:r>
              <a:rPr lang="en-US"/>
              <a:t>Director, Office of Strategic Planning and Initiatives</a:t>
            </a:r>
          </a:p>
        </p:txBody>
      </p:sp>
      <p:sp>
        <p:nvSpPr>
          <p:cNvPr id="2" name="Date Placeholder 1">
            <a:extLst>
              <a:ext uri="{FF2B5EF4-FFF2-40B4-BE49-F238E27FC236}">
                <a16:creationId xmlns:a16="http://schemas.microsoft.com/office/drawing/2014/main" id="{41D619FF-6723-6045-B4EC-78D7C38637F6}"/>
              </a:ext>
            </a:extLst>
          </p:cNvPr>
          <p:cNvSpPr>
            <a:spLocks noGrp="1"/>
          </p:cNvSpPr>
          <p:nvPr>
            <p:ph type="dt" sz="half" idx="13"/>
          </p:nvPr>
        </p:nvSpPr>
        <p:spPr/>
        <p:txBody>
          <a:bodyPr/>
          <a:lstStyle/>
          <a:p>
            <a:fld id="{75621C43-4FAA-8945-A9E9-14C8AE66436D}" type="datetime4">
              <a:rPr lang="en-US" smtClean="0"/>
              <a:t>August 25, 2021</a:t>
            </a:fld>
            <a:endParaRPr lang="en-US" dirty="0"/>
          </a:p>
        </p:txBody>
      </p:sp>
    </p:spTree>
    <p:extLst>
      <p:ext uri="{BB962C8B-B14F-4D97-AF65-F5344CB8AC3E}">
        <p14:creationId xmlns:p14="http://schemas.microsoft.com/office/powerpoint/2010/main" val="20635118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3B39C3FD-A467-486F-B053-CF03093CBAD1}"/>
              </a:ext>
            </a:extLst>
          </p:cNvPr>
          <p:cNvGrpSpPr/>
          <p:nvPr/>
        </p:nvGrpSpPr>
        <p:grpSpPr>
          <a:xfrm>
            <a:off x="2333410" y="1862022"/>
            <a:ext cx="9650294" cy="531360"/>
            <a:chOff x="515374" y="29140"/>
            <a:chExt cx="7955244" cy="531360"/>
          </a:xfrm>
          <a:scene3d>
            <a:camera prst="orthographicFront"/>
            <a:lightRig rig="threePt" dir="t">
              <a:rot lat="0" lon="0" rev="7500000"/>
            </a:lightRig>
          </a:scene3d>
        </p:grpSpPr>
        <p:sp>
          <p:nvSpPr>
            <p:cNvPr id="23" name="Rectangle: Rounded Corners 22">
              <a:extLst>
                <a:ext uri="{FF2B5EF4-FFF2-40B4-BE49-F238E27FC236}">
                  <a16:creationId xmlns:a16="http://schemas.microsoft.com/office/drawing/2014/main" id="{696EB734-B851-41AA-8858-A78DA61649B1}"/>
                </a:ext>
              </a:extLst>
            </p:cNvPr>
            <p:cNvSpPr/>
            <p:nvPr/>
          </p:nvSpPr>
          <p:spPr>
            <a:xfrm>
              <a:off x="515374" y="29140"/>
              <a:ext cx="7955244" cy="531360"/>
            </a:xfrm>
            <a:prstGeom prst="roundRect">
              <a:avLst/>
            </a:prstGeom>
            <a:sp3d prstMaterial="plastic">
              <a:bevelT w="127000" h="25400" prst="relaxedInset"/>
            </a:sp3d>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sp>
        <p:sp>
          <p:nvSpPr>
            <p:cNvPr id="24" name="Rectangle: Rounded Corners 4">
              <a:extLst>
                <a:ext uri="{FF2B5EF4-FFF2-40B4-BE49-F238E27FC236}">
                  <a16:creationId xmlns:a16="http://schemas.microsoft.com/office/drawing/2014/main" id="{98D69CEE-8856-4515-8C07-1B7D08BEA35A}"/>
                </a:ext>
              </a:extLst>
            </p:cNvPr>
            <p:cNvSpPr txBox="1"/>
            <p:nvPr/>
          </p:nvSpPr>
          <p:spPr>
            <a:xfrm>
              <a:off x="541313" y="55079"/>
              <a:ext cx="7903366" cy="479482"/>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272719" tIns="0" rIns="272719" bIns="0" numCol="1" spcCol="1270" anchor="ctr" anchorCtr="0">
              <a:noAutofit/>
            </a:bodyPr>
            <a:lstStyle/>
            <a:p>
              <a:pPr marL="0" lvl="0" indent="0" algn="l" defTabSz="622300">
                <a:lnSpc>
                  <a:spcPct val="90000"/>
                </a:lnSpc>
                <a:spcBef>
                  <a:spcPct val="0"/>
                </a:spcBef>
                <a:spcAft>
                  <a:spcPct val="35000"/>
                </a:spcAft>
                <a:buNone/>
                <a:tabLst/>
              </a:pPr>
              <a:r>
                <a:rPr lang="en-US" sz="2400" b="1" kern="1200">
                  <a:latin typeface="Arial" panose="020B0604020202020204" pitchFamily="34" charset="0"/>
                  <a:cs typeface="Arial" panose="020B0604020202020204" pitchFamily="34" charset="0"/>
                </a:rPr>
                <a:t>2.4 Customer Office </a:t>
              </a:r>
              <a:r>
                <a:rPr lang="en-US" sz="2400" b="1">
                  <a:latin typeface="Arial" panose="020B0604020202020204" pitchFamily="34" charset="0"/>
                  <a:cs typeface="Arial" panose="020B0604020202020204" pitchFamily="34" charset="0"/>
                </a:rPr>
                <a:t>Visits</a:t>
              </a:r>
              <a:endParaRPr lang="en-US" sz="2400" b="1" kern="1200">
                <a:latin typeface="Arial" panose="020B0604020202020204" pitchFamily="34" charset="0"/>
                <a:cs typeface="Arial" panose="020B0604020202020204" pitchFamily="34" charset="0"/>
              </a:endParaRPr>
            </a:p>
          </p:txBody>
        </p:sp>
      </p:grpSp>
      <p:graphicFrame>
        <p:nvGraphicFramePr>
          <p:cNvPr id="25" name="Diagram 24">
            <a:extLst>
              <a:ext uri="{FF2B5EF4-FFF2-40B4-BE49-F238E27FC236}">
                <a16:creationId xmlns:a16="http://schemas.microsoft.com/office/drawing/2014/main" id="{4FA3C67C-9864-4944-8EFF-EED78F4AEEE3}"/>
              </a:ext>
            </a:extLst>
          </p:cNvPr>
          <p:cNvGraphicFramePr/>
          <p:nvPr>
            <p:extLst>
              <p:ext uri="{D42A27DB-BD31-4B8C-83A1-F6EECF244321}">
                <p14:modId xmlns:p14="http://schemas.microsoft.com/office/powerpoint/2010/main" val="929925752"/>
              </p:ext>
            </p:extLst>
          </p:nvPr>
        </p:nvGraphicFramePr>
        <p:xfrm>
          <a:off x="2341912" y="2464277"/>
          <a:ext cx="9650294" cy="210537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7" name="TextBox 26">
            <a:extLst>
              <a:ext uri="{FF2B5EF4-FFF2-40B4-BE49-F238E27FC236}">
                <a16:creationId xmlns:a16="http://schemas.microsoft.com/office/drawing/2014/main" id="{D8101286-E013-4118-959A-904FAE24C8B5}"/>
              </a:ext>
            </a:extLst>
          </p:cNvPr>
          <p:cNvSpPr txBox="1"/>
          <p:nvPr/>
        </p:nvSpPr>
        <p:spPr>
          <a:xfrm>
            <a:off x="2253384" y="1290627"/>
            <a:ext cx="6427144" cy="461665"/>
          </a:xfrm>
          <a:prstGeom prst="rect">
            <a:avLst/>
          </a:prstGeom>
          <a:noFill/>
        </p:spPr>
        <p:txBody>
          <a:bodyPr wrap="none" rtlCol="0">
            <a:spAutoFit/>
          </a:bodyPr>
          <a:lstStyle/>
          <a:p>
            <a:r>
              <a:rPr lang="en-US" sz="2400" b="1" cap="small">
                <a:solidFill>
                  <a:schemeClr val="accent6">
                    <a:lumMod val="50000"/>
                  </a:schemeClr>
                </a:solidFill>
                <a:latin typeface="Arial" panose="020B0604020202020204" pitchFamily="34" charset="0"/>
                <a:cs typeface="Arial" panose="020B0604020202020204" pitchFamily="34" charset="0"/>
              </a:rPr>
              <a:t>Division of Child Support Services </a:t>
            </a:r>
            <a:r>
              <a:rPr lang="en-US" sz="2400" b="1">
                <a:solidFill>
                  <a:schemeClr val="accent6">
                    <a:lumMod val="50000"/>
                  </a:schemeClr>
                </a:solidFill>
                <a:latin typeface="Arial" panose="020B0604020202020204" pitchFamily="34" charset="0"/>
                <a:cs typeface="Arial" panose="020B0604020202020204" pitchFamily="34" charset="0"/>
              </a:rPr>
              <a:t>(DCSS)</a:t>
            </a:r>
          </a:p>
        </p:txBody>
      </p:sp>
      <p:sp>
        <p:nvSpPr>
          <p:cNvPr id="7" name="Oval 6">
            <a:extLst>
              <a:ext uri="{FF2B5EF4-FFF2-40B4-BE49-F238E27FC236}">
                <a16:creationId xmlns:a16="http://schemas.microsoft.com/office/drawing/2014/main" id="{D7868B74-C73D-4FF8-9604-10081267D009}"/>
              </a:ext>
            </a:extLst>
          </p:cNvPr>
          <p:cNvSpPr/>
          <p:nvPr/>
        </p:nvSpPr>
        <p:spPr>
          <a:xfrm>
            <a:off x="11388301" y="1958856"/>
            <a:ext cx="379111" cy="337691"/>
          </a:xfrm>
          <a:prstGeom prst="ellipse">
            <a:avLst/>
          </a:prstGeom>
          <a:solidFill>
            <a:srgbClr val="005828"/>
          </a:solidFill>
          <a:ln>
            <a:noFill/>
          </a:ln>
          <a:scene3d>
            <a:camera prst="orthographicFront"/>
            <a:lightRig rig="soft" dir="t">
              <a:rot lat="0" lon="0" rev="15600000"/>
            </a:lightRig>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prstMaterial="softEdge">
              <a:bevelT w="25400" h="38100"/>
            </a:sp3d>
          </a:bodyPr>
          <a:lstStyle/>
          <a:p>
            <a:pPr algn="ctr"/>
            <a:r>
              <a:rPr lang="en-US" b="1">
                <a:ln/>
                <a:solidFill>
                  <a:schemeClr val="accent4"/>
                </a:solidFill>
              </a:rPr>
              <a:t>  </a:t>
            </a:r>
          </a:p>
        </p:txBody>
      </p:sp>
      <p:sp>
        <p:nvSpPr>
          <p:cNvPr id="33" name="Title 1">
            <a:extLst>
              <a:ext uri="{FF2B5EF4-FFF2-40B4-BE49-F238E27FC236}">
                <a16:creationId xmlns:a16="http://schemas.microsoft.com/office/drawing/2014/main" id="{64C713B2-CC2D-0348-9078-A82A99802889}"/>
              </a:ext>
            </a:extLst>
          </p:cNvPr>
          <p:cNvSpPr>
            <a:spLocks noGrp="1"/>
          </p:cNvSpPr>
          <p:nvPr>
            <p:ph type="title"/>
          </p:nvPr>
        </p:nvSpPr>
        <p:spPr>
          <a:xfrm>
            <a:off x="349623" y="256185"/>
            <a:ext cx="11497235" cy="1033368"/>
          </a:xfrm>
        </p:spPr>
        <p:txBody>
          <a:bodyPr/>
          <a:lstStyle/>
          <a:p>
            <a:r>
              <a:rPr lang="en-US" dirty="0"/>
              <a:t>Reform state government</a:t>
            </a:r>
          </a:p>
        </p:txBody>
      </p:sp>
      <p:grpSp>
        <p:nvGrpSpPr>
          <p:cNvPr id="35" name="Group 34">
            <a:extLst>
              <a:ext uri="{FF2B5EF4-FFF2-40B4-BE49-F238E27FC236}">
                <a16:creationId xmlns:a16="http://schemas.microsoft.com/office/drawing/2014/main" id="{56569142-EEC6-D442-8034-DAB991B5DF99}"/>
              </a:ext>
            </a:extLst>
          </p:cNvPr>
          <p:cNvGrpSpPr/>
          <p:nvPr/>
        </p:nvGrpSpPr>
        <p:grpSpPr>
          <a:xfrm>
            <a:off x="861924" y="567139"/>
            <a:ext cx="809180" cy="809180"/>
            <a:chOff x="476490" y="0"/>
            <a:chExt cx="809180" cy="809180"/>
          </a:xfrm>
        </p:grpSpPr>
        <p:sp>
          <p:nvSpPr>
            <p:cNvPr id="36" name="Oval 35">
              <a:extLst>
                <a:ext uri="{FF2B5EF4-FFF2-40B4-BE49-F238E27FC236}">
                  <a16:creationId xmlns:a16="http://schemas.microsoft.com/office/drawing/2014/main" id="{8BDB7ACE-0E3A-6F46-8858-CE5628AFDD2B}"/>
                </a:ext>
              </a:extLst>
            </p:cNvPr>
            <p:cNvSpPr/>
            <p:nvPr/>
          </p:nvSpPr>
          <p:spPr>
            <a:xfrm>
              <a:off x="476490" y="0"/>
              <a:ext cx="809180" cy="809180"/>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7" name="Oval 4">
              <a:extLst>
                <a:ext uri="{FF2B5EF4-FFF2-40B4-BE49-F238E27FC236}">
                  <a16:creationId xmlns:a16="http://schemas.microsoft.com/office/drawing/2014/main" id="{161844FB-9E56-6A48-B997-2BC74F6B68C3}"/>
                </a:ext>
              </a:extLst>
            </p:cNvPr>
            <p:cNvSpPr txBox="1"/>
            <p:nvPr/>
          </p:nvSpPr>
          <p:spPr>
            <a:xfrm>
              <a:off x="626432" y="118502"/>
              <a:ext cx="542147" cy="57217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1911350">
                <a:lnSpc>
                  <a:spcPct val="90000"/>
                </a:lnSpc>
                <a:spcBef>
                  <a:spcPct val="0"/>
                </a:spcBef>
                <a:spcAft>
                  <a:spcPct val="35000"/>
                </a:spcAft>
                <a:buNone/>
              </a:pPr>
              <a:r>
                <a:rPr lang="en-US" sz="4300" b="1" kern="1200"/>
                <a:t>2</a:t>
              </a:r>
            </a:p>
          </p:txBody>
        </p:sp>
      </p:grpSp>
      <p:grpSp>
        <p:nvGrpSpPr>
          <p:cNvPr id="45" name="Group 44">
            <a:extLst>
              <a:ext uri="{FF2B5EF4-FFF2-40B4-BE49-F238E27FC236}">
                <a16:creationId xmlns:a16="http://schemas.microsoft.com/office/drawing/2014/main" id="{69D41425-A4B3-9B41-953B-895E4642E093}"/>
              </a:ext>
            </a:extLst>
          </p:cNvPr>
          <p:cNvGrpSpPr/>
          <p:nvPr/>
        </p:nvGrpSpPr>
        <p:grpSpPr>
          <a:xfrm>
            <a:off x="349622" y="805912"/>
            <a:ext cx="1866635" cy="5501900"/>
            <a:chOff x="349622" y="805912"/>
            <a:chExt cx="1866635" cy="5501900"/>
          </a:xfrm>
        </p:grpSpPr>
        <p:sp>
          <p:nvSpPr>
            <p:cNvPr id="46" name="Arrow: Chevron 21">
              <a:extLst>
                <a:ext uri="{FF2B5EF4-FFF2-40B4-BE49-F238E27FC236}">
                  <a16:creationId xmlns:a16="http://schemas.microsoft.com/office/drawing/2014/main" id="{882CA8B6-8258-D241-9A30-C7202D3C3E41}"/>
                </a:ext>
              </a:extLst>
            </p:cNvPr>
            <p:cNvSpPr/>
            <p:nvPr/>
          </p:nvSpPr>
          <p:spPr>
            <a:xfrm rot="5400000">
              <a:off x="-1468010" y="2623544"/>
              <a:ext cx="5501900" cy="1866635"/>
            </a:xfrm>
            <a:prstGeom prst="chevron">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7" name="Arrow: Chevron 4">
              <a:extLst>
                <a:ext uri="{FF2B5EF4-FFF2-40B4-BE49-F238E27FC236}">
                  <a16:creationId xmlns:a16="http://schemas.microsoft.com/office/drawing/2014/main" id="{1CCEEE60-83BE-9F4D-BD6C-5D260A717C67}"/>
                </a:ext>
              </a:extLst>
            </p:cNvPr>
            <p:cNvSpPr txBox="1"/>
            <p:nvPr/>
          </p:nvSpPr>
          <p:spPr>
            <a:xfrm>
              <a:off x="491648" y="2500695"/>
              <a:ext cx="1569627" cy="251812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1275" tIns="41275" rIns="41275" bIns="41275" numCol="1" spcCol="1270" anchor="ctr" anchorCtr="0">
              <a:noAutofit/>
            </a:bodyPr>
            <a:lstStyle/>
            <a:p>
              <a:pPr algn="ctr"/>
              <a:r>
                <a:rPr lang="en-US" b="1">
                  <a:solidFill>
                    <a:schemeClr val="bg1"/>
                  </a:solidFill>
                </a:rPr>
                <a:t>Strengthen strategic partnerships and utilize technology to improve service delivery.</a:t>
              </a:r>
              <a:endParaRPr lang="en-US">
                <a:solidFill>
                  <a:schemeClr val="bg1"/>
                </a:solidFill>
              </a:endParaRPr>
            </a:p>
          </p:txBody>
        </p:sp>
      </p:grpSp>
      <p:graphicFrame>
        <p:nvGraphicFramePr>
          <p:cNvPr id="55" name="Table 54">
            <a:extLst>
              <a:ext uri="{FF2B5EF4-FFF2-40B4-BE49-F238E27FC236}">
                <a16:creationId xmlns:a16="http://schemas.microsoft.com/office/drawing/2014/main" id="{1D65B8F7-4BCA-6B4D-98ED-ECFE309FC31A}"/>
              </a:ext>
            </a:extLst>
          </p:cNvPr>
          <p:cNvGraphicFramePr>
            <a:graphicFrameLocks noGrp="1"/>
          </p:cNvGraphicFramePr>
          <p:nvPr>
            <p:extLst>
              <p:ext uri="{D42A27DB-BD31-4B8C-83A1-F6EECF244321}">
                <p14:modId xmlns:p14="http://schemas.microsoft.com/office/powerpoint/2010/main" val="1519446825"/>
              </p:ext>
            </p:extLst>
          </p:nvPr>
        </p:nvGraphicFramePr>
        <p:xfrm>
          <a:off x="7758305" y="5156870"/>
          <a:ext cx="4242403" cy="731520"/>
        </p:xfrm>
        <a:graphic>
          <a:graphicData uri="http://schemas.openxmlformats.org/drawingml/2006/table">
            <a:tbl>
              <a:tblPr firstRow="1" bandRow="1">
                <a:tableStyleId>{5C22544A-7EE6-4342-B048-85BDC9FD1C3A}</a:tableStyleId>
              </a:tblPr>
              <a:tblGrid>
                <a:gridCol w="1106328">
                  <a:extLst>
                    <a:ext uri="{9D8B030D-6E8A-4147-A177-3AD203B41FA5}">
                      <a16:colId xmlns:a16="http://schemas.microsoft.com/office/drawing/2014/main" val="2859239521"/>
                    </a:ext>
                  </a:extLst>
                </a:gridCol>
                <a:gridCol w="1007756">
                  <a:extLst>
                    <a:ext uri="{9D8B030D-6E8A-4147-A177-3AD203B41FA5}">
                      <a16:colId xmlns:a16="http://schemas.microsoft.com/office/drawing/2014/main" val="2992965316"/>
                    </a:ext>
                  </a:extLst>
                </a:gridCol>
                <a:gridCol w="1075440">
                  <a:extLst>
                    <a:ext uri="{9D8B030D-6E8A-4147-A177-3AD203B41FA5}">
                      <a16:colId xmlns:a16="http://schemas.microsoft.com/office/drawing/2014/main" val="238686205"/>
                    </a:ext>
                  </a:extLst>
                </a:gridCol>
                <a:gridCol w="1052879">
                  <a:extLst>
                    <a:ext uri="{9D8B030D-6E8A-4147-A177-3AD203B41FA5}">
                      <a16:colId xmlns:a16="http://schemas.microsoft.com/office/drawing/2014/main" val="3554483202"/>
                    </a:ext>
                  </a:extLst>
                </a:gridCol>
              </a:tblGrid>
              <a:tr h="403030">
                <a:tc>
                  <a:txBody>
                    <a:bodyPr/>
                    <a:lstStyle/>
                    <a:p>
                      <a:pPr lvl="0" algn="ctr">
                        <a:buNone/>
                      </a:pPr>
                      <a:r>
                        <a:rPr lang="en-US" sz="1200" b="1" i="0" u="none" strike="noStrike" noProof="0">
                          <a:effectLst/>
                          <a:latin typeface="Arial"/>
                        </a:rPr>
                        <a:t>Result</a:t>
                      </a:r>
                    </a:p>
                    <a:p>
                      <a:pPr lvl="0" algn="ctr">
                        <a:buNone/>
                      </a:pPr>
                      <a:r>
                        <a:rPr lang="en-US" sz="1200" b="1" i="0" u="none" strike="noStrike" noProof="0">
                          <a:effectLst/>
                          <a:latin typeface="Arial"/>
                        </a:rPr>
                        <a:t>Q1 </a:t>
                      </a:r>
                      <a:endParaRPr lang="en-US" sz="120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lvl="0" algn="ctr">
                        <a:buNone/>
                      </a:pPr>
                      <a:r>
                        <a:rPr lang="en-US" sz="1200" b="1" i="0" u="none" strike="noStrike" kern="1200" noProof="0">
                          <a:solidFill>
                            <a:schemeClr val="lt1"/>
                          </a:solidFill>
                          <a:effectLst/>
                          <a:latin typeface="Arial"/>
                          <a:ea typeface="+mn-ea"/>
                          <a:cs typeface="+mn-cs"/>
                        </a:rPr>
                        <a:t>Result</a:t>
                      </a:r>
                    </a:p>
                    <a:p>
                      <a:pPr lvl="0" algn="ctr">
                        <a:buNone/>
                      </a:pPr>
                      <a:r>
                        <a:rPr lang="en-US" sz="1200" b="1" i="0" u="none" strike="noStrike" kern="1200" noProof="0">
                          <a:solidFill>
                            <a:schemeClr val="lt1"/>
                          </a:solidFill>
                          <a:effectLst/>
                          <a:latin typeface="Arial"/>
                          <a:ea typeface="+mn-ea"/>
                          <a:cs typeface="+mn-cs"/>
                        </a:rPr>
                        <a:t>Q2</a:t>
                      </a:r>
                      <a:endParaRPr lang="en-US" sz="1200" b="1" i="0" u="none" strike="noStrike" kern="1200">
                        <a:solidFill>
                          <a:schemeClr val="lt1"/>
                        </a:solidFill>
                        <a:effectLst/>
                        <a:latin typeface="Arial"/>
                        <a:ea typeface="+mn-ea"/>
                        <a:cs typeface="+mn-cs"/>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algn="ctr" fontAlgn="base"/>
                      <a:r>
                        <a:rPr lang="en-US" sz="1200" b="1" i="0" u="none" strike="noStrike" kern="1200">
                          <a:solidFill>
                            <a:schemeClr val="lt1"/>
                          </a:solidFill>
                          <a:effectLst/>
                          <a:latin typeface="Arial"/>
                          <a:ea typeface="+mn-ea"/>
                          <a:cs typeface="+mn-cs"/>
                        </a:rPr>
                        <a:t>Result</a:t>
                      </a:r>
                    </a:p>
                    <a:p>
                      <a:pPr algn="ctr" fontAlgn="base"/>
                      <a:r>
                        <a:rPr lang="en-US" sz="1200" b="1" i="0" u="none" strike="noStrike" kern="1200">
                          <a:solidFill>
                            <a:schemeClr val="lt1"/>
                          </a:solidFill>
                          <a:effectLst/>
                          <a:latin typeface="Arial"/>
                          <a:ea typeface="+mn-ea"/>
                          <a:cs typeface="+mn-cs"/>
                        </a:rPr>
                        <a:t>Q3</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algn="ctr" fontAlgn="auto"/>
                      <a:r>
                        <a:rPr lang="en-US" sz="1200" b="1" i="0" u="none" strike="noStrike" kern="1200">
                          <a:solidFill>
                            <a:schemeClr val="lt1"/>
                          </a:solidFill>
                          <a:effectLst/>
                          <a:latin typeface="Arial"/>
                          <a:ea typeface="+mn-ea"/>
                          <a:cs typeface="+mn-cs"/>
                        </a:rPr>
                        <a:t>​</a:t>
                      </a:r>
                      <a:r>
                        <a:rPr lang="en-US" sz="1200" b="1" i="0" u="none" strike="noStrike" kern="1200" noProof="0">
                          <a:solidFill>
                            <a:schemeClr val="lt1"/>
                          </a:solidFill>
                          <a:effectLst/>
                          <a:latin typeface="Arial"/>
                          <a:ea typeface="+mn-ea"/>
                          <a:cs typeface="+mn-cs"/>
                        </a:rPr>
                        <a:t>Result</a:t>
                      </a:r>
                    </a:p>
                    <a:p>
                      <a:pPr lvl="0" algn="ctr">
                        <a:buNone/>
                      </a:pPr>
                      <a:r>
                        <a:rPr lang="en-US" sz="1200" b="1" i="0" u="none" strike="noStrike" kern="1200" noProof="0">
                          <a:solidFill>
                            <a:schemeClr val="lt1"/>
                          </a:solidFill>
                          <a:effectLst/>
                          <a:latin typeface="Arial"/>
                          <a:ea typeface="+mn-ea"/>
                          <a:cs typeface="+mn-cs"/>
                        </a:rPr>
                        <a:t>Q4</a:t>
                      </a:r>
                      <a:endParaRPr lang="en-US" sz="1200" b="1" i="0" u="none" strike="noStrike" kern="1200">
                        <a:solidFill>
                          <a:schemeClr val="lt1"/>
                        </a:solidFill>
                        <a:effectLst/>
                        <a:latin typeface="Arial"/>
                        <a:ea typeface="+mn-ea"/>
                        <a:cs typeface="+mn-cs"/>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extLst>
                  <a:ext uri="{0D108BD9-81ED-4DB2-BD59-A6C34878D82A}">
                    <a16:rowId xmlns:a16="http://schemas.microsoft.com/office/drawing/2014/main" val="2948275390"/>
                  </a:ext>
                </a:extLst>
              </a:tr>
              <a:tr h="245145">
                <a:tc>
                  <a:txBody>
                    <a:bodyPr/>
                    <a:lstStyle/>
                    <a:p>
                      <a:pPr algn="ctr" fontAlgn="base"/>
                      <a:r>
                        <a:rPr lang="en-US" sz="1200" b="1" kern="1200">
                          <a:solidFill>
                            <a:schemeClr val="dk1"/>
                          </a:solidFill>
                          <a:effectLst/>
                          <a:latin typeface="+mn-lt"/>
                          <a:ea typeface="+mn-ea"/>
                          <a:cs typeface="+mn-cs"/>
                        </a:rPr>
                        <a:t>2,048</a:t>
                      </a: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2">
                        <a:lumMod val="90000"/>
                      </a:schemeClr>
                    </a:solidFill>
                  </a:tcPr>
                </a:tc>
                <a:tc>
                  <a:txBody>
                    <a:bodyPr/>
                    <a:lstStyle/>
                    <a:p>
                      <a:pPr lvl="0" algn="ctr">
                        <a:buNone/>
                      </a:pPr>
                      <a:r>
                        <a:rPr lang="en-US" sz="1200" b="1" kern="1200">
                          <a:solidFill>
                            <a:schemeClr val="dk1"/>
                          </a:solidFill>
                          <a:effectLst/>
                          <a:latin typeface="+mn-lt"/>
                          <a:ea typeface="+mn-ea"/>
                          <a:cs typeface="+mn-cs"/>
                        </a:rPr>
                        <a:t>3,782</a:t>
                      </a: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2">
                        <a:lumMod val="90000"/>
                      </a:schemeClr>
                    </a:solidFill>
                  </a:tcPr>
                </a:tc>
                <a:tc>
                  <a:txBody>
                    <a:bodyPr/>
                    <a:lstStyle/>
                    <a:p>
                      <a:pPr algn="ctr" fontAlgn="base"/>
                      <a:r>
                        <a:rPr lang="en-US" sz="1200" b="1" kern="1200">
                          <a:solidFill>
                            <a:schemeClr val="dk1"/>
                          </a:solidFill>
                          <a:effectLst/>
                          <a:latin typeface="+mn-lt"/>
                          <a:ea typeface="+mn-ea"/>
                          <a:cs typeface="+mn-cs"/>
                        </a:rPr>
                        <a:t>5,298</a:t>
                      </a: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2">
                        <a:lumMod val="90000"/>
                      </a:schemeClr>
                    </a:solidFill>
                  </a:tcPr>
                </a:tc>
                <a:tc>
                  <a:txBody>
                    <a:bodyPr/>
                    <a:lstStyle/>
                    <a:p>
                      <a:pPr algn="ctr" fontAlgn="auto"/>
                      <a:r>
                        <a:rPr lang="en-US" sz="1200" b="1">
                          <a:effectLst/>
                          <a:latin typeface="Arial"/>
                        </a:rPr>
                        <a:t>7,845</a:t>
                      </a: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2">
                        <a:lumMod val="90000"/>
                      </a:schemeClr>
                    </a:solidFill>
                  </a:tcPr>
                </a:tc>
                <a:extLst>
                  <a:ext uri="{0D108BD9-81ED-4DB2-BD59-A6C34878D82A}">
                    <a16:rowId xmlns:a16="http://schemas.microsoft.com/office/drawing/2014/main" val="1470773360"/>
                  </a:ext>
                </a:extLst>
              </a:tr>
            </a:tbl>
          </a:graphicData>
        </a:graphic>
      </p:graphicFrame>
      <p:graphicFrame>
        <p:nvGraphicFramePr>
          <p:cNvPr id="56" name="Table 55">
            <a:extLst>
              <a:ext uri="{FF2B5EF4-FFF2-40B4-BE49-F238E27FC236}">
                <a16:creationId xmlns:a16="http://schemas.microsoft.com/office/drawing/2014/main" id="{E2F147F1-E499-DE49-9D2C-CF6F0EBA8DC4}"/>
              </a:ext>
            </a:extLst>
          </p:cNvPr>
          <p:cNvGraphicFramePr>
            <a:graphicFrameLocks noGrp="1"/>
          </p:cNvGraphicFramePr>
          <p:nvPr>
            <p:extLst>
              <p:ext uri="{D42A27DB-BD31-4B8C-83A1-F6EECF244321}">
                <p14:modId xmlns:p14="http://schemas.microsoft.com/office/powerpoint/2010/main" val="1553915780"/>
              </p:ext>
            </p:extLst>
          </p:nvPr>
        </p:nvGraphicFramePr>
        <p:xfrm>
          <a:off x="7752107" y="4396853"/>
          <a:ext cx="4248601" cy="760838"/>
        </p:xfrm>
        <a:graphic>
          <a:graphicData uri="http://schemas.openxmlformats.org/drawingml/2006/table">
            <a:tbl>
              <a:tblPr firstRow="1" bandRow="1">
                <a:tableStyleId>{5C22544A-7EE6-4342-B048-85BDC9FD1C3A}</a:tableStyleId>
              </a:tblPr>
              <a:tblGrid>
                <a:gridCol w="1025829">
                  <a:extLst>
                    <a:ext uri="{9D8B030D-6E8A-4147-A177-3AD203B41FA5}">
                      <a16:colId xmlns:a16="http://schemas.microsoft.com/office/drawing/2014/main" val="2756712608"/>
                    </a:ext>
                  </a:extLst>
                </a:gridCol>
                <a:gridCol w="1163523">
                  <a:extLst>
                    <a:ext uri="{9D8B030D-6E8A-4147-A177-3AD203B41FA5}">
                      <a16:colId xmlns:a16="http://schemas.microsoft.com/office/drawing/2014/main" val="644144769"/>
                    </a:ext>
                  </a:extLst>
                </a:gridCol>
                <a:gridCol w="1066563">
                  <a:extLst>
                    <a:ext uri="{9D8B030D-6E8A-4147-A177-3AD203B41FA5}">
                      <a16:colId xmlns:a16="http://schemas.microsoft.com/office/drawing/2014/main" val="2407208335"/>
                    </a:ext>
                  </a:extLst>
                </a:gridCol>
                <a:gridCol w="992686">
                  <a:extLst>
                    <a:ext uri="{9D8B030D-6E8A-4147-A177-3AD203B41FA5}">
                      <a16:colId xmlns:a16="http://schemas.microsoft.com/office/drawing/2014/main" val="3937966216"/>
                    </a:ext>
                  </a:extLst>
                </a:gridCol>
              </a:tblGrid>
              <a:tr h="379547">
                <a:tc>
                  <a:txBody>
                    <a:bodyPr/>
                    <a:lstStyle/>
                    <a:p>
                      <a:pPr lvl="0" algn="ctr">
                        <a:buNone/>
                      </a:pPr>
                      <a:r>
                        <a:rPr lang="en-US" sz="1200" b="1" i="0" u="none" strike="noStrike" noProof="0" dirty="0">
                          <a:effectLst/>
                          <a:latin typeface="Arial"/>
                        </a:rPr>
                        <a:t>Target</a:t>
                      </a:r>
                    </a:p>
                    <a:p>
                      <a:pPr lvl="0" algn="ctr">
                        <a:buNone/>
                      </a:pPr>
                      <a:r>
                        <a:rPr lang="en-US" sz="1200" b="1" i="0" u="none" strike="noStrike" noProof="0" dirty="0">
                          <a:effectLst/>
                          <a:latin typeface="Arial"/>
                        </a:rPr>
                        <a:t>Q1</a:t>
                      </a:r>
                      <a:endParaRPr lang="en-US" sz="1200"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lvl="0" algn="ctr">
                        <a:buNone/>
                      </a:pPr>
                      <a:r>
                        <a:rPr lang="en-US" sz="1200" b="1" i="0" u="none" strike="noStrike" kern="1200" noProof="0">
                          <a:solidFill>
                            <a:schemeClr val="lt1"/>
                          </a:solidFill>
                          <a:effectLst/>
                          <a:latin typeface="Arial"/>
                          <a:ea typeface="+mn-ea"/>
                          <a:cs typeface="+mn-cs"/>
                        </a:rPr>
                        <a:t>Target</a:t>
                      </a:r>
                    </a:p>
                    <a:p>
                      <a:pPr lvl="0" algn="ctr">
                        <a:buNone/>
                      </a:pPr>
                      <a:r>
                        <a:rPr lang="en-US" sz="1200" b="1" i="0" u="none" strike="noStrike" kern="1200" noProof="0">
                          <a:solidFill>
                            <a:schemeClr val="lt1"/>
                          </a:solidFill>
                          <a:effectLst/>
                          <a:latin typeface="Arial"/>
                          <a:ea typeface="+mn-ea"/>
                          <a:cs typeface="+mn-cs"/>
                        </a:rPr>
                        <a:t>Q2</a:t>
                      </a:r>
                      <a:endParaRPr lang="en-US" sz="1200" b="1" i="0" u="none" strike="noStrike" kern="1200">
                        <a:solidFill>
                          <a:schemeClr val="lt1"/>
                        </a:solidFill>
                        <a:effectLst/>
                        <a:latin typeface="Arial"/>
                        <a:ea typeface="+mn-ea"/>
                        <a:cs typeface="+mn-cs"/>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algn="ctr" fontAlgn="base"/>
                      <a:r>
                        <a:rPr lang="en-US" sz="1200" b="1" i="0" u="none" strike="noStrike" kern="1200">
                          <a:solidFill>
                            <a:schemeClr val="lt1"/>
                          </a:solidFill>
                          <a:effectLst/>
                          <a:latin typeface="Arial"/>
                          <a:ea typeface="+mn-ea"/>
                          <a:cs typeface="+mn-cs"/>
                        </a:rPr>
                        <a:t>Target</a:t>
                      </a:r>
                    </a:p>
                    <a:p>
                      <a:pPr algn="ctr" fontAlgn="base"/>
                      <a:r>
                        <a:rPr lang="en-US" sz="1200" b="1" i="0" u="none" strike="noStrike" kern="1200">
                          <a:solidFill>
                            <a:schemeClr val="lt1"/>
                          </a:solidFill>
                          <a:effectLst/>
                          <a:latin typeface="Arial"/>
                          <a:ea typeface="+mn-ea"/>
                          <a:cs typeface="+mn-cs"/>
                        </a:rPr>
                        <a:t>Q3</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lvl="0" algn="ctr">
                        <a:buNone/>
                      </a:pPr>
                      <a:r>
                        <a:rPr lang="en-US" sz="1200" b="1" i="0" u="none" strike="noStrike" kern="1200" noProof="0">
                          <a:solidFill>
                            <a:schemeClr val="lt1"/>
                          </a:solidFill>
                          <a:effectLst/>
                          <a:latin typeface="Arial"/>
                          <a:ea typeface="+mn-ea"/>
                          <a:cs typeface="+mn-cs"/>
                        </a:rPr>
                        <a:t>Target</a:t>
                      </a:r>
                    </a:p>
                    <a:p>
                      <a:pPr lvl="0" algn="ctr">
                        <a:buNone/>
                      </a:pPr>
                      <a:r>
                        <a:rPr lang="en-US" sz="1200" b="1" i="0" u="none" strike="noStrike" kern="1200" noProof="0">
                          <a:solidFill>
                            <a:schemeClr val="lt1"/>
                          </a:solidFill>
                          <a:effectLst/>
                          <a:latin typeface="Arial"/>
                          <a:ea typeface="+mn-ea"/>
                          <a:cs typeface="+mn-cs"/>
                        </a:rPr>
                        <a:t>Q4</a:t>
                      </a:r>
                      <a:endParaRPr lang="en-US" sz="1200" b="1" i="0" u="none" strike="noStrike" kern="1200">
                        <a:solidFill>
                          <a:schemeClr val="lt1"/>
                        </a:solidFill>
                        <a:effectLst/>
                        <a:latin typeface="Arial"/>
                        <a:ea typeface="+mn-ea"/>
                        <a:cs typeface="+mn-cs"/>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extLst>
                  <a:ext uri="{0D108BD9-81ED-4DB2-BD59-A6C34878D82A}">
                    <a16:rowId xmlns:a16="http://schemas.microsoft.com/office/drawing/2014/main" val="816728297"/>
                  </a:ext>
                </a:extLst>
              </a:tr>
              <a:tr h="303638">
                <a:tc>
                  <a:txBody>
                    <a:bodyPr/>
                    <a:lstStyle/>
                    <a:p>
                      <a:pPr lvl="0" algn="ctr">
                        <a:buNone/>
                      </a:pPr>
                      <a:r>
                        <a:rPr lang="en-US" sz="1200" b="1"/>
                        <a:t>64,455</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lvl="0" algn="ctr">
                        <a:buNone/>
                      </a:pPr>
                      <a:r>
                        <a:rPr lang="en-US" sz="1200" b="1"/>
                        <a:t>64,455</a:t>
                      </a:r>
                      <a:endParaRPr lang="en-US" sz="1200" b="0" i="0" u="none" strike="noStrike" kern="1200">
                        <a:solidFill>
                          <a:schemeClr val="lt1"/>
                        </a:solidFill>
                        <a:effectLst/>
                        <a:latin typeface="Arial"/>
                        <a:ea typeface="+mn-ea"/>
                        <a:cs typeface="+mn-cs"/>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algn="ctr" fontAlgn="base"/>
                      <a:r>
                        <a:rPr lang="en-US" sz="1200" b="1"/>
                        <a:t>64,455</a:t>
                      </a:r>
                      <a:endParaRPr lang="en-US" sz="1200" b="0" i="0" u="none" strike="noStrike" kern="1200">
                        <a:solidFill>
                          <a:schemeClr val="lt1"/>
                        </a:solidFill>
                        <a:effectLst/>
                        <a:latin typeface="Arial"/>
                        <a:ea typeface="+mn-ea"/>
                        <a:cs typeface="+mn-cs"/>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lvl="0" algn="ctr">
                        <a:buNone/>
                      </a:pPr>
                      <a:r>
                        <a:rPr lang="en-US" sz="1200" b="1" dirty="0"/>
                        <a:t>64,455</a:t>
                      </a:r>
                      <a:endParaRPr lang="en-US" sz="1200" b="0" i="0" u="none" strike="noStrike" kern="1200" dirty="0">
                        <a:solidFill>
                          <a:schemeClr val="lt1"/>
                        </a:solidFill>
                        <a:effectLst/>
                        <a:latin typeface="Arial"/>
                        <a:ea typeface="+mn-ea"/>
                        <a:cs typeface="+mn-cs"/>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extLst>
                  <a:ext uri="{0D108BD9-81ED-4DB2-BD59-A6C34878D82A}">
                    <a16:rowId xmlns:a16="http://schemas.microsoft.com/office/drawing/2014/main" val="4119677891"/>
                  </a:ext>
                </a:extLst>
              </a:tr>
            </a:tbl>
          </a:graphicData>
        </a:graphic>
      </p:graphicFrame>
      <p:sp>
        <p:nvSpPr>
          <p:cNvPr id="2" name="Date Placeholder 1">
            <a:extLst>
              <a:ext uri="{FF2B5EF4-FFF2-40B4-BE49-F238E27FC236}">
                <a16:creationId xmlns:a16="http://schemas.microsoft.com/office/drawing/2014/main" id="{69142350-03D4-F746-829F-155309823D70}"/>
              </a:ext>
            </a:extLst>
          </p:cNvPr>
          <p:cNvSpPr>
            <a:spLocks noGrp="1"/>
          </p:cNvSpPr>
          <p:nvPr>
            <p:ph type="dt" sz="half" idx="11"/>
          </p:nvPr>
        </p:nvSpPr>
        <p:spPr>
          <a:xfrm>
            <a:off x="9660367" y="6458363"/>
            <a:ext cx="1606158" cy="365125"/>
          </a:xfrm>
        </p:spPr>
        <p:txBody>
          <a:bodyPr/>
          <a:lstStyle/>
          <a:p>
            <a:fld id="{98219341-EF9D-604F-A4B8-9E2CC560B767}" type="datetime4">
              <a:rPr lang="en-US" smtClean="0"/>
              <a:t>August 25, 2021</a:t>
            </a:fld>
            <a:endParaRPr lang="en-US"/>
          </a:p>
        </p:txBody>
      </p:sp>
      <p:grpSp>
        <p:nvGrpSpPr>
          <p:cNvPr id="60" name="Group 59">
            <a:extLst>
              <a:ext uri="{FF2B5EF4-FFF2-40B4-BE49-F238E27FC236}">
                <a16:creationId xmlns:a16="http://schemas.microsoft.com/office/drawing/2014/main" id="{02CA64CC-82B7-A74E-986E-575904279DC2}"/>
              </a:ext>
            </a:extLst>
          </p:cNvPr>
          <p:cNvGrpSpPr/>
          <p:nvPr/>
        </p:nvGrpSpPr>
        <p:grpSpPr>
          <a:xfrm>
            <a:off x="4232916" y="6098708"/>
            <a:ext cx="6145689" cy="288820"/>
            <a:chOff x="3324562" y="6100518"/>
            <a:chExt cx="6145689" cy="288820"/>
          </a:xfrm>
        </p:grpSpPr>
        <p:grpSp>
          <p:nvGrpSpPr>
            <p:cNvPr id="61" name="Group 60">
              <a:extLst>
                <a:ext uri="{FF2B5EF4-FFF2-40B4-BE49-F238E27FC236}">
                  <a16:creationId xmlns:a16="http://schemas.microsoft.com/office/drawing/2014/main" id="{40734168-0FE6-3A45-91A1-50E12AC3616C}"/>
                </a:ext>
              </a:extLst>
            </p:cNvPr>
            <p:cNvGrpSpPr/>
            <p:nvPr/>
          </p:nvGrpSpPr>
          <p:grpSpPr>
            <a:xfrm>
              <a:off x="3324562" y="6100518"/>
              <a:ext cx="4530971" cy="288820"/>
              <a:chOff x="1686021" y="6157422"/>
              <a:chExt cx="5039886" cy="288820"/>
            </a:xfrm>
          </p:grpSpPr>
          <p:sp>
            <p:nvSpPr>
              <p:cNvPr id="64" name="Rectangle 63">
                <a:extLst>
                  <a:ext uri="{FF2B5EF4-FFF2-40B4-BE49-F238E27FC236}">
                    <a16:creationId xmlns:a16="http://schemas.microsoft.com/office/drawing/2014/main" id="{263662DA-AA01-3B4C-8ACA-052441E09D60}"/>
                  </a:ext>
                </a:extLst>
              </p:cNvPr>
              <p:cNvSpPr/>
              <p:nvPr/>
            </p:nvSpPr>
            <p:spPr>
              <a:xfrm>
                <a:off x="4156387" y="6157422"/>
                <a:ext cx="2569520" cy="276999"/>
              </a:xfrm>
              <a:prstGeom prst="rect">
                <a:avLst/>
              </a:prstGeom>
            </p:spPr>
            <p:txBody>
              <a:bodyPr wrap="none">
                <a:spAutoFit/>
              </a:bodyPr>
              <a:lstStyle/>
              <a:p>
                <a:r>
                  <a:rPr lang="en-US" sz="1200" b="1" dirty="0">
                    <a:solidFill>
                      <a:srgbClr val="FFC20D"/>
                    </a:solidFill>
                    <a:latin typeface="Arial" panose="020B0604020202020204" pitchFamily="34" charset="0"/>
                    <a:ea typeface="Calibri" panose="020F0502020204030204" pitchFamily="34" charset="0"/>
                    <a:cs typeface="Arial" panose="020B0604020202020204" pitchFamily="34" charset="0"/>
                  </a:rPr>
                  <a:t>Between Baseline and Target</a:t>
                </a:r>
                <a:endParaRPr lang="en-US" sz="1200" b="1" dirty="0">
                  <a:latin typeface="Arial" panose="020B0604020202020204" pitchFamily="34" charset="0"/>
                  <a:cs typeface="Arial" panose="020B0604020202020204" pitchFamily="34" charset="0"/>
                </a:endParaRPr>
              </a:p>
            </p:txBody>
          </p:sp>
          <p:sp>
            <p:nvSpPr>
              <p:cNvPr id="65" name="Rectangle 64">
                <a:extLst>
                  <a:ext uri="{FF2B5EF4-FFF2-40B4-BE49-F238E27FC236}">
                    <a16:creationId xmlns:a16="http://schemas.microsoft.com/office/drawing/2014/main" id="{83128C30-7E30-FA4F-B9BE-6836A0AE38D0}"/>
                  </a:ext>
                </a:extLst>
              </p:cNvPr>
              <p:cNvSpPr/>
              <p:nvPr/>
            </p:nvSpPr>
            <p:spPr>
              <a:xfrm>
                <a:off x="1957129" y="6166936"/>
                <a:ext cx="2199257" cy="276999"/>
              </a:xfrm>
              <a:prstGeom prst="rect">
                <a:avLst/>
              </a:prstGeom>
            </p:spPr>
            <p:txBody>
              <a:bodyPr wrap="square">
                <a:spAutoFit/>
              </a:bodyPr>
              <a:lstStyle/>
              <a:p>
                <a:r>
                  <a:rPr lang="en-US" sz="1200" b="1" dirty="0">
                    <a:solidFill>
                      <a:srgbClr val="05BC57"/>
                    </a:solidFill>
                    <a:latin typeface="Arial" panose="020B0604020202020204" pitchFamily="34" charset="0"/>
                    <a:cs typeface="Arial" panose="020B0604020202020204" pitchFamily="34" charset="0"/>
                  </a:rPr>
                  <a:t>At or Above Target</a:t>
                </a:r>
              </a:p>
            </p:txBody>
          </p:sp>
          <p:sp>
            <p:nvSpPr>
              <p:cNvPr id="66" name="Oval 65">
                <a:extLst>
                  <a:ext uri="{FF2B5EF4-FFF2-40B4-BE49-F238E27FC236}">
                    <a16:creationId xmlns:a16="http://schemas.microsoft.com/office/drawing/2014/main" id="{A9338A89-39EA-564E-9D6C-ACADD5ECC853}"/>
                  </a:ext>
                </a:extLst>
              </p:cNvPr>
              <p:cNvSpPr/>
              <p:nvPr/>
            </p:nvSpPr>
            <p:spPr>
              <a:xfrm>
                <a:off x="1686021" y="6181066"/>
                <a:ext cx="305131" cy="265176"/>
              </a:xfrm>
              <a:prstGeom prst="ellipse">
                <a:avLst/>
              </a:prstGeom>
              <a:solidFill>
                <a:srgbClr val="006600"/>
              </a:solidFill>
              <a:ln>
                <a:noFill/>
              </a:ln>
              <a:scene3d>
                <a:camera prst="orthographicFront"/>
                <a:lightRig rig="soft" dir="t">
                  <a:rot lat="0" lon="0" rev="15600000"/>
                </a:lightRig>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prstMaterial="softEdge">
                  <a:bevelT w="25400" h="38100"/>
                </a:sp3d>
              </a:bodyPr>
              <a:lstStyle/>
              <a:p>
                <a:pPr algn="ctr"/>
                <a:r>
                  <a:rPr lang="en-US" b="1">
                    <a:ln/>
                    <a:solidFill>
                      <a:schemeClr val="accent4"/>
                    </a:solidFill>
                  </a:rPr>
                  <a:t>  </a:t>
                </a:r>
              </a:p>
            </p:txBody>
          </p:sp>
          <p:sp>
            <p:nvSpPr>
              <p:cNvPr id="67" name="Oval 66">
                <a:extLst>
                  <a:ext uri="{FF2B5EF4-FFF2-40B4-BE49-F238E27FC236}">
                    <a16:creationId xmlns:a16="http://schemas.microsoft.com/office/drawing/2014/main" id="{77EECA23-053A-D540-8B31-A7D46DFB6B41}"/>
                  </a:ext>
                </a:extLst>
              </p:cNvPr>
              <p:cNvSpPr/>
              <p:nvPr/>
            </p:nvSpPr>
            <p:spPr>
              <a:xfrm>
                <a:off x="3929842" y="6169244"/>
                <a:ext cx="305131" cy="265176"/>
              </a:xfrm>
              <a:prstGeom prst="ellipse">
                <a:avLst/>
              </a:prstGeom>
              <a:solidFill>
                <a:srgbClr val="FFC000"/>
              </a:solidFill>
              <a:ln>
                <a:noFill/>
              </a:ln>
              <a:scene3d>
                <a:camera prst="orthographicFront"/>
                <a:lightRig rig="soft" dir="t">
                  <a:rot lat="0" lon="0" rev="15600000"/>
                </a:lightRig>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prstMaterial="softEdge">
                  <a:bevelT w="25400" h="38100"/>
                </a:sp3d>
              </a:bodyPr>
              <a:lstStyle/>
              <a:p>
                <a:pPr algn="ctr"/>
                <a:r>
                  <a:rPr lang="en-US" b="1">
                    <a:ln/>
                    <a:solidFill>
                      <a:schemeClr val="accent4"/>
                    </a:solidFill>
                  </a:rPr>
                  <a:t>  </a:t>
                </a:r>
              </a:p>
            </p:txBody>
          </p:sp>
        </p:grpSp>
        <p:sp>
          <p:nvSpPr>
            <p:cNvPr id="62" name="Rectangle 61">
              <a:extLst>
                <a:ext uri="{FF2B5EF4-FFF2-40B4-BE49-F238E27FC236}">
                  <a16:creationId xmlns:a16="http://schemas.microsoft.com/office/drawing/2014/main" id="{E0E8547B-36F5-7E41-81B8-61C377251577}"/>
                </a:ext>
              </a:extLst>
            </p:cNvPr>
            <p:cNvSpPr/>
            <p:nvPr/>
          </p:nvSpPr>
          <p:spPr>
            <a:xfrm>
              <a:off x="8297743" y="6104842"/>
              <a:ext cx="1172508" cy="276999"/>
            </a:xfrm>
            <a:prstGeom prst="rect">
              <a:avLst/>
            </a:prstGeom>
          </p:spPr>
          <p:txBody>
            <a:bodyPr wrap="none">
              <a:spAutoFit/>
            </a:bodyPr>
            <a:lstStyle/>
            <a:p>
              <a:r>
                <a:rPr lang="en-US" sz="1200" b="1" spc="-5" dirty="0">
                  <a:solidFill>
                    <a:srgbClr val="EC1C23"/>
                  </a:solidFill>
                  <a:latin typeface="Arial" panose="020B0604020202020204" pitchFamily="34" charset="0"/>
                  <a:ea typeface="Calibri" panose="020F0502020204030204" pitchFamily="34" charset="0"/>
                  <a:cs typeface="Arial" panose="020B0604020202020204" pitchFamily="34" charset="0"/>
                </a:rPr>
                <a:t>Below Baseline</a:t>
              </a:r>
              <a:endParaRPr lang="en-US" sz="1200" b="1" dirty="0">
                <a:latin typeface="Arial" panose="020B0604020202020204" pitchFamily="34" charset="0"/>
                <a:cs typeface="Arial" panose="020B0604020202020204" pitchFamily="34" charset="0"/>
              </a:endParaRPr>
            </a:p>
          </p:txBody>
        </p:sp>
        <p:sp>
          <p:nvSpPr>
            <p:cNvPr id="63" name="Oval 62">
              <a:extLst>
                <a:ext uri="{FF2B5EF4-FFF2-40B4-BE49-F238E27FC236}">
                  <a16:creationId xmlns:a16="http://schemas.microsoft.com/office/drawing/2014/main" id="{1B17FBD7-7B7B-F14E-A9C1-BA220DEC2B12}"/>
                </a:ext>
              </a:extLst>
            </p:cNvPr>
            <p:cNvSpPr/>
            <p:nvPr/>
          </p:nvSpPr>
          <p:spPr>
            <a:xfrm>
              <a:off x="8070165" y="6102934"/>
              <a:ext cx="276098" cy="268542"/>
            </a:xfrm>
            <a:prstGeom prst="ellipse">
              <a:avLst/>
            </a:prstGeom>
            <a:solidFill>
              <a:srgbClr val="C00000"/>
            </a:solidFill>
            <a:ln>
              <a:noFill/>
            </a:ln>
            <a:scene3d>
              <a:camera prst="orthographicFront"/>
              <a:lightRig rig="soft" dir="t">
                <a:rot lat="0" lon="0" rev="15600000"/>
              </a:lightRig>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prstMaterial="softEdge">
                <a:bevelT w="25400" h="38100"/>
              </a:sp3d>
            </a:bodyPr>
            <a:lstStyle/>
            <a:p>
              <a:pPr algn="ctr"/>
              <a:r>
                <a:rPr lang="en-US" b="1">
                  <a:ln/>
                  <a:solidFill>
                    <a:schemeClr val="accent4"/>
                  </a:solidFill>
                </a:rPr>
                <a:t>  </a:t>
              </a:r>
            </a:p>
          </p:txBody>
        </p:sp>
      </p:grpSp>
      <p:sp>
        <p:nvSpPr>
          <p:cNvPr id="71" name="Text Placeholder 3">
            <a:extLst>
              <a:ext uri="{FF2B5EF4-FFF2-40B4-BE49-F238E27FC236}">
                <a16:creationId xmlns:a16="http://schemas.microsoft.com/office/drawing/2014/main" id="{B04777A2-CFA4-4646-9F13-03BD47C8C918}"/>
              </a:ext>
            </a:extLst>
          </p:cNvPr>
          <p:cNvSpPr>
            <a:spLocks noGrp="1"/>
          </p:cNvSpPr>
          <p:nvPr>
            <p:ph type="body" sz="quarter" idx="10"/>
          </p:nvPr>
        </p:nvSpPr>
        <p:spPr>
          <a:xfrm>
            <a:off x="4440823" y="6510338"/>
            <a:ext cx="5845175" cy="260350"/>
          </a:xfrm>
        </p:spPr>
        <p:txBody>
          <a:bodyPr/>
          <a:lstStyle/>
          <a:p>
            <a:pPr lvl="0"/>
            <a:r>
              <a:rPr lang="en-US" dirty="0">
                <a:solidFill>
                  <a:srgbClr val="FFFFFF"/>
                </a:solidFill>
              </a:rPr>
              <a:t>Office of Strategic Planning and Initiatives</a:t>
            </a:r>
          </a:p>
          <a:p>
            <a:endParaRPr lang="en-US" dirty="0"/>
          </a:p>
        </p:txBody>
      </p:sp>
      <p:grpSp>
        <p:nvGrpSpPr>
          <p:cNvPr id="74" name="Group 73">
            <a:extLst>
              <a:ext uri="{FF2B5EF4-FFF2-40B4-BE49-F238E27FC236}">
                <a16:creationId xmlns:a16="http://schemas.microsoft.com/office/drawing/2014/main" id="{C8100783-339A-AA47-A246-A36A2D5F9F58}"/>
              </a:ext>
            </a:extLst>
          </p:cNvPr>
          <p:cNvGrpSpPr/>
          <p:nvPr/>
        </p:nvGrpSpPr>
        <p:grpSpPr>
          <a:xfrm>
            <a:off x="2522969" y="4184431"/>
            <a:ext cx="5148176" cy="1822491"/>
            <a:chOff x="175726" y="83052"/>
            <a:chExt cx="4914945" cy="860198"/>
          </a:xfrm>
          <a:scene3d>
            <a:camera prst="orthographicFront"/>
            <a:lightRig rig="threePt" dir="t">
              <a:rot lat="0" lon="0" rev="7500000"/>
            </a:lightRig>
          </a:scene3d>
        </p:grpSpPr>
        <p:sp>
          <p:nvSpPr>
            <p:cNvPr id="75" name="Rounded Rectangle 74">
              <a:extLst>
                <a:ext uri="{FF2B5EF4-FFF2-40B4-BE49-F238E27FC236}">
                  <a16:creationId xmlns:a16="http://schemas.microsoft.com/office/drawing/2014/main" id="{1AE36E77-581B-B849-8870-6F7A5AFDA330}"/>
                </a:ext>
              </a:extLst>
            </p:cNvPr>
            <p:cNvSpPr/>
            <p:nvPr/>
          </p:nvSpPr>
          <p:spPr>
            <a:xfrm>
              <a:off x="175726" y="83052"/>
              <a:ext cx="4914945" cy="860198"/>
            </a:xfrm>
            <a:prstGeom prst="roundRect">
              <a:avLst/>
            </a:prstGeom>
            <a:solidFill>
              <a:srgbClr val="085959"/>
            </a:solidFill>
            <a:sp3d prstMaterial="plastic">
              <a:bevelT w="127000" h="25400" prst="relaxedInset"/>
            </a:sp3d>
          </p:spPr>
          <p:style>
            <a:lnRef idx="0">
              <a:schemeClr val="lt1">
                <a:hueOff val="0"/>
                <a:satOff val="0"/>
                <a:lumOff val="0"/>
                <a:alphaOff val="0"/>
              </a:schemeClr>
            </a:lnRef>
            <a:fillRef idx="3">
              <a:scrgbClr r="0" g="0" b="0"/>
            </a:fillRef>
            <a:effectRef idx="2">
              <a:schemeClr val="accent2">
                <a:hueOff val="0"/>
                <a:satOff val="0"/>
                <a:lumOff val="0"/>
                <a:alphaOff val="0"/>
              </a:schemeClr>
            </a:effectRef>
            <a:fontRef idx="minor">
              <a:schemeClr val="lt1"/>
            </a:fontRef>
          </p:style>
        </p:sp>
        <p:sp>
          <p:nvSpPr>
            <p:cNvPr id="76" name="Rounded Rectangle 4">
              <a:extLst>
                <a:ext uri="{FF2B5EF4-FFF2-40B4-BE49-F238E27FC236}">
                  <a16:creationId xmlns:a16="http://schemas.microsoft.com/office/drawing/2014/main" id="{03360D9B-E38B-7245-8281-3D25154CA732}"/>
                </a:ext>
              </a:extLst>
            </p:cNvPr>
            <p:cNvSpPr txBox="1"/>
            <p:nvPr/>
          </p:nvSpPr>
          <p:spPr>
            <a:xfrm>
              <a:off x="217717" y="125043"/>
              <a:ext cx="4830963" cy="776216"/>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36577" tIns="0" rIns="136577" bIns="0" numCol="1" spcCol="1270" anchor="ctr" anchorCtr="0">
              <a:noAutofit/>
            </a:bodyPr>
            <a:lstStyle/>
            <a:p>
              <a:pPr marL="285750" lvl="0" indent="-274638" defTabSz="800100">
                <a:lnSpc>
                  <a:spcPct val="90000"/>
                </a:lnSpc>
                <a:spcBef>
                  <a:spcPct val="0"/>
                </a:spcBef>
                <a:spcAft>
                  <a:spcPct val="35000"/>
                </a:spcAft>
              </a:pPr>
              <a:r>
                <a:rPr lang="en-US" sz="1500" b="1" u="sng" dirty="0">
                  <a:solidFill>
                    <a:srgbClr val="FFFFFF"/>
                  </a:solidFill>
                </a:rPr>
                <a:t>COVID-19 IMPACT</a:t>
              </a:r>
              <a:r>
                <a:rPr lang="en-US" sz="1500" b="1" dirty="0">
                  <a:solidFill>
                    <a:srgbClr val="FFFFFF"/>
                  </a:solidFill>
                </a:rPr>
                <a:t>: Due to the pandemic, limited in-person activity significantly decreased walk-in visits</a:t>
              </a:r>
              <a:r>
                <a:rPr lang="en-US" sz="1500" b="1" dirty="0">
                  <a:solidFill>
                    <a:schemeClr val="bg1"/>
                  </a:solidFill>
                </a:rPr>
                <a:t>.</a:t>
              </a:r>
              <a:endParaRPr lang="en-US" sz="1500" b="1" dirty="0">
                <a:solidFill>
                  <a:schemeClr val="bg1"/>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23623218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43E3F721-88AE-BF45-8EF0-065B7E803E13}"/>
              </a:ext>
            </a:extLst>
          </p:cNvPr>
          <p:cNvGrpSpPr/>
          <p:nvPr/>
        </p:nvGrpSpPr>
        <p:grpSpPr>
          <a:xfrm>
            <a:off x="349622" y="567139"/>
            <a:ext cx="1866635" cy="5740673"/>
            <a:chOff x="349622" y="567139"/>
            <a:chExt cx="1866635" cy="5740673"/>
          </a:xfrm>
        </p:grpSpPr>
        <p:grpSp>
          <p:nvGrpSpPr>
            <p:cNvPr id="12" name="Group 11">
              <a:extLst>
                <a:ext uri="{FF2B5EF4-FFF2-40B4-BE49-F238E27FC236}">
                  <a16:creationId xmlns:a16="http://schemas.microsoft.com/office/drawing/2014/main" id="{565DBA1C-491E-E147-B973-0B577B06CB13}"/>
                </a:ext>
              </a:extLst>
            </p:cNvPr>
            <p:cNvGrpSpPr/>
            <p:nvPr/>
          </p:nvGrpSpPr>
          <p:grpSpPr>
            <a:xfrm>
              <a:off x="861924" y="567139"/>
              <a:ext cx="809180" cy="809180"/>
              <a:chOff x="476490" y="0"/>
              <a:chExt cx="809180" cy="809180"/>
            </a:xfrm>
          </p:grpSpPr>
          <p:sp>
            <p:nvSpPr>
              <p:cNvPr id="13" name="Oval 12">
                <a:extLst>
                  <a:ext uri="{FF2B5EF4-FFF2-40B4-BE49-F238E27FC236}">
                    <a16:creationId xmlns:a16="http://schemas.microsoft.com/office/drawing/2014/main" id="{3092CE08-CC95-E54D-B224-AC56D68656E6}"/>
                  </a:ext>
                </a:extLst>
              </p:cNvPr>
              <p:cNvSpPr/>
              <p:nvPr/>
            </p:nvSpPr>
            <p:spPr>
              <a:xfrm>
                <a:off x="476490" y="0"/>
                <a:ext cx="809180" cy="809180"/>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4" name="Oval 4">
                <a:extLst>
                  <a:ext uri="{FF2B5EF4-FFF2-40B4-BE49-F238E27FC236}">
                    <a16:creationId xmlns:a16="http://schemas.microsoft.com/office/drawing/2014/main" id="{930FB486-C849-774D-86C8-E91890240451}"/>
                  </a:ext>
                </a:extLst>
              </p:cNvPr>
              <p:cNvSpPr txBox="1"/>
              <p:nvPr/>
            </p:nvSpPr>
            <p:spPr>
              <a:xfrm>
                <a:off x="594992" y="118502"/>
                <a:ext cx="542147" cy="57217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1911350">
                  <a:lnSpc>
                    <a:spcPct val="90000"/>
                  </a:lnSpc>
                  <a:spcBef>
                    <a:spcPct val="0"/>
                  </a:spcBef>
                  <a:spcAft>
                    <a:spcPct val="35000"/>
                  </a:spcAft>
                  <a:buNone/>
                </a:pPr>
                <a:r>
                  <a:rPr lang="en-US" sz="4300" b="1"/>
                  <a:t>3</a:t>
                </a:r>
                <a:endParaRPr lang="en-US" sz="4300" b="1" kern="1200"/>
              </a:p>
            </p:txBody>
          </p:sp>
        </p:grpSp>
        <p:grpSp>
          <p:nvGrpSpPr>
            <p:cNvPr id="3" name="Group 2">
              <a:extLst>
                <a:ext uri="{FF2B5EF4-FFF2-40B4-BE49-F238E27FC236}">
                  <a16:creationId xmlns:a16="http://schemas.microsoft.com/office/drawing/2014/main" id="{48ED9204-52F7-6A42-B021-1C36623E49A8}"/>
                </a:ext>
              </a:extLst>
            </p:cNvPr>
            <p:cNvGrpSpPr/>
            <p:nvPr/>
          </p:nvGrpSpPr>
          <p:grpSpPr>
            <a:xfrm>
              <a:off x="349622" y="805912"/>
              <a:ext cx="1866635" cy="5501900"/>
              <a:chOff x="349622" y="805912"/>
              <a:chExt cx="1866635" cy="5501900"/>
            </a:xfrm>
          </p:grpSpPr>
          <p:sp>
            <p:nvSpPr>
              <p:cNvPr id="15" name="Arrow: Chevron 21">
                <a:extLst>
                  <a:ext uri="{FF2B5EF4-FFF2-40B4-BE49-F238E27FC236}">
                    <a16:creationId xmlns:a16="http://schemas.microsoft.com/office/drawing/2014/main" id="{A9FEE4AA-29C2-EB41-ADBF-322CBA4627E1}"/>
                  </a:ext>
                </a:extLst>
              </p:cNvPr>
              <p:cNvSpPr/>
              <p:nvPr/>
            </p:nvSpPr>
            <p:spPr>
              <a:xfrm rot="5400000">
                <a:off x="-1468010" y="2623544"/>
                <a:ext cx="5501900" cy="1866635"/>
              </a:xfrm>
              <a:prstGeom prst="chevron">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6" name="Arrow: Chevron 4">
                <a:extLst>
                  <a:ext uri="{FF2B5EF4-FFF2-40B4-BE49-F238E27FC236}">
                    <a16:creationId xmlns:a16="http://schemas.microsoft.com/office/drawing/2014/main" id="{B3B5FCEB-9AF0-FF42-A9A9-AA82D99EF67F}"/>
                  </a:ext>
                </a:extLst>
              </p:cNvPr>
              <p:cNvSpPr txBox="1"/>
              <p:nvPr/>
            </p:nvSpPr>
            <p:spPr>
              <a:xfrm>
                <a:off x="491648" y="2500695"/>
                <a:ext cx="1554128" cy="251812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1275" tIns="41275" rIns="41275" bIns="41275" numCol="1" spcCol="1270" anchor="ctr" anchorCtr="0">
                <a:noAutofit/>
              </a:bodyPr>
              <a:lstStyle/>
              <a:p>
                <a:pPr lvl="0" algn="ctr"/>
                <a:r>
                  <a:rPr lang="en-US" b="1">
                    <a:solidFill>
                      <a:schemeClr val="bg1"/>
                    </a:solidFill>
                  </a:rPr>
                  <a:t>Increase access to programs and services that meet the cognitive and educational needs of Georgia’s most vulnerable residents.</a:t>
                </a:r>
                <a:endParaRPr lang="en-US">
                  <a:solidFill>
                    <a:schemeClr val="bg1"/>
                  </a:solidFill>
                </a:endParaRPr>
              </a:p>
            </p:txBody>
          </p:sp>
        </p:grpSp>
      </p:grpSp>
      <p:sp>
        <p:nvSpPr>
          <p:cNvPr id="17" name="Title 1">
            <a:extLst>
              <a:ext uri="{FF2B5EF4-FFF2-40B4-BE49-F238E27FC236}">
                <a16:creationId xmlns:a16="http://schemas.microsoft.com/office/drawing/2014/main" id="{CE5AAFC2-4DA6-7048-BFCE-506F70420012}"/>
              </a:ext>
            </a:extLst>
          </p:cNvPr>
          <p:cNvSpPr>
            <a:spLocks noGrp="1"/>
          </p:cNvSpPr>
          <p:nvPr>
            <p:ph type="title"/>
          </p:nvPr>
        </p:nvSpPr>
        <p:spPr>
          <a:xfrm>
            <a:off x="349623" y="256185"/>
            <a:ext cx="11497235" cy="1033368"/>
          </a:xfrm>
        </p:spPr>
        <p:txBody>
          <a:bodyPr/>
          <a:lstStyle/>
          <a:p>
            <a:r>
              <a:rPr lang="en-US" dirty="0"/>
              <a:t>Strengthen rural Georgia</a:t>
            </a:r>
          </a:p>
        </p:txBody>
      </p:sp>
      <p:sp>
        <p:nvSpPr>
          <p:cNvPr id="20" name="TextBox 19">
            <a:extLst>
              <a:ext uri="{FF2B5EF4-FFF2-40B4-BE49-F238E27FC236}">
                <a16:creationId xmlns:a16="http://schemas.microsoft.com/office/drawing/2014/main" id="{193ED5E3-8C06-433D-8F92-19D8A262A1AB}"/>
              </a:ext>
            </a:extLst>
          </p:cNvPr>
          <p:cNvSpPr txBox="1"/>
          <p:nvPr/>
        </p:nvSpPr>
        <p:spPr>
          <a:xfrm>
            <a:off x="2351520" y="1342582"/>
            <a:ext cx="7269362" cy="461665"/>
          </a:xfrm>
          <a:prstGeom prst="rect">
            <a:avLst/>
          </a:prstGeom>
          <a:noFill/>
        </p:spPr>
        <p:txBody>
          <a:bodyPr wrap="none" rtlCol="0">
            <a:spAutoFit/>
          </a:bodyPr>
          <a:lstStyle/>
          <a:p>
            <a:r>
              <a:rPr lang="en-US" sz="2400" b="1" cap="small">
                <a:solidFill>
                  <a:schemeClr val="accent6">
                    <a:lumMod val="50000"/>
                  </a:schemeClr>
                </a:solidFill>
                <a:latin typeface="Arial" panose="020B0604020202020204" pitchFamily="34" charset="0"/>
                <a:cs typeface="Arial" panose="020B0604020202020204" pitchFamily="34" charset="0"/>
              </a:rPr>
              <a:t>Division of Family and Children Services </a:t>
            </a:r>
            <a:r>
              <a:rPr lang="en-US" sz="2400" b="1">
                <a:solidFill>
                  <a:schemeClr val="accent6">
                    <a:lumMod val="50000"/>
                  </a:schemeClr>
                </a:solidFill>
                <a:latin typeface="Arial" panose="020B0604020202020204" pitchFamily="34" charset="0"/>
                <a:cs typeface="Arial" panose="020B0604020202020204" pitchFamily="34" charset="0"/>
              </a:rPr>
              <a:t>(DFCS)</a:t>
            </a:r>
          </a:p>
        </p:txBody>
      </p:sp>
      <p:grpSp>
        <p:nvGrpSpPr>
          <p:cNvPr id="22" name="Group 21">
            <a:extLst>
              <a:ext uri="{FF2B5EF4-FFF2-40B4-BE49-F238E27FC236}">
                <a16:creationId xmlns:a16="http://schemas.microsoft.com/office/drawing/2014/main" id="{DA175081-5152-4F1F-82B6-BE7E62CEEED8}"/>
              </a:ext>
            </a:extLst>
          </p:cNvPr>
          <p:cNvGrpSpPr/>
          <p:nvPr/>
        </p:nvGrpSpPr>
        <p:grpSpPr>
          <a:xfrm>
            <a:off x="2414228" y="1862022"/>
            <a:ext cx="9315476" cy="531360"/>
            <a:chOff x="515374" y="29140"/>
            <a:chExt cx="7955244" cy="531360"/>
          </a:xfrm>
          <a:scene3d>
            <a:camera prst="orthographicFront"/>
            <a:lightRig rig="threePt" dir="t">
              <a:rot lat="0" lon="0" rev="7500000"/>
            </a:lightRig>
          </a:scene3d>
        </p:grpSpPr>
        <p:sp>
          <p:nvSpPr>
            <p:cNvPr id="23" name="Rectangle: Rounded Corners 22">
              <a:extLst>
                <a:ext uri="{FF2B5EF4-FFF2-40B4-BE49-F238E27FC236}">
                  <a16:creationId xmlns:a16="http://schemas.microsoft.com/office/drawing/2014/main" id="{22C679E1-7572-4FCC-8DB5-64FB288A24FA}"/>
                </a:ext>
              </a:extLst>
            </p:cNvPr>
            <p:cNvSpPr/>
            <p:nvPr/>
          </p:nvSpPr>
          <p:spPr>
            <a:xfrm>
              <a:off x="515374" y="29140"/>
              <a:ext cx="7955244" cy="531360"/>
            </a:xfrm>
            <a:prstGeom prst="roundRect">
              <a:avLst/>
            </a:prstGeom>
            <a:sp3d prstMaterial="plastic">
              <a:bevelT w="127000" h="25400" prst="relaxedInset"/>
            </a:sp3d>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sp>
        <p:sp>
          <p:nvSpPr>
            <p:cNvPr id="24" name="Rectangle: Rounded Corners 4">
              <a:extLst>
                <a:ext uri="{FF2B5EF4-FFF2-40B4-BE49-F238E27FC236}">
                  <a16:creationId xmlns:a16="http://schemas.microsoft.com/office/drawing/2014/main" id="{53FDB305-385E-498B-9ABB-F10F05C5DD7D}"/>
                </a:ext>
              </a:extLst>
            </p:cNvPr>
            <p:cNvSpPr txBox="1"/>
            <p:nvPr/>
          </p:nvSpPr>
          <p:spPr>
            <a:xfrm>
              <a:off x="541313" y="55079"/>
              <a:ext cx="7903366" cy="479482"/>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272719" tIns="0" rIns="272719" bIns="0" numCol="1" spcCol="1270" anchor="ctr" anchorCtr="0">
              <a:noAutofit/>
            </a:bodyPr>
            <a:lstStyle/>
            <a:p>
              <a:pPr marL="0" lvl="0" indent="0" algn="l" defTabSz="622300">
                <a:lnSpc>
                  <a:spcPct val="90000"/>
                </a:lnSpc>
                <a:spcBef>
                  <a:spcPct val="0"/>
                </a:spcBef>
                <a:spcAft>
                  <a:spcPct val="35000"/>
                </a:spcAft>
                <a:buNone/>
                <a:tabLst/>
              </a:pPr>
              <a:r>
                <a:rPr lang="en-US" sz="2400" b="1" kern="1200">
                  <a:latin typeface="Arial" panose="020B0604020202020204" pitchFamily="34" charset="0"/>
                  <a:cs typeface="Arial" panose="020B0604020202020204" pitchFamily="34" charset="0"/>
                </a:rPr>
                <a:t>3.1 Foster Care Early Head Start Enrollment</a:t>
              </a:r>
            </a:p>
          </p:txBody>
        </p:sp>
      </p:grpSp>
      <p:graphicFrame>
        <p:nvGraphicFramePr>
          <p:cNvPr id="25" name="Diagram 24">
            <a:extLst>
              <a:ext uri="{FF2B5EF4-FFF2-40B4-BE49-F238E27FC236}">
                <a16:creationId xmlns:a16="http://schemas.microsoft.com/office/drawing/2014/main" id="{25E9F947-2296-4F90-9487-81343DB21212}"/>
              </a:ext>
            </a:extLst>
          </p:cNvPr>
          <p:cNvGraphicFramePr/>
          <p:nvPr>
            <p:extLst>
              <p:ext uri="{D42A27DB-BD31-4B8C-83A1-F6EECF244321}">
                <p14:modId xmlns:p14="http://schemas.microsoft.com/office/powerpoint/2010/main" val="3124979956"/>
              </p:ext>
            </p:extLst>
          </p:nvPr>
        </p:nvGraphicFramePr>
        <p:xfrm>
          <a:off x="2392766" y="2131707"/>
          <a:ext cx="9306564" cy="323216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9" name="Oval 18">
            <a:extLst>
              <a:ext uri="{FF2B5EF4-FFF2-40B4-BE49-F238E27FC236}">
                <a16:creationId xmlns:a16="http://schemas.microsoft.com/office/drawing/2014/main" id="{02DC25A2-BB61-C54B-80A5-B3DDED396F02}"/>
              </a:ext>
            </a:extLst>
          </p:cNvPr>
          <p:cNvSpPr/>
          <p:nvPr/>
        </p:nvSpPr>
        <p:spPr>
          <a:xfrm>
            <a:off x="11173926" y="1982285"/>
            <a:ext cx="332548" cy="318570"/>
          </a:xfrm>
          <a:prstGeom prst="ellipse">
            <a:avLst/>
          </a:prstGeom>
          <a:solidFill>
            <a:srgbClr val="005828"/>
          </a:solidFill>
          <a:ln>
            <a:noFill/>
          </a:ln>
          <a:scene3d>
            <a:camera prst="orthographicFront"/>
            <a:lightRig rig="soft" dir="t">
              <a:rot lat="0" lon="0" rev="15600000"/>
            </a:lightRig>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prstMaterial="softEdge">
              <a:bevelT w="25400" h="38100"/>
            </a:sp3d>
          </a:bodyPr>
          <a:lstStyle/>
          <a:p>
            <a:pPr algn="ctr"/>
            <a:r>
              <a:rPr lang="en-US" b="1">
                <a:ln/>
                <a:solidFill>
                  <a:schemeClr val="accent4"/>
                </a:solidFill>
              </a:rPr>
              <a:t>  </a:t>
            </a:r>
          </a:p>
        </p:txBody>
      </p:sp>
      <p:graphicFrame>
        <p:nvGraphicFramePr>
          <p:cNvPr id="48" name="Table 47">
            <a:extLst>
              <a:ext uri="{FF2B5EF4-FFF2-40B4-BE49-F238E27FC236}">
                <a16:creationId xmlns:a16="http://schemas.microsoft.com/office/drawing/2014/main" id="{ECDE6A1D-3679-8C45-B089-749E918FD7C5}"/>
              </a:ext>
            </a:extLst>
          </p:cNvPr>
          <p:cNvGraphicFramePr>
            <a:graphicFrameLocks noGrp="1"/>
          </p:cNvGraphicFramePr>
          <p:nvPr>
            <p:extLst>
              <p:ext uri="{D42A27DB-BD31-4B8C-83A1-F6EECF244321}">
                <p14:modId xmlns:p14="http://schemas.microsoft.com/office/powerpoint/2010/main" val="3516267786"/>
              </p:ext>
            </p:extLst>
          </p:nvPr>
        </p:nvGraphicFramePr>
        <p:xfrm>
          <a:off x="7456927" y="5110372"/>
          <a:ext cx="4242403" cy="731520"/>
        </p:xfrm>
        <a:graphic>
          <a:graphicData uri="http://schemas.openxmlformats.org/drawingml/2006/table">
            <a:tbl>
              <a:tblPr firstRow="1" bandRow="1">
                <a:tableStyleId>{5C22544A-7EE6-4342-B048-85BDC9FD1C3A}</a:tableStyleId>
              </a:tblPr>
              <a:tblGrid>
                <a:gridCol w="1106328">
                  <a:extLst>
                    <a:ext uri="{9D8B030D-6E8A-4147-A177-3AD203B41FA5}">
                      <a16:colId xmlns:a16="http://schemas.microsoft.com/office/drawing/2014/main" val="2859239521"/>
                    </a:ext>
                  </a:extLst>
                </a:gridCol>
                <a:gridCol w="1007756">
                  <a:extLst>
                    <a:ext uri="{9D8B030D-6E8A-4147-A177-3AD203B41FA5}">
                      <a16:colId xmlns:a16="http://schemas.microsoft.com/office/drawing/2014/main" val="2992965316"/>
                    </a:ext>
                  </a:extLst>
                </a:gridCol>
                <a:gridCol w="1075440">
                  <a:extLst>
                    <a:ext uri="{9D8B030D-6E8A-4147-A177-3AD203B41FA5}">
                      <a16:colId xmlns:a16="http://schemas.microsoft.com/office/drawing/2014/main" val="238686205"/>
                    </a:ext>
                  </a:extLst>
                </a:gridCol>
                <a:gridCol w="1052879">
                  <a:extLst>
                    <a:ext uri="{9D8B030D-6E8A-4147-A177-3AD203B41FA5}">
                      <a16:colId xmlns:a16="http://schemas.microsoft.com/office/drawing/2014/main" val="3554483202"/>
                    </a:ext>
                  </a:extLst>
                </a:gridCol>
              </a:tblGrid>
              <a:tr h="403030">
                <a:tc>
                  <a:txBody>
                    <a:bodyPr/>
                    <a:lstStyle/>
                    <a:p>
                      <a:pPr lvl="0" algn="ctr">
                        <a:buNone/>
                      </a:pPr>
                      <a:r>
                        <a:rPr lang="en-US" sz="1200" b="1" i="0" u="none" strike="noStrike" noProof="0">
                          <a:effectLst/>
                          <a:latin typeface="Arial"/>
                        </a:rPr>
                        <a:t>Result</a:t>
                      </a:r>
                    </a:p>
                    <a:p>
                      <a:pPr lvl="0" algn="ctr">
                        <a:buNone/>
                      </a:pPr>
                      <a:r>
                        <a:rPr lang="en-US" sz="1200" b="1" i="0" u="none" strike="noStrike" noProof="0">
                          <a:effectLst/>
                          <a:latin typeface="Arial"/>
                        </a:rPr>
                        <a:t>Q1 </a:t>
                      </a:r>
                      <a:endParaRPr lang="en-US" sz="120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lvl="0" algn="ctr">
                        <a:buNone/>
                      </a:pPr>
                      <a:r>
                        <a:rPr lang="en-US" sz="1200" b="1" i="0" u="none" strike="noStrike" kern="1200" noProof="0">
                          <a:solidFill>
                            <a:schemeClr val="lt1"/>
                          </a:solidFill>
                          <a:effectLst/>
                          <a:latin typeface="Arial"/>
                          <a:ea typeface="+mn-ea"/>
                          <a:cs typeface="+mn-cs"/>
                        </a:rPr>
                        <a:t>Result</a:t>
                      </a:r>
                    </a:p>
                    <a:p>
                      <a:pPr lvl="0" algn="ctr">
                        <a:buNone/>
                      </a:pPr>
                      <a:r>
                        <a:rPr lang="en-US" sz="1200" b="1" i="0" u="none" strike="noStrike" kern="1200" noProof="0">
                          <a:solidFill>
                            <a:schemeClr val="lt1"/>
                          </a:solidFill>
                          <a:effectLst/>
                          <a:latin typeface="Arial"/>
                          <a:ea typeface="+mn-ea"/>
                          <a:cs typeface="+mn-cs"/>
                        </a:rPr>
                        <a:t>Q2</a:t>
                      </a:r>
                      <a:endParaRPr lang="en-US" sz="1200" b="1" i="0" u="none" strike="noStrike" kern="1200">
                        <a:solidFill>
                          <a:schemeClr val="lt1"/>
                        </a:solidFill>
                        <a:effectLst/>
                        <a:latin typeface="Arial"/>
                        <a:ea typeface="+mn-ea"/>
                        <a:cs typeface="+mn-cs"/>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algn="ctr" fontAlgn="base"/>
                      <a:r>
                        <a:rPr lang="en-US" sz="1200" b="1" i="0" u="none" strike="noStrike" kern="1200">
                          <a:solidFill>
                            <a:schemeClr val="lt1"/>
                          </a:solidFill>
                          <a:effectLst/>
                          <a:latin typeface="Arial"/>
                          <a:ea typeface="+mn-ea"/>
                          <a:cs typeface="+mn-cs"/>
                        </a:rPr>
                        <a:t>Result</a:t>
                      </a:r>
                    </a:p>
                    <a:p>
                      <a:pPr algn="ctr" fontAlgn="base"/>
                      <a:r>
                        <a:rPr lang="en-US" sz="1200" b="1" i="0" u="none" strike="noStrike" kern="1200">
                          <a:solidFill>
                            <a:schemeClr val="lt1"/>
                          </a:solidFill>
                          <a:effectLst/>
                          <a:latin typeface="Arial"/>
                          <a:ea typeface="+mn-ea"/>
                          <a:cs typeface="+mn-cs"/>
                        </a:rPr>
                        <a:t>Q3</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algn="ctr" fontAlgn="auto"/>
                      <a:r>
                        <a:rPr lang="en-US" sz="1200" b="1" i="0" u="none" strike="noStrike" kern="1200">
                          <a:solidFill>
                            <a:schemeClr val="lt1"/>
                          </a:solidFill>
                          <a:effectLst/>
                          <a:latin typeface="Arial"/>
                          <a:ea typeface="+mn-ea"/>
                          <a:cs typeface="+mn-cs"/>
                        </a:rPr>
                        <a:t>​</a:t>
                      </a:r>
                      <a:r>
                        <a:rPr lang="en-US" sz="1200" b="1" i="0" u="none" strike="noStrike" kern="1200" noProof="0">
                          <a:solidFill>
                            <a:schemeClr val="lt1"/>
                          </a:solidFill>
                          <a:effectLst/>
                          <a:latin typeface="Arial"/>
                          <a:ea typeface="+mn-ea"/>
                          <a:cs typeface="+mn-cs"/>
                        </a:rPr>
                        <a:t>Result</a:t>
                      </a:r>
                    </a:p>
                    <a:p>
                      <a:pPr lvl="0" algn="ctr">
                        <a:buNone/>
                      </a:pPr>
                      <a:r>
                        <a:rPr lang="en-US" sz="1200" b="1" i="0" u="none" strike="noStrike" kern="1200" noProof="0">
                          <a:solidFill>
                            <a:schemeClr val="lt1"/>
                          </a:solidFill>
                          <a:effectLst/>
                          <a:latin typeface="Arial"/>
                          <a:ea typeface="+mn-ea"/>
                          <a:cs typeface="+mn-cs"/>
                        </a:rPr>
                        <a:t>Q4</a:t>
                      </a:r>
                      <a:endParaRPr lang="en-US" sz="1200" b="1" i="0" u="none" strike="noStrike" kern="1200">
                        <a:solidFill>
                          <a:schemeClr val="lt1"/>
                        </a:solidFill>
                        <a:effectLst/>
                        <a:latin typeface="Arial"/>
                        <a:ea typeface="+mn-ea"/>
                        <a:cs typeface="+mn-cs"/>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extLst>
                  <a:ext uri="{0D108BD9-81ED-4DB2-BD59-A6C34878D82A}">
                    <a16:rowId xmlns:a16="http://schemas.microsoft.com/office/drawing/2014/main" val="2948275390"/>
                  </a:ext>
                </a:extLst>
              </a:tr>
              <a:tr h="245145">
                <a:tc>
                  <a:txBody>
                    <a:bodyPr/>
                    <a:lstStyle/>
                    <a:p>
                      <a:pPr algn="ctr" fontAlgn="base"/>
                      <a:r>
                        <a:rPr lang="en-US" sz="1200" b="1" kern="1200">
                          <a:solidFill>
                            <a:schemeClr val="dk1"/>
                          </a:solidFill>
                          <a:effectLst/>
                          <a:latin typeface="+mn-lt"/>
                          <a:ea typeface="+mn-ea"/>
                          <a:cs typeface="+mn-cs"/>
                        </a:rPr>
                        <a:t>83%</a:t>
                      </a:r>
                      <a:endParaRPr lang="en-US" sz="1200" b="1" kern="1200">
                        <a:solidFill>
                          <a:schemeClr val="tx1"/>
                        </a:solidFill>
                        <a:effectLst/>
                        <a:latin typeface="+mn-lt"/>
                        <a:ea typeface="+mn-ea"/>
                        <a:cs typeface="+mn-cs"/>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2">
                        <a:lumMod val="90000"/>
                      </a:schemeClr>
                    </a:solidFill>
                  </a:tcPr>
                </a:tc>
                <a:tc>
                  <a:txBody>
                    <a:bodyPr/>
                    <a:lstStyle/>
                    <a:p>
                      <a:pPr lvl="0" algn="ctr">
                        <a:buNone/>
                      </a:pPr>
                      <a:r>
                        <a:rPr lang="en-US" sz="1200" b="1" kern="1200">
                          <a:solidFill>
                            <a:schemeClr val="dk1"/>
                          </a:solidFill>
                          <a:effectLst/>
                          <a:latin typeface="+mn-lt"/>
                          <a:ea typeface="+mn-ea"/>
                          <a:cs typeface="+mn-cs"/>
                        </a:rPr>
                        <a:t>82%</a:t>
                      </a:r>
                      <a:endParaRPr lang="en-US" sz="1200" b="1" kern="1200">
                        <a:solidFill>
                          <a:schemeClr val="tx1"/>
                        </a:solidFill>
                        <a:effectLst/>
                        <a:latin typeface="+mn-lt"/>
                        <a:ea typeface="+mn-ea"/>
                        <a:cs typeface="+mn-cs"/>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2">
                        <a:lumMod val="90000"/>
                      </a:schemeClr>
                    </a:solidFill>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lang="en-US" sz="1200" b="1" kern="1200">
                          <a:solidFill>
                            <a:schemeClr val="dk1"/>
                          </a:solidFill>
                          <a:effectLst/>
                          <a:latin typeface="+mn-lt"/>
                          <a:ea typeface="+mn-ea"/>
                          <a:cs typeface="+mn-cs"/>
                        </a:rPr>
                        <a:t>84%</a:t>
                      </a:r>
                      <a:endParaRPr lang="en-US" sz="1200" b="1" kern="1200">
                        <a:solidFill>
                          <a:schemeClr val="tx1"/>
                        </a:solidFill>
                        <a:effectLst/>
                        <a:latin typeface="+mn-lt"/>
                        <a:ea typeface="+mn-ea"/>
                        <a:cs typeface="+mn-cs"/>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2">
                        <a:lumMod val="90000"/>
                      </a:schemeClr>
                    </a:solidFill>
                  </a:tcPr>
                </a:tc>
                <a:tc>
                  <a:txBody>
                    <a:bodyPr/>
                    <a:lstStyle/>
                    <a:p>
                      <a:pPr algn="ctr" fontAlgn="auto"/>
                      <a:r>
                        <a:rPr lang="en-US" sz="1200" b="1" dirty="0">
                          <a:effectLst/>
                          <a:latin typeface="Arial"/>
                        </a:rPr>
                        <a:t>87%</a:t>
                      </a:r>
                      <a:endParaRPr lang="en-US" sz="1200" b="1" dirty="0">
                        <a:solidFill>
                          <a:srgbClr val="FF0000"/>
                        </a:solidFill>
                        <a:effectLst/>
                        <a:latin typeface="Arial"/>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2">
                        <a:lumMod val="90000"/>
                      </a:schemeClr>
                    </a:solidFill>
                  </a:tcPr>
                </a:tc>
                <a:extLst>
                  <a:ext uri="{0D108BD9-81ED-4DB2-BD59-A6C34878D82A}">
                    <a16:rowId xmlns:a16="http://schemas.microsoft.com/office/drawing/2014/main" val="1470773360"/>
                  </a:ext>
                </a:extLst>
              </a:tr>
            </a:tbl>
          </a:graphicData>
        </a:graphic>
      </p:graphicFrame>
      <p:graphicFrame>
        <p:nvGraphicFramePr>
          <p:cNvPr id="49" name="Table 48">
            <a:extLst>
              <a:ext uri="{FF2B5EF4-FFF2-40B4-BE49-F238E27FC236}">
                <a16:creationId xmlns:a16="http://schemas.microsoft.com/office/drawing/2014/main" id="{87A447F3-2DF9-5643-B7B7-3735C1DD6581}"/>
              </a:ext>
            </a:extLst>
          </p:cNvPr>
          <p:cNvGraphicFramePr>
            <a:graphicFrameLocks noGrp="1"/>
          </p:cNvGraphicFramePr>
          <p:nvPr>
            <p:extLst>
              <p:ext uri="{D42A27DB-BD31-4B8C-83A1-F6EECF244321}">
                <p14:modId xmlns:p14="http://schemas.microsoft.com/office/powerpoint/2010/main" val="3852463407"/>
              </p:ext>
            </p:extLst>
          </p:nvPr>
        </p:nvGraphicFramePr>
        <p:xfrm>
          <a:off x="7450729" y="4350355"/>
          <a:ext cx="4248601" cy="760838"/>
        </p:xfrm>
        <a:graphic>
          <a:graphicData uri="http://schemas.openxmlformats.org/drawingml/2006/table">
            <a:tbl>
              <a:tblPr firstRow="1" bandRow="1">
                <a:tableStyleId>{5C22544A-7EE6-4342-B048-85BDC9FD1C3A}</a:tableStyleId>
              </a:tblPr>
              <a:tblGrid>
                <a:gridCol w="1025829">
                  <a:extLst>
                    <a:ext uri="{9D8B030D-6E8A-4147-A177-3AD203B41FA5}">
                      <a16:colId xmlns:a16="http://schemas.microsoft.com/office/drawing/2014/main" val="2756712608"/>
                    </a:ext>
                  </a:extLst>
                </a:gridCol>
                <a:gridCol w="1163523">
                  <a:extLst>
                    <a:ext uri="{9D8B030D-6E8A-4147-A177-3AD203B41FA5}">
                      <a16:colId xmlns:a16="http://schemas.microsoft.com/office/drawing/2014/main" val="644144769"/>
                    </a:ext>
                  </a:extLst>
                </a:gridCol>
                <a:gridCol w="1066563">
                  <a:extLst>
                    <a:ext uri="{9D8B030D-6E8A-4147-A177-3AD203B41FA5}">
                      <a16:colId xmlns:a16="http://schemas.microsoft.com/office/drawing/2014/main" val="2407208335"/>
                    </a:ext>
                  </a:extLst>
                </a:gridCol>
                <a:gridCol w="992686">
                  <a:extLst>
                    <a:ext uri="{9D8B030D-6E8A-4147-A177-3AD203B41FA5}">
                      <a16:colId xmlns:a16="http://schemas.microsoft.com/office/drawing/2014/main" val="3937966216"/>
                    </a:ext>
                  </a:extLst>
                </a:gridCol>
              </a:tblGrid>
              <a:tr h="379547">
                <a:tc>
                  <a:txBody>
                    <a:bodyPr/>
                    <a:lstStyle/>
                    <a:p>
                      <a:pPr lvl="0" algn="ctr">
                        <a:buNone/>
                      </a:pPr>
                      <a:r>
                        <a:rPr lang="en-US" sz="1200" b="1" i="0" u="none" strike="noStrike" noProof="0" dirty="0">
                          <a:effectLst/>
                          <a:latin typeface="Arial"/>
                        </a:rPr>
                        <a:t>Target</a:t>
                      </a:r>
                    </a:p>
                    <a:p>
                      <a:pPr lvl="0" algn="ctr">
                        <a:buNone/>
                      </a:pPr>
                      <a:r>
                        <a:rPr lang="en-US" sz="1200" b="1" i="0" u="none" strike="noStrike" noProof="0" dirty="0">
                          <a:effectLst/>
                          <a:latin typeface="Arial"/>
                        </a:rPr>
                        <a:t>Q1</a:t>
                      </a:r>
                      <a:endParaRPr lang="en-US" sz="1200"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lvl="0" algn="ctr">
                        <a:buNone/>
                      </a:pPr>
                      <a:r>
                        <a:rPr lang="en-US" sz="1200" b="1" i="0" u="none" strike="noStrike" kern="1200" noProof="0">
                          <a:solidFill>
                            <a:schemeClr val="lt1"/>
                          </a:solidFill>
                          <a:effectLst/>
                          <a:latin typeface="Arial"/>
                          <a:ea typeface="+mn-ea"/>
                          <a:cs typeface="+mn-cs"/>
                        </a:rPr>
                        <a:t>Target</a:t>
                      </a:r>
                    </a:p>
                    <a:p>
                      <a:pPr lvl="0" algn="ctr">
                        <a:buNone/>
                      </a:pPr>
                      <a:r>
                        <a:rPr lang="en-US" sz="1200" b="1" i="0" u="none" strike="noStrike" kern="1200" noProof="0">
                          <a:solidFill>
                            <a:schemeClr val="lt1"/>
                          </a:solidFill>
                          <a:effectLst/>
                          <a:latin typeface="Arial"/>
                          <a:ea typeface="+mn-ea"/>
                          <a:cs typeface="+mn-cs"/>
                        </a:rPr>
                        <a:t>Q2</a:t>
                      </a:r>
                      <a:endParaRPr lang="en-US" sz="1200" b="1" i="0" u="none" strike="noStrike" kern="1200">
                        <a:solidFill>
                          <a:schemeClr val="lt1"/>
                        </a:solidFill>
                        <a:effectLst/>
                        <a:latin typeface="Arial"/>
                        <a:ea typeface="+mn-ea"/>
                        <a:cs typeface="+mn-cs"/>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algn="ctr" fontAlgn="base"/>
                      <a:r>
                        <a:rPr lang="en-US" sz="1200" b="1" i="0" u="none" strike="noStrike" kern="1200">
                          <a:solidFill>
                            <a:schemeClr val="lt1"/>
                          </a:solidFill>
                          <a:effectLst/>
                          <a:latin typeface="Arial"/>
                          <a:ea typeface="+mn-ea"/>
                          <a:cs typeface="+mn-cs"/>
                        </a:rPr>
                        <a:t>Target</a:t>
                      </a:r>
                    </a:p>
                    <a:p>
                      <a:pPr algn="ctr" fontAlgn="base"/>
                      <a:r>
                        <a:rPr lang="en-US" sz="1200" b="1" i="0" u="none" strike="noStrike" kern="1200">
                          <a:solidFill>
                            <a:schemeClr val="lt1"/>
                          </a:solidFill>
                          <a:effectLst/>
                          <a:latin typeface="Arial"/>
                          <a:ea typeface="+mn-ea"/>
                          <a:cs typeface="+mn-cs"/>
                        </a:rPr>
                        <a:t>Q3</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lvl="0" algn="ctr">
                        <a:buNone/>
                      </a:pPr>
                      <a:r>
                        <a:rPr lang="en-US" sz="1200" b="1" i="0" u="none" strike="noStrike" kern="1200" noProof="0">
                          <a:solidFill>
                            <a:schemeClr val="lt1"/>
                          </a:solidFill>
                          <a:effectLst/>
                          <a:latin typeface="Arial"/>
                          <a:ea typeface="+mn-ea"/>
                          <a:cs typeface="+mn-cs"/>
                        </a:rPr>
                        <a:t>Target</a:t>
                      </a:r>
                    </a:p>
                    <a:p>
                      <a:pPr lvl="0" algn="ctr">
                        <a:buNone/>
                      </a:pPr>
                      <a:r>
                        <a:rPr lang="en-US" sz="1200" b="1" i="0" u="none" strike="noStrike" kern="1200" noProof="0">
                          <a:solidFill>
                            <a:schemeClr val="lt1"/>
                          </a:solidFill>
                          <a:effectLst/>
                          <a:latin typeface="Arial"/>
                          <a:ea typeface="+mn-ea"/>
                          <a:cs typeface="+mn-cs"/>
                        </a:rPr>
                        <a:t>Q4</a:t>
                      </a:r>
                      <a:endParaRPr lang="en-US" sz="1200" b="1" i="0" u="none" strike="noStrike" kern="1200">
                        <a:solidFill>
                          <a:schemeClr val="lt1"/>
                        </a:solidFill>
                        <a:effectLst/>
                        <a:latin typeface="Arial"/>
                        <a:ea typeface="+mn-ea"/>
                        <a:cs typeface="+mn-cs"/>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extLst>
                  <a:ext uri="{0D108BD9-81ED-4DB2-BD59-A6C34878D82A}">
                    <a16:rowId xmlns:a16="http://schemas.microsoft.com/office/drawing/2014/main" val="816728297"/>
                  </a:ext>
                </a:extLst>
              </a:tr>
              <a:tr h="303638">
                <a:tc>
                  <a:txBody>
                    <a:bodyPr/>
                    <a:lstStyle/>
                    <a:p>
                      <a:pPr lvl="0" algn="ctr">
                        <a:buNone/>
                      </a:pPr>
                      <a:r>
                        <a:rPr lang="en-US" sz="1200" b="1">
                          <a:solidFill>
                            <a:schemeClr val="tx1"/>
                          </a:solidFill>
                        </a:rPr>
                        <a:t>75%</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lvl="0" algn="ctr">
                        <a:buNone/>
                      </a:pPr>
                      <a:r>
                        <a:rPr lang="en-US" sz="1200" b="1" i="0" u="none" strike="noStrike" kern="1200">
                          <a:solidFill>
                            <a:schemeClr val="tx1"/>
                          </a:solidFill>
                          <a:effectLst/>
                          <a:latin typeface="Arial"/>
                          <a:ea typeface="+mn-ea"/>
                          <a:cs typeface="+mn-cs"/>
                        </a:rPr>
                        <a:t>76%</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algn="ctr" fontAlgn="base"/>
                      <a:r>
                        <a:rPr lang="en-US" sz="1200" b="1" i="0" u="none" strike="noStrike" kern="1200">
                          <a:solidFill>
                            <a:schemeClr val="tx1"/>
                          </a:solidFill>
                          <a:effectLst/>
                          <a:latin typeface="Arial"/>
                          <a:ea typeface="+mn-ea"/>
                          <a:cs typeface="+mn-cs"/>
                        </a:rPr>
                        <a:t>78%</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lvl="0" algn="ctr">
                        <a:buNone/>
                      </a:pPr>
                      <a:r>
                        <a:rPr lang="en-US" sz="1200" b="1" i="0" u="none" strike="noStrike" kern="1200" dirty="0">
                          <a:solidFill>
                            <a:schemeClr val="tx1"/>
                          </a:solidFill>
                          <a:effectLst/>
                          <a:latin typeface="Arial"/>
                          <a:ea typeface="+mn-ea"/>
                          <a:cs typeface="+mn-cs"/>
                        </a:rPr>
                        <a:t>79%</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extLst>
                  <a:ext uri="{0D108BD9-81ED-4DB2-BD59-A6C34878D82A}">
                    <a16:rowId xmlns:a16="http://schemas.microsoft.com/office/drawing/2014/main" val="4119677891"/>
                  </a:ext>
                </a:extLst>
              </a:tr>
            </a:tbl>
          </a:graphicData>
        </a:graphic>
      </p:graphicFrame>
      <p:sp>
        <p:nvSpPr>
          <p:cNvPr id="2" name="Date Placeholder 1">
            <a:extLst>
              <a:ext uri="{FF2B5EF4-FFF2-40B4-BE49-F238E27FC236}">
                <a16:creationId xmlns:a16="http://schemas.microsoft.com/office/drawing/2014/main" id="{48775368-EE80-814C-B00F-134EE5E10A9A}"/>
              </a:ext>
            </a:extLst>
          </p:cNvPr>
          <p:cNvSpPr>
            <a:spLocks noGrp="1"/>
          </p:cNvSpPr>
          <p:nvPr>
            <p:ph type="dt" sz="half" idx="11"/>
          </p:nvPr>
        </p:nvSpPr>
        <p:spPr>
          <a:xfrm>
            <a:off x="9703398" y="6458363"/>
            <a:ext cx="1563127" cy="365125"/>
          </a:xfrm>
        </p:spPr>
        <p:txBody>
          <a:bodyPr/>
          <a:lstStyle/>
          <a:p>
            <a:fld id="{3F098604-BF1C-F041-9353-9D0720709426}" type="datetime4">
              <a:rPr lang="en-US" smtClean="0"/>
              <a:t>August 25, 2021</a:t>
            </a:fld>
            <a:endParaRPr lang="en-US"/>
          </a:p>
        </p:txBody>
      </p:sp>
      <p:grpSp>
        <p:nvGrpSpPr>
          <p:cNvPr id="53" name="Group 52">
            <a:extLst>
              <a:ext uri="{FF2B5EF4-FFF2-40B4-BE49-F238E27FC236}">
                <a16:creationId xmlns:a16="http://schemas.microsoft.com/office/drawing/2014/main" id="{1178BACE-619D-1342-A0DB-143F3444B4CA}"/>
              </a:ext>
            </a:extLst>
          </p:cNvPr>
          <p:cNvGrpSpPr/>
          <p:nvPr/>
        </p:nvGrpSpPr>
        <p:grpSpPr>
          <a:xfrm>
            <a:off x="4232916" y="6098708"/>
            <a:ext cx="6145689" cy="288820"/>
            <a:chOff x="3324562" y="6100518"/>
            <a:chExt cx="6145689" cy="288820"/>
          </a:xfrm>
        </p:grpSpPr>
        <p:grpSp>
          <p:nvGrpSpPr>
            <p:cNvPr id="54" name="Group 53">
              <a:extLst>
                <a:ext uri="{FF2B5EF4-FFF2-40B4-BE49-F238E27FC236}">
                  <a16:creationId xmlns:a16="http://schemas.microsoft.com/office/drawing/2014/main" id="{D03F9175-A684-EC41-AD74-C349D0AAFDF2}"/>
                </a:ext>
              </a:extLst>
            </p:cNvPr>
            <p:cNvGrpSpPr/>
            <p:nvPr/>
          </p:nvGrpSpPr>
          <p:grpSpPr>
            <a:xfrm>
              <a:off x="3324562" y="6100518"/>
              <a:ext cx="4530971" cy="288820"/>
              <a:chOff x="1686021" y="6157422"/>
              <a:chExt cx="5039886" cy="288820"/>
            </a:xfrm>
          </p:grpSpPr>
          <p:sp>
            <p:nvSpPr>
              <p:cNvPr id="57" name="Rectangle 56">
                <a:extLst>
                  <a:ext uri="{FF2B5EF4-FFF2-40B4-BE49-F238E27FC236}">
                    <a16:creationId xmlns:a16="http://schemas.microsoft.com/office/drawing/2014/main" id="{FC274887-208A-9D4E-A573-9EB763DF63F3}"/>
                  </a:ext>
                </a:extLst>
              </p:cNvPr>
              <p:cNvSpPr/>
              <p:nvPr/>
            </p:nvSpPr>
            <p:spPr>
              <a:xfrm>
                <a:off x="4156387" y="6157422"/>
                <a:ext cx="2569520" cy="276999"/>
              </a:xfrm>
              <a:prstGeom prst="rect">
                <a:avLst/>
              </a:prstGeom>
            </p:spPr>
            <p:txBody>
              <a:bodyPr wrap="none">
                <a:spAutoFit/>
              </a:bodyPr>
              <a:lstStyle/>
              <a:p>
                <a:r>
                  <a:rPr lang="en-US" sz="1200" b="1" dirty="0">
                    <a:solidFill>
                      <a:srgbClr val="FFC20D"/>
                    </a:solidFill>
                    <a:latin typeface="Arial" panose="020B0604020202020204" pitchFamily="34" charset="0"/>
                    <a:ea typeface="Calibri" panose="020F0502020204030204" pitchFamily="34" charset="0"/>
                    <a:cs typeface="Arial" panose="020B0604020202020204" pitchFamily="34" charset="0"/>
                  </a:rPr>
                  <a:t>Between Baseline and Target</a:t>
                </a:r>
                <a:endParaRPr lang="en-US" sz="1200" b="1" dirty="0">
                  <a:latin typeface="Arial" panose="020B0604020202020204" pitchFamily="34" charset="0"/>
                  <a:cs typeface="Arial" panose="020B0604020202020204" pitchFamily="34" charset="0"/>
                </a:endParaRPr>
              </a:p>
            </p:txBody>
          </p:sp>
          <p:sp>
            <p:nvSpPr>
              <p:cNvPr id="58" name="Rectangle 57">
                <a:extLst>
                  <a:ext uri="{FF2B5EF4-FFF2-40B4-BE49-F238E27FC236}">
                    <a16:creationId xmlns:a16="http://schemas.microsoft.com/office/drawing/2014/main" id="{CA5C2A28-96DF-A14C-85BB-CC84DCA646D3}"/>
                  </a:ext>
                </a:extLst>
              </p:cNvPr>
              <p:cNvSpPr/>
              <p:nvPr/>
            </p:nvSpPr>
            <p:spPr>
              <a:xfrm>
                <a:off x="1957129" y="6166936"/>
                <a:ext cx="2199257" cy="276999"/>
              </a:xfrm>
              <a:prstGeom prst="rect">
                <a:avLst/>
              </a:prstGeom>
            </p:spPr>
            <p:txBody>
              <a:bodyPr wrap="square">
                <a:spAutoFit/>
              </a:bodyPr>
              <a:lstStyle/>
              <a:p>
                <a:r>
                  <a:rPr lang="en-US" sz="1200" b="1" dirty="0">
                    <a:solidFill>
                      <a:srgbClr val="05BC57"/>
                    </a:solidFill>
                    <a:latin typeface="Arial" panose="020B0604020202020204" pitchFamily="34" charset="0"/>
                    <a:cs typeface="Arial" panose="020B0604020202020204" pitchFamily="34" charset="0"/>
                  </a:rPr>
                  <a:t>At or Above Target</a:t>
                </a:r>
              </a:p>
            </p:txBody>
          </p:sp>
          <p:sp>
            <p:nvSpPr>
              <p:cNvPr id="59" name="Oval 58">
                <a:extLst>
                  <a:ext uri="{FF2B5EF4-FFF2-40B4-BE49-F238E27FC236}">
                    <a16:creationId xmlns:a16="http://schemas.microsoft.com/office/drawing/2014/main" id="{70FE4C61-66CE-7C40-A388-D797F9BDBE14}"/>
                  </a:ext>
                </a:extLst>
              </p:cNvPr>
              <p:cNvSpPr/>
              <p:nvPr/>
            </p:nvSpPr>
            <p:spPr>
              <a:xfrm>
                <a:off x="1686021" y="6181066"/>
                <a:ext cx="305131" cy="265176"/>
              </a:xfrm>
              <a:prstGeom prst="ellipse">
                <a:avLst/>
              </a:prstGeom>
              <a:solidFill>
                <a:srgbClr val="006600"/>
              </a:solidFill>
              <a:ln>
                <a:noFill/>
              </a:ln>
              <a:scene3d>
                <a:camera prst="orthographicFront"/>
                <a:lightRig rig="soft" dir="t">
                  <a:rot lat="0" lon="0" rev="15600000"/>
                </a:lightRig>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prstMaterial="softEdge">
                  <a:bevelT w="25400" h="38100"/>
                </a:sp3d>
              </a:bodyPr>
              <a:lstStyle/>
              <a:p>
                <a:pPr algn="ctr"/>
                <a:r>
                  <a:rPr lang="en-US" b="1">
                    <a:ln/>
                    <a:solidFill>
                      <a:schemeClr val="accent4"/>
                    </a:solidFill>
                  </a:rPr>
                  <a:t>  </a:t>
                </a:r>
              </a:p>
            </p:txBody>
          </p:sp>
          <p:sp>
            <p:nvSpPr>
              <p:cNvPr id="60" name="Oval 59">
                <a:extLst>
                  <a:ext uri="{FF2B5EF4-FFF2-40B4-BE49-F238E27FC236}">
                    <a16:creationId xmlns:a16="http://schemas.microsoft.com/office/drawing/2014/main" id="{23463D7B-B30B-4D4F-93BC-67526C431670}"/>
                  </a:ext>
                </a:extLst>
              </p:cNvPr>
              <p:cNvSpPr/>
              <p:nvPr/>
            </p:nvSpPr>
            <p:spPr>
              <a:xfrm>
                <a:off x="3929842" y="6169244"/>
                <a:ext cx="305131" cy="265176"/>
              </a:xfrm>
              <a:prstGeom prst="ellipse">
                <a:avLst/>
              </a:prstGeom>
              <a:solidFill>
                <a:srgbClr val="FFC000"/>
              </a:solidFill>
              <a:ln>
                <a:noFill/>
              </a:ln>
              <a:scene3d>
                <a:camera prst="orthographicFront"/>
                <a:lightRig rig="soft" dir="t">
                  <a:rot lat="0" lon="0" rev="15600000"/>
                </a:lightRig>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prstMaterial="softEdge">
                  <a:bevelT w="25400" h="38100"/>
                </a:sp3d>
              </a:bodyPr>
              <a:lstStyle/>
              <a:p>
                <a:pPr algn="ctr"/>
                <a:r>
                  <a:rPr lang="en-US" b="1">
                    <a:ln/>
                    <a:solidFill>
                      <a:schemeClr val="accent4"/>
                    </a:solidFill>
                  </a:rPr>
                  <a:t>  </a:t>
                </a:r>
              </a:p>
            </p:txBody>
          </p:sp>
        </p:grpSp>
        <p:sp>
          <p:nvSpPr>
            <p:cNvPr id="55" name="Rectangle 54">
              <a:extLst>
                <a:ext uri="{FF2B5EF4-FFF2-40B4-BE49-F238E27FC236}">
                  <a16:creationId xmlns:a16="http://schemas.microsoft.com/office/drawing/2014/main" id="{5C8ACBB2-1E57-5B40-863D-4EF14DDD0720}"/>
                </a:ext>
              </a:extLst>
            </p:cNvPr>
            <p:cNvSpPr/>
            <p:nvPr/>
          </p:nvSpPr>
          <p:spPr>
            <a:xfrm>
              <a:off x="8297743" y="6104842"/>
              <a:ext cx="1172508" cy="276999"/>
            </a:xfrm>
            <a:prstGeom prst="rect">
              <a:avLst/>
            </a:prstGeom>
          </p:spPr>
          <p:txBody>
            <a:bodyPr wrap="none">
              <a:spAutoFit/>
            </a:bodyPr>
            <a:lstStyle/>
            <a:p>
              <a:r>
                <a:rPr lang="en-US" sz="1200" b="1" spc="-5" dirty="0">
                  <a:solidFill>
                    <a:srgbClr val="EC1C23"/>
                  </a:solidFill>
                  <a:latin typeface="Arial" panose="020B0604020202020204" pitchFamily="34" charset="0"/>
                  <a:ea typeface="Calibri" panose="020F0502020204030204" pitchFamily="34" charset="0"/>
                  <a:cs typeface="Arial" panose="020B0604020202020204" pitchFamily="34" charset="0"/>
                </a:rPr>
                <a:t>Below Baseline</a:t>
              </a:r>
              <a:endParaRPr lang="en-US" sz="1200" b="1" dirty="0">
                <a:latin typeface="Arial" panose="020B0604020202020204" pitchFamily="34" charset="0"/>
                <a:cs typeface="Arial" panose="020B0604020202020204" pitchFamily="34" charset="0"/>
              </a:endParaRPr>
            </a:p>
          </p:txBody>
        </p:sp>
        <p:sp>
          <p:nvSpPr>
            <p:cNvPr id="56" name="Oval 55">
              <a:extLst>
                <a:ext uri="{FF2B5EF4-FFF2-40B4-BE49-F238E27FC236}">
                  <a16:creationId xmlns:a16="http://schemas.microsoft.com/office/drawing/2014/main" id="{586B2C28-C9F2-D84C-97A4-D47A76458FB1}"/>
                </a:ext>
              </a:extLst>
            </p:cNvPr>
            <p:cNvSpPr/>
            <p:nvPr/>
          </p:nvSpPr>
          <p:spPr>
            <a:xfrm>
              <a:off x="8070165" y="6102934"/>
              <a:ext cx="276098" cy="268542"/>
            </a:xfrm>
            <a:prstGeom prst="ellipse">
              <a:avLst/>
            </a:prstGeom>
            <a:solidFill>
              <a:srgbClr val="C00000"/>
            </a:solidFill>
            <a:ln>
              <a:noFill/>
            </a:ln>
            <a:scene3d>
              <a:camera prst="orthographicFront"/>
              <a:lightRig rig="soft" dir="t">
                <a:rot lat="0" lon="0" rev="15600000"/>
              </a:lightRig>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prstMaterial="softEdge">
                <a:bevelT w="25400" h="38100"/>
              </a:sp3d>
            </a:bodyPr>
            <a:lstStyle/>
            <a:p>
              <a:pPr algn="ctr"/>
              <a:r>
                <a:rPr lang="en-US" b="1">
                  <a:ln/>
                  <a:solidFill>
                    <a:schemeClr val="accent4"/>
                  </a:solidFill>
                </a:rPr>
                <a:t>  </a:t>
              </a:r>
            </a:p>
          </p:txBody>
        </p:sp>
      </p:grpSp>
      <p:sp>
        <p:nvSpPr>
          <p:cNvPr id="64" name="Text Placeholder 3">
            <a:extLst>
              <a:ext uri="{FF2B5EF4-FFF2-40B4-BE49-F238E27FC236}">
                <a16:creationId xmlns:a16="http://schemas.microsoft.com/office/drawing/2014/main" id="{F32147C9-108D-DA4C-885B-6180154296A5}"/>
              </a:ext>
            </a:extLst>
          </p:cNvPr>
          <p:cNvSpPr>
            <a:spLocks noGrp="1"/>
          </p:cNvSpPr>
          <p:nvPr>
            <p:ph type="body" sz="quarter" idx="10"/>
          </p:nvPr>
        </p:nvSpPr>
        <p:spPr>
          <a:xfrm>
            <a:off x="4440823" y="6510338"/>
            <a:ext cx="5845175" cy="260350"/>
          </a:xfrm>
        </p:spPr>
        <p:txBody>
          <a:bodyPr/>
          <a:lstStyle/>
          <a:p>
            <a:pPr lvl="0"/>
            <a:r>
              <a:rPr lang="en-US" dirty="0">
                <a:solidFill>
                  <a:srgbClr val="FFFFFF"/>
                </a:solidFill>
              </a:rPr>
              <a:t>Office of Strategic Planning and Initiatives</a:t>
            </a:r>
          </a:p>
          <a:p>
            <a:endParaRPr lang="en-US" dirty="0"/>
          </a:p>
        </p:txBody>
      </p:sp>
    </p:spTree>
    <p:extLst>
      <p:ext uri="{BB962C8B-B14F-4D97-AF65-F5344CB8AC3E}">
        <p14:creationId xmlns:p14="http://schemas.microsoft.com/office/powerpoint/2010/main" val="2263998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Arrow: Chevron 4">
            <a:extLst>
              <a:ext uri="{FF2B5EF4-FFF2-40B4-BE49-F238E27FC236}">
                <a16:creationId xmlns:a16="http://schemas.microsoft.com/office/drawing/2014/main" id="{B3B5FCEB-9AF0-FF42-A9A9-AA82D99EF67F}"/>
              </a:ext>
            </a:extLst>
          </p:cNvPr>
          <p:cNvSpPr txBox="1"/>
          <p:nvPr/>
        </p:nvSpPr>
        <p:spPr>
          <a:xfrm>
            <a:off x="491648" y="2500695"/>
            <a:ext cx="1554128" cy="251812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1275" tIns="41275" rIns="41275" bIns="41275" numCol="1" spcCol="1270" anchor="ctr" anchorCtr="0">
            <a:noAutofit/>
          </a:bodyPr>
          <a:lstStyle/>
          <a:p>
            <a:pPr lvl="0" algn="ctr"/>
            <a:r>
              <a:rPr lang="en-US" b="1">
                <a:solidFill>
                  <a:schemeClr val="bg1"/>
                </a:solidFill>
              </a:rPr>
              <a:t>Increase access to programs and services that meet the cognitive and educational needs of Georgia’s most vulnerable residents.</a:t>
            </a:r>
            <a:endParaRPr lang="en-US">
              <a:solidFill>
                <a:schemeClr val="bg1"/>
              </a:solidFill>
            </a:endParaRPr>
          </a:p>
        </p:txBody>
      </p:sp>
      <p:sp>
        <p:nvSpPr>
          <p:cNvPr id="18" name="TextBox 17">
            <a:extLst>
              <a:ext uri="{FF2B5EF4-FFF2-40B4-BE49-F238E27FC236}">
                <a16:creationId xmlns:a16="http://schemas.microsoft.com/office/drawing/2014/main" id="{4544AAE1-254E-4C9F-97E5-CE5B8F2301B4}"/>
              </a:ext>
            </a:extLst>
          </p:cNvPr>
          <p:cNvSpPr txBox="1"/>
          <p:nvPr/>
        </p:nvSpPr>
        <p:spPr>
          <a:xfrm>
            <a:off x="2466975" y="1342582"/>
            <a:ext cx="4931350" cy="461665"/>
          </a:xfrm>
          <a:prstGeom prst="rect">
            <a:avLst/>
          </a:prstGeom>
          <a:noFill/>
        </p:spPr>
        <p:txBody>
          <a:bodyPr wrap="none" rtlCol="0">
            <a:spAutoFit/>
          </a:bodyPr>
          <a:lstStyle/>
          <a:p>
            <a:r>
              <a:rPr lang="en-US" sz="2400" b="1" cap="small">
                <a:solidFill>
                  <a:schemeClr val="accent6">
                    <a:lumMod val="50000"/>
                  </a:schemeClr>
                </a:solidFill>
                <a:latin typeface="Arial" panose="020B0604020202020204" pitchFamily="34" charset="0"/>
                <a:cs typeface="Arial" panose="020B0604020202020204" pitchFamily="34" charset="0"/>
              </a:rPr>
              <a:t>Division of Aging Services </a:t>
            </a:r>
            <a:r>
              <a:rPr lang="en-US" sz="2400" b="1">
                <a:solidFill>
                  <a:schemeClr val="accent6">
                    <a:lumMod val="50000"/>
                  </a:schemeClr>
                </a:solidFill>
                <a:latin typeface="Arial" panose="020B0604020202020204" pitchFamily="34" charset="0"/>
                <a:cs typeface="Arial" panose="020B0604020202020204" pitchFamily="34" charset="0"/>
              </a:rPr>
              <a:t>(DAS)</a:t>
            </a:r>
          </a:p>
        </p:txBody>
      </p:sp>
      <p:grpSp>
        <p:nvGrpSpPr>
          <p:cNvPr id="21" name="Group 20">
            <a:extLst>
              <a:ext uri="{FF2B5EF4-FFF2-40B4-BE49-F238E27FC236}">
                <a16:creationId xmlns:a16="http://schemas.microsoft.com/office/drawing/2014/main" id="{22AFE0EA-0789-4774-AE2E-08EB2C4AEE0D}"/>
              </a:ext>
            </a:extLst>
          </p:cNvPr>
          <p:cNvGrpSpPr/>
          <p:nvPr/>
        </p:nvGrpSpPr>
        <p:grpSpPr>
          <a:xfrm>
            <a:off x="2529682" y="1862022"/>
            <a:ext cx="9303930" cy="531360"/>
            <a:chOff x="515374" y="29140"/>
            <a:chExt cx="7955244" cy="531360"/>
          </a:xfrm>
          <a:scene3d>
            <a:camera prst="orthographicFront"/>
            <a:lightRig rig="threePt" dir="t">
              <a:rot lat="0" lon="0" rev="7500000"/>
            </a:lightRig>
          </a:scene3d>
        </p:grpSpPr>
        <p:sp>
          <p:nvSpPr>
            <p:cNvPr id="22" name="Rectangle: Rounded Corners 21">
              <a:extLst>
                <a:ext uri="{FF2B5EF4-FFF2-40B4-BE49-F238E27FC236}">
                  <a16:creationId xmlns:a16="http://schemas.microsoft.com/office/drawing/2014/main" id="{FEE244D5-4FC8-4AE9-AA8D-ADE67BD84182}"/>
                </a:ext>
              </a:extLst>
            </p:cNvPr>
            <p:cNvSpPr/>
            <p:nvPr/>
          </p:nvSpPr>
          <p:spPr>
            <a:xfrm>
              <a:off x="515374" y="29140"/>
              <a:ext cx="7955244" cy="531360"/>
            </a:xfrm>
            <a:prstGeom prst="roundRect">
              <a:avLst/>
            </a:prstGeom>
            <a:sp3d prstMaterial="plastic">
              <a:bevelT w="127000" h="25400" prst="relaxedInset"/>
            </a:sp3d>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sp>
        <p:sp>
          <p:nvSpPr>
            <p:cNvPr id="23" name="Rectangle: Rounded Corners 4">
              <a:extLst>
                <a:ext uri="{FF2B5EF4-FFF2-40B4-BE49-F238E27FC236}">
                  <a16:creationId xmlns:a16="http://schemas.microsoft.com/office/drawing/2014/main" id="{21034215-8607-44C5-9566-E4AB66096858}"/>
                </a:ext>
              </a:extLst>
            </p:cNvPr>
            <p:cNvSpPr txBox="1"/>
            <p:nvPr/>
          </p:nvSpPr>
          <p:spPr>
            <a:xfrm>
              <a:off x="541313" y="55079"/>
              <a:ext cx="7903366" cy="479482"/>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272719" tIns="0" rIns="272719" bIns="0" numCol="1" spcCol="1270" anchor="ctr" anchorCtr="0">
              <a:noAutofit/>
            </a:bodyPr>
            <a:lstStyle/>
            <a:p>
              <a:pPr marL="0" lvl="0" indent="0" algn="l" defTabSz="622300">
                <a:lnSpc>
                  <a:spcPct val="90000"/>
                </a:lnSpc>
                <a:spcBef>
                  <a:spcPct val="0"/>
                </a:spcBef>
                <a:spcAft>
                  <a:spcPct val="35000"/>
                </a:spcAft>
                <a:buNone/>
                <a:tabLst/>
              </a:pPr>
              <a:r>
                <a:rPr lang="en-US" sz="2400" b="1" kern="1200">
                  <a:latin typeface="Arial" panose="020B0604020202020204" pitchFamily="34" charset="0"/>
                  <a:cs typeface="Arial" panose="020B0604020202020204" pitchFamily="34" charset="0"/>
                </a:rPr>
                <a:t>3.2 Clients at Risk of Hunger</a:t>
              </a:r>
            </a:p>
          </p:txBody>
        </p:sp>
      </p:grpSp>
      <p:graphicFrame>
        <p:nvGraphicFramePr>
          <p:cNvPr id="24" name="Diagram 23">
            <a:extLst>
              <a:ext uri="{FF2B5EF4-FFF2-40B4-BE49-F238E27FC236}">
                <a16:creationId xmlns:a16="http://schemas.microsoft.com/office/drawing/2014/main" id="{EF9B242A-E20A-49EE-9A17-A454D7274096}"/>
              </a:ext>
            </a:extLst>
          </p:cNvPr>
          <p:cNvGraphicFramePr/>
          <p:nvPr>
            <p:extLst>
              <p:ext uri="{D42A27DB-BD31-4B8C-83A1-F6EECF244321}">
                <p14:modId xmlns:p14="http://schemas.microsoft.com/office/powerpoint/2010/main" val="71233216"/>
              </p:ext>
            </p:extLst>
          </p:nvPr>
        </p:nvGraphicFramePr>
        <p:xfrm>
          <a:off x="2449758" y="2460992"/>
          <a:ext cx="9306564" cy="239747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0" name="Oval 19">
            <a:extLst>
              <a:ext uri="{FF2B5EF4-FFF2-40B4-BE49-F238E27FC236}">
                <a16:creationId xmlns:a16="http://schemas.microsoft.com/office/drawing/2014/main" id="{C82C4EC7-F0CD-2646-AC4B-4D0AA9D0AC3E}"/>
              </a:ext>
            </a:extLst>
          </p:cNvPr>
          <p:cNvSpPr/>
          <p:nvPr/>
        </p:nvSpPr>
        <p:spPr>
          <a:xfrm>
            <a:off x="11269778" y="1963068"/>
            <a:ext cx="332548" cy="318570"/>
          </a:xfrm>
          <a:prstGeom prst="ellipse">
            <a:avLst/>
          </a:prstGeom>
          <a:solidFill>
            <a:srgbClr val="C00000"/>
          </a:solidFill>
          <a:ln>
            <a:noFill/>
          </a:ln>
          <a:scene3d>
            <a:camera prst="orthographicFront"/>
            <a:lightRig rig="soft" dir="t">
              <a:rot lat="0" lon="0" rev="15600000"/>
            </a:lightRig>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prstMaterial="softEdge">
              <a:bevelT w="25400" h="38100"/>
            </a:sp3d>
          </a:bodyPr>
          <a:lstStyle/>
          <a:p>
            <a:pPr algn="ctr"/>
            <a:r>
              <a:rPr lang="en-US" b="1">
                <a:ln/>
                <a:solidFill>
                  <a:schemeClr val="accent4"/>
                </a:solidFill>
              </a:rPr>
              <a:t>  </a:t>
            </a:r>
          </a:p>
        </p:txBody>
      </p:sp>
      <p:sp>
        <p:nvSpPr>
          <p:cNvPr id="4" name="Rectangle 3">
            <a:extLst>
              <a:ext uri="{FF2B5EF4-FFF2-40B4-BE49-F238E27FC236}">
                <a16:creationId xmlns:a16="http://schemas.microsoft.com/office/drawing/2014/main" id="{5EF18B56-8495-904F-9E10-81A5586A5F01}"/>
              </a:ext>
            </a:extLst>
          </p:cNvPr>
          <p:cNvSpPr/>
          <p:nvPr/>
        </p:nvSpPr>
        <p:spPr>
          <a:xfrm>
            <a:off x="5977217" y="3244334"/>
            <a:ext cx="237566" cy="369332"/>
          </a:xfrm>
          <a:prstGeom prst="rect">
            <a:avLst/>
          </a:prstGeom>
        </p:spPr>
        <p:txBody>
          <a:bodyPr wrap="none">
            <a:spAutoFit/>
          </a:bodyPr>
          <a:lstStyle/>
          <a:p>
            <a:r>
              <a:rPr lang="en-US">
                <a:solidFill>
                  <a:srgbClr val="000000"/>
                </a:solidFill>
                <a:latin typeface="-webkit-standard"/>
              </a:rPr>
              <a:t> </a:t>
            </a:r>
            <a:endParaRPr lang="en-US"/>
          </a:p>
        </p:txBody>
      </p:sp>
      <p:sp>
        <p:nvSpPr>
          <p:cNvPr id="7" name="Rectangle 6">
            <a:extLst>
              <a:ext uri="{FF2B5EF4-FFF2-40B4-BE49-F238E27FC236}">
                <a16:creationId xmlns:a16="http://schemas.microsoft.com/office/drawing/2014/main" id="{FFCA01B4-C99D-D741-B0C1-B49BAC68226A}"/>
              </a:ext>
            </a:extLst>
          </p:cNvPr>
          <p:cNvSpPr/>
          <p:nvPr/>
        </p:nvSpPr>
        <p:spPr>
          <a:xfrm>
            <a:off x="5977217" y="3244334"/>
            <a:ext cx="237566" cy="369332"/>
          </a:xfrm>
          <a:prstGeom prst="rect">
            <a:avLst/>
          </a:prstGeom>
        </p:spPr>
        <p:txBody>
          <a:bodyPr wrap="none">
            <a:spAutoFit/>
          </a:bodyPr>
          <a:lstStyle/>
          <a:p>
            <a:r>
              <a:rPr lang="en-US">
                <a:solidFill>
                  <a:srgbClr val="000000"/>
                </a:solidFill>
                <a:latin typeface="-webkit-standard"/>
              </a:rPr>
              <a:t> </a:t>
            </a:r>
            <a:endParaRPr lang="en-US"/>
          </a:p>
        </p:txBody>
      </p:sp>
      <p:sp>
        <p:nvSpPr>
          <p:cNvPr id="8" name="Rectangle 7">
            <a:extLst>
              <a:ext uri="{FF2B5EF4-FFF2-40B4-BE49-F238E27FC236}">
                <a16:creationId xmlns:a16="http://schemas.microsoft.com/office/drawing/2014/main" id="{8F96C411-975A-6B43-BDE4-551973581350}"/>
              </a:ext>
            </a:extLst>
          </p:cNvPr>
          <p:cNvSpPr/>
          <p:nvPr/>
        </p:nvSpPr>
        <p:spPr>
          <a:xfrm>
            <a:off x="5977217" y="3244334"/>
            <a:ext cx="237566" cy="369332"/>
          </a:xfrm>
          <a:prstGeom prst="rect">
            <a:avLst/>
          </a:prstGeom>
        </p:spPr>
        <p:txBody>
          <a:bodyPr wrap="none">
            <a:spAutoFit/>
          </a:bodyPr>
          <a:lstStyle/>
          <a:p>
            <a:r>
              <a:rPr lang="en-US">
                <a:solidFill>
                  <a:srgbClr val="000000"/>
                </a:solidFill>
                <a:latin typeface="-webkit-standard"/>
              </a:rPr>
              <a:t> </a:t>
            </a:r>
            <a:endParaRPr lang="en-US"/>
          </a:p>
        </p:txBody>
      </p:sp>
      <p:grpSp>
        <p:nvGrpSpPr>
          <p:cNvPr id="38" name="Group 37">
            <a:extLst>
              <a:ext uri="{FF2B5EF4-FFF2-40B4-BE49-F238E27FC236}">
                <a16:creationId xmlns:a16="http://schemas.microsoft.com/office/drawing/2014/main" id="{82BB612E-B79E-1848-A962-92351A0781A2}"/>
              </a:ext>
            </a:extLst>
          </p:cNvPr>
          <p:cNvGrpSpPr/>
          <p:nvPr/>
        </p:nvGrpSpPr>
        <p:grpSpPr>
          <a:xfrm>
            <a:off x="349622" y="567139"/>
            <a:ext cx="1866635" cy="5740673"/>
            <a:chOff x="349622" y="567139"/>
            <a:chExt cx="1866635" cy="5740673"/>
          </a:xfrm>
        </p:grpSpPr>
        <p:grpSp>
          <p:nvGrpSpPr>
            <p:cNvPr id="39" name="Group 38">
              <a:extLst>
                <a:ext uri="{FF2B5EF4-FFF2-40B4-BE49-F238E27FC236}">
                  <a16:creationId xmlns:a16="http://schemas.microsoft.com/office/drawing/2014/main" id="{0C3D42DB-33F7-8241-85A1-56C3492D4211}"/>
                </a:ext>
              </a:extLst>
            </p:cNvPr>
            <p:cNvGrpSpPr/>
            <p:nvPr/>
          </p:nvGrpSpPr>
          <p:grpSpPr>
            <a:xfrm>
              <a:off x="861924" y="567139"/>
              <a:ext cx="809180" cy="809180"/>
              <a:chOff x="476490" y="0"/>
              <a:chExt cx="809180" cy="809180"/>
            </a:xfrm>
          </p:grpSpPr>
          <p:sp>
            <p:nvSpPr>
              <p:cNvPr id="44" name="Oval 43">
                <a:extLst>
                  <a:ext uri="{FF2B5EF4-FFF2-40B4-BE49-F238E27FC236}">
                    <a16:creationId xmlns:a16="http://schemas.microsoft.com/office/drawing/2014/main" id="{3A4AD192-3FDC-4D41-B389-C340B3101EDD}"/>
                  </a:ext>
                </a:extLst>
              </p:cNvPr>
              <p:cNvSpPr/>
              <p:nvPr/>
            </p:nvSpPr>
            <p:spPr>
              <a:xfrm>
                <a:off x="476490" y="0"/>
                <a:ext cx="809180" cy="809180"/>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5" name="Oval 4">
                <a:extLst>
                  <a:ext uri="{FF2B5EF4-FFF2-40B4-BE49-F238E27FC236}">
                    <a16:creationId xmlns:a16="http://schemas.microsoft.com/office/drawing/2014/main" id="{30B5F7D6-41DE-1A4F-8DB6-488966760A4E}"/>
                  </a:ext>
                </a:extLst>
              </p:cNvPr>
              <p:cNvSpPr txBox="1"/>
              <p:nvPr/>
            </p:nvSpPr>
            <p:spPr>
              <a:xfrm>
                <a:off x="594992" y="118502"/>
                <a:ext cx="542147" cy="57217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1911350">
                  <a:lnSpc>
                    <a:spcPct val="90000"/>
                  </a:lnSpc>
                  <a:spcBef>
                    <a:spcPct val="0"/>
                  </a:spcBef>
                  <a:spcAft>
                    <a:spcPct val="35000"/>
                  </a:spcAft>
                  <a:buNone/>
                </a:pPr>
                <a:r>
                  <a:rPr lang="en-US" sz="4300" b="1"/>
                  <a:t>3</a:t>
                </a:r>
                <a:endParaRPr lang="en-US" sz="4300" b="1" kern="1200"/>
              </a:p>
            </p:txBody>
          </p:sp>
        </p:grpSp>
        <p:grpSp>
          <p:nvGrpSpPr>
            <p:cNvPr id="41" name="Group 40">
              <a:extLst>
                <a:ext uri="{FF2B5EF4-FFF2-40B4-BE49-F238E27FC236}">
                  <a16:creationId xmlns:a16="http://schemas.microsoft.com/office/drawing/2014/main" id="{74E4821D-FD1F-3B4C-8E82-77FF57820C4C}"/>
                </a:ext>
              </a:extLst>
            </p:cNvPr>
            <p:cNvGrpSpPr/>
            <p:nvPr/>
          </p:nvGrpSpPr>
          <p:grpSpPr>
            <a:xfrm>
              <a:off x="349622" y="805912"/>
              <a:ext cx="1866635" cy="5501900"/>
              <a:chOff x="349622" y="805912"/>
              <a:chExt cx="1866635" cy="5501900"/>
            </a:xfrm>
          </p:grpSpPr>
          <p:sp>
            <p:nvSpPr>
              <p:cNvPr id="42" name="Arrow: Chevron 21">
                <a:extLst>
                  <a:ext uri="{FF2B5EF4-FFF2-40B4-BE49-F238E27FC236}">
                    <a16:creationId xmlns:a16="http://schemas.microsoft.com/office/drawing/2014/main" id="{91E5EB39-F865-3E42-A8FE-066033E1D120}"/>
                  </a:ext>
                </a:extLst>
              </p:cNvPr>
              <p:cNvSpPr/>
              <p:nvPr/>
            </p:nvSpPr>
            <p:spPr>
              <a:xfrm rot="5400000">
                <a:off x="-1468010" y="2623544"/>
                <a:ext cx="5501900" cy="1866635"/>
              </a:xfrm>
              <a:prstGeom prst="chevron">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3" name="Arrow: Chevron 4">
                <a:extLst>
                  <a:ext uri="{FF2B5EF4-FFF2-40B4-BE49-F238E27FC236}">
                    <a16:creationId xmlns:a16="http://schemas.microsoft.com/office/drawing/2014/main" id="{8D3FD8FE-A4ED-B445-A4DF-E4B2D4379759}"/>
                  </a:ext>
                </a:extLst>
              </p:cNvPr>
              <p:cNvSpPr txBox="1"/>
              <p:nvPr/>
            </p:nvSpPr>
            <p:spPr>
              <a:xfrm>
                <a:off x="491648" y="2500695"/>
                <a:ext cx="1554128" cy="251812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1275" tIns="41275" rIns="41275" bIns="41275" numCol="1" spcCol="1270" anchor="ctr" anchorCtr="0">
                <a:noAutofit/>
              </a:bodyPr>
              <a:lstStyle/>
              <a:p>
                <a:pPr lvl="0" algn="ctr"/>
                <a:r>
                  <a:rPr lang="en-US" b="1">
                    <a:solidFill>
                      <a:schemeClr val="bg1"/>
                    </a:solidFill>
                  </a:rPr>
                  <a:t>Increase access to programs and services that meet the cognitive and educational needs of Georgia’s most vulnerable residents.</a:t>
                </a:r>
                <a:endParaRPr lang="en-US">
                  <a:solidFill>
                    <a:schemeClr val="bg1"/>
                  </a:solidFill>
                </a:endParaRPr>
              </a:p>
            </p:txBody>
          </p:sp>
        </p:grpSp>
      </p:grpSp>
      <p:graphicFrame>
        <p:nvGraphicFramePr>
          <p:cNvPr id="59" name="Table 58">
            <a:extLst>
              <a:ext uri="{FF2B5EF4-FFF2-40B4-BE49-F238E27FC236}">
                <a16:creationId xmlns:a16="http://schemas.microsoft.com/office/drawing/2014/main" id="{73774680-C6D9-0647-A8D1-24F6BF03748B}"/>
              </a:ext>
            </a:extLst>
          </p:cNvPr>
          <p:cNvGraphicFramePr>
            <a:graphicFrameLocks noGrp="1"/>
          </p:cNvGraphicFramePr>
          <p:nvPr>
            <p:extLst>
              <p:ext uri="{D42A27DB-BD31-4B8C-83A1-F6EECF244321}">
                <p14:modId xmlns:p14="http://schemas.microsoft.com/office/powerpoint/2010/main" val="195621758"/>
              </p:ext>
            </p:extLst>
          </p:nvPr>
        </p:nvGraphicFramePr>
        <p:xfrm>
          <a:off x="7627034" y="5067816"/>
          <a:ext cx="4242403" cy="731520"/>
        </p:xfrm>
        <a:graphic>
          <a:graphicData uri="http://schemas.openxmlformats.org/drawingml/2006/table">
            <a:tbl>
              <a:tblPr firstRow="1" bandRow="1">
                <a:tableStyleId>{5C22544A-7EE6-4342-B048-85BDC9FD1C3A}</a:tableStyleId>
              </a:tblPr>
              <a:tblGrid>
                <a:gridCol w="1106328">
                  <a:extLst>
                    <a:ext uri="{9D8B030D-6E8A-4147-A177-3AD203B41FA5}">
                      <a16:colId xmlns:a16="http://schemas.microsoft.com/office/drawing/2014/main" val="2859239521"/>
                    </a:ext>
                  </a:extLst>
                </a:gridCol>
                <a:gridCol w="1007756">
                  <a:extLst>
                    <a:ext uri="{9D8B030D-6E8A-4147-A177-3AD203B41FA5}">
                      <a16:colId xmlns:a16="http://schemas.microsoft.com/office/drawing/2014/main" val="2992965316"/>
                    </a:ext>
                  </a:extLst>
                </a:gridCol>
                <a:gridCol w="1075440">
                  <a:extLst>
                    <a:ext uri="{9D8B030D-6E8A-4147-A177-3AD203B41FA5}">
                      <a16:colId xmlns:a16="http://schemas.microsoft.com/office/drawing/2014/main" val="238686205"/>
                    </a:ext>
                  </a:extLst>
                </a:gridCol>
                <a:gridCol w="1052879">
                  <a:extLst>
                    <a:ext uri="{9D8B030D-6E8A-4147-A177-3AD203B41FA5}">
                      <a16:colId xmlns:a16="http://schemas.microsoft.com/office/drawing/2014/main" val="3554483202"/>
                    </a:ext>
                  </a:extLst>
                </a:gridCol>
              </a:tblGrid>
              <a:tr h="403030">
                <a:tc>
                  <a:txBody>
                    <a:bodyPr/>
                    <a:lstStyle/>
                    <a:p>
                      <a:pPr lvl="0" algn="ctr">
                        <a:buNone/>
                      </a:pPr>
                      <a:r>
                        <a:rPr lang="en-US" sz="1200" b="1" i="0" u="none" strike="noStrike" noProof="0">
                          <a:effectLst/>
                          <a:latin typeface="Arial"/>
                        </a:rPr>
                        <a:t>Result</a:t>
                      </a:r>
                    </a:p>
                    <a:p>
                      <a:pPr lvl="0" algn="ctr">
                        <a:buNone/>
                      </a:pPr>
                      <a:r>
                        <a:rPr lang="en-US" sz="1200" b="1" i="0" u="none" strike="noStrike" noProof="0">
                          <a:effectLst/>
                          <a:latin typeface="Arial"/>
                        </a:rPr>
                        <a:t>Q1 </a:t>
                      </a:r>
                      <a:endParaRPr lang="en-US" sz="1200" b="1"/>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lvl="0" algn="ctr">
                        <a:buNone/>
                      </a:pPr>
                      <a:r>
                        <a:rPr lang="en-US" sz="1200" b="1" i="0" u="none" strike="noStrike" kern="1200" noProof="0">
                          <a:solidFill>
                            <a:schemeClr val="lt1"/>
                          </a:solidFill>
                          <a:effectLst/>
                          <a:latin typeface="Arial"/>
                          <a:ea typeface="+mn-ea"/>
                          <a:cs typeface="+mn-cs"/>
                        </a:rPr>
                        <a:t>Result</a:t>
                      </a:r>
                    </a:p>
                    <a:p>
                      <a:pPr lvl="0" algn="ctr">
                        <a:buNone/>
                      </a:pPr>
                      <a:r>
                        <a:rPr lang="en-US" sz="1200" b="1" i="0" u="none" strike="noStrike" kern="1200" noProof="0">
                          <a:solidFill>
                            <a:schemeClr val="lt1"/>
                          </a:solidFill>
                          <a:effectLst/>
                          <a:latin typeface="Arial"/>
                          <a:ea typeface="+mn-ea"/>
                          <a:cs typeface="+mn-cs"/>
                        </a:rPr>
                        <a:t>Q2</a:t>
                      </a:r>
                      <a:endParaRPr lang="en-US" sz="1200" b="1" i="0" u="none" strike="noStrike" kern="1200">
                        <a:solidFill>
                          <a:schemeClr val="lt1"/>
                        </a:solidFill>
                        <a:effectLst/>
                        <a:latin typeface="Arial"/>
                        <a:ea typeface="+mn-ea"/>
                        <a:cs typeface="+mn-cs"/>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algn="ctr" fontAlgn="base"/>
                      <a:r>
                        <a:rPr lang="en-US" sz="1200" b="1" i="0" u="none" strike="noStrike" kern="1200">
                          <a:solidFill>
                            <a:schemeClr val="lt1"/>
                          </a:solidFill>
                          <a:effectLst/>
                          <a:latin typeface="Arial"/>
                          <a:ea typeface="+mn-ea"/>
                          <a:cs typeface="+mn-cs"/>
                        </a:rPr>
                        <a:t>Result</a:t>
                      </a:r>
                    </a:p>
                    <a:p>
                      <a:pPr algn="ctr" fontAlgn="base"/>
                      <a:r>
                        <a:rPr lang="en-US" sz="1200" b="1" i="0" u="none" strike="noStrike" kern="1200">
                          <a:solidFill>
                            <a:schemeClr val="lt1"/>
                          </a:solidFill>
                          <a:effectLst/>
                          <a:latin typeface="Arial"/>
                          <a:ea typeface="+mn-ea"/>
                          <a:cs typeface="+mn-cs"/>
                        </a:rPr>
                        <a:t>Q3</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algn="ctr" fontAlgn="auto"/>
                      <a:r>
                        <a:rPr lang="en-US" sz="1200" b="1" i="0" u="none" strike="noStrike" kern="1200">
                          <a:solidFill>
                            <a:schemeClr val="lt1"/>
                          </a:solidFill>
                          <a:effectLst/>
                          <a:latin typeface="Arial"/>
                          <a:ea typeface="+mn-ea"/>
                          <a:cs typeface="+mn-cs"/>
                        </a:rPr>
                        <a:t>​</a:t>
                      </a:r>
                      <a:r>
                        <a:rPr lang="en-US" sz="1200" b="1" i="0" u="none" strike="noStrike" kern="1200" noProof="0">
                          <a:solidFill>
                            <a:schemeClr val="lt1"/>
                          </a:solidFill>
                          <a:effectLst/>
                          <a:latin typeface="Arial"/>
                          <a:ea typeface="+mn-ea"/>
                          <a:cs typeface="+mn-cs"/>
                        </a:rPr>
                        <a:t>Result</a:t>
                      </a:r>
                    </a:p>
                    <a:p>
                      <a:pPr lvl="0" algn="ctr">
                        <a:buNone/>
                      </a:pPr>
                      <a:r>
                        <a:rPr lang="en-US" sz="1200" b="1" i="0" u="none" strike="noStrike" kern="1200" noProof="0">
                          <a:solidFill>
                            <a:schemeClr val="lt1"/>
                          </a:solidFill>
                          <a:effectLst/>
                          <a:latin typeface="Arial"/>
                          <a:ea typeface="+mn-ea"/>
                          <a:cs typeface="+mn-cs"/>
                        </a:rPr>
                        <a:t>Q4</a:t>
                      </a:r>
                      <a:endParaRPr lang="en-US" sz="1200" b="1" i="0" u="none" strike="noStrike" kern="1200">
                        <a:solidFill>
                          <a:schemeClr val="lt1"/>
                        </a:solidFill>
                        <a:effectLst/>
                        <a:latin typeface="Arial"/>
                        <a:ea typeface="+mn-ea"/>
                        <a:cs typeface="+mn-cs"/>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extLst>
                  <a:ext uri="{0D108BD9-81ED-4DB2-BD59-A6C34878D82A}">
                    <a16:rowId xmlns:a16="http://schemas.microsoft.com/office/drawing/2014/main" val="2948275390"/>
                  </a:ext>
                </a:extLst>
              </a:tr>
              <a:tr h="245145">
                <a:tc>
                  <a:txBody>
                    <a:bodyPr/>
                    <a:lstStyle/>
                    <a:p>
                      <a:pPr algn="ctr" fontAlgn="base"/>
                      <a:r>
                        <a:rPr lang="en-US" sz="1200" b="1" kern="1200" dirty="0">
                          <a:solidFill>
                            <a:schemeClr val="dk1"/>
                          </a:solidFill>
                          <a:effectLst/>
                          <a:latin typeface="+mn-lt"/>
                          <a:ea typeface="+mn-ea"/>
                          <a:cs typeface="+mn-cs"/>
                        </a:rPr>
                        <a:t>33%</a:t>
                      </a:r>
                      <a:endParaRPr lang="en-US" sz="1200" b="1" kern="1200" dirty="0">
                        <a:solidFill>
                          <a:srgbClr val="FF0000"/>
                        </a:solidFill>
                        <a:effectLst/>
                        <a:latin typeface="+mn-lt"/>
                        <a:ea typeface="+mn-ea"/>
                        <a:cs typeface="+mn-cs"/>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2">
                        <a:lumMod val="90000"/>
                      </a:schemeClr>
                    </a:solidFill>
                  </a:tcPr>
                </a:tc>
                <a:tc>
                  <a:txBody>
                    <a:bodyPr/>
                    <a:lstStyle/>
                    <a:p>
                      <a:pPr lvl="0" algn="ctr">
                        <a:buNone/>
                      </a:pPr>
                      <a:r>
                        <a:rPr lang="en-US" sz="1200" b="1" kern="1200" dirty="0">
                          <a:solidFill>
                            <a:schemeClr val="dk1"/>
                          </a:solidFill>
                          <a:effectLst/>
                          <a:latin typeface="+mn-lt"/>
                          <a:ea typeface="+mn-ea"/>
                          <a:cs typeface="+mn-cs"/>
                        </a:rPr>
                        <a:t>32%</a:t>
                      </a:r>
                      <a:endParaRPr lang="en-US" sz="1200" b="1" kern="1200" dirty="0">
                        <a:solidFill>
                          <a:srgbClr val="FF0000"/>
                        </a:solidFill>
                        <a:effectLst/>
                        <a:latin typeface="+mn-lt"/>
                        <a:ea typeface="+mn-ea"/>
                        <a:cs typeface="+mn-cs"/>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2">
                        <a:lumMod val="90000"/>
                      </a:schemeClr>
                    </a:solidFill>
                  </a:tcPr>
                </a:tc>
                <a:tc>
                  <a:txBody>
                    <a:bodyPr/>
                    <a:lstStyle/>
                    <a:p>
                      <a:pPr algn="ctr" fontAlgn="base"/>
                      <a:r>
                        <a:rPr lang="en-US" sz="1200" b="1" kern="1200" dirty="0">
                          <a:solidFill>
                            <a:schemeClr val="dk1"/>
                          </a:solidFill>
                          <a:effectLst/>
                          <a:latin typeface="+mn-lt"/>
                          <a:ea typeface="+mn-ea"/>
                          <a:cs typeface="+mn-cs"/>
                        </a:rPr>
                        <a:t>30%</a:t>
                      </a:r>
                      <a:endParaRPr lang="en-US" sz="1200" b="1" kern="1200" dirty="0">
                        <a:solidFill>
                          <a:srgbClr val="FF0000"/>
                        </a:solidFill>
                        <a:effectLst/>
                        <a:latin typeface="+mn-lt"/>
                        <a:ea typeface="+mn-ea"/>
                        <a:cs typeface="+mn-cs"/>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2">
                        <a:lumMod val="90000"/>
                      </a:schemeClr>
                    </a:solidFill>
                  </a:tcPr>
                </a:tc>
                <a:tc>
                  <a:txBody>
                    <a:bodyPr/>
                    <a:lstStyle/>
                    <a:p>
                      <a:pPr algn="ctr" fontAlgn="auto"/>
                      <a:r>
                        <a:rPr lang="en-US" sz="1200" b="1" dirty="0">
                          <a:effectLst/>
                          <a:latin typeface="Arial"/>
                        </a:rPr>
                        <a:t>29%</a:t>
                      </a: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2">
                        <a:lumMod val="90000"/>
                      </a:schemeClr>
                    </a:solidFill>
                  </a:tcPr>
                </a:tc>
                <a:extLst>
                  <a:ext uri="{0D108BD9-81ED-4DB2-BD59-A6C34878D82A}">
                    <a16:rowId xmlns:a16="http://schemas.microsoft.com/office/drawing/2014/main" val="1470773360"/>
                  </a:ext>
                </a:extLst>
              </a:tr>
            </a:tbl>
          </a:graphicData>
        </a:graphic>
      </p:graphicFrame>
      <p:graphicFrame>
        <p:nvGraphicFramePr>
          <p:cNvPr id="60" name="Table 59">
            <a:extLst>
              <a:ext uri="{FF2B5EF4-FFF2-40B4-BE49-F238E27FC236}">
                <a16:creationId xmlns:a16="http://schemas.microsoft.com/office/drawing/2014/main" id="{44F35A8F-B8EC-1049-85B3-85816C3A67A6}"/>
              </a:ext>
            </a:extLst>
          </p:cNvPr>
          <p:cNvGraphicFramePr>
            <a:graphicFrameLocks noGrp="1"/>
          </p:cNvGraphicFramePr>
          <p:nvPr>
            <p:extLst>
              <p:ext uri="{D42A27DB-BD31-4B8C-83A1-F6EECF244321}">
                <p14:modId xmlns:p14="http://schemas.microsoft.com/office/powerpoint/2010/main" val="2941024816"/>
              </p:ext>
            </p:extLst>
          </p:nvPr>
        </p:nvGraphicFramePr>
        <p:xfrm>
          <a:off x="7620837" y="4314650"/>
          <a:ext cx="4248601" cy="760838"/>
        </p:xfrm>
        <a:graphic>
          <a:graphicData uri="http://schemas.openxmlformats.org/drawingml/2006/table">
            <a:tbl>
              <a:tblPr firstRow="1" bandRow="1">
                <a:tableStyleId>{5C22544A-7EE6-4342-B048-85BDC9FD1C3A}</a:tableStyleId>
              </a:tblPr>
              <a:tblGrid>
                <a:gridCol w="1025829">
                  <a:extLst>
                    <a:ext uri="{9D8B030D-6E8A-4147-A177-3AD203B41FA5}">
                      <a16:colId xmlns:a16="http://schemas.microsoft.com/office/drawing/2014/main" val="2756712608"/>
                    </a:ext>
                  </a:extLst>
                </a:gridCol>
                <a:gridCol w="1163523">
                  <a:extLst>
                    <a:ext uri="{9D8B030D-6E8A-4147-A177-3AD203B41FA5}">
                      <a16:colId xmlns:a16="http://schemas.microsoft.com/office/drawing/2014/main" val="644144769"/>
                    </a:ext>
                  </a:extLst>
                </a:gridCol>
                <a:gridCol w="1066563">
                  <a:extLst>
                    <a:ext uri="{9D8B030D-6E8A-4147-A177-3AD203B41FA5}">
                      <a16:colId xmlns:a16="http://schemas.microsoft.com/office/drawing/2014/main" val="2407208335"/>
                    </a:ext>
                  </a:extLst>
                </a:gridCol>
                <a:gridCol w="992686">
                  <a:extLst>
                    <a:ext uri="{9D8B030D-6E8A-4147-A177-3AD203B41FA5}">
                      <a16:colId xmlns:a16="http://schemas.microsoft.com/office/drawing/2014/main" val="3937966216"/>
                    </a:ext>
                  </a:extLst>
                </a:gridCol>
              </a:tblGrid>
              <a:tr h="379547">
                <a:tc>
                  <a:txBody>
                    <a:bodyPr/>
                    <a:lstStyle/>
                    <a:p>
                      <a:pPr lvl="0" algn="ctr">
                        <a:buNone/>
                      </a:pPr>
                      <a:r>
                        <a:rPr lang="en-US" sz="1200" b="1" i="0" u="none" strike="noStrike" noProof="0">
                          <a:effectLst/>
                          <a:latin typeface="Arial"/>
                        </a:rPr>
                        <a:t>Target</a:t>
                      </a:r>
                    </a:p>
                    <a:p>
                      <a:pPr lvl="0" algn="ctr">
                        <a:buNone/>
                      </a:pPr>
                      <a:r>
                        <a:rPr lang="en-US" sz="1200" b="1" i="0" u="none" strike="noStrike" noProof="0">
                          <a:effectLst/>
                          <a:latin typeface="Arial"/>
                        </a:rPr>
                        <a:t>Q1</a:t>
                      </a:r>
                      <a:endParaRPr lang="en-US" sz="120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lvl="0" algn="ctr">
                        <a:buNone/>
                      </a:pPr>
                      <a:r>
                        <a:rPr lang="en-US" sz="1200" b="1" i="0" u="none" strike="noStrike" kern="1200" noProof="0">
                          <a:solidFill>
                            <a:schemeClr val="lt1"/>
                          </a:solidFill>
                          <a:effectLst/>
                          <a:latin typeface="Arial"/>
                          <a:ea typeface="+mn-ea"/>
                          <a:cs typeface="+mn-cs"/>
                        </a:rPr>
                        <a:t>Target</a:t>
                      </a:r>
                    </a:p>
                    <a:p>
                      <a:pPr lvl="0" algn="ctr">
                        <a:buNone/>
                      </a:pPr>
                      <a:r>
                        <a:rPr lang="en-US" sz="1200" b="1" i="0" u="none" strike="noStrike" kern="1200" noProof="0">
                          <a:solidFill>
                            <a:schemeClr val="lt1"/>
                          </a:solidFill>
                          <a:effectLst/>
                          <a:latin typeface="Arial"/>
                          <a:ea typeface="+mn-ea"/>
                          <a:cs typeface="+mn-cs"/>
                        </a:rPr>
                        <a:t>Q2</a:t>
                      </a:r>
                      <a:endParaRPr lang="en-US" sz="1200" b="1" i="0" u="none" strike="noStrike" kern="1200">
                        <a:solidFill>
                          <a:schemeClr val="lt1"/>
                        </a:solidFill>
                        <a:effectLst/>
                        <a:latin typeface="Arial"/>
                        <a:ea typeface="+mn-ea"/>
                        <a:cs typeface="+mn-cs"/>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algn="ctr" fontAlgn="base"/>
                      <a:r>
                        <a:rPr lang="en-US" sz="1200" b="1" i="0" u="none" strike="noStrike" kern="1200" dirty="0">
                          <a:solidFill>
                            <a:schemeClr val="lt1"/>
                          </a:solidFill>
                          <a:effectLst/>
                          <a:latin typeface="Arial"/>
                          <a:ea typeface="+mn-ea"/>
                          <a:cs typeface="+mn-cs"/>
                        </a:rPr>
                        <a:t>Target</a:t>
                      </a:r>
                    </a:p>
                    <a:p>
                      <a:pPr algn="ctr" fontAlgn="base"/>
                      <a:r>
                        <a:rPr lang="en-US" sz="1200" b="1" i="0" u="none" strike="noStrike" kern="1200" dirty="0">
                          <a:solidFill>
                            <a:schemeClr val="lt1"/>
                          </a:solidFill>
                          <a:effectLst/>
                          <a:latin typeface="Arial"/>
                          <a:ea typeface="+mn-ea"/>
                          <a:cs typeface="+mn-cs"/>
                        </a:rPr>
                        <a:t>Q3</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lvl="0" algn="ctr">
                        <a:buNone/>
                      </a:pPr>
                      <a:r>
                        <a:rPr lang="en-US" sz="1200" b="1" i="0" u="none" strike="noStrike" kern="1200" noProof="0" dirty="0">
                          <a:solidFill>
                            <a:schemeClr val="lt1"/>
                          </a:solidFill>
                          <a:effectLst/>
                          <a:latin typeface="Arial"/>
                          <a:ea typeface="+mn-ea"/>
                          <a:cs typeface="+mn-cs"/>
                        </a:rPr>
                        <a:t>Target</a:t>
                      </a:r>
                    </a:p>
                    <a:p>
                      <a:pPr lvl="0" algn="ctr">
                        <a:buNone/>
                      </a:pPr>
                      <a:r>
                        <a:rPr lang="en-US" sz="1200" b="1" i="0" u="none" strike="noStrike" kern="1200" noProof="0" dirty="0">
                          <a:solidFill>
                            <a:schemeClr val="lt1"/>
                          </a:solidFill>
                          <a:effectLst/>
                          <a:latin typeface="Arial"/>
                          <a:ea typeface="+mn-ea"/>
                          <a:cs typeface="+mn-cs"/>
                        </a:rPr>
                        <a:t>Q4</a:t>
                      </a:r>
                      <a:endParaRPr lang="en-US" sz="1200" b="1" i="0" u="none" strike="noStrike" kern="1200" dirty="0">
                        <a:solidFill>
                          <a:schemeClr val="lt1"/>
                        </a:solidFill>
                        <a:effectLst/>
                        <a:latin typeface="Arial"/>
                        <a:ea typeface="+mn-ea"/>
                        <a:cs typeface="+mn-cs"/>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extLst>
                  <a:ext uri="{0D108BD9-81ED-4DB2-BD59-A6C34878D82A}">
                    <a16:rowId xmlns:a16="http://schemas.microsoft.com/office/drawing/2014/main" val="816728297"/>
                  </a:ext>
                </a:extLst>
              </a:tr>
              <a:tr h="303638">
                <a:tc>
                  <a:txBody>
                    <a:bodyPr/>
                    <a:lstStyle/>
                    <a:p>
                      <a:pPr lvl="0" algn="ctr">
                        <a:buNone/>
                      </a:pPr>
                      <a:r>
                        <a:rPr lang="en-US" sz="1200" b="1">
                          <a:solidFill>
                            <a:schemeClr val="tx1"/>
                          </a:solidFill>
                        </a:rPr>
                        <a:t>24%</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lvl="0" algn="ctr">
                        <a:buNone/>
                      </a:pPr>
                      <a:r>
                        <a:rPr lang="en-US" sz="1200" b="1" i="0" u="none" strike="noStrike" kern="1200">
                          <a:solidFill>
                            <a:schemeClr val="tx1"/>
                          </a:solidFill>
                          <a:effectLst/>
                          <a:latin typeface="Arial"/>
                          <a:ea typeface="+mn-ea"/>
                          <a:cs typeface="+mn-cs"/>
                        </a:rPr>
                        <a:t>23%</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algn="ctr" fontAlgn="base"/>
                      <a:r>
                        <a:rPr lang="en-US" sz="1200" b="1" i="0" u="none" strike="noStrike" kern="1200">
                          <a:solidFill>
                            <a:schemeClr val="tx1"/>
                          </a:solidFill>
                          <a:effectLst/>
                          <a:latin typeface="Arial"/>
                          <a:ea typeface="+mn-ea"/>
                          <a:cs typeface="+mn-cs"/>
                        </a:rPr>
                        <a:t>22%</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lvl="0" algn="ctr">
                        <a:buNone/>
                      </a:pPr>
                      <a:r>
                        <a:rPr lang="en-US" sz="1200" b="1" i="0" u="none" strike="noStrike" kern="1200" dirty="0">
                          <a:solidFill>
                            <a:schemeClr val="tx1"/>
                          </a:solidFill>
                          <a:effectLst/>
                          <a:latin typeface="Arial"/>
                          <a:ea typeface="+mn-ea"/>
                          <a:cs typeface="+mn-cs"/>
                        </a:rPr>
                        <a:t>21%</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extLst>
                  <a:ext uri="{0D108BD9-81ED-4DB2-BD59-A6C34878D82A}">
                    <a16:rowId xmlns:a16="http://schemas.microsoft.com/office/drawing/2014/main" val="4119677891"/>
                  </a:ext>
                </a:extLst>
              </a:tr>
            </a:tbl>
          </a:graphicData>
        </a:graphic>
      </p:graphicFrame>
      <p:sp>
        <p:nvSpPr>
          <p:cNvPr id="2" name="Date Placeholder 1">
            <a:extLst>
              <a:ext uri="{FF2B5EF4-FFF2-40B4-BE49-F238E27FC236}">
                <a16:creationId xmlns:a16="http://schemas.microsoft.com/office/drawing/2014/main" id="{1E715A91-08A5-764F-83D2-05CA4DF32CF0}"/>
              </a:ext>
            </a:extLst>
          </p:cNvPr>
          <p:cNvSpPr>
            <a:spLocks noGrp="1"/>
          </p:cNvSpPr>
          <p:nvPr>
            <p:ph type="dt" sz="half" idx="11"/>
          </p:nvPr>
        </p:nvSpPr>
        <p:spPr>
          <a:xfrm>
            <a:off x="9466729" y="6458363"/>
            <a:ext cx="1799796" cy="365125"/>
          </a:xfrm>
        </p:spPr>
        <p:txBody>
          <a:bodyPr/>
          <a:lstStyle/>
          <a:p>
            <a:fld id="{7471E52F-678C-5144-9A00-ACD3471E64F2}" type="datetime4">
              <a:rPr lang="en-US" smtClean="0"/>
              <a:t>August 25, 2021</a:t>
            </a:fld>
            <a:endParaRPr lang="en-US"/>
          </a:p>
        </p:txBody>
      </p:sp>
      <p:sp>
        <p:nvSpPr>
          <p:cNvPr id="34" name="Title 1">
            <a:extLst>
              <a:ext uri="{FF2B5EF4-FFF2-40B4-BE49-F238E27FC236}">
                <a16:creationId xmlns:a16="http://schemas.microsoft.com/office/drawing/2014/main" id="{147325EE-DFFF-A747-B872-7DBA4993358B}"/>
              </a:ext>
            </a:extLst>
          </p:cNvPr>
          <p:cNvSpPr>
            <a:spLocks noGrp="1"/>
          </p:cNvSpPr>
          <p:nvPr>
            <p:ph type="title"/>
          </p:nvPr>
        </p:nvSpPr>
        <p:spPr>
          <a:xfrm>
            <a:off x="349623" y="256185"/>
            <a:ext cx="11497235" cy="1033368"/>
          </a:xfrm>
        </p:spPr>
        <p:txBody>
          <a:bodyPr/>
          <a:lstStyle/>
          <a:p>
            <a:r>
              <a:rPr lang="en-US"/>
              <a:t>Strengthen rural Georgia</a:t>
            </a:r>
          </a:p>
        </p:txBody>
      </p:sp>
      <p:grpSp>
        <p:nvGrpSpPr>
          <p:cNvPr id="73" name="Group 72">
            <a:extLst>
              <a:ext uri="{FF2B5EF4-FFF2-40B4-BE49-F238E27FC236}">
                <a16:creationId xmlns:a16="http://schemas.microsoft.com/office/drawing/2014/main" id="{D986A930-1690-2A4B-86B1-4AF485F00EA5}"/>
              </a:ext>
            </a:extLst>
          </p:cNvPr>
          <p:cNvGrpSpPr/>
          <p:nvPr/>
        </p:nvGrpSpPr>
        <p:grpSpPr>
          <a:xfrm>
            <a:off x="4232916" y="6098708"/>
            <a:ext cx="6145689" cy="288820"/>
            <a:chOff x="3324562" y="6100518"/>
            <a:chExt cx="6145689" cy="288820"/>
          </a:xfrm>
        </p:grpSpPr>
        <p:grpSp>
          <p:nvGrpSpPr>
            <p:cNvPr id="74" name="Group 73">
              <a:extLst>
                <a:ext uri="{FF2B5EF4-FFF2-40B4-BE49-F238E27FC236}">
                  <a16:creationId xmlns:a16="http://schemas.microsoft.com/office/drawing/2014/main" id="{3F4A7AF7-32E9-C346-B1D0-2C3170AC24E8}"/>
                </a:ext>
              </a:extLst>
            </p:cNvPr>
            <p:cNvGrpSpPr/>
            <p:nvPr/>
          </p:nvGrpSpPr>
          <p:grpSpPr>
            <a:xfrm>
              <a:off x="3324562" y="6100518"/>
              <a:ext cx="4530971" cy="288820"/>
              <a:chOff x="1686021" y="6157422"/>
              <a:chExt cx="5039886" cy="288820"/>
            </a:xfrm>
          </p:grpSpPr>
          <p:sp>
            <p:nvSpPr>
              <p:cNvPr id="77" name="Rectangle 76">
                <a:extLst>
                  <a:ext uri="{FF2B5EF4-FFF2-40B4-BE49-F238E27FC236}">
                    <a16:creationId xmlns:a16="http://schemas.microsoft.com/office/drawing/2014/main" id="{801CED0F-70A4-9047-8C64-30237C7B284E}"/>
                  </a:ext>
                </a:extLst>
              </p:cNvPr>
              <p:cNvSpPr/>
              <p:nvPr/>
            </p:nvSpPr>
            <p:spPr>
              <a:xfrm>
                <a:off x="4156387" y="6157422"/>
                <a:ext cx="2569520" cy="276999"/>
              </a:xfrm>
              <a:prstGeom prst="rect">
                <a:avLst/>
              </a:prstGeom>
            </p:spPr>
            <p:txBody>
              <a:bodyPr wrap="none">
                <a:spAutoFit/>
              </a:bodyPr>
              <a:lstStyle/>
              <a:p>
                <a:r>
                  <a:rPr lang="en-US" sz="1200" b="1" dirty="0">
                    <a:solidFill>
                      <a:srgbClr val="FFC20D"/>
                    </a:solidFill>
                    <a:latin typeface="Arial" panose="020B0604020202020204" pitchFamily="34" charset="0"/>
                    <a:ea typeface="Calibri" panose="020F0502020204030204" pitchFamily="34" charset="0"/>
                    <a:cs typeface="Arial" panose="020B0604020202020204" pitchFamily="34" charset="0"/>
                  </a:rPr>
                  <a:t>Between Baseline and Target</a:t>
                </a:r>
                <a:endParaRPr lang="en-US" sz="1200" b="1" dirty="0">
                  <a:latin typeface="Arial" panose="020B0604020202020204" pitchFamily="34" charset="0"/>
                  <a:cs typeface="Arial" panose="020B0604020202020204" pitchFamily="34" charset="0"/>
                </a:endParaRPr>
              </a:p>
            </p:txBody>
          </p:sp>
          <p:sp>
            <p:nvSpPr>
              <p:cNvPr id="78" name="Rectangle 77">
                <a:extLst>
                  <a:ext uri="{FF2B5EF4-FFF2-40B4-BE49-F238E27FC236}">
                    <a16:creationId xmlns:a16="http://schemas.microsoft.com/office/drawing/2014/main" id="{9BCCB4F2-5324-1042-8DE4-0DF5DC12A1F2}"/>
                  </a:ext>
                </a:extLst>
              </p:cNvPr>
              <p:cNvSpPr/>
              <p:nvPr/>
            </p:nvSpPr>
            <p:spPr>
              <a:xfrm>
                <a:off x="1957129" y="6166936"/>
                <a:ext cx="2199257" cy="276999"/>
              </a:xfrm>
              <a:prstGeom prst="rect">
                <a:avLst/>
              </a:prstGeom>
            </p:spPr>
            <p:txBody>
              <a:bodyPr wrap="square">
                <a:spAutoFit/>
              </a:bodyPr>
              <a:lstStyle/>
              <a:p>
                <a:r>
                  <a:rPr lang="en-US" sz="1200" b="1" dirty="0">
                    <a:solidFill>
                      <a:srgbClr val="05BC57"/>
                    </a:solidFill>
                    <a:latin typeface="Arial" panose="020B0604020202020204" pitchFamily="34" charset="0"/>
                    <a:cs typeface="Arial" panose="020B0604020202020204" pitchFamily="34" charset="0"/>
                  </a:rPr>
                  <a:t>At or Above Target</a:t>
                </a:r>
              </a:p>
            </p:txBody>
          </p:sp>
          <p:sp>
            <p:nvSpPr>
              <p:cNvPr id="79" name="Oval 78">
                <a:extLst>
                  <a:ext uri="{FF2B5EF4-FFF2-40B4-BE49-F238E27FC236}">
                    <a16:creationId xmlns:a16="http://schemas.microsoft.com/office/drawing/2014/main" id="{B21724B1-2776-4449-96AB-CEA6B9645696}"/>
                  </a:ext>
                </a:extLst>
              </p:cNvPr>
              <p:cNvSpPr/>
              <p:nvPr/>
            </p:nvSpPr>
            <p:spPr>
              <a:xfrm>
                <a:off x="1686021" y="6181066"/>
                <a:ext cx="305131" cy="265176"/>
              </a:xfrm>
              <a:prstGeom prst="ellipse">
                <a:avLst/>
              </a:prstGeom>
              <a:solidFill>
                <a:srgbClr val="006600"/>
              </a:solidFill>
              <a:ln>
                <a:noFill/>
              </a:ln>
              <a:scene3d>
                <a:camera prst="orthographicFront"/>
                <a:lightRig rig="soft" dir="t">
                  <a:rot lat="0" lon="0" rev="15600000"/>
                </a:lightRig>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prstMaterial="softEdge">
                  <a:bevelT w="25400" h="38100"/>
                </a:sp3d>
              </a:bodyPr>
              <a:lstStyle/>
              <a:p>
                <a:pPr algn="ctr"/>
                <a:r>
                  <a:rPr lang="en-US" b="1">
                    <a:ln/>
                    <a:solidFill>
                      <a:schemeClr val="accent4"/>
                    </a:solidFill>
                  </a:rPr>
                  <a:t>  </a:t>
                </a:r>
              </a:p>
            </p:txBody>
          </p:sp>
          <p:sp>
            <p:nvSpPr>
              <p:cNvPr id="80" name="Oval 79">
                <a:extLst>
                  <a:ext uri="{FF2B5EF4-FFF2-40B4-BE49-F238E27FC236}">
                    <a16:creationId xmlns:a16="http://schemas.microsoft.com/office/drawing/2014/main" id="{02D9061A-757F-C044-8B4E-D5EE19D1CA3C}"/>
                  </a:ext>
                </a:extLst>
              </p:cNvPr>
              <p:cNvSpPr/>
              <p:nvPr/>
            </p:nvSpPr>
            <p:spPr>
              <a:xfrm>
                <a:off x="3929842" y="6169244"/>
                <a:ext cx="305131" cy="265176"/>
              </a:xfrm>
              <a:prstGeom prst="ellipse">
                <a:avLst/>
              </a:prstGeom>
              <a:solidFill>
                <a:srgbClr val="FFC000"/>
              </a:solidFill>
              <a:ln>
                <a:noFill/>
              </a:ln>
              <a:scene3d>
                <a:camera prst="orthographicFront"/>
                <a:lightRig rig="soft" dir="t">
                  <a:rot lat="0" lon="0" rev="15600000"/>
                </a:lightRig>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prstMaterial="softEdge">
                  <a:bevelT w="25400" h="38100"/>
                </a:sp3d>
              </a:bodyPr>
              <a:lstStyle/>
              <a:p>
                <a:pPr algn="ctr"/>
                <a:r>
                  <a:rPr lang="en-US" b="1">
                    <a:ln/>
                    <a:solidFill>
                      <a:schemeClr val="accent4"/>
                    </a:solidFill>
                  </a:rPr>
                  <a:t>  </a:t>
                </a:r>
              </a:p>
            </p:txBody>
          </p:sp>
        </p:grpSp>
        <p:sp>
          <p:nvSpPr>
            <p:cNvPr id="75" name="Rectangle 74">
              <a:extLst>
                <a:ext uri="{FF2B5EF4-FFF2-40B4-BE49-F238E27FC236}">
                  <a16:creationId xmlns:a16="http://schemas.microsoft.com/office/drawing/2014/main" id="{AD056ABE-CE45-A24C-A0DD-6FCA70F7E7E2}"/>
                </a:ext>
              </a:extLst>
            </p:cNvPr>
            <p:cNvSpPr/>
            <p:nvPr/>
          </p:nvSpPr>
          <p:spPr>
            <a:xfrm>
              <a:off x="8297743" y="6104842"/>
              <a:ext cx="1172508" cy="276999"/>
            </a:xfrm>
            <a:prstGeom prst="rect">
              <a:avLst/>
            </a:prstGeom>
          </p:spPr>
          <p:txBody>
            <a:bodyPr wrap="none">
              <a:spAutoFit/>
            </a:bodyPr>
            <a:lstStyle/>
            <a:p>
              <a:r>
                <a:rPr lang="en-US" sz="1200" b="1" spc="-5" dirty="0">
                  <a:solidFill>
                    <a:srgbClr val="EC1C23"/>
                  </a:solidFill>
                  <a:latin typeface="Arial" panose="020B0604020202020204" pitchFamily="34" charset="0"/>
                  <a:ea typeface="Calibri" panose="020F0502020204030204" pitchFamily="34" charset="0"/>
                  <a:cs typeface="Arial" panose="020B0604020202020204" pitchFamily="34" charset="0"/>
                </a:rPr>
                <a:t>Below Baseline</a:t>
              </a:r>
              <a:endParaRPr lang="en-US" sz="1200" b="1" dirty="0">
                <a:latin typeface="Arial" panose="020B0604020202020204" pitchFamily="34" charset="0"/>
                <a:cs typeface="Arial" panose="020B0604020202020204" pitchFamily="34" charset="0"/>
              </a:endParaRPr>
            </a:p>
          </p:txBody>
        </p:sp>
        <p:sp>
          <p:nvSpPr>
            <p:cNvPr id="76" name="Oval 75">
              <a:extLst>
                <a:ext uri="{FF2B5EF4-FFF2-40B4-BE49-F238E27FC236}">
                  <a16:creationId xmlns:a16="http://schemas.microsoft.com/office/drawing/2014/main" id="{CE98150A-3739-C84F-8281-14962BEA0610}"/>
                </a:ext>
              </a:extLst>
            </p:cNvPr>
            <p:cNvSpPr/>
            <p:nvPr/>
          </p:nvSpPr>
          <p:spPr>
            <a:xfrm>
              <a:off x="8070165" y="6102934"/>
              <a:ext cx="276098" cy="268542"/>
            </a:xfrm>
            <a:prstGeom prst="ellipse">
              <a:avLst/>
            </a:prstGeom>
            <a:solidFill>
              <a:srgbClr val="C00000"/>
            </a:solidFill>
            <a:ln>
              <a:noFill/>
            </a:ln>
            <a:scene3d>
              <a:camera prst="orthographicFront"/>
              <a:lightRig rig="soft" dir="t">
                <a:rot lat="0" lon="0" rev="15600000"/>
              </a:lightRig>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prstMaterial="softEdge">
                <a:bevelT w="25400" h="38100"/>
              </a:sp3d>
            </a:bodyPr>
            <a:lstStyle/>
            <a:p>
              <a:pPr algn="ctr"/>
              <a:r>
                <a:rPr lang="en-US" b="1">
                  <a:ln/>
                  <a:solidFill>
                    <a:schemeClr val="accent4"/>
                  </a:solidFill>
                </a:rPr>
                <a:t>  </a:t>
              </a:r>
            </a:p>
          </p:txBody>
        </p:sp>
      </p:grpSp>
      <p:sp>
        <p:nvSpPr>
          <p:cNvPr id="81" name="Text Placeholder 3">
            <a:extLst>
              <a:ext uri="{FF2B5EF4-FFF2-40B4-BE49-F238E27FC236}">
                <a16:creationId xmlns:a16="http://schemas.microsoft.com/office/drawing/2014/main" id="{104B7BC7-0C3A-8F45-A134-FBEBF3E1A7A5}"/>
              </a:ext>
            </a:extLst>
          </p:cNvPr>
          <p:cNvSpPr>
            <a:spLocks noGrp="1"/>
          </p:cNvSpPr>
          <p:nvPr>
            <p:ph type="body" sz="quarter" idx="10"/>
          </p:nvPr>
        </p:nvSpPr>
        <p:spPr>
          <a:xfrm>
            <a:off x="4440823" y="6510338"/>
            <a:ext cx="5845175" cy="260350"/>
          </a:xfrm>
        </p:spPr>
        <p:txBody>
          <a:bodyPr/>
          <a:lstStyle/>
          <a:p>
            <a:pPr lvl="0"/>
            <a:r>
              <a:rPr lang="en-US" dirty="0">
                <a:solidFill>
                  <a:srgbClr val="FFFFFF"/>
                </a:solidFill>
              </a:rPr>
              <a:t>Office of Strategic Planning and Initiatives</a:t>
            </a:r>
          </a:p>
          <a:p>
            <a:endParaRPr lang="en-US" dirty="0"/>
          </a:p>
        </p:txBody>
      </p:sp>
      <p:grpSp>
        <p:nvGrpSpPr>
          <p:cNvPr id="83" name="Group 82">
            <a:extLst>
              <a:ext uri="{FF2B5EF4-FFF2-40B4-BE49-F238E27FC236}">
                <a16:creationId xmlns:a16="http://schemas.microsoft.com/office/drawing/2014/main" id="{25806F6A-3F30-B54D-B273-FDD9B7E14DAD}"/>
              </a:ext>
            </a:extLst>
          </p:cNvPr>
          <p:cNvGrpSpPr/>
          <p:nvPr/>
        </p:nvGrpSpPr>
        <p:grpSpPr>
          <a:xfrm>
            <a:off x="2419927" y="4208830"/>
            <a:ext cx="5148176" cy="1822491"/>
            <a:chOff x="175726" y="83052"/>
            <a:chExt cx="4914945" cy="860198"/>
          </a:xfrm>
          <a:scene3d>
            <a:camera prst="orthographicFront"/>
            <a:lightRig rig="threePt" dir="t">
              <a:rot lat="0" lon="0" rev="7500000"/>
            </a:lightRig>
          </a:scene3d>
        </p:grpSpPr>
        <p:sp>
          <p:nvSpPr>
            <p:cNvPr id="84" name="Rounded Rectangle 83">
              <a:extLst>
                <a:ext uri="{FF2B5EF4-FFF2-40B4-BE49-F238E27FC236}">
                  <a16:creationId xmlns:a16="http://schemas.microsoft.com/office/drawing/2014/main" id="{DFFC87AE-F5B6-E24B-B2EA-2767906C900E}"/>
                </a:ext>
              </a:extLst>
            </p:cNvPr>
            <p:cNvSpPr/>
            <p:nvPr/>
          </p:nvSpPr>
          <p:spPr>
            <a:xfrm>
              <a:off x="175726" y="83052"/>
              <a:ext cx="4914945" cy="860198"/>
            </a:xfrm>
            <a:prstGeom prst="roundRect">
              <a:avLst/>
            </a:prstGeom>
            <a:solidFill>
              <a:srgbClr val="085959"/>
            </a:solidFill>
            <a:sp3d prstMaterial="plastic">
              <a:bevelT w="127000" h="25400" prst="relaxedInset"/>
            </a:sp3d>
          </p:spPr>
          <p:style>
            <a:lnRef idx="0">
              <a:schemeClr val="lt1">
                <a:hueOff val="0"/>
                <a:satOff val="0"/>
                <a:lumOff val="0"/>
                <a:alphaOff val="0"/>
              </a:schemeClr>
            </a:lnRef>
            <a:fillRef idx="3">
              <a:scrgbClr r="0" g="0" b="0"/>
            </a:fillRef>
            <a:effectRef idx="2">
              <a:schemeClr val="accent2">
                <a:hueOff val="0"/>
                <a:satOff val="0"/>
                <a:lumOff val="0"/>
                <a:alphaOff val="0"/>
              </a:schemeClr>
            </a:effectRef>
            <a:fontRef idx="minor">
              <a:schemeClr val="lt1"/>
            </a:fontRef>
          </p:style>
        </p:sp>
        <p:sp>
          <p:nvSpPr>
            <p:cNvPr id="85" name="Rounded Rectangle 4">
              <a:extLst>
                <a:ext uri="{FF2B5EF4-FFF2-40B4-BE49-F238E27FC236}">
                  <a16:creationId xmlns:a16="http://schemas.microsoft.com/office/drawing/2014/main" id="{C547025D-FEB9-6849-B75E-BBD8DFB4F0C6}"/>
                </a:ext>
              </a:extLst>
            </p:cNvPr>
            <p:cNvSpPr txBox="1"/>
            <p:nvPr/>
          </p:nvSpPr>
          <p:spPr>
            <a:xfrm>
              <a:off x="217717" y="125043"/>
              <a:ext cx="4830963" cy="776216"/>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36577" tIns="0" rIns="136577" bIns="0" numCol="1" spcCol="1270" anchor="ctr" anchorCtr="0">
              <a:noAutofit/>
            </a:bodyPr>
            <a:lstStyle/>
            <a:p>
              <a:pPr marL="347663" lvl="0" indent="-347663" defTabSz="622300">
                <a:lnSpc>
                  <a:spcPct val="90000"/>
                </a:lnSpc>
                <a:spcBef>
                  <a:spcPct val="0"/>
                </a:spcBef>
                <a:spcAft>
                  <a:spcPct val="35000"/>
                </a:spcAft>
              </a:pPr>
              <a:r>
                <a:rPr lang="en-US" sz="1500" b="1" dirty="0">
                  <a:solidFill>
                    <a:schemeClr val="bg1"/>
                  </a:solidFill>
                </a:rPr>
                <a:t>SFY 2022 Proposed Update:  Increase persons served with Home and Community Based Service as defined by the Older Americans Act from 32,306 to 40,382 (25%) by June 30, 2024.</a:t>
              </a:r>
              <a:endParaRPr lang="en-US" sz="1500" b="1" dirty="0">
                <a:solidFill>
                  <a:schemeClr val="bg1"/>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4129514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DBFF9B7B-DDD6-9147-B170-C653E211D986}"/>
              </a:ext>
            </a:extLst>
          </p:cNvPr>
          <p:cNvGrpSpPr/>
          <p:nvPr/>
        </p:nvGrpSpPr>
        <p:grpSpPr>
          <a:xfrm>
            <a:off x="349622" y="553156"/>
            <a:ext cx="1866635" cy="5754656"/>
            <a:chOff x="349622" y="553156"/>
            <a:chExt cx="1866635" cy="5754656"/>
          </a:xfrm>
        </p:grpSpPr>
        <p:grpSp>
          <p:nvGrpSpPr>
            <p:cNvPr id="12" name="Group 11">
              <a:extLst>
                <a:ext uri="{FF2B5EF4-FFF2-40B4-BE49-F238E27FC236}">
                  <a16:creationId xmlns:a16="http://schemas.microsoft.com/office/drawing/2014/main" id="{565DBA1C-491E-E147-B973-0B577B06CB13}"/>
                </a:ext>
              </a:extLst>
            </p:cNvPr>
            <p:cNvGrpSpPr/>
            <p:nvPr/>
          </p:nvGrpSpPr>
          <p:grpSpPr>
            <a:xfrm>
              <a:off x="861924" y="553156"/>
              <a:ext cx="809180" cy="809180"/>
              <a:chOff x="476490" y="0"/>
              <a:chExt cx="809180" cy="809180"/>
            </a:xfrm>
          </p:grpSpPr>
          <p:sp>
            <p:nvSpPr>
              <p:cNvPr id="13" name="Oval 12">
                <a:extLst>
                  <a:ext uri="{FF2B5EF4-FFF2-40B4-BE49-F238E27FC236}">
                    <a16:creationId xmlns:a16="http://schemas.microsoft.com/office/drawing/2014/main" id="{3092CE08-CC95-E54D-B224-AC56D68656E6}"/>
                  </a:ext>
                </a:extLst>
              </p:cNvPr>
              <p:cNvSpPr/>
              <p:nvPr/>
            </p:nvSpPr>
            <p:spPr>
              <a:xfrm>
                <a:off x="476490" y="0"/>
                <a:ext cx="809180" cy="809180"/>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4" name="Oval 4">
                <a:extLst>
                  <a:ext uri="{FF2B5EF4-FFF2-40B4-BE49-F238E27FC236}">
                    <a16:creationId xmlns:a16="http://schemas.microsoft.com/office/drawing/2014/main" id="{930FB486-C849-774D-86C8-E91890240451}"/>
                  </a:ext>
                </a:extLst>
              </p:cNvPr>
              <p:cNvSpPr txBox="1"/>
              <p:nvPr/>
            </p:nvSpPr>
            <p:spPr>
              <a:xfrm>
                <a:off x="594992" y="118502"/>
                <a:ext cx="542147" cy="57217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1911350">
                  <a:lnSpc>
                    <a:spcPct val="90000"/>
                  </a:lnSpc>
                  <a:spcBef>
                    <a:spcPct val="0"/>
                  </a:spcBef>
                  <a:spcAft>
                    <a:spcPct val="35000"/>
                  </a:spcAft>
                  <a:buNone/>
                </a:pPr>
                <a:r>
                  <a:rPr lang="en-US" sz="4300" b="1" kern="1200"/>
                  <a:t>4</a:t>
                </a:r>
              </a:p>
            </p:txBody>
          </p:sp>
        </p:grpSp>
        <p:grpSp>
          <p:nvGrpSpPr>
            <p:cNvPr id="3" name="Group 2">
              <a:extLst>
                <a:ext uri="{FF2B5EF4-FFF2-40B4-BE49-F238E27FC236}">
                  <a16:creationId xmlns:a16="http://schemas.microsoft.com/office/drawing/2014/main" id="{E66C377D-E8D9-904A-A44E-F97851A22FD6}"/>
                </a:ext>
              </a:extLst>
            </p:cNvPr>
            <p:cNvGrpSpPr/>
            <p:nvPr/>
          </p:nvGrpSpPr>
          <p:grpSpPr>
            <a:xfrm>
              <a:off x="349622" y="805912"/>
              <a:ext cx="1866635" cy="5501900"/>
              <a:chOff x="349622" y="805912"/>
              <a:chExt cx="1866635" cy="5501900"/>
            </a:xfrm>
          </p:grpSpPr>
          <p:sp>
            <p:nvSpPr>
              <p:cNvPr id="15" name="Arrow: Chevron 21">
                <a:extLst>
                  <a:ext uri="{FF2B5EF4-FFF2-40B4-BE49-F238E27FC236}">
                    <a16:creationId xmlns:a16="http://schemas.microsoft.com/office/drawing/2014/main" id="{A9FEE4AA-29C2-EB41-ADBF-322CBA4627E1}"/>
                  </a:ext>
                </a:extLst>
              </p:cNvPr>
              <p:cNvSpPr/>
              <p:nvPr/>
            </p:nvSpPr>
            <p:spPr>
              <a:xfrm rot="5400000">
                <a:off x="-1468010" y="2623544"/>
                <a:ext cx="5501900" cy="1866635"/>
              </a:xfrm>
              <a:prstGeom prst="chevron">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6" name="Arrow: Chevron 4">
                <a:extLst>
                  <a:ext uri="{FF2B5EF4-FFF2-40B4-BE49-F238E27FC236}">
                    <a16:creationId xmlns:a16="http://schemas.microsoft.com/office/drawing/2014/main" id="{B3B5FCEB-9AF0-FF42-A9A9-AA82D99EF67F}"/>
                  </a:ext>
                </a:extLst>
              </p:cNvPr>
              <p:cNvSpPr txBox="1"/>
              <p:nvPr/>
            </p:nvSpPr>
            <p:spPr>
              <a:xfrm>
                <a:off x="491648" y="2500695"/>
                <a:ext cx="1554128" cy="251812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1275" tIns="41275" rIns="41275" bIns="41275" numCol="1" spcCol="1270" anchor="ctr" anchorCtr="0">
                <a:noAutofit/>
              </a:bodyPr>
              <a:lstStyle/>
              <a:p>
                <a:pPr lvl="0" algn="ctr"/>
                <a:r>
                  <a:rPr lang="en-US" b="1">
                    <a:solidFill>
                      <a:schemeClr val="bg1"/>
                    </a:solidFill>
                  </a:rPr>
                  <a:t>Promote programs that empower Georgians to improve their economic, medical and mental well-being.</a:t>
                </a:r>
                <a:endParaRPr lang="en-US">
                  <a:solidFill>
                    <a:schemeClr val="bg1"/>
                  </a:solidFill>
                </a:endParaRPr>
              </a:p>
            </p:txBody>
          </p:sp>
        </p:grpSp>
      </p:grpSp>
      <p:sp>
        <p:nvSpPr>
          <p:cNvPr id="17" name="Title 1">
            <a:extLst>
              <a:ext uri="{FF2B5EF4-FFF2-40B4-BE49-F238E27FC236}">
                <a16:creationId xmlns:a16="http://schemas.microsoft.com/office/drawing/2014/main" id="{CE5AAFC2-4DA6-7048-BFCE-506F70420012}"/>
              </a:ext>
            </a:extLst>
          </p:cNvPr>
          <p:cNvSpPr>
            <a:spLocks noGrp="1"/>
          </p:cNvSpPr>
          <p:nvPr>
            <p:ph type="title"/>
          </p:nvPr>
        </p:nvSpPr>
        <p:spPr>
          <a:xfrm>
            <a:off x="0" y="256185"/>
            <a:ext cx="12191999" cy="1033368"/>
          </a:xfrm>
        </p:spPr>
        <p:txBody>
          <a:bodyPr/>
          <a:lstStyle/>
          <a:p>
            <a:r>
              <a:rPr lang="en-US" dirty="0"/>
              <a:t>Put Georgians first</a:t>
            </a:r>
          </a:p>
        </p:txBody>
      </p:sp>
      <p:sp>
        <p:nvSpPr>
          <p:cNvPr id="19" name="TextBox 18">
            <a:extLst>
              <a:ext uri="{FF2B5EF4-FFF2-40B4-BE49-F238E27FC236}">
                <a16:creationId xmlns:a16="http://schemas.microsoft.com/office/drawing/2014/main" id="{E0297535-ED72-40F7-8C41-BDA252C92BCA}"/>
              </a:ext>
            </a:extLst>
          </p:cNvPr>
          <p:cNvSpPr txBox="1"/>
          <p:nvPr/>
        </p:nvSpPr>
        <p:spPr>
          <a:xfrm>
            <a:off x="2524702" y="1325264"/>
            <a:ext cx="7269362" cy="461665"/>
          </a:xfrm>
          <a:prstGeom prst="rect">
            <a:avLst/>
          </a:prstGeom>
          <a:noFill/>
        </p:spPr>
        <p:txBody>
          <a:bodyPr wrap="none" rtlCol="0">
            <a:spAutoFit/>
          </a:bodyPr>
          <a:lstStyle/>
          <a:p>
            <a:r>
              <a:rPr lang="en-US" sz="2400" b="1" cap="small">
                <a:solidFill>
                  <a:schemeClr val="accent6">
                    <a:lumMod val="50000"/>
                  </a:schemeClr>
                </a:solidFill>
                <a:latin typeface="Arial" panose="020B0604020202020204" pitchFamily="34" charset="0"/>
                <a:cs typeface="Arial" panose="020B0604020202020204" pitchFamily="34" charset="0"/>
              </a:rPr>
              <a:t>Division of Family and Children Services </a:t>
            </a:r>
            <a:r>
              <a:rPr lang="en-US" sz="2400" b="1">
                <a:solidFill>
                  <a:schemeClr val="accent6">
                    <a:lumMod val="50000"/>
                  </a:schemeClr>
                </a:solidFill>
                <a:latin typeface="Arial" panose="020B0604020202020204" pitchFamily="34" charset="0"/>
                <a:cs typeface="Arial" panose="020B0604020202020204" pitchFamily="34" charset="0"/>
              </a:rPr>
              <a:t>(DFCS)</a:t>
            </a:r>
          </a:p>
        </p:txBody>
      </p:sp>
      <p:grpSp>
        <p:nvGrpSpPr>
          <p:cNvPr id="21" name="Group 20">
            <a:extLst>
              <a:ext uri="{FF2B5EF4-FFF2-40B4-BE49-F238E27FC236}">
                <a16:creationId xmlns:a16="http://schemas.microsoft.com/office/drawing/2014/main" id="{8C4358B0-D562-4CCB-9073-4533CFBD6754}"/>
              </a:ext>
            </a:extLst>
          </p:cNvPr>
          <p:cNvGrpSpPr/>
          <p:nvPr/>
        </p:nvGrpSpPr>
        <p:grpSpPr>
          <a:xfrm>
            <a:off x="2598954" y="1862022"/>
            <a:ext cx="9246204" cy="531360"/>
            <a:chOff x="515374" y="29140"/>
            <a:chExt cx="7955244" cy="531360"/>
          </a:xfrm>
          <a:scene3d>
            <a:camera prst="orthographicFront"/>
            <a:lightRig rig="threePt" dir="t">
              <a:rot lat="0" lon="0" rev="7500000"/>
            </a:lightRig>
          </a:scene3d>
        </p:grpSpPr>
        <p:sp>
          <p:nvSpPr>
            <p:cNvPr id="22" name="Rectangle: Rounded Corners 21">
              <a:extLst>
                <a:ext uri="{FF2B5EF4-FFF2-40B4-BE49-F238E27FC236}">
                  <a16:creationId xmlns:a16="http://schemas.microsoft.com/office/drawing/2014/main" id="{55E18B28-7E79-477D-A121-F6BCC0C1147F}"/>
                </a:ext>
              </a:extLst>
            </p:cNvPr>
            <p:cNvSpPr/>
            <p:nvPr/>
          </p:nvSpPr>
          <p:spPr>
            <a:xfrm>
              <a:off x="515374" y="29140"/>
              <a:ext cx="7955244" cy="531360"/>
            </a:xfrm>
            <a:prstGeom prst="roundRect">
              <a:avLst/>
            </a:prstGeom>
            <a:sp3d prstMaterial="plastic">
              <a:bevelT w="127000" h="25400" prst="relaxedInset"/>
            </a:sp3d>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sp>
        <p:sp>
          <p:nvSpPr>
            <p:cNvPr id="23" name="Rectangle: Rounded Corners 4">
              <a:extLst>
                <a:ext uri="{FF2B5EF4-FFF2-40B4-BE49-F238E27FC236}">
                  <a16:creationId xmlns:a16="http://schemas.microsoft.com/office/drawing/2014/main" id="{154D219E-F3B0-404F-9768-B1923E360821}"/>
                </a:ext>
              </a:extLst>
            </p:cNvPr>
            <p:cNvSpPr txBox="1"/>
            <p:nvPr/>
          </p:nvSpPr>
          <p:spPr>
            <a:xfrm>
              <a:off x="541313" y="55079"/>
              <a:ext cx="7903366" cy="479482"/>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272719" tIns="0" rIns="272719" bIns="0" numCol="1" spcCol="1270" anchor="ctr" anchorCtr="0">
              <a:noAutofit/>
            </a:bodyPr>
            <a:lstStyle/>
            <a:p>
              <a:pPr marL="0" lvl="0" indent="0" algn="l" defTabSz="622300">
                <a:lnSpc>
                  <a:spcPct val="90000"/>
                </a:lnSpc>
                <a:spcBef>
                  <a:spcPct val="0"/>
                </a:spcBef>
                <a:spcAft>
                  <a:spcPct val="35000"/>
                </a:spcAft>
                <a:buNone/>
                <a:tabLst/>
              </a:pPr>
              <a:r>
                <a:rPr lang="en-US" sz="2400" b="1" kern="1200">
                  <a:latin typeface="Arial" panose="020B0604020202020204" pitchFamily="34" charset="0"/>
                  <a:cs typeface="Arial" panose="020B0604020202020204" pitchFamily="34" charset="0"/>
                </a:rPr>
                <a:t>4.1 Foster Care Wellness Services</a:t>
              </a:r>
            </a:p>
          </p:txBody>
        </p:sp>
      </p:grpSp>
      <p:graphicFrame>
        <p:nvGraphicFramePr>
          <p:cNvPr id="24" name="Diagram 23">
            <a:extLst>
              <a:ext uri="{FF2B5EF4-FFF2-40B4-BE49-F238E27FC236}">
                <a16:creationId xmlns:a16="http://schemas.microsoft.com/office/drawing/2014/main" id="{D44A7A2A-DC2F-4D5D-B6D6-99AF42CF83A1}"/>
              </a:ext>
            </a:extLst>
          </p:cNvPr>
          <p:cNvGraphicFramePr/>
          <p:nvPr>
            <p:extLst>
              <p:ext uri="{D42A27DB-BD31-4B8C-83A1-F6EECF244321}">
                <p14:modId xmlns:p14="http://schemas.microsoft.com/office/powerpoint/2010/main" val="1940941948"/>
              </p:ext>
            </p:extLst>
          </p:nvPr>
        </p:nvGraphicFramePr>
        <p:xfrm>
          <a:off x="2587410" y="2155439"/>
          <a:ext cx="9306564" cy="323216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0" name="Oval 19">
            <a:extLst>
              <a:ext uri="{FF2B5EF4-FFF2-40B4-BE49-F238E27FC236}">
                <a16:creationId xmlns:a16="http://schemas.microsoft.com/office/drawing/2014/main" id="{3744B5C0-5920-8741-8365-07C0FCA7E3F8}"/>
              </a:ext>
            </a:extLst>
          </p:cNvPr>
          <p:cNvSpPr/>
          <p:nvPr/>
        </p:nvSpPr>
        <p:spPr>
          <a:xfrm>
            <a:off x="11324017" y="1964966"/>
            <a:ext cx="332548" cy="318570"/>
          </a:xfrm>
          <a:prstGeom prst="ellipse">
            <a:avLst/>
          </a:prstGeom>
          <a:solidFill>
            <a:srgbClr val="005828"/>
          </a:solidFill>
          <a:ln>
            <a:solidFill>
              <a:srgbClr val="005828"/>
            </a:solidFill>
          </a:ln>
          <a:scene3d>
            <a:camera prst="orthographicFront"/>
            <a:lightRig rig="soft" dir="t">
              <a:rot lat="0" lon="0" rev="15600000"/>
            </a:lightRig>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prstMaterial="softEdge">
              <a:bevelT w="25400" h="38100"/>
            </a:sp3d>
          </a:bodyPr>
          <a:lstStyle/>
          <a:p>
            <a:pPr algn="ctr"/>
            <a:r>
              <a:rPr lang="en-US" b="1">
                <a:ln/>
                <a:solidFill>
                  <a:schemeClr val="accent4"/>
                </a:solidFill>
              </a:rPr>
              <a:t>  </a:t>
            </a:r>
          </a:p>
        </p:txBody>
      </p:sp>
      <p:graphicFrame>
        <p:nvGraphicFramePr>
          <p:cNvPr id="50" name="Table 49">
            <a:extLst>
              <a:ext uri="{FF2B5EF4-FFF2-40B4-BE49-F238E27FC236}">
                <a16:creationId xmlns:a16="http://schemas.microsoft.com/office/drawing/2014/main" id="{D47FA10B-6B71-4646-AC06-F7F99D4435DA}"/>
              </a:ext>
            </a:extLst>
          </p:cNvPr>
          <p:cNvGraphicFramePr>
            <a:graphicFrameLocks noGrp="1"/>
          </p:cNvGraphicFramePr>
          <p:nvPr>
            <p:extLst>
              <p:ext uri="{D42A27DB-BD31-4B8C-83A1-F6EECF244321}">
                <p14:modId xmlns:p14="http://schemas.microsoft.com/office/powerpoint/2010/main" val="758856169"/>
              </p:ext>
            </p:extLst>
          </p:nvPr>
        </p:nvGraphicFramePr>
        <p:xfrm>
          <a:off x="7657877" y="5150408"/>
          <a:ext cx="4242403" cy="731520"/>
        </p:xfrm>
        <a:graphic>
          <a:graphicData uri="http://schemas.openxmlformats.org/drawingml/2006/table">
            <a:tbl>
              <a:tblPr firstRow="1" bandRow="1">
                <a:tableStyleId>{5C22544A-7EE6-4342-B048-85BDC9FD1C3A}</a:tableStyleId>
              </a:tblPr>
              <a:tblGrid>
                <a:gridCol w="1106328">
                  <a:extLst>
                    <a:ext uri="{9D8B030D-6E8A-4147-A177-3AD203B41FA5}">
                      <a16:colId xmlns:a16="http://schemas.microsoft.com/office/drawing/2014/main" val="2859239521"/>
                    </a:ext>
                  </a:extLst>
                </a:gridCol>
                <a:gridCol w="1007756">
                  <a:extLst>
                    <a:ext uri="{9D8B030D-6E8A-4147-A177-3AD203B41FA5}">
                      <a16:colId xmlns:a16="http://schemas.microsoft.com/office/drawing/2014/main" val="2992965316"/>
                    </a:ext>
                  </a:extLst>
                </a:gridCol>
                <a:gridCol w="1075440">
                  <a:extLst>
                    <a:ext uri="{9D8B030D-6E8A-4147-A177-3AD203B41FA5}">
                      <a16:colId xmlns:a16="http://schemas.microsoft.com/office/drawing/2014/main" val="238686205"/>
                    </a:ext>
                  </a:extLst>
                </a:gridCol>
                <a:gridCol w="1052879">
                  <a:extLst>
                    <a:ext uri="{9D8B030D-6E8A-4147-A177-3AD203B41FA5}">
                      <a16:colId xmlns:a16="http://schemas.microsoft.com/office/drawing/2014/main" val="3554483202"/>
                    </a:ext>
                  </a:extLst>
                </a:gridCol>
              </a:tblGrid>
              <a:tr h="403030">
                <a:tc>
                  <a:txBody>
                    <a:bodyPr/>
                    <a:lstStyle/>
                    <a:p>
                      <a:pPr lvl="0" algn="ctr">
                        <a:buNone/>
                      </a:pPr>
                      <a:r>
                        <a:rPr lang="en-US" sz="1200" b="1" i="0" u="none" strike="noStrike" noProof="0">
                          <a:effectLst/>
                          <a:latin typeface="Arial"/>
                        </a:rPr>
                        <a:t>Result</a:t>
                      </a:r>
                    </a:p>
                    <a:p>
                      <a:pPr lvl="0" algn="ctr">
                        <a:buNone/>
                      </a:pPr>
                      <a:r>
                        <a:rPr lang="en-US" sz="1200" b="1" i="0" u="none" strike="noStrike" noProof="0">
                          <a:effectLst/>
                          <a:latin typeface="Arial"/>
                        </a:rPr>
                        <a:t>Q1 </a:t>
                      </a:r>
                      <a:endParaRPr lang="en-US" sz="1200" b="1"/>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lvl="0" algn="ctr">
                        <a:buNone/>
                      </a:pPr>
                      <a:r>
                        <a:rPr lang="en-US" sz="1200" b="1" i="0" u="none" strike="noStrike" kern="1200" noProof="0">
                          <a:solidFill>
                            <a:schemeClr val="lt1"/>
                          </a:solidFill>
                          <a:effectLst/>
                          <a:latin typeface="Arial"/>
                          <a:ea typeface="+mn-ea"/>
                          <a:cs typeface="+mn-cs"/>
                        </a:rPr>
                        <a:t>Result</a:t>
                      </a:r>
                    </a:p>
                    <a:p>
                      <a:pPr lvl="0" algn="ctr">
                        <a:buNone/>
                      </a:pPr>
                      <a:r>
                        <a:rPr lang="en-US" sz="1200" b="1" i="0" u="none" strike="noStrike" kern="1200" noProof="0">
                          <a:solidFill>
                            <a:schemeClr val="lt1"/>
                          </a:solidFill>
                          <a:effectLst/>
                          <a:latin typeface="Arial"/>
                          <a:ea typeface="+mn-ea"/>
                          <a:cs typeface="+mn-cs"/>
                        </a:rPr>
                        <a:t>Q2</a:t>
                      </a:r>
                      <a:endParaRPr lang="en-US" sz="1200" b="1" i="0" u="none" strike="noStrike" kern="1200">
                        <a:solidFill>
                          <a:schemeClr val="lt1"/>
                        </a:solidFill>
                        <a:effectLst/>
                        <a:latin typeface="Arial"/>
                        <a:ea typeface="+mn-ea"/>
                        <a:cs typeface="+mn-cs"/>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algn="ctr" fontAlgn="base"/>
                      <a:r>
                        <a:rPr lang="en-US" sz="1200" b="1" i="0" u="none" strike="noStrike" kern="1200">
                          <a:solidFill>
                            <a:schemeClr val="lt1"/>
                          </a:solidFill>
                          <a:effectLst/>
                          <a:latin typeface="Arial"/>
                          <a:ea typeface="+mn-ea"/>
                          <a:cs typeface="+mn-cs"/>
                        </a:rPr>
                        <a:t>Result</a:t>
                      </a:r>
                    </a:p>
                    <a:p>
                      <a:pPr algn="ctr" fontAlgn="base"/>
                      <a:r>
                        <a:rPr lang="en-US" sz="1200" b="1" i="0" u="none" strike="noStrike" kern="1200">
                          <a:solidFill>
                            <a:schemeClr val="lt1"/>
                          </a:solidFill>
                          <a:effectLst/>
                          <a:latin typeface="Arial"/>
                          <a:ea typeface="+mn-ea"/>
                          <a:cs typeface="+mn-cs"/>
                        </a:rPr>
                        <a:t>Q3</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algn="ctr" fontAlgn="auto"/>
                      <a:r>
                        <a:rPr lang="en-US" sz="1200" b="1" i="0" u="none" strike="noStrike" kern="1200">
                          <a:solidFill>
                            <a:schemeClr val="lt1"/>
                          </a:solidFill>
                          <a:effectLst/>
                          <a:latin typeface="Arial"/>
                          <a:ea typeface="+mn-ea"/>
                          <a:cs typeface="+mn-cs"/>
                        </a:rPr>
                        <a:t>​</a:t>
                      </a:r>
                      <a:r>
                        <a:rPr lang="en-US" sz="1200" b="1" i="0" u="none" strike="noStrike" kern="1200" noProof="0">
                          <a:solidFill>
                            <a:schemeClr val="lt1"/>
                          </a:solidFill>
                          <a:effectLst/>
                          <a:latin typeface="Arial"/>
                          <a:ea typeface="+mn-ea"/>
                          <a:cs typeface="+mn-cs"/>
                        </a:rPr>
                        <a:t>Result</a:t>
                      </a:r>
                    </a:p>
                    <a:p>
                      <a:pPr lvl="0" algn="ctr">
                        <a:buNone/>
                      </a:pPr>
                      <a:r>
                        <a:rPr lang="en-US" sz="1200" b="1" i="0" u="none" strike="noStrike" kern="1200" noProof="0">
                          <a:solidFill>
                            <a:schemeClr val="lt1"/>
                          </a:solidFill>
                          <a:effectLst/>
                          <a:latin typeface="Arial"/>
                          <a:ea typeface="+mn-ea"/>
                          <a:cs typeface="+mn-cs"/>
                        </a:rPr>
                        <a:t>Q4</a:t>
                      </a:r>
                      <a:endParaRPr lang="en-US" sz="1200" b="1" i="0" u="none" strike="noStrike" kern="1200">
                        <a:solidFill>
                          <a:schemeClr val="lt1"/>
                        </a:solidFill>
                        <a:effectLst/>
                        <a:latin typeface="Arial"/>
                        <a:ea typeface="+mn-ea"/>
                        <a:cs typeface="+mn-cs"/>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extLst>
                  <a:ext uri="{0D108BD9-81ED-4DB2-BD59-A6C34878D82A}">
                    <a16:rowId xmlns:a16="http://schemas.microsoft.com/office/drawing/2014/main" val="2948275390"/>
                  </a:ext>
                </a:extLst>
              </a:tr>
              <a:tr h="245145">
                <a:tc>
                  <a:txBody>
                    <a:bodyPr/>
                    <a:lstStyle/>
                    <a:p>
                      <a:pPr algn="ctr" fontAlgn="base"/>
                      <a:r>
                        <a:rPr lang="en-US" sz="1200" b="1" kern="1200">
                          <a:solidFill>
                            <a:schemeClr val="dk1"/>
                          </a:solidFill>
                          <a:effectLst/>
                          <a:latin typeface="+mn-lt"/>
                          <a:ea typeface="+mn-ea"/>
                          <a:cs typeface="+mn-cs"/>
                        </a:rPr>
                        <a:t>N/A</a:t>
                      </a:r>
                      <a:endParaRPr lang="en-US" sz="1200" b="1" kern="1200">
                        <a:solidFill>
                          <a:schemeClr val="tx1"/>
                        </a:solidFill>
                        <a:effectLst/>
                        <a:latin typeface="+mn-lt"/>
                        <a:ea typeface="+mn-ea"/>
                        <a:cs typeface="+mn-cs"/>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2">
                        <a:lumMod val="90000"/>
                      </a:schemeClr>
                    </a:solidFill>
                  </a:tcPr>
                </a:tc>
                <a:tc>
                  <a:txBody>
                    <a:bodyPr/>
                    <a:lstStyle/>
                    <a:p>
                      <a:pPr lvl="0" algn="ctr">
                        <a:buNone/>
                      </a:pPr>
                      <a:r>
                        <a:rPr lang="en-US" sz="1200" b="1" kern="1200">
                          <a:solidFill>
                            <a:schemeClr val="dk1"/>
                          </a:solidFill>
                          <a:effectLst/>
                          <a:latin typeface="+mn-lt"/>
                          <a:ea typeface="+mn-ea"/>
                          <a:cs typeface="+mn-cs"/>
                        </a:rPr>
                        <a:t>N/A</a:t>
                      </a:r>
                      <a:endParaRPr lang="en-US" sz="1200" b="1" kern="1200">
                        <a:solidFill>
                          <a:schemeClr val="tx1"/>
                        </a:solidFill>
                        <a:effectLst/>
                        <a:latin typeface="+mn-lt"/>
                        <a:ea typeface="+mn-ea"/>
                        <a:cs typeface="+mn-cs"/>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2">
                        <a:lumMod val="90000"/>
                      </a:schemeClr>
                    </a:solidFill>
                  </a:tcPr>
                </a:tc>
                <a:tc>
                  <a:txBody>
                    <a:bodyPr/>
                    <a:lstStyle/>
                    <a:p>
                      <a:pPr algn="ctr" fontAlgn="base"/>
                      <a:r>
                        <a:rPr lang="en-US" sz="1200" b="1" kern="1200">
                          <a:solidFill>
                            <a:schemeClr val="dk1"/>
                          </a:solidFill>
                          <a:effectLst/>
                          <a:latin typeface="+mn-lt"/>
                          <a:ea typeface="+mn-ea"/>
                          <a:cs typeface="+mn-cs"/>
                        </a:rPr>
                        <a:t>42.40%</a:t>
                      </a:r>
                      <a:endParaRPr lang="en-US" sz="1200" b="1" kern="1200">
                        <a:solidFill>
                          <a:srgbClr val="FF0000"/>
                        </a:solidFill>
                        <a:effectLst/>
                        <a:latin typeface="+mn-lt"/>
                        <a:ea typeface="+mn-ea"/>
                        <a:cs typeface="+mn-cs"/>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2">
                        <a:lumMod val="90000"/>
                      </a:schemeClr>
                    </a:solidFill>
                  </a:tcPr>
                </a:tc>
                <a:tc>
                  <a:txBody>
                    <a:bodyPr/>
                    <a:lstStyle/>
                    <a:p>
                      <a:pPr algn="ctr" fontAlgn="auto"/>
                      <a:r>
                        <a:rPr lang="en-US" sz="1200" b="1" dirty="0">
                          <a:effectLst/>
                          <a:latin typeface="Arial"/>
                        </a:rPr>
                        <a:t>37.60%</a:t>
                      </a:r>
                      <a:endParaRPr lang="en-US" sz="1200" b="1" dirty="0">
                        <a:solidFill>
                          <a:srgbClr val="FF0000"/>
                        </a:solidFill>
                        <a:effectLst/>
                        <a:latin typeface="Arial"/>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2">
                        <a:lumMod val="90000"/>
                      </a:schemeClr>
                    </a:solidFill>
                  </a:tcPr>
                </a:tc>
                <a:extLst>
                  <a:ext uri="{0D108BD9-81ED-4DB2-BD59-A6C34878D82A}">
                    <a16:rowId xmlns:a16="http://schemas.microsoft.com/office/drawing/2014/main" val="1470773360"/>
                  </a:ext>
                </a:extLst>
              </a:tr>
            </a:tbl>
          </a:graphicData>
        </a:graphic>
      </p:graphicFrame>
      <p:graphicFrame>
        <p:nvGraphicFramePr>
          <p:cNvPr id="51" name="Table 50">
            <a:extLst>
              <a:ext uri="{FF2B5EF4-FFF2-40B4-BE49-F238E27FC236}">
                <a16:creationId xmlns:a16="http://schemas.microsoft.com/office/drawing/2014/main" id="{0066FC97-95B2-EE4E-A431-CA46FC8DD7E1}"/>
              </a:ext>
            </a:extLst>
          </p:cNvPr>
          <p:cNvGraphicFramePr>
            <a:graphicFrameLocks noGrp="1"/>
          </p:cNvGraphicFramePr>
          <p:nvPr>
            <p:extLst>
              <p:ext uri="{D42A27DB-BD31-4B8C-83A1-F6EECF244321}">
                <p14:modId xmlns:p14="http://schemas.microsoft.com/office/powerpoint/2010/main" val="3036815263"/>
              </p:ext>
            </p:extLst>
          </p:nvPr>
        </p:nvGraphicFramePr>
        <p:xfrm>
          <a:off x="7651679" y="4390391"/>
          <a:ext cx="4248601" cy="760838"/>
        </p:xfrm>
        <a:graphic>
          <a:graphicData uri="http://schemas.openxmlformats.org/drawingml/2006/table">
            <a:tbl>
              <a:tblPr firstRow="1" bandRow="1">
                <a:tableStyleId>{5C22544A-7EE6-4342-B048-85BDC9FD1C3A}</a:tableStyleId>
              </a:tblPr>
              <a:tblGrid>
                <a:gridCol w="1025829">
                  <a:extLst>
                    <a:ext uri="{9D8B030D-6E8A-4147-A177-3AD203B41FA5}">
                      <a16:colId xmlns:a16="http://schemas.microsoft.com/office/drawing/2014/main" val="2756712608"/>
                    </a:ext>
                  </a:extLst>
                </a:gridCol>
                <a:gridCol w="1163523">
                  <a:extLst>
                    <a:ext uri="{9D8B030D-6E8A-4147-A177-3AD203B41FA5}">
                      <a16:colId xmlns:a16="http://schemas.microsoft.com/office/drawing/2014/main" val="644144769"/>
                    </a:ext>
                  </a:extLst>
                </a:gridCol>
                <a:gridCol w="1066563">
                  <a:extLst>
                    <a:ext uri="{9D8B030D-6E8A-4147-A177-3AD203B41FA5}">
                      <a16:colId xmlns:a16="http://schemas.microsoft.com/office/drawing/2014/main" val="2407208335"/>
                    </a:ext>
                  </a:extLst>
                </a:gridCol>
                <a:gridCol w="992686">
                  <a:extLst>
                    <a:ext uri="{9D8B030D-6E8A-4147-A177-3AD203B41FA5}">
                      <a16:colId xmlns:a16="http://schemas.microsoft.com/office/drawing/2014/main" val="3937966216"/>
                    </a:ext>
                  </a:extLst>
                </a:gridCol>
              </a:tblGrid>
              <a:tr h="379547">
                <a:tc>
                  <a:txBody>
                    <a:bodyPr/>
                    <a:lstStyle/>
                    <a:p>
                      <a:pPr lvl="0" algn="ctr">
                        <a:buNone/>
                      </a:pPr>
                      <a:r>
                        <a:rPr lang="en-US" sz="1200" b="1" i="0" u="none" strike="noStrike" noProof="0">
                          <a:effectLst/>
                          <a:latin typeface="Arial"/>
                        </a:rPr>
                        <a:t>Target</a:t>
                      </a:r>
                    </a:p>
                    <a:p>
                      <a:pPr lvl="0" algn="ctr">
                        <a:buNone/>
                      </a:pPr>
                      <a:r>
                        <a:rPr lang="en-US" sz="1200" b="1" i="0" u="none" strike="noStrike" noProof="0">
                          <a:effectLst/>
                          <a:latin typeface="Arial"/>
                        </a:rPr>
                        <a:t>Q1</a:t>
                      </a:r>
                      <a:endParaRPr lang="en-US" sz="120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lvl="0" algn="ctr">
                        <a:buNone/>
                      </a:pPr>
                      <a:r>
                        <a:rPr lang="en-US" sz="1200" b="1" i="0" u="none" strike="noStrike" kern="1200" noProof="0">
                          <a:solidFill>
                            <a:schemeClr val="lt1"/>
                          </a:solidFill>
                          <a:effectLst/>
                          <a:latin typeface="Arial"/>
                          <a:ea typeface="+mn-ea"/>
                          <a:cs typeface="+mn-cs"/>
                        </a:rPr>
                        <a:t>Target</a:t>
                      </a:r>
                    </a:p>
                    <a:p>
                      <a:pPr lvl="0" algn="ctr">
                        <a:buNone/>
                      </a:pPr>
                      <a:r>
                        <a:rPr lang="en-US" sz="1200" b="1" i="0" u="none" strike="noStrike" kern="1200" noProof="0">
                          <a:solidFill>
                            <a:schemeClr val="lt1"/>
                          </a:solidFill>
                          <a:effectLst/>
                          <a:latin typeface="Arial"/>
                          <a:ea typeface="+mn-ea"/>
                          <a:cs typeface="+mn-cs"/>
                        </a:rPr>
                        <a:t>Q2</a:t>
                      </a:r>
                      <a:endParaRPr lang="en-US" sz="1200" b="1" i="0" u="none" strike="noStrike" kern="1200">
                        <a:solidFill>
                          <a:schemeClr val="lt1"/>
                        </a:solidFill>
                        <a:effectLst/>
                        <a:latin typeface="Arial"/>
                        <a:ea typeface="+mn-ea"/>
                        <a:cs typeface="+mn-cs"/>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algn="ctr" fontAlgn="base"/>
                      <a:r>
                        <a:rPr lang="en-US" sz="1200" b="1" i="0" u="none" strike="noStrike" kern="1200" dirty="0">
                          <a:solidFill>
                            <a:schemeClr val="lt1"/>
                          </a:solidFill>
                          <a:effectLst/>
                          <a:latin typeface="Arial"/>
                          <a:ea typeface="+mn-ea"/>
                          <a:cs typeface="+mn-cs"/>
                        </a:rPr>
                        <a:t>Target</a:t>
                      </a:r>
                    </a:p>
                    <a:p>
                      <a:pPr algn="ctr" fontAlgn="base"/>
                      <a:r>
                        <a:rPr lang="en-US" sz="1200" b="1" i="0" u="none" strike="noStrike" kern="1200" dirty="0">
                          <a:solidFill>
                            <a:schemeClr val="lt1"/>
                          </a:solidFill>
                          <a:effectLst/>
                          <a:latin typeface="Arial"/>
                          <a:ea typeface="+mn-ea"/>
                          <a:cs typeface="+mn-cs"/>
                        </a:rPr>
                        <a:t>Q3</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lvl="0" algn="ctr">
                        <a:buNone/>
                      </a:pPr>
                      <a:r>
                        <a:rPr lang="en-US" sz="1200" b="1" i="0" u="none" strike="noStrike" kern="1200" noProof="0" dirty="0">
                          <a:solidFill>
                            <a:schemeClr val="lt1"/>
                          </a:solidFill>
                          <a:effectLst/>
                          <a:latin typeface="Arial"/>
                          <a:ea typeface="+mn-ea"/>
                          <a:cs typeface="+mn-cs"/>
                        </a:rPr>
                        <a:t>Target</a:t>
                      </a:r>
                    </a:p>
                    <a:p>
                      <a:pPr lvl="0" algn="ctr">
                        <a:buNone/>
                      </a:pPr>
                      <a:r>
                        <a:rPr lang="en-US" sz="1200" b="1" i="0" u="none" strike="noStrike" kern="1200" noProof="0" dirty="0">
                          <a:solidFill>
                            <a:schemeClr val="lt1"/>
                          </a:solidFill>
                          <a:effectLst/>
                          <a:latin typeface="Arial"/>
                          <a:ea typeface="+mn-ea"/>
                          <a:cs typeface="+mn-cs"/>
                        </a:rPr>
                        <a:t>Q4</a:t>
                      </a:r>
                      <a:endParaRPr lang="en-US" sz="1200" b="1" i="0" u="none" strike="noStrike" kern="1200" dirty="0">
                        <a:solidFill>
                          <a:schemeClr val="lt1"/>
                        </a:solidFill>
                        <a:effectLst/>
                        <a:latin typeface="Arial"/>
                        <a:ea typeface="+mn-ea"/>
                        <a:cs typeface="+mn-cs"/>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extLst>
                  <a:ext uri="{0D108BD9-81ED-4DB2-BD59-A6C34878D82A}">
                    <a16:rowId xmlns:a16="http://schemas.microsoft.com/office/drawing/2014/main" val="816728297"/>
                  </a:ext>
                </a:extLst>
              </a:tr>
              <a:tr h="303638">
                <a:tc>
                  <a:txBody>
                    <a:bodyPr/>
                    <a:lstStyle/>
                    <a:p>
                      <a:pPr lvl="0" algn="ctr">
                        <a:buNone/>
                      </a:pPr>
                      <a:r>
                        <a:rPr lang="en-US" sz="1200" b="1">
                          <a:solidFill>
                            <a:schemeClr val="tx1"/>
                          </a:solidFill>
                        </a:rPr>
                        <a:t>19%</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lvl="0" algn="ctr">
                        <a:buNone/>
                      </a:pPr>
                      <a:r>
                        <a:rPr lang="en-US" sz="1200" b="1" i="0" u="none" strike="noStrike" kern="1200">
                          <a:solidFill>
                            <a:schemeClr val="tx1"/>
                          </a:solidFill>
                          <a:effectLst/>
                          <a:latin typeface="Arial"/>
                          <a:ea typeface="+mn-ea"/>
                          <a:cs typeface="+mn-cs"/>
                        </a:rPr>
                        <a:t>21%</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algn="ctr" fontAlgn="base"/>
                      <a:r>
                        <a:rPr lang="en-US" sz="1200" b="1" i="0" u="none" strike="noStrike" kern="1200">
                          <a:solidFill>
                            <a:schemeClr val="tx1"/>
                          </a:solidFill>
                          <a:effectLst/>
                          <a:latin typeface="Arial"/>
                          <a:ea typeface="+mn-ea"/>
                          <a:cs typeface="+mn-cs"/>
                        </a:rPr>
                        <a:t>21%</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lvl="0" algn="ctr">
                        <a:buNone/>
                      </a:pPr>
                      <a:r>
                        <a:rPr lang="en-US" sz="1200" b="1" i="0" u="none" strike="noStrike" kern="1200" dirty="0">
                          <a:solidFill>
                            <a:schemeClr val="tx1"/>
                          </a:solidFill>
                          <a:effectLst/>
                          <a:latin typeface="Arial"/>
                          <a:ea typeface="+mn-ea"/>
                          <a:cs typeface="+mn-cs"/>
                        </a:rPr>
                        <a:t>25%</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extLst>
                  <a:ext uri="{0D108BD9-81ED-4DB2-BD59-A6C34878D82A}">
                    <a16:rowId xmlns:a16="http://schemas.microsoft.com/office/drawing/2014/main" val="4119677891"/>
                  </a:ext>
                </a:extLst>
              </a:tr>
            </a:tbl>
          </a:graphicData>
        </a:graphic>
      </p:graphicFrame>
      <p:sp>
        <p:nvSpPr>
          <p:cNvPr id="2" name="Date Placeholder 1">
            <a:extLst>
              <a:ext uri="{FF2B5EF4-FFF2-40B4-BE49-F238E27FC236}">
                <a16:creationId xmlns:a16="http://schemas.microsoft.com/office/drawing/2014/main" id="{217B23BF-B0CE-844C-803F-5F42D03B97EB}"/>
              </a:ext>
            </a:extLst>
          </p:cNvPr>
          <p:cNvSpPr>
            <a:spLocks noGrp="1"/>
          </p:cNvSpPr>
          <p:nvPr>
            <p:ph type="dt" sz="half" idx="11"/>
          </p:nvPr>
        </p:nvSpPr>
        <p:spPr>
          <a:xfrm>
            <a:off x="9638852" y="6458363"/>
            <a:ext cx="1627673" cy="365125"/>
          </a:xfrm>
        </p:spPr>
        <p:txBody>
          <a:bodyPr/>
          <a:lstStyle/>
          <a:p>
            <a:fld id="{54487E57-3D89-DF4C-8093-A17911C7E57E}" type="datetime4">
              <a:rPr lang="en-US" smtClean="0"/>
              <a:t>August 25, 2021</a:t>
            </a:fld>
            <a:endParaRPr lang="en-US"/>
          </a:p>
        </p:txBody>
      </p:sp>
      <p:grpSp>
        <p:nvGrpSpPr>
          <p:cNvPr id="53" name="Group 52">
            <a:extLst>
              <a:ext uri="{FF2B5EF4-FFF2-40B4-BE49-F238E27FC236}">
                <a16:creationId xmlns:a16="http://schemas.microsoft.com/office/drawing/2014/main" id="{8A69A89E-661E-7845-920E-AB32510255B1}"/>
              </a:ext>
            </a:extLst>
          </p:cNvPr>
          <p:cNvGrpSpPr/>
          <p:nvPr/>
        </p:nvGrpSpPr>
        <p:grpSpPr>
          <a:xfrm>
            <a:off x="4232916" y="6098708"/>
            <a:ext cx="6145689" cy="288820"/>
            <a:chOff x="3324562" y="6100518"/>
            <a:chExt cx="6145689" cy="288820"/>
          </a:xfrm>
        </p:grpSpPr>
        <p:grpSp>
          <p:nvGrpSpPr>
            <p:cNvPr id="54" name="Group 53">
              <a:extLst>
                <a:ext uri="{FF2B5EF4-FFF2-40B4-BE49-F238E27FC236}">
                  <a16:creationId xmlns:a16="http://schemas.microsoft.com/office/drawing/2014/main" id="{B49C0EEC-7046-1141-A830-CC1A417DC9C3}"/>
                </a:ext>
              </a:extLst>
            </p:cNvPr>
            <p:cNvGrpSpPr/>
            <p:nvPr/>
          </p:nvGrpSpPr>
          <p:grpSpPr>
            <a:xfrm>
              <a:off x="3324562" y="6100518"/>
              <a:ext cx="4530971" cy="288820"/>
              <a:chOff x="1686021" y="6157422"/>
              <a:chExt cx="5039886" cy="288820"/>
            </a:xfrm>
          </p:grpSpPr>
          <p:sp>
            <p:nvSpPr>
              <p:cNvPr id="57" name="Rectangle 56">
                <a:extLst>
                  <a:ext uri="{FF2B5EF4-FFF2-40B4-BE49-F238E27FC236}">
                    <a16:creationId xmlns:a16="http://schemas.microsoft.com/office/drawing/2014/main" id="{A29CB916-7488-5F4A-9F0B-E6E6BFB94DC0}"/>
                  </a:ext>
                </a:extLst>
              </p:cNvPr>
              <p:cNvSpPr/>
              <p:nvPr/>
            </p:nvSpPr>
            <p:spPr>
              <a:xfrm>
                <a:off x="4156387" y="6157422"/>
                <a:ext cx="2569520" cy="276999"/>
              </a:xfrm>
              <a:prstGeom prst="rect">
                <a:avLst/>
              </a:prstGeom>
            </p:spPr>
            <p:txBody>
              <a:bodyPr wrap="none">
                <a:spAutoFit/>
              </a:bodyPr>
              <a:lstStyle/>
              <a:p>
                <a:r>
                  <a:rPr lang="en-US" sz="1200" b="1" dirty="0">
                    <a:solidFill>
                      <a:srgbClr val="FFC20D"/>
                    </a:solidFill>
                    <a:latin typeface="Arial" panose="020B0604020202020204" pitchFamily="34" charset="0"/>
                    <a:ea typeface="Calibri" panose="020F0502020204030204" pitchFamily="34" charset="0"/>
                    <a:cs typeface="Arial" panose="020B0604020202020204" pitchFamily="34" charset="0"/>
                  </a:rPr>
                  <a:t>Between Baseline and Target</a:t>
                </a:r>
                <a:endParaRPr lang="en-US" sz="1200" b="1" dirty="0">
                  <a:latin typeface="Arial" panose="020B0604020202020204" pitchFamily="34" charset="0"/>
                  <a:cs typeface="Arial" panose="020B0604020202020204" pitchFamily="34" charset="0"/>
                </a:endParaRPr>
              </a:p>
            </p:txBody>
          </p:sp>
          <p:sp>
            <p:nvSpPr>
              <p:cNvPr id="58" name="Rectangle 57">
                <a:extLst>
                  <a:ext uri="{FF2B5EF4-FFF2-40B4-BE49-F238E27FC236}">
                    <a16:creationId xmlns:a16="http://schemas.microsoft.com/office/drawing/2014/main" id="{6F07BA57-3484-6243-B9FF-78F354E1EF17}"/>
                  </a:ext>
                </a:extLst>
              </p:cNvPr>
              <p:cNvSpPr/>
              <p:nvPr/>
            </p:nvSpPr>
            <p:spPr>
              <a:xfrm>
                <a:off x="1957129" y="6166936"/>
                <a:ext cx="2199257" cy="276999"/>
              </a:xfrm>
              <a:prstGeom prst="rect">
                <a:avLst/>
              </a:prstGeom>
            </p:spPr>
            <p:txBody>
              <a:bodyPr wrap="square">
                <a:spAutoFit/>
              </a:bodyPr>
              <a:lstStyle/>
              <a:p>
                <a:r>
                  <a:rPr lang="en-US" sz="1200" b="1" dirty="0">
                    <a:solidFill>
                      <a:srgbClr val="05BC57"/>
                    </a:solidFill>
                    <a:latin typeface="Arial" panose="020B0604020202020204" pitchFamily="34" charset="0"/>
                    <a:cs typeface="Arial" panose="020B0604020202020204" pitchFamily="34" charset="0"/>
                  </a:rPr>
                  <a:t>At or Above Target</a:t>
                </a:r>
              </a:p>
            </p:txBody>
          </p:sp>
          <p:sp>
            <p:nvSpPr>
              <p:cNvPr id="59" name="Oval 58">
                <a:extLst>
                  <a:ext uri="{FF2B5EF4-FFF2-40B4-BE49-F238E27FC236}">
                    <a16:creationId xmlns:a16="http://schemas.microsoft.com/office/drawing/2014/main" id="{AFC25830-F392-C643-A55B-145ABFC57B9B}"/>
                  </a:ext>
                </a:extLst>
              </p:cNvPr>
              <p:cNvSpPr/>
              <p:nvPr/>
            </p:nvSpPr>
            <p:spPr>
              <a:xfrm>
                <a:off x="1686021" y="6181066"/>
                <a:ext cx="305131" cy="265176"/>
              </a:xfrm>
              <a:prstGeom prst="ellipse">
                <a:avLst/>
              </a:prstGeom>
              <a:solidFill>
                <a:srgbClr val="006600"/>
              </a:solidFill>
              <a:ln>
                <a:noFill/>
              </a:ln>
              <a:scene3d>
                <a:camera prst="orthographicFront"/>
                <a:lightRig rig="soft" dir="t">
                  <a:rot lat="0" lon="0" rev="15600000"/>
                </a:lightRig>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prstMaterial="softEdge">
                  <a:bevelT w="25400" h="38100"/>
                </a:sp3d>
              </a:bodyPr>
              <a:lstStyle/>
              <a:p>
                <a:pPr algn="ctr"/>
                <a:r>
                  <a:rPr lang="en-US" b="1">
                    <a:ln/>
                    <a:solidFill>
                      <a:schemeClr val="accent4"/>
                    </a:solidFill>
                  </a:rPr>
                  <a:t>  </a:t>
                </a:r>
              </a:p>
            </p:txBody>
          </p:sp>
          <p:sp>
            <p:nvSpPr>
              <p:cNvPr id="60" name="Oval 59">
                <a:extLst>
                  <a:ext uri="{FF2B5EF4-FFF2-40B4-BE49-F238E27FC236}">
                    <a16:creationId xmlns:a16="http://schemas.microsoft.com/office/drawing/2014/main" id="{7DA66326-6E53-0B4A-9840-5AE2A5C4A663}"/>
                  </a:ext>
                </a:extLst>
              </p:cNvPr>
              <p:cNvSpPr/>
              <p:nvPr/>
            </p:nvSpPr>
            <p:spPr>
              <a:xfrm>
                <a:off x="3929842" y="6169244"/>
                <a:ext cx="305131" cy="265176"/>
              </a:xfrm>
              <a:prstGeom prst="ellipse">
                <a:avLst/>
              </a:prstGeom>
              <a:solidFill>
                <a:srgbClr val="FFC000"/>
              </a:solidFill>
              <a:ln>
                <a:noFill/>
              </a:ln>
              <a:scene3d>
                <a:camera prst="orthographicFront"/>
                <a:lightRig rig="soft" dir="t">
                  <a:rot lat="0" lon="0" rev="15600000"/>
                </a:lightRig>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prstMaterial="softEdge">
                  <a:bevelT w="25400" h="38100"/>
                </a:sp3d>
              </a:bodyPr>
              <a:lstStyle/>
              <a:p>
                <a:pPr algn="ctr"/>
                <a:r>
                  <a:rPr lang="en-US" b="1">
                    <a:ln/>
                    <a:solidFill>
                      <a:schemeClr val="accent4"/>
                    </a:solidFill>
                  </a:rPr>
                  <a:t>  </a:t>
                </a:r>
              </a:p>
            </p:txBody>
          </p:sp>
        </p:grpSp>
        <p:sp>
          <p:nvSpPr>
            <p:cNvPr id="55" name="Rectangle 54">
              <a:extLst>
                <a:ext uri="{FF2B5EF4-FFF2-40B4-BE49-F238E27FC236}">
                  <a16:creationId xmlns:a16="http://schemas.microsoft.com/office/drawing/2014/main" id="{C3299193-A736-7644-BFFE-76A1B328E5E3}"/>
                </a:ext>
              </a:extLst>
            </p:cNvPr>
            <p:cNvSpPr/>
            <p:nvPr/>
          </p:nvSpPr>
          <p:spPr>
            <a:xfrm>
              <a:off x="8297743" y="6104842"/>
              <a:ext cx="1172508" cy="276999"/>
            </a:xfrm>
            <a:prstGeom prst="rect">
              <a:avLst/>
            </a:prstGeom>
          </p:spPr>
          <p:txBody>
            <a:bodyPr wrap="none">
              <a:spAutoFit/>
            </a:bodyPr>
            <a:lstStyle/>
            <a:p>
              <a:r>
                <a:rPr lang="en-US" sz="1200" b="1" spc="-5" dirty="0">
                  <a:solidFill>
                    <a:srgbClr val="EC1C23"/>
                  </a:solidFill>
                  <a:latin typeface="Arial" panose="020B0604020202020204" pitchFamily="34" charset="0"/>
                  <a:ea typeface="Calibri" panose="020F0502020204030204" pitchFamily="34" charset="0"/>
                  <a:cs typeface="Arial" panose="020B0604020202020204" pitchFamily="34" charset="0"/>
                </a:rPr>
                <a:t>Below Baseline</a:t>
              </a:r>
              <a:endParaRPr lang="en-US" sz="1200" b="1" dirty="0">
                <a:latin typeface="Arial" panose="020B0604020202020204" pitchFamily="34" charset="0"/>
                <a:cs typeface="Arial" panose="020B0604020202020204" pitchFamily="34" charset="0"/>
              </a:endParaRPr>
            </a:p>
          </p:txBody>
        </p:sp>
        <p:sp>
          <p:nvSpPr>
            <p:cNvPr id="56" name="Oval 55">
              <a:extLst>
                <a:ext uri="{FF2B5EF4-FFF2-40B4-BE49-F238E27FC236}">
                  <a16:creationId xmlns:a16="http://schemas.microsoft.com/office/drawing/2014/main" id="{F9FAA5AF-47A9-AE43-BB6F-19CF6F837C2E}"/>
                </a:ext>
              </a:extLst>
            </p:cNvPr>
            <p:cNvSpPr/>
            <p:nvPr/>
          </p:nvSpPr>
          <p:spPr>
            <a:xfrm>
              <a:off x="8070165" y="6102934"/>
              <a:ext cx="276098" cy="268542"/>
            </a:xfrm>
            <a:prstGeom prst="ellipse">
              <a:avLst/>
            </a:prstGeom>
            <a:solidFill>
              <a:srgbClr val="C00000"/>
            </a:solidFill>
            <a:ln>
              <a:noFill/>
            </a:ln>
            <a:scene3d>
              <a:camera prst="orthographicFront"/>
              <a:lightRig rig="soft" dir="t">
                <a:rot lat="0" lon="0" rev="15600000"/>
              </a:lightRig>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prstMaterial="softEdge">
                <a:bevelT w="25400" h="38100"/>
              </a:sp3d>
            </a:bodyPr>
            <a:lstStyle/>
            <a:p>
              <a:pPr algn="ctr"/>
              <a:r>
                <a:rPr lang="en-US" b="1">
                  <a:ln/>
                  <a:solidFill>
                    <a:schemeClr val="accent4"/>
                  </a:solidFill>
                </a:rPr>
                <a:t>  </a:t>
              </a:r>
            </a:p>
          </p:txBody>
        </p:sp>
      </p:grpSp>
      <p:sp>
        <p:nvSpPr>
          <p:cNvPr id="64" name="Text Placeholder 3">
            <a:extLst>
              <a:ext uri="{FF2B5EF4-FFF2-40B4-BE49-F238E27FC236}">
                <a16:creationId xmlns:a16="http://schemas.microsoft.com/office/drawing/2014/main" id="{4780C7D3-2701-FF46-82B1-3A0AF93D54F2}"/>
              </a:ext>
            </a:extLst>
          </p:cNvPr>
          <p:cNvSpPr>
            <a:spLocks noGrp="1"/>
          </p:cNvSpPr>
          <p:nvPr>
            <p:ph type="body" sz="quarter" idx="10"/>
          </p:nvPr>
        </p:nvSpPr>
        <p:spPr>
          <a:xfrm>
            <a:off x="4440823" y="6510338"/>
            <a:ext cx="5845175" cy="260350"/>
          </a:xfrm>
        </p:spPr>
        <p:txBody>
          <a:bodyPr/>
          <a:lstStyle/>
          <a:p>
            <a:pPr lvl="0"/>
            <a:r>
              <a:rPr lang="en-US" dirty="0">
                <a:solidFill>
                  <a:srgbClr val="FFFFFF"/>
                </a:solidFill>
              </a:rPr>
              <a:t>Office of Strategic Planning and Initiatives</a:t>
            </a:r>
          </a:p>
          <a:p>
            <a:endParaRPr lang="en-US" dirty="0"/>
          </a:p>
        </p:txBody>
      </p:sp>
    </p:spTree>
    <p:extLst>
      <p:ext uri="{BB962C8B-B14F-4D97-AF65-F5344CB8AC3E}">
        <p14:creationId xmlns:p14="http://schemas.microsoft.com/office/powerpoint/2010/main" val="8800736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Arrow: Chevron 4">
            <a:extLst>
              <a:ext uri="{FF2B5EF4-FFF2-40B4-BE49-F238E27FC236}">
                <a16:creationId xmlns:a16="http://schemas.microsoft.com/office/drawing/2014/main" id="{B3B5FCEB-9AF0-FF42-A9A9-AA82D99EF67F}"/>
              </a:ext>
            </a:extLst>
          </p:cNvPr>
          <p:cNvSpPr txBox="1"/>
          <p:nvPr/>
        </p:nvSpPr>
        <p:spPr>
          <a:xfrm>
            <a:off x="491648" y="2500695"/>
            <a:ext cx="1554128" cy="251812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1275" tIns="41275" rIns="41275" bIns="41275" numCol="1" spcCol="1270" anchor="ctr" anchorCtr="0">
            <a:noAutofit/>
          </a:bodyPr>
          <a:lstStyle/>
          <a:p>
            <a:pPr lvl="0" algn="ctr"/>
            <a:r>
              <a:rPr lang="en-US" b="1">
                <a:solidFill>
                  <a:schemeClr val="bg1"/>
                </a:solidFill>
              </a:rPr>
              <a:t>Promote programs that empower Georgians to improve their economic, medical and mental well-being.</a:t>
            </a:r>
            <a:endParaRPr lang="en-US">
              <a:solidFill>
                <a:schemeClr val="bg1"/>
              </a:solidFill>
            </a:endParaRPr>
          </a:p>
        </p:txBody>
      </p:sp>
      <p:sp>
        <p:nvSpPr>
          <p:cNvPr id="19" name="TextBox 18">
            <a:extLst>
              <a:ext uri="{FF2B5EF4-FFF2-40B4-BE49-F238E27FC236}">
                <a16:creationId xmlns:a16="http://schemas.microsoft.com/office/drawing/2014/main" id="{20CD5422-F6F9-431D-BD38-3C710823BC91}"/>
              </a:ext>
            </a:extLst>
          </p:cNvPr>
          <p:cNvSpPr txBox="1"/>
          <p:nvPr/>
        </p:nvSpPr>
        <p:spPr>
          <a:xfrm>
            <a:off x="2386157" y="1290628"/>
            <a:ext cx="4931350" cy="461665"/>
          </a:xfrm>
          <a:prstGeom prst="rect">
            <a:avLst/>
          </a:prstGeom>
          <a:noFill/>
        </p:spPr>
        <p:txBody>
          <a:bodyPr wrap="none" rtlCol="0">
            <a:spAutoFit/>
          </a:bodyPr>
          <a:lstStyle/>
          <a:p>
            <a:r>
              <a:rPr lang="en-US" sz="2400" b="1" cap="small">
                <a:solidFill>
                  <a:schemeClr val="accent6">
                    <a:lumMod val="50000"/>
                  </a:schemeClr>
                </a:solidFill>
                <a:latin typeface="Arial" panose="020B0604020202020204" pitchFamily="34" charset="0"/>
                <a:cs typeface="Arial" panose="020B0604020202020204" pitchFamily="34" charset="0"/>
              </a:rPr>
              <a:t>Division of Aging Services </a:t>
            </a:r>
            <a:r>
              <a:rPr lang="en-US" sz="2400" b="1">
                <a:solidFill>
                  <a:schemeClr val="accent6">
                    <a:lumMod val="50000"/>
                  </a:schemeClr>
                </a:solidFill>
                <a:latin typeface="Arial" panose="020B0604020202020204" pitchFamily="34" charset="0"/>
                <a:cs typeface="Arial" panose="020B0604020202020204" pitchFamily="34" charset="0"/>
              </a:rPr>
              <a:t>(DAS)</a:t>
            </a:r>
          </a:p>
        </p:txBody>
      </p:sp>
      <p:grpSp>
        <p:nvGrpSpPr>
          <p:cNvPr id="21" name="Group 20">
            <a:extLst>
              <a:ext uri="{FF2B5EF4-FFF2-40B4-BE49-F238E27FC236}">
                <a16:creationId xmlns:a16="http://schemas.microsoft.com/office/drawing/2014/main" id="{CA702750-FF81-409C-AAAD-FC5728A95D31}"/>
              </a:ext>
            </a:extLst>
          </p:cNvPr>
          <p:cNvGrpSpPr/>
          <p:nvPr/>
        </p:nvGrpSpPr>
        <p:grpSpPr>
          <a:xfrm>
            <a:off x="2483501" y="1862022"/>
            <a:ext cx="9257748" cy="531360"/>
            <a:chOff x="515374" y="29140"/>
            <a:chExt cx="7955244" cy="531360"/>
          </a:xfrm>
          <a:scene3d>
            <a:camera prst="orthographicFront"/>
            <a:lightRig rig="threePt" dir="t">
              <a:rot lat="0" lon="0" rev="7500000"/>
            </a:lightRig>
          </a:scene3d>
        </p:grpSpPr>
        <p:sp>
          <p:nvSpPr>
            <p:cNvPr id="22" name="Rectangle: Rounded Corners 21">
              <a:extLst>
                <a:ext uri="{FF2B5EF4-FFF2-40B4-BE49-F238E27FC236}">
                  <a16:creationId xmlns:a16="http://schemas.microsoft.com/office/drawing/2014/main" id="{EBAEDB30-591A-434A-AF6F-DA6C568F2DD0}"/>
                </a:ext>
              </a:extLst>
            </p:cNvPr>
            <p:cNvSpPr/>
            <p:nvPr/>
          </p:nvSpPr>
          <p:spPr>
            <a:xfrm>
              <a:off x="515374" y="29140"/>
              <a:ext cx="7955244" cy="531360"/>
            </a:xfrm>
            <a:prstGeom prst="roundRect">
              <a:avLst/>
            </a:prstGeom>
            <a:sp3d prstMaterial="plastic">
              <a:bevelT w="127000" h="25400" prst="relaxedInset"/>
            </a:sp3d>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sp>
        <p:sp>
          <p:nvSpPr>
            <p:cNvPr id="23" name="Rectangle: Rounded Corners 4">
              <a:extLst>
                <a:ext uri="{FF2B5EF4-FFF2-40B4-BE49-F238E27FC236}">
                  <a16:creationId xmlns:a16="http://schemas.microsoft.com/office/drawing/2014/main" id="{2F8ED4B1-B8C1-4378-ACB2-BF04D2574563}"/>
                </a:ext>
              </a:extLst>
            </p:cNvPr>
            <p:cNvSpPr txBox="1"/>
            <p:nvPr/>
          </p:nvSpPr>
          <p:spPr>
            <a:xfrm>
              <a:off x="541313" y="55079"/>
              <a:ext cx="7903366" cy="479482"/>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272719" tIns="0" rIns="272719" bIns="0" numCol="1" spcCol="1270" anchor="ctr" anchorCtr="0">
              <a:noAutofit/>
            </a:bodyPr>
            <a:lstStyle/>
            <a:p>
              <a:pPr marL="0" lvl="0" indent="0" algn="l" defTabSz="622300">
                <a:lnSpc>
                  <a:spcPct val="90000"/>
                </a:lnSpc>
                <a:spcBef>
                  <a:spcPct val="0"/>
                </a:spcBef>
                <a:spcAft>
                  <a:spcPct val="35000"/>
                </a:spcAft>
                <a:buNone/>
                <a:tabLst/>
              </a:pPr>
              <a:r>
                <a:rPr lang="en-US" sz="2400" b="1" kern="1200">
                  <a:latin typeface="Arial" panose="020B0604020202020204" pitchFamily="34" charset="0"/>
                  <a:cs typeface="Arial" panose="020B0604020202020204" pitchFamily="34" charset="0"/>
                </a:rPr>
                <a:t>4.2 Adult Protective Services (APS) Cases</a:t>
              </a:r>
            </a:p>
          </p:txBody>
        </p:sp>
      </p:grpSp>
      <p:graphicFrame>
        <p:nvGraphicFramePr>
          <p:cNvPr id="24" name="Diagram 23">
            <a:extLst>
              <a:ext uri="{FF2B5EF4-FFF2-40B4-BE49-F238E27FC236}">
                <a16:creationId xmlns:a16="http://schemas.microsoft.com/office/drawing/2014/main" id="{C5D771F5-56D2-4B2F-AB34-A8DDEFBF5760}"/>
              </a:ext>
            </a:extLst>
          </p:cNvPr>
          <p:cNvGraphicFramePr/>
          <p:nvPr>
            <p:extLst>
              <p:ext uri="{D42A27DB-BD31-4B8C-83A1-F6EECF244321}">
                <p14:modId xmlns:p14="http://schemas.microsoft.com/office/powerpoint/2010/main" val="32485919"/>
              </p:ext>
            </p:extLst>
          </p:nvPr>
        </p:nvGraphicFramePr>
        <p:xfrm>
          <a:off x="2483501" y="2421783"/>
          <a:ext cx="9306564" cy="227498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0" name="Oval 19">
            <a:extLst>
              <a:ext uri="{FF2B5EF4-FFF2-40B4-BE49-F238E27FC236}">
                <a16:creationId xmlns:a16="http://schemas.microsoft.com/office/drawing/2014/main" id="{10A2930B-5548-1041-9BDB-674BF745B91D}"/>
              </a:ext>
            </a:extLst>
          </p:cNvPr>
          <p:cNvSpPr/>
          <p:nvPr/>
        </p:nvSpPr>
        <p:spPr>
          <a:xfrm>
            <a:off x="11197017" y="1964966"/>
            <a:ext cx="332548" cy="318570"/>
          </a:xfrm>
          <a:prstGeom prst="ellipse">
            <a:avLst/>
          </a:prstGeom>
          <a:solidFill>
            <a:srgbClr val="C00000"/>
          </a:solidFill>
          <a:ln>
            <a:solidFill>
              <a:srgbClr val="C00000"/>
            </a:solidFill>
          </a:ln>
          <a:scene3d>
            <a:camera prst="orthographicFront"/>
            <a:lightRig rig="soft" dir="t">
              <a:rot lat="0" lon="0" rev="15600000"/>
            </a:lightRig>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prstMaterial="softEdge">
              <a:bevelT w="25400" h="38100"/>
            </a:sp3d>
          </a:bodyPr>
          <a:lstStyle/>
          <a:p>
            <a:pPr algn="ctr"/>
            <a:r>
              <a:rPr lang="en-US" b="1">
                <a:ln/>
                <a:solidFill>
                  <a:schemeClr val="accent4"/>
                </a:solidFill>
              </a:rPr>
              <a:t>  </a:t>
            </a:r>
          </a:p>
        </p:txBody>
      </p:sp>
      <p:sp>
        <p:nvSpPr>
          <p:cNvPr id="35" name="Title 1">
            <a:extLst>
              <a:ext uri="{FF2B5EF4-FFF2-40B4-BE49-F238E27FC236}">
                <a16:creationId xmlns:a16="http://schemas.microsoft.com/office/drawing/2014/main" id="{9734C9DA-F5F3-6445-94A1-935C062F72D7}"/>
              </a:ext>
            </a:extLst>
          </p:cNvPr>
          <p:cNvSpPr>
            <a:spLocks noGrp="1"/>
          </p:cNvSpPr>
          <p:nvPr>
            <p:ph type="title"/>
          </p:nvPr>
        </p:nvSpPr>
        <p:spPr>
          <a:xfrm>
            <a:off x="0" y="256185"/>
            <a:ext cx="12191999" cy="1033368"/>
          </a:xfrm>
        </p:spPr>
        <p:txBody>
          <a:bodyPr/>
          <a:lstStyle/>
          <a:p>
            <a:r>
              <a:rPr lang="en-US" dirty="0"/>
              <a:t>Put Georgians first</a:t>
            </a:r>
          </a:p>
        </p:txBody>
      </p:sp>
      <p:grpSp>
        <p:nvGrpSpPr>
          <p:cNvPr id="46" name="Group 45">
            <a:extLst>
              <a:ext uri="{FF2B5EF4-FFF2-40B4-BE49-F238E27FC236}">
                <a16:creationId xmlns:a16="http://schemas.microsoft.com/office/drawing/2014/main" id="{0AEB4BAB-18CD-0646-A8E2-0D27955CAABD}"/>
              </a:ext>
            </a:extLst>
          </p:cNvPr>
          <p:cNvGrpSpPr/>
          <p:nvPr/>
        </p:nvGrpSpPr>
        <p:grpSpPr>
          <a:xfrm>
            <a:off x="349622" y="553156"/>
            <a:ext cx="1866635" cy="5754656"/>
            <a:chOff x="349622" y="553156"/>
            <a:chExt cx="1866635" cy="5754656"/>
          </a:xfrm>
        </p:grpSpPr>
        <p:grpSp>
          <p:nvGrpSpPr>
            <p:cNvPr id="47" name="Group 46">
              <a:extLst>
                <a:ext uri="{FF2B5EF4-FFF2-40B4-BE49-F238E27FC236}">
                  <a16:creationId xmlns:a16="http://schemas.microsoft.com/office/drawing/2014/main" id="{D93789E1-ABA3-0D48-BEDA-1765CD21048D}"/>
                </a:ext>
              </a:extLst>
            </p:cNvPr>
            <p:cNvGrpSpPr/>
            <p:nvPr/>
          </p:nvGrpSpPr>
          <p:grpSpPr>
            <a:xfrm>
              <a:off x="861924" y="553156"/>
              <a:ext cx="809180" cy="809180"/>
              <a:chOff x="476490" y="0"/>
              <a:chExt cx="809180" cy="809180"/>
            </a:xfrm>
          </p:grpSpPr>
          <p:sp>
            <p:nvSpPr>
              <p:cNvPr id="51" name="Oval 50">
                <a:extLst>
                  <a:ext uri="{FF2B5EF4-FFF2-40B4-BE49-F238E27FC236}">
                    <a16:creationId xmlns:a16="http://schemas.microsoft.com/office/drawing/2014/main" id="{8E4D77B2-B61B-1546-8EB7-33C4F4562D00}"/>
                  </a:ext>
                </a:extLst>
              </p:cNvPr>
              <p:cNvSpPr/>
              <p:nvPr/>
            </p:nvSpPr>
            <p:spPr>
              <a:xfrm>
                <a:off x="476490" y="0"/>
                <a:ext cx="809180" cy="809180"/>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2" name="Oval 4">
                <a:extLst>
                  <a:ext uri="{FF2B5EF4-FFF2-40B4-BE49-F238E27FC236}">
                    <a16:creationId xmlns:a16="http://schemas.microsoft.com/office/drawing/2014/main" id="{A43908DE-9C87-DD4E-A613-34ABE0A2FD1D}"/>
                  </a:ext>
                </a:extLst>
              </p:cNvPr>
              <p:cNvSpPr txBox="1"/>
              <p:nvPr/>
            </p:nvSpPr>
            <p:spPr>
              <a:xfrm>
                <a:off x="594992" y="118502"/>
                <a:ext cx="542147" cy="57217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1911350">
                  <a:lnSpc>
                    <a:spcPct val="90000"/>
                  </a:lnSpc>
                  <a:spcBef>
                    <a:spcPct val="0"/>
                  </a:spcBef>
                  <a:spcAft>
                    <a:spcPct val="35000"/>
                  </a:spcAft>
                  <a:buNone/>
                </a:pPr>
                <a:r>
                  <a:rPr lang="en-US" sz="4300" b="1" kern="1200"/>
                  <a:t>4</a:t>
                </a:r>
              </a:p>
            </p:txBody>
          </p:sp>
        </p:grpSp>
        <p:grpSp>
          <p:nvGrpSpPr>
            <p:cNvPr id="48" name="Group 47">
              <a:extLst>
                <a:ext uri="{FF2B5EF4-FFF2-40B4-BE49-F238E27FC236}">
                  <a16:creationId xmlns:a16="http://schemas.microsoft.com/office/drawing/2014/main" id="{2EB29A49-5AE5-8E40-A0A6-A55105A1ECCC}"/>
                </a:ext>
              </a:extLst>
            </p:cNvPr>
            <p:cNvGrpSpPr/>
            <p:nvPr/>
          </p:nvGrpSpPr>
          <p:grpSpPr>
            <a:xfrm>
              <a:off x="349622" y="805912"/>
              <a:ext cx="1866635" cy="5501900"/>
              <a:chOff x="349622" y="805912"/>
              <a:chExt cx="1866635" cy="5501900"/>
            </a:xfrm>
          </p:grpSpPr>
          <p:sp>
            <p:nvSpPr>
              <p:cNvPr id="49" name="Arrow: Chevron 21">
                <a:extLst>
                  <a:ext uri="{FF2B5EF4-FFF2-40B4-BE49-F238E27FC236}">
                    <a16:creationId xmlns:a16="http://schemas.microsoft.com/office/drawing/2014/main" id="{DED3A08C-013C-144D-8E99-4C5787001DA7}"/>
                  </a:ext>
                </a:extLst>
              </p:cNvPr>
              <p:cNvSpPr/>
              <p:nvPr/>
            </p:nvSpPr>
            <p:spPr>
              <a:xfrm rot="5400000">
                <a:off x="-1468010" y="2623544"/>
                <a:ext cx="5501900" cy="1866635"/>
              </a:xfrm>
              <a:prstGeom prst="chevron">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0" name="Arrow: Chevron 4">
                <a:extLst>
                  <a:ext uri="{FF2B5EF4-FFF2-40B4-BE49-F238E27FC236}">
                    <a16:creationId xmlns:a16="http://schemas.microsoft.com/office/drawing/2014/main" id="{537D6BDF-61E6-E54F-BDD4-01E2E3A6F290}"/>
                  </a:ext>
                </a:extLst>
              </p:cNvPr>
              <p:cNvSpPr txBox="1"/>
              <p:nvPr/>
            </p:nvSpPr>
            <p:spPr>
              <a:xfrm>
                <a:off x="491648" y="2500695"/>
                <a:ext cx="1554128" cy="251812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1275" tIns="41275" rIns="41275" bIns="41275" numCol="1" spcCol="1270" anchor="ctr" anchorCtr="0">
                <a:noAutofit/>
              </a:bodyPr>
              <a:lstStyle/>
              <a:p>
                <a:pPr lvl="0" algn="ctr"/>
                <a:r>
                  <a:rPr lang="en-US" b="1">
                    <a:solidFill>
                      <a:schemeClr val="bg1"/>
                    </a:solidFill>
                  </a:rPr>
                  <a:t>Promote programs that empower Georgians to improve their economic, medical and mental well-being.</a:t>
                </a:r>
                <a:endParaRPr lang="en-US">
                  <a:solidFill>
                    <a:schemeClr val="bg1"/>
                  </a:solidFill>
                </a:endParaRPr>
              </a:p>
            </p:txBody>
          </p:sp>
        </p:grpSp>
      </p:grpSp>
      <p:graphicFrame>
        <p:nvGraphicFramePr>
          <p:cNvPr id="60" name="Table 59">
            <a:extLst>
              <a:ext uri="{FF2B5EF4-FFF2-40B4-BE49-F238E27FC236}">
                <a16:creationId xmlns:a16="http://schemas.microsoft.com/office/drawing/2014/main" id="{68094367-F121-7C4F-B95A-AF51E1B8698E}"/>
              </a:ext>
            </a:extLst>
          </p:cNvPr>
          <p:cNvGraphicFramePr>
            <a:graphicFrameLocks noGrp="1"/>
          </p:cNvGraphicFramePr>
          <p:nvPr>
            <p:extLst>
              <p:ext uri="{D42A27DB-BD31-4B8C-83A1-F6EECF244321}">
                <p14:modId xmlns:p14="http://schemas.microsoft.com/office/powerpoint/2010/main" val="859709969"/>
              </p:ext>
            </p:extLst>
          </p:nvPr>
        </p:nvGraphicFramePr>
        <p:xfrm>
          <a:off x="7627632" y="5127829"/>
          <a:ext cx="4008171" cy="776080"/>
        </p:xfrm>
        <a:graphic>
          <a:graphicData uri="http://schemas.openxmlformats.org/drawingml/2006/table">
            <a:tbl>
              <a:tblPr firstRow="1" bandRow="1">
                <a:tableStyleId>{5C22544A-7EE6-4342-B048-85BDC9FD1C3A}</a:tableStyleId>
              </a:tblPr>
              <a:tblGrid>
                <a:gridCol w="1045245">
                  <a:extLst>
                    <a:ext uri="{9D8B030D-6E8A-4147-A177-3AD203B41FA5}">
                      <a16:colId xmlns:a16="http://schemas.microsoft.com/office/drawing/2014/main" val="2859239521"/>
                    </a:ext>
                  </a:extLst>
                </a:gridCol>
                <a:gridCol w="952116">
                  <a:extLst>
                    <a:ext uri="{9D8B030D-6E8A-4147-A177-3AD203B41FA5}">
                      <a16:colId xmlns:a16="http://schemas.microsoft.com/office/drawing/2014/main" val="2992965316"/>
                    </a:ext>
                  </a:extLst>
                </a:gridCol>
                <a:gridCol w="1016063">
                  <a:extLst>
                    <a:ext uri="{9D8B030D-6E8A-4147-A177-3AD203B41FA5}">
                      <a16:colId xmlns:a16="http://schemas.microsoft.com/office/drawing/2014/main" val="238686205"/>
                    </a:ext>
                  </a:extLst>
                </a:gridCol>
                <a:gridCol w="994747">
                  <a:extLst>
                    <a:ext uri="{9D8B030D-6E8A-4147-A177-3AD203B41FA5}">
                      <a16:colId xmlns:a16="http://schemas.microsoft.com/office/drawing/2014/main" val="3554483202"/>
                    </a:ext>
                  </a:extLst>
                </a:gridCol>
              </a:tblGrid>
              <a:tr h="485050">
                <a:tc>
                  <a:txBody>
                    <a:bodyPr/>
                    <a:lstStyle/>
                    <a:p>
                      <a:pPr lvl="0" algn="ctr">
                        <a:buNone/>
                      </a:pPr>
                      <a:r>
                        <a:rPr lang="en-US" sz="1200" b="1" i="0" u="none" strike="noStrike" noProof="0" dirty="0">
                          <a:effectLst/>
                          <a:latin typeface="Arial"/>
                        </a:rPr>
                        <a:t>Result</a:t>
                      </a:r>
                    </a:p>
                    <a:p>
                      <a:pPr lvl="0" algn="ctr">
                        <a:buNone/>
                      </a:pPr>
                      <a:r>
                        <a:rPr lang="en-US" sz="1200" b="1" i="0" u="none" strike="noStrike" noProof="0" dirty="0">
                          <a:effectLst/>
                          <a:latin typeface="Arial"/>
                        </a:rPr>
                        <a:t>Q1 </a:t>
                      </a:r>
                      <a:endParaRPr lang="en-US" sz="1200" b="1"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lvl="0" algn="ctr">
                        <a:buNone/>
                      </a:pPr>
                      <a:r>
                        <a:rPr lang="en-US" sz="1200" b="1" i="0" u="none" strike="noStrike" kern="1200" noProof="0">
                          <a:solidFill>
                            <a:schemeClr val="lt1"/>
                          </a:solidFill>
                          <a:effectLst/>
                          <a:latin typeface="Arial"/>
                          <a:ea typeface="+mn-ea"/>
                          <a:cs typeface="+mn-cs"/>
                        </a:rPr>
                        <a:t>Result</a:t>
                      </a:r>
                    </a:p>
                    <a:p>
                      <a:pPr lvl="0" algn="ctr">
                        <a:buNone/>
                      </a:pPr>
                      <a:r>
                        <a:rPr lang="en-US" sz="1200" b="1" i="0" u="none" strike="noStrike" kern="1200" noProof="0">
                          <a:solidFill>
                            <a:schemeClr val="lt1"/>
                          </a:solidFill>
                          <a:effectLst/>
                          <a:latin typeface="Arial"/>
                          <a:ea typeface="+mn-ea"/>
                          <a:cs typeface="+mn-cs"/>
                        </a:rPr>
                        <a:t>Q2</a:t>
                      </a:r>
                      <a:endParaRPr lang="en-US" sz="1200" b="1" i="0" u="none" strike="noStrike" kern="1200">
                        <a:solidFill>
                          <a:schemeClr val="lt1"/>
                        </a:solidFill>
                        <a:effectLst/>
                        <a:latin typeface="Arial"/>
                        <a:ea typeface="+mn-ea"/>
                        <a:cs typeface="+mn-cs"/>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algn="ctr" fontAlgn="base"/>
                      <a:r>
                        <a:rPr lang="en-US" sz="1200" b="1" i="0" u="none" strike="noStrike" kern="1200">
                          <a:solidFill>
                            <a:schemeClr val="lt1"/>
                          </a:solidFill>
                          <a:effectLst/>
                          <a:latin typeface="Arial"/>
                          <a:ea typeface="+mn-ea"/>
                          <a:cs typeface="+mn-cs"/>
                        </a:rPr>
                        <a:t>Result</a:t>
                      </a:r>
                    </a:p>
                    <a:p>
                      <a:pPr algn="ctr" fontAlgn="base"/>
                      <a:r>
                        <a:rPr lang="en-US" sz="1200" b="1" i="0" u="none" strike="noStrike" kern="1200">
                          <a:solidFill>
                            <a:schemeClr val="lt1"/>
                          </a:solidFill>
                          <a:effectLst/>
                          <a:latin typeface="Arial"/>
                          <a:ea typeface="+mn-ea"/>
                          <a:cs typeface="+mn-cs"/>
                        </a:rPr>
                        <a:t>Q3</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algn="ctr" fontAlgn="auto"/>
                      <a:r>
                        <a:rPr lang="en-US" sz="1200" b="1" i="0" u="none" strike="noStrike" kern="1200">
                          <a:solidFill>
                            <a:schemeClr val="lt1"/>
                          </a:solidFill>
                          <a:effectLst/>
                          <a:latin typeface="Arial"/>
                          <a:ea typeface="+mn-ea"/>
                          <a:cs typeface="+mn-cs"/>
                        </a:rPr>
                        <a:t>​</a:t>
                      </a:r>
                      <a:r>
                        <a:rPr lang="en-US" sz="1200" b="1" i="0" u="none" strike="noStrike" kern="1200" noProof="0">
                          <a:solidFill>
                            <a:schemeClr val="lt1"/>
                          </a:solidFill>
                          <a:effectLst/>
                          <a:latin typeface="Arial"/>
                          <a:ea typeface="+mn-ea"/>
                          <a:cs typeface="+mn-cs"/>
                        </a:rPr>
                        <a:t>Result</a:t>
                      </a:r>
                    </a:p>
                    <a:p>
                      <a:pPr lvl="0" algn="ctr">
                        <a:buNone/>
                      </a:pPr>
                      <a:r>
                        <a:rPr lang="en-US" sz="1200" b="1" i="0" u="none" strike="noStrike" kern="1200" noProof="0">
                          <a:solidFill>
                            <a:schemeClr val="lt1"/>
                          </a:solidFill>
                          <a:effectLst/>
                          <a:latin typeface="Arial"/>
                          <a:ea typeface="+mn-ea"/>
                          <a:cs typeface="+mn-cs"/>
                        </a:rPr>
                        <a:t>Q4</a:t>
                      </a:r>
                      <a:endParaRPr lang="en-US" sz="1200" b="1" i="0" u="none" strike="noStrike" kern="1200">
                        <a:solidFill>
                          <a:schemeClr val="lt1"/>
                        </a:solidFill>
                        <a:effectLst/>
                        <a:latin typeface="Arial"/>
                        <a:ea typeface="+mn-ea"/>
                        <a:cs typeface="+mn-cs"/>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extLst>
                  <a:ext uri="{0D108BD9-81ED-4DB2-BD59-A6C34878D82A}">
                    <a16:rowId xmlns:a16="http://schemas.microsoft.com/office/drawing/2014/main" val="2948275390"/>
                  </a:ext>
                </a:extLst>
              </a:tr>
              <a:tr h="291030">
                <a:tc>
                  <a:txBody>
                    <a:bodyPr/>
                    <a:lstStyle/>
                    <a:p>
                      <a:pPr algn="ctr" fontAlgn="base"/>
                      <a:r>
                        <a:rPr lang="en-US" sz="1200" b="1" kern="1200" dirty="0">
                          <a:solidFill>
                            <a:schemeClr val="dk1"/>
                          </a:solidFill>
                          <a:effectLst/>
                          <a:latin typeface="+mn-lt"/>
                          <a:ea typeface="+mn-ea"/>
                          <a:cs typeface="+mn-cs"/>
                        </a:rPr>
                        <a:t>19%</a:t>
                      </a:r>
                      <a:endParaRPr lang="en-US" sz="1200" b="1" kern="1200" dirty="0">
                        <a:solidFill>
                          <a:srgbClr val="FF0000"/>
                        </a:solidFill>
                        <a:effectLst/>
                        <a:latin typeface="+mn-lt"/>
                        <a:ea typeface="+mn-ea"/>
                        <a:cs typeface="+mn-cs"/>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2">
                        <a:lumMod val="90000"/>
                      </a:schemeClr>
                    </a:solidFill>
                  </a:tcPr>
                </a:tc>
                <a:tc>
                  <a:txBody>
                    <a:bodyPr/>
                    <a:lstStyle/>
                    <a:p>
                      <a:pPr lvl="0" algn="ctr">
                        <a:buNone/>
                      </a:pPr>
                      <a:r>
                        <a:rPr lang="en-US" sz="1200" b="1" kern="1200" dirty="0">
                          <a:solidFill>
                            <a:schemeClr val="dk1"/>
                          </a:solidFill>
                          <a:effectLst/>
                          <a:latin typeface="+mn-lt"/>
                          <a:ea typeface="+mn-ea"/>
                          <a:cs typeface="+mn-cs"/>
                        </a:rPr>
                        <a:t>38%</a:t>
                      </a:r>
                      <a:endParaRPr lang="en-US" sz="1200" b="1" kern="1200" dirty="0">
                        <a:solidFill>
                          <a:srgbClr val="FF0000"/>
                        </a:solidFill>
                        <a:effectLst/>
                        <a:latin typeface="+mn-lt"/>
                        <a:ea typeface="+mn-ea"/>
                        <a:cs typeface="+mn-cs"/>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2">
                        <a:lumMod val="90000"/>
                      </a:schemeClr>
                    </a:solidFill>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lang="en-US" sz="1200" b="1" kern="1200" dirty="0">
                          <a:solidFill>
                            <a:schemeClr val="dk1"/>
                          </a:solidFill>
                          <a:effectLst/>
                          <a:latin typeface="+mn-lt"/>
                          <a:ea typeface="+mn-ea"/>
                          <a:cs typeface="+mn-cs"/>
                        </a:rPr>
                        <a:t>66%</a:t>
                      </a:r>
                      <a:endParaRPr lang="en-US" sz="1200" b="1" kern="1200" dirty="0">
                        <a:solidFill>
                          <a:srgbClr val="FF0000"/>
                        </a:solidFill>
                        <a:effectLst/>
                        <a:latin typeface="+mn-lt"/>
                        <a:ea typeface="+mn-ea"/>
                        <a:cs typeface="+mn-cs"/>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2">
                        <a:lumMod val="90000"/>
                      </a:schemeClr>
                    </a:solidFill>
                  </a:tcPr>
                </a:tc>
                <a:tc>
                  <a:txBody>
                    <a:bodyPr/>
                    <a:lstStyle/>
                    <a:p>
                      <a:pPr algn="ctr" fontAlgn="auto"/>
                      <a:r>
                        <a:rPr lang="en-US" sz="1200" b="1" dirty="0">
                          <a:solidFill>
                            <a:schemeClr val="tx1"/>
                          </a:solidFill>
                          <a:effectLst/>
                          <a:latin typeface="Arial"/>
                        </a:rPr>
                        <a:t>72%</a:t>
                      </a:r>
                      <a:endParaRPr lang="en-US" sz="1200" b="1" dirty="0">
                        <a:solidFill>
                          <a:srgbClr val="FF0000"/>
                        </a:solidFill>
                        <a:effectLst/>
                        <a:latin typeface="Arial"/>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2">
                        <a:lumMod val="90000"/>
                      </a:schemeClr>
                    </a:solidFill>
                  </a:tcPr>
                </a:tc>
                <a:extLst>
                  <a:ext uri="{0D108BD9-81ED-4DB2-BD59-A6C34878D82A}">
                    <a16:rowId xmlns:a16="http://schemas.microsoft.com/office/drawing/2014/main" val="1470773360"/>
                  </a:ext>
                </a:extLst>
              </a:tr>
            </a:tbl>
          </a:graphicData>
        </a:graphic>
      </p:graphicFrame>
      <p:graphicFrame>
        <p:nvGraphicFramePr>
          <p:cNvPr id="61" name="Table 60">
            <a:extLst>
              <a:ext uri="{FF2B5EF4-FFF2-40B4-BE49-F238E27FC236}">
                <a16:creationId xmlns:a16="http://schemas.microsoft.com/office/drawing/2014/main" id="{B9915748-3581-3C45-8AB7-BC45FA390A8D}"/>
              </a:ext>
            </a:extLst>
          </p:cNvPr>
          <p:cNvGraphicFramePr>
            <a:graphicFrameLocks noGrp="1"/>
          </p:cNvGraphicFramePr>
          <p:nvPr>
            <p:extLst>
              <p:ext uri="{D42A27DB-BD31-4B8C-83A1-F6EECF244321}">
                <p14:modId xmlns:p14="http://schemas.microsoft.com/office/powerpoint/2010/main" val="3720831139"/>
              </p:ext>
            </p:extLst>
          </p:nvPr>
        </p:nvGraphicFramePr>
        <p:xfrm>
          <a:off x="7627632" y="4367812"/>
          <a:ext cx="4013924" cy="803052"/>
        </p:xfrm>
        <a:graphic>
          <a:graphicData uri="http://schemas.openxmlformats.org/drawingml/2006/table">
            <a:tbl>
              <a:tblPr firstRow="1" bandRow="1">
                <a:tableStyleId>{5C22544A-7EE6-4342-B048-85BDC9FD1C3A}</a:tableStyleId>
              </a:tblPr>
              <a:tblGrid>
                <a:gridCol w="969166">
                  <a:extLst>
                    <a:ext uri="{9D8B030D-6E8A-4147-A177-3AD203B41FA5}">
                      <a16:colId xmlns:a16="http://schemas.microsoft.com/office/drawing/2014/main" val="2756712608"/>
                    </a:ext>
                  </a:extLst>
                </a:gridCol>
                <a:gridCol w="1099254">
                  <a:extLst>
                    <a:ext uri="{9D8B030D-6E8A-4147-A177-3AD203B41FA5}">
                      <a16:colId xmlns:a16="http://schemas.microsoft.com/office/drawing/2014/main" val="644144769"/>
                    </a:ext>
                  </a:extLst>
                </a:gridCol>
                <a:gridCol w="1007651">
                  <a:extLst>
                    <a:ext uri="{9D8B030D-6E8A-4147-A177-3AD203B41FA5}">
                      <a16:colId xmlns:a16="http://schemas.microsoft.com/office/drawing/2014/main" val="2407208335"/>
                    </a:ext>
                  </a:extLst>
                </a:gridCol>
                <a:gridCol w="937853">
                  <a:extLst>
                    <a:ext uri="{9D8B030D-6E8A-4147-A177-3AD203B41FA5}">
                      <a16:colId xmlns:a16="http://schemas.microsoft.com/office/drawing/2014/main" val="3937966216"/>
                    </a:ext>
                  </a:extLst>
                </a:gridCol>
              </a:tblGrid>
              <a:tr h="485050">
                <a:tc>
                  <a:txBody>
                    <a:bodyPr/>
                    <a:lstStyle/>
                    <a:p>
                      <a:pPr lvl="0" algn="ctr">
                        <a:buNone/>
                      </a:pPr>
                      <a:r>
                        <a:rPr lang="en-US" sz="1200" b="1" i="0" u="none" strike="noStrike" noProof="0" dirty="0">
                          <a:effectLst/>
                          <a:latin typeface="Arial"/>
                        </a:rPr>
                        <a:t>Target</a:t>
                      </a:r>
                    </a:p>
                    <a:p>
                      <a:pPr lvl="0" algn="ctr">
                        <a:buNone/>
                      </a:pPr>
                      <a:r>
                        <a:rPr lang="en-US" sz="1200" b="1" i="0" u="none" strike="noStrike" noProof="0" dirty="0">
                          <a:effectLst/>
                          <a:latin typeface="Arial"/>
                        </a:rPr>
                        <a:t>Q1</a:t>
                      </a:r>
                      <a:endParaRPr lang="en-US" sz="1200"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lvl="0" algn="ctr">
                        <a:buNone/>
                      </a:pPr>
                      <a:r>
                        <a:rPr lang="en-US" sz="1200" b="1" i="0" u="none" strike="noStrike" kern="1200" noProof="0">
                          <a:solidFill>
                            <a:schemeClr val="lt1"/>
                          </a:solidFill>
                          <a:effectLst/>
                          <a:latin typeface="Arial"/>
                          <a:ea typeface="+mn-ea"/>
                          <a:cs typeface="+mn-cs"/>
                        </a:rPr>
                        <a:t>Target</a:t>
                      </a:r>
                    </a:p>
                    <a:p>
                      <a:pPr lvl="0" algn="ctr">
                        <a:buNone/>
                      </a:pPr>
                      <a:r>
                        <a:rPr lang="en-US" sz="1200" b="1" i="0" u="none" strike="noStrike" kern="1200" noProof="0">
                          <a:solidFill>
                            <a:schemeClr val="lt1"/>
                          </a:solidFill>
                          <a:effectLst/>
                          <a:latin typeface="Arial"/>
                          <a:ea typeface="+mn-ea"/>
                          <a:cs typeface="+mn-cs"/>
                        </a:rPr>
                        <a:t>Q2</a:t>
                      </a:r>
                      <a:endParaRPr lang="en-US" sz="1200" b="1" i="0" u="none" strike="noStrike" kern="1200">
                        <a:solidFill>
                          <a:schemeClr val="lt1"/>
                        </a:solidFill>
                        <a:effectLst/>
                        <a:latin typeface="Arial"/>
                        <a:ea typeface="+mn-ea"/>
                        <a:cs typeface="+mn-cs"/>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algn="ctr" fontAlgn="base"/>
                      <a:r>
                        <a:rPr lang="en-US" sz="1200" b="1" i="0" u="none" strike="noStrike" kern="1200">
                          <a:solidFill>
                            <a:schemeClr val="lt1"/>
                          </a:solidFill>
                          <a:effectLst/>
                          <a:latin typeface="Arial"/>
                          <a:ea typeface="+mn-ea"/>
                          <a:cs typeface="+mn-cs"/>
                        </a:rPr>
                        <a:t>Target</a:t>
                      </a:r>
                    </a:p>
                    <a:p>
                      <a:pPr algn="ctr" fontAlgn="base"/>
                      <a:r>
                        <a:rPr lang="en-US" sz="1200" b="1" i="0" u="none" strike="noStrike" kern="1200">
                          <a:solidFill>
                            <a:schemeClr val="lt1"/>
                          </a:solidFill>
                          <a:effectLst/>
                          <a:latin typeface="Arial"/>
                          <a:ea typeface="+mn-ea"/>
                          <a:cs typeface="+mn-cs"/>
                        </a:rPr>
                        <a:t>Q3</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lvl="0" algn="ctr">
                        <a:buNone/>
                      </a:pPr>
                      <a:r>
                        <a:rPr lang="en-US" sz="1200" b="1" i="0" u="none" strike="noStrike" kern="1200" noProof="0">
                          <a:solidFill>
                            <a:schemeClr val="lt1"/>
                          </a:solidFill>
                          <a:effectLst/>
                          <a:latin typeface="Arial"/>
                          <a:ea typeface="+mn-ea"/>
                          <a:cs typeface="+mn-cs"/>
                        </a:rPr>
                        <a:t>Target</a:t>
                      </a:r>
                    </a:p>
                    <a:p>
                      <a:pPr lvl="0" algn="ctr">
                        <a:buNone/>
                      </a:pPr>
                      <a:r>
                        <a:rPr lang="en-US" sz="1200" b="1" i="0" u="none" strike="noStrike" kern="1200" noProof="0">
                          <a:solidFill>
                            <a:schemeClr val="lt1"/>
                          </a:solidFill>
                          <a:effectLst/>
                          <a:latin typeface="Arial"/>
                          <a:ea typeface="+mn-ea"/>
                          <a:cs typeface="+mn-cs"/>
                        </a:rPr>
                        <a:t>Q4</a:t>
                      </a:r>
                      <a:endParaRPr lang="en-US" sz="1200" b="1" i="0" u="none" strike="noStrike" kern="1200">
                        <a:solidFill>
                          <a:schemeClr val="lt1"/>
                        </a:solidFill>
                        <a:effectLst/>
                        <a:latin typeface="Arial"/>
                        <a:ea typeface="+mn-ea"/>
                        <a:cs typeface="+mn-cs"/>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extLst>
                  <a:ext uri="{0D108BD9-81ED-4DB2-BD59-A6C34878D82A}">
                    <a16:rowId xmlns:a16="http://schemas.microsoft.com/office/drawing/2014/main" val="816728297"/>
                  </a:ext>
                </a:extLst>
              </a:tr>
              <a:tr h="318002">
                <a:tc>
                  <a:txBody>
                    <a:bodyPr/>
                    <a:lstStyle/>
                    <a:p>
                      <a:pPr lvl="0" algn="ctr">
                        <a:buNone/>
                      </a:pPr>
                      <a:r>
                        <a:rPr lang="en-US" sz="1200" b="1">
                          <a:solidFill>
                            <a:schemeClr val="tx1"/>
                          </a:solidFill>
                        </a:rPr>
                        <a:t>78%</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lvl="0" algn="ctr">
                        <a:buNone/>
                      </a:pPr>
                      <a:r>
                        <a:rPr lang="en-US" sz="1200" b="1" i="0" u="none" strike="noStrike" kern="1200">
                          <a:solidFill>
                            <a:schemeClr val="tx1"/>
                          </a:solidFill>
                          <a:effectLst/>
                          <a:latin typeface="Arial"/>
                          <a:ea typeface="+mn-ea"/>
                          <a:cs typeface="+mn-cs"/>
                        </a:rPr>
                        <a:t>79%</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algn="ctr" fontAlgn="base"/>
                      <a:r>
                        <a:rPr lang="en-US" sz="1200" b="1" i="0" u="none" strike="noStrike" kern="1200">
                          <a:solidFill>
                            <a:schemeClr val="tx1"/>
                          </a:solidFill>
                          <a:effectLst/>
                          <a:latin typeface="Arial"/>
                          <a:ea typeface="+mn-ea"/>
                          <a:cs typeface="+mn-cs"/>
                        </a:rPr>
                        <a:t>81%</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lvl="0" algn="ctr">
                        <a:buNone/>
                      </a:pPr>
                      <a:r>
                        <a:rPr lang="en-US" sz="1200" b="1" i="0" u="none" strike="noStrike" kern="1200" dirty="0">
                          <a:solidFill>
                            <a:schemeClr val="tx1"/>
                          </a:solidFill>
                          <a:effectLst/>
                          <a:latin typeface="Arial"/>
                          <a:ea typeface="+mn-ea"/>
                          <a:cs typeface="+mn-cs"/>
                        </a:rPr>
                        <a:t>82%</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extLst>
                  <a:ext uri="{0D108BD9-81ED-4DB2-BD59-A6C34878D82A}">
                    <a16:rowId xmlns:a16="http://schemas.microsoft.com/office/drawing/2014/main" val="4119677891"/>
                  </a:ext>
                </a:extLst>
              </a:tr>
            </a:tbl>
          </a:graphicData>
        </a:graphic>
      </p:graphicFrame>
      <p:sp>
        <p:nvSpPr>
          <p:cNvPr id="3" name="Date Placeholder 2">
            <a:extLst>
              <a:ext uri="{FF2B5EF4-FFF2-40B4-BE49-F238E27FC236}">
                <a16:creationId xmlns:a16="http://schemas.microsoft.com/office/drawing/2014/main" id="{FEE6C9B5-0F4B-8141-970F-DD6E282C6A2B}"/>
              </a:ext>
            </a:extLst>
          </p:cNvPr>
          <p:cNvSpPr>
            <a:spLocks noGrp="1"/>
          </p:cNvSpPr>
          <p:nvPr>
            <p:ph type="dt" sz="half" idx="11"/>
          </p:nvPr>
        </p:nvSpPr>
        <p:spPr>
          <a:xfrm>
            <a:off x="9628094" y="6458363"/>
            <a:ext cx="1638431" cy="365125"/>
          </a:xfrm>
        </p:spPr>
        <p:txBody>
          <a:bodyPr/>
          <a:lstStyle/>
          <a:p>
            <a:fld id="{25E01986-1920-B741-864E-48B265CC6E50}" type="datetime4">
              <a:rPr lang="en-US" smtClean="0"/>
              <a:t>August 25, 2021</a:t>
            </a:fld>
            <a:endParaRPr lang="en-US"/>
          </a:p>
        </p:txBody>
      </p:sp>
      <p:grpSp>
        <p:nvGrpSpPr>
          <p:cNvPr id="68" name="Group 67">
            <a:extLst>
              <a:ext uri="{FF2B5EF4-FFF2-40B4-BE49-F238E27FC236}">
                <a16:creationId xmlns:a16="http://schemas.microsoft.com/office/drawing/2014/main" id="{9B9010DB-5819-2845-AF13-524F6E835A87}"/>
              </a:ext>
            </a:extLst>
          </p:cNvPr>
          <p:cNvGrpSpPr/>
          <p:nvPr/>
        </p:nvGrpSpPr>
        <p:grpSpPr>
          <a:xfrm>
            <a:off x="4232916" y="6098708"/>
            <a:ext cx="6145689" cy="288820"/>
            <a:chOff x="3324562" y="6100518"/>
            <a:chExt cx="6145689" cy="288820"/>
          </a:xfrm>
        </p:grpSpPr>
        <p:grpSp>
          <p:nvGrpSpPr>
            <p:cNvPr id="69" name="Group 68">
              <a:extLst>
                <a:ext uri="{FF2B5EF4-FFF2-40B4-BE49-F238E27FC236}">
                  <a16:creationId xmlns:a16="http://schemas.microsoft.com/office/drawing/2014/main" id="{2BFB7E7F-A038-BF4F-B4AF-BF5DCD1C2015}"/>
                </a:ext>
              </a:extLst>
            </p:cNvPr>
            <p:cNvGrpSpPr/>
            <p:nvPr/>
          </p:nvGrpSpPr>
          <p:grpSpPr>
            <a:xfrm>
              <a:off x="3324562" y="6100518"/>
              <a:ext cx="4530971" cy="288820"/>
              <a:chOff x="1686021" y="6157422"/>
              <a:chExt cx="5039886" cy="288820"/>
            </a:xfrm>
          </p:grpSpPr>
          <p:sp>
            <p:nvSpPr>
              <p:cNvPr id="72" name="Rectangle 71">
                <a:extLst>
                  <a:ext uri="{FF2B5EF4-FFF2-40B4-BE49-F238E27FC236}">
                    <a16:creationId xmlns:a16="http://schemas.microsoft.com/office/drawing/2014/main" id="{F8DA9654-207F-4C4D-804D-EF275069367A}"/>
                  </a:ext>
                </a:extLst>
              </p:cNvPr>
              <p:cNvSpPr/>
              <p:nvPr/>
            </p:nvSpPr>
            <p:spPr>
              <a:xfrm>
                <a:off x="4156387" y="6157422"/>
                <a:ext cx="2569520" cy="276999"/>
              </a:xfrm>
              <a:prstGeom prst="rect">
                <a:avLst/>
              </a:prstGeom>
            </p:spPr>
            <p:txBody>
              <a:bodyPr wrap="none">
                <a:spAutoFit/>
              </a:bodyPr>
              <a:lstStyle/>
              <a:p>
                <a:r>
                  <a:rPr lang="en-US" sz="1200" b="1" dirty="0">
                    <a:solidFill>
                      <a:srgbClr val="FFC20D"/>
                    </a:solidFill>
                    <a:latin typeface="Arial" panose="020B0604020202020204" pitchFamily="34" charset="0"/>
                    <a:ea typeface="Calibri" panose="020F0502020204030204" pitchFamily="34" charset="0"/>
                    <a:cs typeface="Arial" panose="020B0604020202020204" pitchFamily="34" charset="0"/>
                  </a:rPr>
                  <a:t>Between Baseline and Target</a:t>
                </a:r>
                <a:endParaRPr lang="en-US" sz="1200" b="1" dirty="0">
                  <a:latin typeface="Arial" panose="020B0604020202020204" pitchFamily="34" charset="0"/>
                  <a:cs typeface="Arial" panose="020B0604020202020204" pitchFamily="34" charset="0"/>
                </a:endParaRPr>
              </a:p>
            </p:txBody>
          </p:sp>
          <p:sp>
            <p:nvSpPr>
              <p:cNvPr id="73" name="Rectangle 72">
                <a:extLst>
                  <a:ext uri="{FF2B5EF4-FFF2-40B4-BE49-F238E27FC236}">
                    <a16:creationId xmlns:a16="http://schemas.microsoft.com/office/drawing/2014/main" id="{9C03F02F-CAAA-6E44-81E8-36DFA4A745C1}"/>
                  </a:ext>
                </a:extLst>
              </p:cNvPr>
              <p:cNvSpPr/>
              <p:nvPr/>
            </p:nvSpPr>
            <p:spPr>
              <a:xfrm>
                <a:off x="1957129" y="6166936"/>
                <a:ext cx="2199257" cy="276999"/>
              </a:xfrm>
              <a:prstGeom prst="rect">
                <a:avLst/>
              </a:prstGeom>
            </p:spPr>
            <p:txBody>
              <a:bodyPr wrap="square">
                <a:spAutoFit/>
              </a:bodyPr>
              <a:lstStyle/>
              <a:p>
                <a:r>
                  <a:rPr lang="en-US" sz="1200" b="1" dirty="0">
                    <a:solidFill>
                      <a:srgbClr val="05BC57"/>
                    </a:solidFill>
                    <a:latin typeface="Arial" panose="020B0604020202020204" pitchFamily="34" charset="0"/>
                    <a:cs typeface="Arial" panose="020B0604020202020204" pitchFamily="34" charset="0"/>
                  </a:rPr>
                  <a:t>At or Above Target</a:t>
                </a:r>
              </a:p>
            </p:txBody>
          </p:sp>
          <p:sp>
            <p:nvSpPr>
              <p:cNvPr id="74" name="Oval 73">
                <a:extLst>
                  <a:ext uri="{FF2B5EF4-FFF2-40B4-BE49-F238E27FC236}">
                    <a16:creationId xmlns:a16="http://schemas.microsoft.com/office/drawing/2014/main" id="{7AEF1D0C-10EA-F842-A19F-F382ED1912E3}"/>
                  </a:ext>
                </a:extLst>
              </p:cNvPr>
              <p:cNvSpPr/>
              <p:nvPr/>
            </p:nvSpPr>
            <p:spPr>
              <a:xfrm>
                <a:off x="1686021" y="6181066"/>
                <a:ext cx="305131" cy="265176"/>
              </a:xfrm>
              <a:prstGeom prst="ellipse">
                <a:avLst/>
              </a:prstGeom>
              <a:solidFill>
                <a:srgbClr val="006600"/>
              </a:solidFill>
              <a:ln>
                <a:noFill/>
              </a:ln>
              <a:scene3d>
                <a:camera prst="orthographicFront"/>
                <a:lightRig rig="soft" dir="t">
                  <a:rot lat="0" lon="0" rev="15600000"/>
                </a:lightRig>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prstMaterial="softEdge">
                  <a:bevelT w="25400" h="38100"/>
                </a:sp3d>
              </a:bodyPr>
              <a:lstStyle/>
              <a:p>
                <a:pPr algn="ctr"/>
                <a:r>
                  <a:rPr lang="en-US" b="1">
                    <a:ln/>
                    <a:solidFill>
                      <a:schemeClr val="accent4"/>
                    </a:solidFill>
                  </a:rPr>
                  <a:t>  </a:t>
                </a:r>
              </a:p>
            </p:txBody>
          </p:sp>
          <p:sp>
            <p:nvSpPr>
              <p:cNvPr id="75" name="Oval 74">
                <a:extLst>
                  <a:ext uri="{FF2B5EF4-FFF2-40B4-BE49-F238E27FC236}">
                    <a16:creationId xmlns:a16="http://schemas.microsoft.com/office/drawing/2014/main" id="{8A858E03-1572-D445-BC90-038090811E1A}"/>
                  </a:ext>
                </a:extLst>
              </p:cNvPr>
              <p:cNvSpPr/>
              <p:nvPr/>
            </p:nvSpPr>
            <p:spPr>
              <a:xfrm>
                <a:off x="3929842" y="6169244"/>
                <a:ext cx="305131" cy="265176"/>
              </a:xfrm>
              <a:prstGeom prst="ellipse">
                <a:avLst/>
              </a:prstGeom>
              <a:solidFill>
                <a:srgbClr val="FFC000"/>
              </a:solidFill>
              <a:ln>
                <a:noFill/>
              </a:ln>
              <a:scene3d>
                <a:camera prst="orthographicFront"/>
                <a:lightRig rig="soft" dir="t">
                  <a:rot lat="0" lon="0" rev="15600000"/>
                </a:lightRig>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prstMaterial="softEdge">
                  <a:bevelT w="25400" h="38100"/>
                </a:sp3d>
              </a:bodyPr>
              <a:lstStyle/>
              <a:p>
                <a:pPr algn="ctr"/>
                <a:r>
                  <a:rPr lang="en-US" b="1">
                    <a:ln/>
                    <a:solidFill>
                      <a:schemeClr val="accent4"/>
                    </a:solidFill>
                  </a:rPr>
                  <a:t>  </a:t>
                </a:r>
              </a:p>
            </p:txBody>
          </p:sp>
        </p:grpSp>
        <p:sp>
          <p:nvSpPr>
            <p:cNvPr id="70" name="Rectangle 69">
              <a:extLst>
                <a:ext uri="{FF2B5EF4-FFF2-40B4-BE49-F238E27FC236}">
                  <a16:creationId xmlns:a16="http://schemas.microsoft.com/office/drawing/2014/main" id="{27C687B8-995E-AA4A-A468-F0F53DA8F13F}"/>
                </a:ext>
              </a:extLst>
            </p:cNvPr>
            <p:cNvSpPr/>
            <p:nvPr/>
          </p:nvSpPr>
          <p:spPr>
            <a:xfrm>
              <a:off x="8297743" y="6104842"/>
              <a:ext cx="1172508" cy="276999"/>
            </a:xfrm>
            <a:prstGeom prst="rect">
              <a:avLst/>
            </a:prstGeom>
          </p:spPr>
          <p:txBody>
            <a:bodyPr wrap="none">
              <a:spAutoFit/>
            </a:bodyPr>
            <a:lstStyle/>
            <a:p>
              <a:r>
                <a:rPr lang="en-US" sz="1200" b="1" spc="-5" dirty="0">
                  <a:solidFill>
                    <a:srgbClr val="EC1C23"/>
                  </a:solidFill>
                  <a:latin typeface="Arial" panose="020B0604020202020204" pitchFamily="34" charset="0"/>
                  <a:ea typeface="Calibri" panose="020F0502020204030204" pitchFamily="34" charset="0"/>
                  <a:cs typeface="Arial" panose="020B0604020202020204" pitchFamily="34" charset="0"/>
                </a:rPr>
                <a:t>Below Baseline</a:t>
              </a:r>
              <a:endParaRPr lang="en-US" sz="1200" b="1" dirty="0">
                <a:latin typeface="Arial" panose="020B0604020202020204" pitchFamily="34" charset="0"/>
                <a:cs typeface="Arial" panose="020B0604020202020204" pitchFamily="34" charset="0"/>
              </a:endParaRPr>
            </a:p>
          </p:txBody>
        </p:sp>
        <p:sp>
          <p:nvSpPr>
            <p:cNvPr id="71" name="Oval 70">
              <a:extLst>
                <a:ext uri="{FF2B5EF4-FFF2-40B4-BE49-F238E27FC236}">
                  <a16:creationId xmlns:a16="http://schemas.microsoft.com/office/drawing/2014/main" id="{6E0E23C4-F66A-3844-B02F-4E3846A77B4E}"/>
                </a:ext>
              </a:extLst>
            </p:cNvPr>
            <p:cNvSpPr/>
            <p:nvPr/>
          </p:nvSpPr>
          <p:spPr>
            <a:xfrm>
              <a:off x="8070165" y="6102934"/>
              <a:ext cx="276098" cy="268542"/>
            </a:xfrm>
            <a:prstGeom prst="ellipse">
              <a:avLst/>
            </a:prstGeom>
            <a:solidFill>
              <a:srgbClr val="C00000"/>
            </a:solidFill>
            <a:ln>
              <a:noFill/>
            </a:ln>
            <a:scene3d>
              <a:camera prst="orthographicFront"/>
              <a:lightRig rig="soft" dir="t">
                <a:rot lat="0" lon="0" rev="15600000"/>
              </a:lightRig>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prstMaterial="softEdge">
                <a:bevelT w="25400" h="38100"/>
              </a:sp3d>
            </a:bodyPr>
            <a:lstStyle/>
            <a:p>
              <a:pPr algn="ctr"/>
              <a:r>
                <a:rPr lang="en-US" b="1">
                  <a:ln/>
                  <a:solidFill>
                    <a:schemeClr val="accent4"/>
                  </a:solidFill>
                </a:rPr>
                <a:t>  </a:t>
              </a:r>
            </a:p>
          </p:txBody>
        </p:sp>
      </p:grpSp>
      <p:sp>
        <p:nvSpPr>
          <p:cNvPr id="76" name="Text Placeholder 3">
            <a:extLst>
              <a:ext uri="{FF2B5EF4-FFF2-40B4-BE49-F238E27FC236}">
                <a16:creationId xmlns:a16="http://schemas.microsoft.com/office/drawing/2014/main" id="{52B16716-B74F-1544-BA4D-2674DCC89E70}"/>
              </a:ext>
            </a:extLst>
          </p:cNvPr>
          <p:cNvSpPr>
            <a:spLocks noGrp="1"/>
          </p:cNvSpPr>
          <p:nvPr>
            <p:ph type="body" sz="quarter" idx="10"/>
          </p:nvPr>
        </p:nvSpPr>
        <p:spPr>
          <a:xfrm>
            <a:off x="4440823" y="6510338"/>
            <a:ext cx="5845175" cy="260350"/>
          </a:xfrm>
        </p:spPr>
        <p:txBody>
          <a:bodyPr/>
          <a:lstStyle/>
          <a:p>
            <a:pPr lvl="0"/>
            <a:r>
              <a:rPr lang="en-US" dirty="0">
                <a:solidFill>
                  <a:srgbClr val="FFFFFF"/>
                </a:solidFill>
              </a:rPr>
              <a:t>Office of Strategic Planning and Initiatives</a:t>
            </a:r>
          </a:p>
          <a:p>
            <a:endParaRPr lang="en-US" dirty="0"/>
          </a:p>
        </p:txBody>
      </p:sp>
      <p:grpSp>
        <p:nvGrpSpPr>
          <p:cNvPr id="79" name="Group 78">
            <a:extLst>
              <a:ext uri="{FF2B5EF4-FFF2-40B4-BE49-F238E27FC236}">
                <a16:creationId xmlns:a16="http://schemas.microsoft.com/office/drawing/2014/main" id="{91353538-CD16-4748-9EE8-C8470F126B4A}"/>
              </a:ext>
            </a:extLst>
          </p:cNvPr>
          <p:cNvGrpSpPr/>
          <p:nvPr/>
        </p:nvGrpSpPr>
        <p:grpSpPr>
          <a:xfrm>
            <a:off x="2419927" y="4183778"/>
            <a:ext cx="5148176" cy="1822491"/>
            <a:chOff x="175726" y="83052"/>
            <a:chExt cx="4914945" cy="860198"/>
          </a:xfrm>
          <a:scene3d>
            <a:camera prst="orthographicFront"/>
            <a:lightRig rig="threePt" dir="t">
              <a:rot lat="0" lon="0" rev="7500000"/>
            </a:lightRig>
          </a:scene3d>
        </p:grpSpPr>
        <p:sp>
          <p:nvSpPr>
            <p:cNvPr id="80" name="Rounded Rectangle 79">
              <a:extLst>
                <a:ext uri="{FF2B5EF4-FFF2-40B4-BE49-F238E27FC236}">
                  <a16:creationId xmlns:a16="http://schemas.microsoft.com/office/drawing/2014/main" id="{0F2DDBB2-7F5F-BF47-BAA2-2B918907DE89}"/>
                </a:ext>
              </a:extLst>
            </p:cNvPr>
            <p:cNvSpPr/>
            <p:nvPr/>
          </p:nvSpPr>
          <p:spPr>
            <a:xfrm>
              <a:off x="175726" y="83052"/>
              <a:ext cx="4914945" cy="860198"/>
            </a:xfrm>
            <a:prstGeom prst="roundRect">
              <a:avLst/>
            </a:prstGeom>
            <a:solidFill>
              <a:srgbClr val="085959"/>
            </a:solidFill>
            <a:sp3d prstMaterial="plastic">
              <a:bevelT w="127000" h="25400" prst="relaxedInset"/>
            </a:sp3d>
          </p:spPr>
          <p:style>
            <a:lnRef idx="0">
              <a:schemeClr val="lt1">
                <a:hueOff val="0"/>
                <a:satOff val="0"/>
                <a:lumOff val="0"/>
                <a:alphaOff val="0"/>
              </a:schemeClr>
            </a:lnRef>
            <a:fillRef idx="3">
              <a:scrgbClr r="0" g="0" b="0"/>
            </a:fillRef>
            <a:effectRef idx="2">
              <a:schemeClr val="accent2">
                <a:hueOff val="0"/>
                <a:satOff val="0"/>
                <a:lumOff val="0"/>
                <a:alphaOff val="0"/>
              </a:schemeClr>
            </a:effectRef>
            <a:fontRef idx="minor">
              <a:schemeClr val="lt1"/>
            </a:fontRef>
          </p:style>
        </p:sp>
        <p:sp>
          <p:nvSpPr>
            <p:cNvPr id="81" name="Rounded Rectangle 4">
              <a:extLst>
                <a:ext uri="{FF2B5EF4-FFF2-40B4-BE49-F238E27FC236}">
                  <a16:creationId xmlns:a16="http://schemas.microsoft.com/office/drawing/2014/main" id="{169B407D-C017-F448-8AB1-3201F917393E}"/>
                </a:ext>
              </a:extLst>
            </p:cNvPr>
            <p:cNvSpPr txBox="1"/>
            <p:nvPr/>
          </p:nvSpPr>
          <p:spPr>
            <a:xfrm>
              <a:off x="217717" y="125043"/>
              <a:ext cx="4830963" cy="776216"/>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36577" tIns="0" rIns="136577" bIns="0" numCol="1" spcCol="1270" anchor="ctr" anchorCtr="0">
              <a:noAutofit/>
            </a:bodyPr>
            <a:lstStyle/>
            <a:p>
              <a:pPr marL="347663" lvl="0" indent="-336550" defTabSz="622300">
                <a:lnSpc>
                  <a:spcPct val="90000"/>
                </a:lnSpc>
                <a:spcBef>
                  <a:spcPct val="0"/>
                </a:spcBef>
                <a:spcAft>
                  <a:spcPct val="35000"/>
                </a:spcAft>
              </a:pPr>
              <a:r>
                <a:rPr lang="en-US" sz="1500" b="1" u="sng" dirty="0">
                  <a:solidFill>
                    <a:srgbClr val="FFFFFF"/>
                  </a:solidFill>
                </a:rPr>
                <a:t>COVID-19 IMPACT</a:t>
              </a:r>
              <a:r>
                <a:rPr lang="en-US" sz="1500" b="1" dirty="0">
                  <a:solidFill>
                    <a:srgbClr val="FFFFFF"/>
                  </a:solidFill>
                </a:rPr>
                <a:t>: Due to the pandemic, </a:t>
              </a:r>
              <a:r>
                <a:rPr lang="en-US" sz="1500" b="1" dirty="0">
                  <a:solidFill>
                    <a:schemeClr val="bg1"/>
                  </a:solidFill>
                  <a:latin typeface="Arial" panose="020B0604020202020204" pitchFamily="34" charset="0"/>
                  <a:ea typeface="Times New Roman" panose="02020603050405020304" pitchFamily="18" charset="0"/>
                </a:rPr>
                <a:t>a backlog negatively impacted the overall performance of this measure </a:t>
              </a:r>
              <a:endParaRPr lang="en-US" sz="1500" b="1" dirty="0">
                <a:solidFill>
                  <a:schemeClr val="bg1"/>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12705198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Arrow: Chevron 4">
            <a:extLst>
              <a:ext uri="{FF2B5EF4-FFF2-40B4-BE49-F238E27FC236}">
                <a16:creationId xmlns:a16="http://schemas.microsoft.com/office/drawing/2014/main" id="{B3B5FCEB-9AF0-FF42-A9A9-AA82D99EF67F}"/>
              </a:ext>
            </a:extLst>
          </p:cNvPr>
          <p:cNvSpPr txBox="1"/>
          <p:nvPr/>
        </p:nvSpPr>
        <p:spPr>
          <a:xfrm>
            <a:off x="491648" y="2500695"/>
            <a:ext cx="1554128" cy="251812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1275" tIns="41275" rIns="41275" bIns="41275" numCol="1" spcCol="1270" anchor="ctr" anchorCtr="0">
            <a:noAutofit/>
          </a:bodyPr>
          <a:lstStyle/>
          <a:p>
            <a:pPr lvl="0" algn="ctr"/>
            <a:r>
              <a:rPr lang="en-US" b="1">
                <a:solidFill>
                  <a:schemeClr val="bg1"/>
                </a:solidFill>
              </a:rPr>
              <a:t>Promote programs that empower Georgians to improve their economic, medical and mental well-being.</a:t>
            </a:r>
            <a:endParaRPr lang="en-US">
              <a:solidFill>
                <a:schemeClr val="bg1"/>
              </a:solidFill>
            </a:endParaRPr>
          </a:p>
        </p:txBody>
      </p:sp>
      <p:sp>
        <p:nvSpPr>
          <p:cNvPr id="19" name="TextBox 18">
            <a:extLst>
              <a:ext uri="{FF2B5EF4-FFF2-40B4-BE49-F238E27FC236}">
                <a16:creationId xmlns:a16="http://schemas.microsoft.com/office/drawing/2014/main" id="{25210742-8010-4824-9496-9859718152BE}"/>
              </a:ext>
            </a:extLst>
          </p:cNvPr>
          <p:cNvSpPr txBox="1"/>
          <p:nvPr/>
        </p:nvSpPr>
        <p:spPr>
          <a:xfrm>
            <a:off x="2524702" y="1325264"/>
            <a:ext cx="4931350" cy="461665"/>
          </a:xfrm>
          <a:prstGeom prst="rect">
            <a:avLst/>
          </a:prstGeom>
          <a:noFill/>
        </p:spPr>
        <p:txBody>
          <a:bodyPr wrap="none" rtlCol="0">
            <a:spAutoFit/>
          </a:bodyPr>
          <a:lstStyle/>
          <a:p>
            <a:r>
              <a:rPr lang="en-US" sz="2400" b="1" cap="small">
                <a:solidFill>
                  <a:schemeClr val="accent6">
                    <a:lumMod val="50000"/>
                  </a:schemeClr>
                </a:solidFill>
                <a:latin typeface="Arial" panose="020B0604020202020204" pitchFamily="34" charset="0"/>
                <a:cs typeface="Arial" panose="020B0604020202020204" pitchFamily="34" charset="0"/>
              </a:rPr>
              <a:t>Division of Aging Services </a:t>
            </a:r>
            <a:r>
              <a:rPr lang="en-US" sz="2400" b="1">
                <a:solidFill>
                  <a:schemeClr val="accent6">
                    <a:lumMod val="50000"/>
                  </a:schemeClr>
                </a:solidFill>
                <a:latin typeface="Arial" panose="020B0604020202020204" pitchFamily="34" charset="0"/>
                <a:cs typeface="Arial" panose="020B0604020202020204" pitchFamily="34" charset="0"/>
              </a:rPr>
              <a:t>(DAS)</a:t>
            </a:r>
          </a:p>
        </p:txBody>
      </p:sp>
      <p:grpSp>
        <p:nvGrpSpPr>
          <p:cNvPr id="21" name="Group 20">
            <a:extLst>
              <a:ext uri="{FF2B5EF4-FFF2-40B4-BE49-F238E27FC236}">
                <a16:creationId xmlns:a16="http://schemas.microsoft.com/office/drawing/2014/main" id="{97DA5432-22F4-49DA-B21C-67EA45AE9A9B}"/>
              </a:ext>
            </a:extLst>
          </p:cNvPr>
          <p:cNvGrpSpPr/>
          <p:nvPr/>
        </p:nvGrpSpPr>
        <p:grpSpPr>
          <a:xfrm>
            <a:off x="2650910" y="1862022"/>
            <a:ext cx="9309703" cy="531360"/>
            <a:chOff x="515374" y="29140"/>
            <a:chExt cx="7955244" cy="531360"/>
          </a:xfrm>
          <a:scene3d>
            <a:camera prst="orthographicFront"/>
            <a:lightRig rig="threePt" dir="t">
              <a:rot lat="0" lon="0" rev="7500000"/>
            </a:lightRig>
          </a:scene3d>
        </p:grpSpPr>
        <p:sp>
          <p:nvSpPr>
            <p:cNvPr id="22" name="Rectangle: Rounded Corners 21">
              <a:extLst>
                <a:ext uri="{FF2B5EF4-FFF2-40B4-BE49-F238E27FC236}">
                  <a16:creationId xmlns:a16="http://schemas.microsoft.com/office/drawing/2014/main" id="{CFDAC105-8D61-4606-812C-7155E679E2FC}"/>
                </a:ext>
              </a:extLst>
            </p:cNvPr>
            <p:cNvSpPr/>
            <p:nvPr/>
          </p:nvSpPr>
          <p:spPr>
            <a:xfrm>
              <a:off x="515374" y="29140"/>
              <a:ext cx="7955244" cy="531360"/>
            </a:xfrm>
            <a:prstGeom prst="roundRect">
              <a:avLst/>
            </a:prstGeom>
            <a:sp3d prstMaterial="plastic">
              <a:bevelT w="127000" h="25400" prst="relaxedInset"/>
            </a:sp3d>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sp>
        <p:sp>
          <p:nvSpPr>
            <p:cNvPr id="23" name="Rectangle: Rounded Corners 4">
              <a:extLst>
                <a:ext uri="{FF2B5EF4-FFF2-40B4-BE49-F238E27FC236}">
                  <a16:creationId xmlns:a16="http://schemas.microsoft.com/office/drawing/2014/main" id="{97CD1457-D3C2-4309-BC4A-658CE7821629}"/>
                </a:ext>
              </a:extLst>
            </p:cNvPr>
            <p:cNvSpPr txBox="1"/>
            <p:nvPr/>
          </p:nvSpPr>
          <p:spPr>
            <a:xfrm>
              <a:off x="541313" y="55079"/>
              <a:ext cx="7903366" cy="479482"/>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272719" tIns="0" rIns="272719" bIns="0" numCol="1" spcCol="1270" anchor="ctr" anchorCtr="0">
              <a:noAutofit/>
            </a:bodyPr>
            <a:lstStyle/>
            <a:p>
              <a:pPr marL="0" lvl="0" indent="0" algn="l" defTabSz="622300">
                <a:lnSpc>
                  <a:spcPct val="90000"/>
                </a:lnSpc>
                <a:spcBef>
                  <a:spcPct val="0"/>
                </a:spcBef>
                <a:spcAft>
                  <a:spcPct val="35000"/>
                </a:spcAft>
                <a:buNone/>
                <a:tabLst/>
              </a:pPr>
              <a:r>
                <a:rPr lang="en-US" sz="2400" b="1" kern="1200">
                  <a:latin typeface="Arial" panose="020B0604020202020204" pitchFamily="34" charset="0"/>
                  <a:cs typeface="Arial" panose="020B0604020202020204" pitchFamily="34" charset="0"/>
                </a:rPr>
                <a:t>4.3 Assistive Technology</a:t>
              </a:r>
            </a:p>
          </p:txBody>
        </p:sp>
      </p:grpSp>
      <p:graphicFrame>
        <p:nvGraphicFramePr>
          <p:cNvPr id="24" name="Diagram 23">
            <a:extLst>
              <a:ext uri="{FF2B5EF4-FFF2-40B4-BE49-F238E27FC236}">
                <a16:creationId xmlns:a16="http://schemas.microsoft.com/office/drawing/2014/main" id="{8596C4CA-61B2-41CC-A3D5-4DCD5431A671}"/>
              </a:ext>
            </a:extLst>
          </p:cNvPr>
          <p:cNvGraphicFramePr/>
          <p:nvPr>
            <p:extLst>
              <p:ext uri="{D42A27DB-BD31-4B8C-83A1-F6EECF244321}">
                <p14:modId xmlns:p14="http://schemas.microsoft.com/office/powerpoint/2010/main" val="3608886918"/>
              </p:ext>
            </p:extLst>
          </p:nvPr>
        </p:nvGraphicFramePr>
        <p:xfrm>
          <a:off x="2650910" y="2493639"/>
          <a:ext cx="9306564" cy="212644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Rectangle 1">
            <a:extLst>
              <a:ext uri="{FF2B5EF4-FFF2-40B4-BE49-F238E27FC236}">
                <a16:creationId xmlns:a16="http://schemas.microsoft.com/office/drawing/2014/main" id="{D2B02568-B96B-E24C-A7F6-D23F5CB416C9}"/>
              </a:ext>
            </a:extLst>
          </p:cNvPr>
          <p:cNvSpPr/>
          <p:nvPr/>
        </p:nvSpPr>
        <p:spPr>
          <a:xfrm>
            <a:off x="5977217" y="3244334"/>
            <a:ext cx="237566" cy="369332"/>
          </a:xfrm>
          <a:prstGeom prst="rect">
            <a:avLst/>
          </a:prstGeom>
        </p:spPr>
        <p:txBody>
          <a:bodyPr wrap="none">
            <a:spAutoFit/>
          </a:bodyPr>
          <a:lstStyle/>
          <a:p>
            <a:r>
              <a:rPr lang="en-US">
                <a:solidFill>
                  <a:srgbClr val="000000"/>
                </a:solidFill>
                <a:latin typeface="-webkit-standard"/>
              </a:rPr>
              <a:t> </a:t>
            </a:r>
            <a:endParaRPr lang="en-US"/>
          </a:p>
        </p:txBody>
      </p:sp>
      <p:sp>
        <p:nvSpPr>
          <p:cNvPr id="36" name="Line 14">
            <a:extLst>
              <a:ext uri="{FF2B5EF4-FFF2-40B4-BE49-F238E27FC236}">
                <a16:creationId xmlns:a16="http://schemas.microsoft.com/office/drawing/2014/main" id="{1F529BEE-BC7C-4DBA-8575-638CC8956F60}"/>
              </a:ext>
            </a:extLst>
          </p:cNvPr>
          <p:cNvSpPr>
            <a:spLocks noChangeShapeType="1"/>
          </p:cNvSpPr>
          <p:nvPr/>
        </p:nvSpPr>
        <p:spPr bwMode="auto">
          <a:xfrm>
            <a:off x="9372601" y="5316538"/>
            <a:ext cx="0" cy="538162"/>
          </a:xfrm>
          <a:prstGeom prst="line">
            <a:avLst/>
          </a:prstGeom>
          <a:noFill/>
          <a:ln w="793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7" name="Line 15">
            <a:extLst>
              <a:ext uri="{FF2B5EF4-FFF2-40B4-BE49-F238E27FC236}">
                <a16:creationId xmlns:a16="http://schemas.microsoft.com/office/drawing/2014/main" id="{338F440B-0DDD-47BE-B424-3EEECEF33474}"/>
              </a:ext>
            </a:extLst>
          </p:cNvPr>
          <p:cNvSpPr>
            <a:spLocks noChangeShapeType="1"/>
          </p:cNvSpPr>
          <p:nvPr/>
        </p:nvSpPr>
        <p:spPr bwMode="auto">
          <a:xfrm>
            <a:off x="10456863" y="5316538"/>
            <a:ext cx="0" cy="538162"/>
          </a:xfrm>
          <a:prstGeom prst="line">
            <a:avLst/>
          </a:prstGeom>
          <a:noFill/>
          <a:ln w="793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0" name="Line 18">
            <a:extLst>
              <a:ext uri="{FF2B5EF4-FFF2-40B4-BE49-F238E27FC236}">
                <a16:creationId xmlns:a16="http://schemas.microsoft.com/office/drawing/2014/main" id="{034748A3-EFEC-458C-A994-9C030BA79E64}"/>
              </a:ext>
            </a:extLst>
          </p:cNvPr>
          <p:cNvSpPr>
            <a:spLocks noChangeShapeType="1"/>
          </p:cNvSpPr>
          <p:nvPr/>
        </p:nvSpPr>
        <p:spPr bwMode="auto">
          <a:xfrm>
            <a:off x="11539538" y="5316538"/>
            <a:ext cx="0" cy="538162"/>
          </a:xfrm>
          <a:prstGeom prst="line">
            <a:avLst/>
          </a:prstGeom>
          <a:noFill/>
          <a:ln w="793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8" name="Oval 37">
            <a:extLst>
              <a:ext uri="{FF2B5EF4-FFF2-40B4-BE49-F238E27FC236}">
                <a16:creationId xmlns:a16="http://schemas.microsoft.com/office/drawing/2014/main" id="{1ADC4DFE-041B-4347-B6CC-4BBE152934AB}"/>
              </a:ext>
            </a:extLst>
          </p:cNvPr>
          <p:cNvSpPr/>
          <p:nvPr/>
        </p:nvSpPr>
        <p:spPr>
          <a:xfrm>
            <a:off x="11430331" y="1942339"/>
            <a:ext cx="332548" cy="318570"/>
          </a:xfrm>
          <a:prstGeom prst="ellipse">
            <a:avLst/>
          </a:prstGeom>
          <a:solidFill>
            <a:srgbClr val="FFC000"/>
          </a:solidFill>
          <a:ln>
            <a:noFill/>
          </a:ln>
          <a:scene3d>
            <a:camera prst="orthographicFront"/>
            <a:lightRig rig="soft" dir="t">
              <a:rot lat="0" lon="0" rev="15600000"/>
            </a:lightRig>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prstMaterial="softEdge">
              <a:bevelT w="25400" h="38100"/>
            </a:sp3d>
          </a:bodyPr>
          <a:lstStyle/>
          <a:p>
            <a:pPr algn="ctr"/>
            <a:r>
              <a:rPr lang="en-US" b="1">
                <a:ln/>
                <a:solidFill>
                  <a:schemeClr val="accent4"/>
                </a:solidFill>
              </a:rPr>
              <a:t>  </a:t>
            </a:r>
          </a:p>
        </p:txBody>
      </p:sp>
      <p:sp>
        <p:nvSpPr>
          <p:cNvPr id="45" name="Title 1">
            <a:extLst>
              <a:ext uri="{FF2B5EF4-FFF2-40B4-BE49-F238E27FC236}">
                <a16:creationId xmlns:a16="http://schemas.microsoft.com/office/drawing/2014/main" id="{32F53F5A-6964-D04E-B446-23336A2813F1}"/>
              </a:ext>
            </a:extLst>
          </p:cNvPr>
          <p:cNvSpPr>
            <a:spLocks noGrp="1"/>
          </p:cNvSpPr>
          <p:nvPr>
            <p:ph type="title"/>
          </p:nvPr>
        </p:nvSpPr>
        <p:spPr>
          <a:xfrm>
            <a:off x="0" y="256185"/>
            <a:ext cx="12191999" cy="1033368"/>
          </a:xfrm>
        </p:spPr>
        <p:txBody>
          <a:bodyPr/>
          <a:lstStyle/>
          <a:p>
            <a:r>
              <a:rPr lang="en-US" dirty="0"/>
              <a:t>Put Georgians first</a:t>
            </a:r>
          </a:p>
        </p:txBody>
      </p:sp>
      <p:grpSp>
        <p:nvGrpSpPr>
          <p:cNvPr id="46" name="Group 45">
            <a:extLst>
              <a:ext uri="{FF2B5EF4-FFF2-40B4-BE49-F238E27FC236}">
                <a16:creationId xmlns:a16="http://schemas.microsoft.com/office/drawing/2014/main" id="{C67E7D87-BAEC-8C4E-BDAD-CD0D87F03D23}"/>
              </a:ext>
            </a:extLst>
          </p:cNvPr>
          <p:cNvGrpSpPr/>
          <p:nvPr/>
        </p:nvGrpSpPr>
        <p:grpSpPr>
          <a:xfrm>
            <a:off x="349622" y="553156"/>
            <a:ext cx="1866635" cy="5754656"/>
            <a:chOff x="349622" y="553156"/>
            <a:chExt cx="1866635" cy="5754656"/>
          </a:xfrm>
        </p:grpSpPr>
        <p:grpSp>
          <p:nvGrpSpPr>
            <p:cNvPr id="47" name="Group 46">
              <a:extLst>
                <a:ext uri="{FF2B5EF4-FFF2-40B4-BE49-F238E27FC236}">
                  <a16:creationId xmlns:a16="http://schemas.microsoft.com/office/drawing/2014/main" id="{DB9D3A80-85F7-F045-B9AA-09988EEEF2EC}"/>
                </a:ext>
              </a:extLst>
            </p:cNvPr>
            <p:cNvGrpSpPr/>
            <p:nvPr/>
          </p:nvGrpSpPr>
          <p:grpSpPr>
            <a:xfrm>
              <a:off x="861924" y="553156"/>
              <a:ext cx="809180" cy="809180"/>
              <a:chOff x="476490" y="0"/>
              <a:chExt cx="809180" cy="809180"/>
            </a:xfrm>
          </p:grpSpPr>
          <p:sp>
            <p:nvSpPr>
              <p:cNvPr id="51" name="Oval 50">
                <a:extLst>
                  <a:ext uri="{FF2B5EF4-FFF2-40B4-BE49-F238E27FC236}">
                    <a16:creationId xmlns:a16="http://schemas.microsoft.com/office/drawing/2014/main" id="{C8C6E688-E35A-3741-92E4-35E8EE51EDA9}"/>
                  </a:ext>
                </a:extLst>
              </p:cNvPr>
              <p:cNvSpPr/>
              <p:nvPr/>
            </p:nvSpPr>
            <p:spPr>
              <a:xfrm>
                <a:off x="476490" y="0"/>
                <a:ext cx="809180" cy="809180"/>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2" name="Oval 4">
                <a:extLst>
                  <a:ext uri="{FF2B5EF4-FFF2-40B4-BE49-F238E27FC236}">
                    <a16:creationId xmlns:a16="http://schemas.microsoft.com/office/drawing/2014/main" id="{1134DC1C-7F74-9947-A575-9E02C3A68DCE}"/>
                  </a:ext>
                </a:extLst>
              </p:cNvPr>
              <p:cNvSpPr txBox="1"/>
              <p:nvPr/>
            </p:nvSpPr>
            <p:spPr>
              <a:xfrm>
                <a:off x="594992" y="118502"/>
                <a:ext cx="542147" cy="57217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1911350">
                  <a:lnSpc>
                    <a:spcPct val="90000"/>
                  </a:lnSpc>
                  <a:spcBef>
                    <a:spcPct val="0"/>
                  </a:spcBef>
                  <a:spcAft>
                    <a:spcPct val="35000"/>
                  </a:spcAft>
                  <a:buNone/>
                </a:pPr>
                <a:r>
                  <a:rPr lang="en-US" sz="4300" b="1" kern="1200"/>
                  <a:t>4</a:t>
                </a:r>
              </a:p>
            </p:txBody>
          </p:sp>
        </p:grpSp>
        <p:grpSp>
          <p:nvGrpSpPr>
            <p:cNvPr id="48" name="Group 47">
              <a:extLst>
                <a:ext uri="{FF2B5EF4-FFF2-40B4-BE49-F238E27FC236}">
                  <a16:creationId xmlns:a16="http://schemas.microsoft.com/office/drawing/2014/main" id="{E0478C60-DF93-1846-9F77-B9BB120E8965}"/>
                </a:ext>
              </a:extLst>
            </p:cNvPr>
            <p:cNvGrpSpPr/>
            <p:nvPr/>
          </p:nvGrpSpPr>
          <p:grpSpPr>
            <a:xfrm>
              <a:off x="349622" y="805912"/>
              <a:ext cx="1866635" cy="5501900"/>
              <a:chOff x="349622" y="805912"/>
              <a:chExt cx="1866635" cy="5501900"/>
            </a:xfrm>
          </p:grpSpPr>
          <p:sp>
            <p:nvSpPr>
              <p:cNvPr id="49" name="Arrow: Chevron 21">
                <a:extLst>
                  <a:ext uri="{FF2B5EF4-FFF2-40B4-BE49-F238E27FC236}">
                    <a16:creationId xmlns:a16="http://schemas.microsoft.com/office/drawing/2014/main" id="{47F9BA43-9C8A-3543-9E21-13F3EE49F1C8}"/>
                  </a:ext>
                </a:extLst>
              </p:cNvPr>
              <p:cNvSpPr/>
              <p:nvPr/>
            </p:nvSpPr>
            <p:spPr>
              <a:xfrm rot="5400000">
                <a:off x="-1468010" y="2623544"/>
                <a:ext cx="5501900" cy="1866635"/>
              </a:xfrm>
              <a:prstGeom prst="chevron">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0" name="Arrow: Chevron 4">
                <a:extLst>
                  <a:ext uri="{FF2B5EF4-FFF2-40B4-BE49-F238E27FC236}">
                    <a16:creationId xmlns:a16="http://schemas.microsoft.com/office/drawing/2014/main" id="{7C392F03-DA7C-594C-9010-52708631CEF6}"/>
                  </a:ext>
                </a:extLst>
              </p:cNvPr>
              <p:cNvSpPr txBox="1"/>
              <p:nvPr/>
            </p:nvSpPr>
            <p:spPr>
              <a:xfrm>
                <a:off x="491648" y="2500695"/>
                <a:ext cx="1554128" cy="251812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1275" tIns="41275" rIns="41275" bIns="41275" numCol="1" spcCol="1270" anchor="ctr" anchorCtr="0">
                <a:noAutofit/>
              </a:bodyPr>
              <a:lstStyle/>
              <a:p>
                <a:pPr lvl="0" algn="ctr"/>
                <a:r>
                  <a:rPr lang="en-US" b="1" dirty="0">
                    <a:solidFill>
                      <a:schemeClr val="bg1"/>
                    </a:solidFill>
                  </a:rPr>
                  <a:t>Promote programs that empower Georgians to improve their economic, medical and mental well-being.</a:t>
                </a:r>
                <a:endParaRPr lang="en-US" dirty="0">
                  <a:solidFill>
                    <a:schemeClr val="bg1"/>
                  </a:solidFill>
                </a:endParaRPr>
              </a:p>
            </p:txBody>
          </p:sp>
        </p:grpSp>
      </p:grpSp>
      <p:graphicFrame>
        <p:nvGraphicFramePr>
          <p:cNvPr id="60" name="Table 59">
            <a:extLst>
              <a:ext uri="{FF2B5EF4-FFF2-40B4-BE49-F238E27FC236}">
                <a16:creationId xmlns:a16="http://schemas.microsoft.com/office/drawing/2014/main" id="{81B39983-D4C7-A94B-BF70-C6F2633DD4BD}"/>
              </a:ext>
            </a:extLst>
          </p:cNvPr>
          <p:cNvGraphicFramePr>
            <a:graphicFrameLocks noGrp="1"/>
          </p:cNvGraphicFramePr>
          <p:nvPr>
            <p:extLst>
              <p:ext uri="{D42A27DB-BD31-4B8C-83A1-F6EECF244321}">
                <p14:modId xmlns:p14="http://schemas.microsoft.com/office/powerpoint/2010/main" val="1746662618"/>
              </p:ext>
            </p:extLst>
          </p:nvPr>
        </p:nvGraphicFramePr>
        <p:xfrm>
          <a:off x="7720410" y="5149129"/>
          <a:ext cx="4242403" cy="731520"/>
        </p:xfrm>
        <a:graphic>
          <a:graphicData uri="http://schemas.openxmlformats.org/drawingml/2006/table">
            <a:tbl>
              <a:tblPr firstRow="1" bandRow="1">
                <a:tableStyleId>{5C22544A-7EE6-4342-B048-85BDC9FD1C3A}</a:tableStyleId>
              </a:tblPr>
              <a:tblGrid>
                <a:gridCol w="1106328">
                  <a:extLst>
                    <a:ext uri="{9D8B030D-6E8A-4147-A177-3AD203B41FA5}">
                      <a16:colId xmlns:a16="http://schemas.microsoft.com/office/drawing/2014/main" val="2859239521"/>
                    </a:ext>
                  </a:extLst>
                </a:gridCol>
                <a:gridCol w="1007756">
                  <a:extLst>
                    <a:ext uri="{9D8B030D-6E8A-4147-A177-3AD203B41FA5}">
                      <a16:colId xmlns:a16="http://schemas.microsoft.com/office/drawing/2014/main" val="2992965316"/>
                    </a:ext>
                  </a:extLst>
                </a:gridCol>
                <a:gridCol w="1075440">
                  <a:extLst>
                    <a:ext uri="{9D8B030D-6E8A-4147-A177-3AD203B41FA5}">
                      <a16:colId xmlns:a16="http://schemas.microsoft.com/office/drawing/2014/main" val="238686205"/>
                    </a:ext>
                  </a:extLst>
                </a:gridCol>
                <a:gridCol w="1052879">
                  <a:extLst>
                    <a:ext uri="{9D8B030D-6E8A-4147-A177-3AD203B41FA5}">
                      <a16:colId xmlns:a16="http://schemas.microsoft.com/office/drawing/2014/main" val="3554483202"/>
                    </a:ext>
                  </a:extLst>
                </a:gridCol>
              </a:tblGrid>
              <a:tr h="403030">
                <a:tc>
                  <a:txBody>
                    <a:bodyPr/>
                    <a:lstStyle/>
                    <a:p>
                      <a:pPr lvl="0" algn="ctr">
                        <a:buNone/>
                      </a:pPr>
                      <a:r>
                        <a:rPr lang="en-US" sz="1200" b="1" i="0" u="none" strike="noStrike" noProof="0" dirty="0">
                          <a:effectLst/>
                          <a:latin typeface="Arial"/>
                        </a:rPr>
                        <a:t>Results</a:t>
                      </a:r>
                    </a:p>
                    <a:p>
                      <a:pPr lvl="0" algn="ctr">
                        <a:buNone/>
                      </a:pPr>
                      <a:r>
                        <a:rPr lang="en-US" sz="1200" b="1" i="0" u="none" strike="noStrike" noProof="0" dirty="0">
                          <a:effectLst/>
                          <a:latin typeface="Arial"/>
                        </a:rPr>
                        <a:t>Q1 </a:t>
                      </a:r>
                      <a:endParaRPr lang="en-US" sz="1200" b="1"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lvl="0" algn="ctr">
                        <a:buNone/>
                      </a:pPr>
                      <a:r>
                        <a:rPr lang="en-US" sz="1200" b="1" i="0" u="none" strike="noStrike" kern="1200" noProof="0">
                          <a:solidFill>
                            <a:schemeClr val="lt1"/>
                          </a:solidFill>
                          <a:effectLst/>
                          <a:latin typeface="Arial"/>
                          <a:ea typeface="+mn-ea"/>
                          <a:cs typeface="+mn-cs"/>
                        </a:rPr>
                        <a:t>Results</a:t>
                      </a:r>
                    </a:p>
                    <a:p>
                      <a:pPr lvl="0" algn="ctr">
                        <a:buNone/>
                      </a:pPr>
                      <a:r>
                        <a:rPr lang="en-US" sz="1200" b="1" i="0" u="none" strike="noStrike" kern="1200" noProof="0">
                          <a:solidFill>
                            <a:schemeClr val="lt1"/>
                          </a:solidFill>
                          <a:effectLst/>
                          <a:latin typeface="Arial"/>
                          <a:ea typeface="+mn-ea"/>
                          <a:cs typeface="+mn-cs"/>
                        </a:rPr>
                        <a:t>Q2</a:t>
                      </a:r>
                      <a:endParaRPr lang="en-US" sz="1200" b="1" i="0" u="none" strike="noStrike" kern="1200">
                        <a:solidFill>
                          <a:schemeClr val="lt1"/>
                        </a:solidFill>
                        <a:effectLst/>
                        <a:latin typeface="Arial"/>
                        <a:ea typeface="+mn-ea"/>
                        <a:cs typeface="+mn-cs"/>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algn="ctr" fontAlgn="base"/>
                      <a:r>
                        <a:rPr lang="en-US" sz="1200" b="1" i="0" u="none" strike="noStrike" kern="1200">
                          <a:solidFill>
                            <a:schemeClr val="lt1"/>
                          </a:solidFill>
                          <a:effectLst/>
                          <a:latin typeface="Arial"/>
                          <a:ea typeface="+mn-ea"/>
                          <a:cs typeface="+mn-cs"/>
                        </a:rPr>
                        <a:t>Results</a:t>
                      </a:r>
                    </a:p>
                    <a:p>
                      <a:pPr algn="ctr" fontAlgn="base"/>
                      <a:r>
                        <a:rPr lang="en-US" sz="1200" b="1" i="0" u="none" strike="noStrike" kern="1200">
                          <a:solidFill>
                            <a:schemeClr val="lt1"/>
                          </a:solidFill>
                          <a:effectLst/>
                          <a:latin typeface="Arial"/>
                          <a:ea typeface="+mn-ea"/>
                          <a:cs typeface="+mn-cs"/>
                        </a:rPr>
                        <a:t>Q3</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algn="ctr" fontAlgn="auto"/>
                      <a:r>
                        <a:rPr lang="en-US" sz="1200" b="1" i="0" u="none" strike="noStrike" kern="1200">
                          <a:solidFill>
                            <a:schemeClr val="lt1"/>
                          </a:solidFill>
                          <a:effectLst/>
                          <a:latin typeface="Arial"/>
                          <a:ea typeface="+mn-ea"/>
                          <a:cs typeface="+mn-cs"/>
                        </a:rPr>
                        <a:t>​</a:t>
                      </a:r>
                      <a:r>
                        <a:rPr lang="en-US" sz="1200" b="1" i="0" u="none" strike="noStrike" kern="1200" noProof="0">
                          <a:solidFill>
                            <a:schemeClr val="lt1"/>
                          </a:solidFill>
                          <a:effectLst/>
                          <a:latin typeface="Arial"/>
                          <a:ea typeface="+mn-ea"/>
                          <a:cs typeface="+mn-cs"/>
                        </a:rPr>
                        <a:t>Results</a:t>
                      </a:r>
                    </a:p>
                    <a:p>
                      <a:pPr lvl="0" algn="ctr">
                        <a:buNone/>
                      </a:pPr>
                      <a:r>
                        <a:rPr lang="en-US" sz="1200" b="1" i="0" u="none" strike="noStrike" kern="1200" noProof="0">
                          <a:solidFill>
                            <a:schemeClr val="lt1"/>
                          </a:solidFill>
                          <a:effectLst/>
                          <a:latin typeface="Arial"/>
                          <a:ea typeface="+mn-ea"/>
                          <a:cs typeface="+mn-cs"/>
                        </a:rPr>
                        <a:t>Q4</a:t>
                      </a:r>
                      <a:endParaRPr lang="en-US" sz="1200" b="1" i="0" u="none" strike="noStrike" kern="1200">
                        <a:solidFill>
                          <a:schemeClr val="lt1"/>
                        </a:solidFill>
                        <a:effectLst/>
                        <a:latin typeface="Arial"/>
                        <a:ea typeface="+mn-ea"/>
                        <a:cs typeface="+mn-cs"/>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extLst>
                  <a:ext uri="{0D108BD9-81ED-4DB2-BD59-A6C34878D82A}">
                    <a16:rowId xmlns:a16="http://schemas.microsoft.com/office/drawing/2014/main" val="2948275390"/>
                  </a:ext>
                </a:extLst>
              </a:tr>
              <a:tr h="245145">
                <a:tc>
                  <a:txBody>
                    <a:bodyPr/>
                    <a:lstStyle/>
                    <a:p>
                      <a:pPr algn="ctr" fontAlgn="base"/>
                      <a:r>
                        <a:rPr lang="en-US" sz="1200" b="1" kern="1200" dirty="0">
                          <a:solidFill>
                            <a:schemeClr val="dk1"/>
                          </a:solidFill>
                          <a:effectLst/>
                          <a:latin typeface="+mn-lt"/>
                          <a:ea typeface="+mn-ea"/>
                          <a:cs typeface="+mn-cs"/>
                        </a:rPr>
                        <a:t>52</a:t>
                      </a:r>
                      <a:r>
                        <a:rPr lang="en-US" sz="1200" b="1" kern="1200" dirty="0">
                          <a:solidFill>
                            <a:schemeClr val="tx1"/>
                          </a:solidFill>
                          <a:effectLst/>
                          <a:latin typeface="+mn-lt"/>
                          <a:ea typeface="+mn-ea"/>
                          <a:cs typeface="+mn-cs"/>
                        </a:rPr>
                        <a:t>6</a:t>
                      </a:r>
                      <a:endParaRPr lang="en-US" sz="1200" b="1" kern="1200" dirty="0">
                        <a:solidFill>
                          <a:srgbClr val="FF0000"/>
                        </a:solidFill>
                        <a:effectLst/>
                        <a:latin typeface="+mn-lt"/>
                        <a:ea typeface="+mn-ea"/>
                        <a:cs typeface="+mn-cs"/>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2">
                        <a:lumMod val="90000"/>
                      </a:schemeClr>
                    </a:solidFill>
                  </a:tcPr>
                </a:tc>
                <a:tc>
                  <a:txBody>
                    <a:bodyPr/>
                    <a:lstStyle/>
                    <a:p>
                      <a:pPr lvl="0" algn="ctr">
                        <a:buNone/>
                      </a:pPr>
                      <a:r>
                        <a:rPr lang="en-US" sz="1200" b="1" kern="1200" dirty="0">
                          <a:solidFill>
                            <a:schemeClr val="dk1"/>
                          </a:solidFill>
                          <a:effectLst/>
                          <a:latin typeface="+mn-lt"/>
                          <a:ea typeface="+mn-ea"/>
                          <a:cs typeface="+mn-cs"/>
                        </a:rPr>
                        <a:t>482</a:t>
                      </a:r>
                      <a:endParaRPr lang="en-US" sz="1200" b="1" kern="1200" dirty="0">
                        <a:solidFill>
                          <a:srgbClr val="FF0000"/>
                        </a:solidFill>
                        <a:effectLst/>
                        <a:latin typeface="+mn-lt"/>
                        <a:ea typeface="+mn-ea"/>
                        <a:cs typeface="+mn-cs"/>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2">
                        <a:lumMod val="90000"/>
                      </a:schemeClr>
                    </a:solidFill>
                  </a:tcPr>
                </a:tc>
                <a:tc>
                  <a:txBody>
                    <a:bodyPr/>
                    <a:lstStyle/>
                    <a:p>
                      <a:pPr algn="ctr" fontAlgn="base"/>
                      <a:r>
                        <a:rPr lang="en-US" sz="1200" b="1" kern="1200" dirty="0">
                          <a:solidFill>
                            <a:schemeClr val="dk1"/>
                          </a:solidFill>
                          <a:effectLst/>
                          <a:latin typeface="+mn-lt"/>
                          <a:ea typeface="+mn-ea"/>
                          <a:cs typeface="+mn-cs"/>
                        </a:rPr>
                        <a:t>470</a:t>
                      </a:r>
                      <a:endParaRPr lang="en-US" sz="1200" b="1" kern="1200" dirty="0">
                        <a:solidFill>
                          <a:srgbClr val="FF0000"/>
                        </a:solidFill>
                        <a:effectLst/>
                        <a:latin typeface="+mn-lt"/>
                        <a:ea typeface="+mn-ea"/>
                        <a:cs typeface="+mn-cs"/>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2">
                        <a:lumMod val="90000"/>
                      </a:schemeClr>
                    </a:solidFill>
                  </a:tcPr>
                </a:tc>
                <a:tc>
                  <a:txBody>
                    <a:bodyPr/>
                    <a:lstStyle/>
                    <a:p>
                      <a:pPr algn="ctr" fontAlgn="auto"/>
                      <a:r>
                        <a:rPr lang="en-US" sz="1200" b="1" dirty="0">
                          <a:effectLst/>
                          <a:latin typeface="Arial"/>
                        </a:rPr>
                        <a:t>414</a:t>
                      </a:r>
                      <a:endParaRPr lang="en-US" sz="1200" b="1" dirty="0">
                        <a:solidFill>
                          <a:srgbClr val="FF0000"/>
                        </a:solidFill>
                        <a:effectLst/>
                        <a:latin typeface="Arial"/>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2">
                        <a:lumMod val="90000"/>
                      </a:schemeClr>
                    </a:solidFill>
                  </a:tcPr>
                </a:tc>
                <a:extLst>
                  <a:ext uri="{0D108BD9-81ED-4DB2-BD59-A6C34878D82A}">
                    <a16:rowId xmlns:a16="http://schemas.microsoft.com/office/drawing/2014/main" val="1470773360"/>
                  </a:ext>
                </a:extLst>
              </a:tr>
            </a:tbl>
          </a:graphicData>
        </a:graphic>
      </p:graphicFrame>
      <p:graphicFrame>
        <p:nvGraphicFramePr>
          <p:cNvPr id="61" name="Table 60">
            <a:extLst>
              <a:ext uri="{FF2B5EF4-FFF2-40B4-BE49-F238E27FC236}">
                <a16:creationId xmlns:a16="http://schemas.microsoft.com/office/drawing/2014/main" id="{2DB3356A-AC0B-C942-88FC-2A20E4C748CE}"/>
              </a:ext>
            </a:extLst>
          </p:cNvPr>
          <p:cNvGraphicFramePr>
            <a:graphicFrameLocks noGrp="1"/>
          </p:cNvGraphicFramePr>
          <p:nvPr>
            <p:extLst>
              <p:ext uri="{D42A27DB-BD31-4B8C-83A1-F6EECF244321}">
                <p14:modId xmlns:p14="http://schemas.microsoft.com/office/powerpoint/2010/main" val="4138795983"/>
              </p:ext>
            </p:extLst>
          </p:nvPr>
        </p:nvGraphicFramePr>
        <p:xfrm>
          <a:off x="7716992" y="4389112"/>
          <a:ext cx="4248601" cy="760838"/>
        </p:xfrm>
        <a:graphic>
          <a:graphicData uri="http://schemas.openxmlformats.org/drawingml/2006/table">
            <a:tbl>
              <a:tblPr firstRow="1" bandRow="1">
                <a:tableStyleId>{5C22544A-7EE6-4342-B048-85BDC9FD1C3A}</a:tableStyleId>
              </a:tblPr>
              <a:tblGrid>
                <a:gridCol w="1025829">
                  <a:extLst>
                    <a:ext uri="{9D8B030D-6E8A-4147-A177-3AD203B41FA5}">
                      <a16:colId xmlns:a16="http://schemas.microsoft.com/office/drawing/2014/main" val="2756712608"/>
                    </a:ext>
                  </a:extLst>
                </a:gridCol>
                <a:gridCol w="1163523">
                  <a:extLst>
                    <a:ext uri="{9D8B030D-6E8A-4147-A177-3AD203B41FA5}">
                      <a16:colId xmlns:a16="http://schemas.microsoft.com/office/drawing/2014/main" val="644144769"/>
                    </a:ext>
                  </a:extLst>
                </a:gridCol>
                <a:gridCol w="1066563">
                  <a:extLst>
                    <a:ext uri="{9D8B030D-6E8A-4147-A177-3AD203B41FA5}">
                      <a16:colId xmlns:a16="http://schemas.microsoft.com/office/drawing/2014/main" val="2407208335"/>
                    </a:ext>
                  </a:extLst>
                </a:gridCol>
                <a:gridCol w="992686">
                  <a:extLst>
                    <a:ext uri="{9D8B030D-6E8A-4147-A177-3AD203B41FA5}">
                      <a16:colId xmlns:a16="http://schemas.microsoft.com/office/drawing/2014/main" val="3937966216"/>
                    </a:ext>
                  </a:extLst>
                </a:gridCol>
              </a:tblGrid>
              <a:tr h="379547">
                <a:tc>
                  <a:txBody>
                    <a:bodyPr/>
                    <a:lstStyle/>
                    <a:p>
                      <a:pPr lvl="0" algn="ctr">
                        <a:buNone/>
                      </a:pPr>
                      <a:r>
                        <a:rPr lang="en-US" sz="1200" b="1" i="0" u="none" strike="noStrike" noProof="0" dirty="0">
                          <a:effectLst/>
                          <a:latin typeface="Arial"/>
                        </a:rPr>
                        <a:t>Target</a:t>
                      </a:r>
                    </a:p>
                    <a:p>
                      <a:pPr lvl="0" algn="ctr">
                        <a:buNone/>
                      </a:pPr>
                      <a:r>
                        <a:rPr lang="en-US" sz="1200" b="1" i="0" u="none" strike="noStrike" noProof="0" dirty="0">
                          <a:effectLst/>
                          <a:latin typeface="Arial"/>
                        </a:rPr>
                        <a:t>Q1</a:t>
                      </a:r>
                      <a:endParaRPr lang="en-US" sz="1200"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lvl="0" algn="ctr">
                        <a:buNone/>
                      </a:pPr>
                      <a:r>
                        <a:rPr lang="en-US" sz="1200" b="1" i="0" u="none" strike="noStrike" kern="1200" noProof="0" dirty="0">
                          <a:solidFill>
                            <a:schemeClr val="lt1"/>
                          </a:solidFill>
                          <a:effectLst/>
                          <a:latin typeface="Arial"/>
                          <a:ea typeface="+mn-ea"/>
                          <a:cs typeface="+mn-cs"/>
                        </a:rPr>
                        <a:t>Target</a:t>
                      </a:r>
                    </a:p>
                    <a:p>
                      <a:pPr lvl="0" algn="ctr">
                        <a:buNone/>
                      </a:pPr>
                      <a:r>
                        <a:rPr lang="en-US" sz="1200" b="1" i="0" u="none" strike="noStrike" kern="1200" noProof="0" dirty="0">
                          <a:solidFill>
                            <a:schemeClr val="lt1"/>
                          </a:solidFill>
                          <a:effectLst/>
                          <a:latin typeface="Arial"/>
                          <a:ea typeface="+mn-ea"/>
                          <a:cs typeface="+mn-cs"/>
                        </a:rPr>
                        <a:t>Q2</a:t>
                      </a:r>
                      <a:endParaRPr lang="en-US" sz="1200" b="1" i="0" u="none" strike="noStrike" kern="1200" dirty="0">
                        <a:solidFill>
                          <a:schemeClr val="lt1"/>
                        </a:solidFill>
                        <a:effectLst/>
                        <a:latin typeface="Arial"/>
                        <a:ea typeface="+mn-ea"/>
                        <a:cs typeface="+mn-cs"/>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algn="ctr" fontAlgn="base"/>
                      <a:r>
                        <a:rPr lang="en-US" sz="1200" b="1" i="0" u="none" strike="noStrike" kern="1200">
                          <a:solidFill>
                            <a:schemeClr val="lt1"/>
                          </a:solidFill>
                          <a:effectLst/>
                          <a:latin typeface="Arial"/>
                          <a:ea typeface="+mn-ea"/>
                          <a:cs typeface="+mn-cs"/>
                        </a:rPr>
                        <a:t>Target</a:t>
                      </a:r>
                    </a:p>
                    <a:p>
                      <a:pPr algn="ctr" fontAlgn="base"/>
                      <a:r>
                        <a:rPr lang="en-US" sz="1200" b="1" i="0" u="none" strike="noStrike" kern="1200">
                          <a:solidFill>
                            <a:schemeClr val="lt1"/>
                          </a:solidFill>
                          <a:effectLst/>
                          <a:latin typeface="Arial"/>
                          <a:ea typeface="+mn-ea"/>
                          <a:cs typeface="+mn-cs"/>
                        </a:rPr>
                        <a:t>Q3</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lvl="0" algn="ctr">
                        <a:buNone/>
                      </a:pPr>
                      <a:r>
                        <a:rPr lang="en-US" sz="1200" b="1" i="0" u="none" strike="noStrike" kern="1200" noProof="0">
                          <a:solidFill>
                            <a:schemeClr val="lt1"/>
                          </a:solidFill>
                          <a:effectLst/>
                          <a:latin typeface="Arial"/>
                          <a:ea typeface="+mn-ea"/>
                          <a:cs typeface="+mn-cs"/>
                        </a:rPr>
                        <a:t>Target</a:t>
                      </a:r>
                    </a:p>
                    <a:p>
                      <a:pPr lvl="0" algn="ctr">
                        <a:buNone/>
                      </a:pPr>
                      <a:r>
                        <a:rPr lang="en-US" sz="1200" b="1" i="0" u="none" strike="noStrike" kern="1200" noProof="0">
                          <a:solidFill>
                            <a:schemeClr val="lt1"/>
                          </a:solidFill>
                          <a:effectLst/>
                          <a:latin typeface="Arial"/>
                          <a:ea typeface="+mn-ea"/>
                          <a:cs typeface="+mn-cs"/>
                        </a:rPr>
                        <a:t>Q4</a:t>
                      </a:r>
                      <a:endParaRPr lang="en-US" sz="1200" b="1" i="0" u="none" strike="noStrike" kern="1200">
                        <a:solidFill>
                          <a:schemeClr val="lt1"/>
                        </a:solidFill>
                        <a:effectLst/>
                        <a:latin typeface="Arial"/>
                        <a:ea typeface="+mn-ea"/>
                        <a:cs typeface="+mn-cs"/>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extLst>
                  <a:ext uri="{0D108BD9-81ED-4DB2-BD59-A6C34878D82A}">
                    <a16:rowId xmlns:a16="http://schemas.microsoft.com/office/drawing/2014/main" val="816728297"/>
                  </a:ext>
                </a:extLst>
              </a:tr>
              <a:tr h="303638">
                <a:tc>
                  <a:txBody>
                    <a:bodyPr/>
                    <a:lstStyle/>
                    <a:p>
                      <a:pPr lvl="0" algn="ctr">
                        <a:buNone/>
                      </a:pPr>
                      <a:r>
                        <a:rPr lang="en-US" sz="1200" b="1">
                          <a:solidFill>
                            <a:schemeClr val="tx1"/>
                          </a:solidFill>
                        </a:rPr>
                        <a:t>558</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lvl="0" algn="ctr">
                        <a:buNone/>
                      </a:pPr>
                      <a:r>
                        <a:rPr lang="en-US" sz="1200" b="1">
                          <a:solidFill>
                            <a:schemeClr val="tx1"/>
                          </a:solidFill>
                        </a:rPr>
                        <a:t>558</a:t>
                      </a:r>
                      <a:endParaRPr lang="en-US" sz="1200" b="1" i="0" u="none" strike="noStrike" kern="1200">
                        <a:solidFill>
                          <a:schemeClr val="tx1"/>
                        </a:solidFill>
                        <a:effectLst/>
                        <a:latin typeface="Arial"/>
                        <a:ea typeface="+mn-ea"/>
                        <a:cs typeface="+mn-cs"/>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algn="ctr" fontAlgn="base"/>
                      <a:r>
                        <a:rPr lang="en-US" sz="1200" b="1">
                          <a:solidFill>
                            <a:schemeClr val="tx1"/>
                          </a:solidFill>
                        </a:rPr>
                        <a:t>558</a:t>
                      </a:r>
                      <a:endParaRPr lang="en-US" sz="1200" b="1" i="0" u="none" strike="noStrike" kern="1200">
                        <a:solidFill>
                          <a:schemeClr val="tx1"/>
                        </a:solidFill>
                        <a:effectLst/>
                        <a:latin typeface="Arial"/>
                        <a:ea typeface="+mn-ea"/>
                        <a:cs typeface="+mn-cs"/>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lvl="0" algn="ctr">
                        <a:buNone/>
                      </a:pPr>
                      <a:r>
                        <a:rPr lang="en-US" sz="1200" b="1" dirty="0">
                          <a:solidFill>
                            <a:schemeClr val="tx1"/>
                          </a:solidFill>
                        </a:rPr>
                        <a:t>558</a:t>
                      </a:r>
                      <a:endParaRPr lang="en-US" sz="1200" b="1" i="0" u="none" strike="noStrike" kern="1200" dirty="0">
                        <a:solidFill>
                          <a:schemeClr val="tx1"/>
                        </a:solidFill>
                        <a:effectLst/>
                        <a:latin typeface="Arial"/>
                        <a:ea typeface="+mn-ea"/>
                        <a:cs typeface="+mn-cs"/>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extLst>
                  <a:ext uri="{0D108BD9-81ED-4DB2-BD59-A6C34878D82A}">
                    <a16:rowId xmlns:a16="http://schemas.microsoft.com/office/drawing/2014/main" val="4119677891"/>
                  </a:ext>
                </a:extLst>
              </a:tr>
            </a:tbl>
          </a:graphicData>
        </a:graphic>
      </p:graphicFrame>
      <p:sp>
        <p:nvSpPr>
          <p:cNvPr id="3" name="Date Placeholder 2">
            <a:extLst>
              <a:ext uri="{FF2B5EF4-FFF2-40B4-BE49-F238E27FC236}">
                <a16:creationId xmlns:a16="http://schemas.microsoft.com/office/drawing/2014/main" id="{985FA0E7-C0F6-B14E-9185-4958C8863E17}"/>
              </a:ext>
            </a:extLst>
          </p:cNvPr>
          <p:cNvSpPr>
            <a:spLocks noGrp="1"/>
          </p:cNvSpPr>
          <p:nvPr>
            <p:ph type="dt" sz="half" idx="11"/>
          </p:nvPr>
        </p:nvSpPr>
        <p:spPr>
          <a:xfrm>
            <a:off x="9649609" y="6458363"/>
            <a:ext cx="1616916" cy="365125"/>
          </a:xfrm>
        </p:spPr>
        <p:txBody>
          <a:bodyPr/>
          <a:lstStyle/>
          <a:p>
            <a:fld id="{028DCAD4-9A45-2E4C-BE68-63E375BF7785}" type="datetime4">
              <a:rPr lang="en-US" smtClean="0"/>
              <a:t>August 25, 2021</a:t>
            </a:fld>
            <a:endParaRPr lang="en-US"/>
          </a:p>
        </p:txBody>
      </p:sp>
      <p:grpSp>
        <p:nvGrpSpPr>
          <p:cNvPr id="65" name="Group 64">
            <a:extLst>
              <a:ext uri="{FF2B5EF4-FFF2-40B4-BE49-F238E27FC236}">
                <a16:creationId xmlns:a16="http://schemas.microsoft.com/office/drawing/2014/main" id="{7B5163E0-E7A7-B348-8208-753A277BFEF4}"/>
              </a:ext>
            </a:extLst>
          </p:cNvPr>
          <p:cNvGrpSpPr/>
          <p:nvPr/>
        </p:nvGrpSpPr>
        <p:grpSpPr>
          <a:xfrm>
            <a:off x="4232916" y="6098708"/>
            <a:ext cx="6145689" cy="288820"/>
            <a:chOff x="3324562" y="6100518"/>
            <a:chExt cx="6145689" cy="288820"/>
          </a:xfrm>
        </p:grpSpPr>
        <p:grpSp>
          <p:nvGrpSpPr>
            <p:cNvPr id="66" name="Group 65">
              <a:extLst>
                <a:ext uri="{FF2B5EF4-FFF2-40B4-BE49-F238E27FC236}">
                  <a16:creationId xmlns:a16="http://schemas.microsoft.com/office/drawing/2014/main" id="{D2B97123-5CAE-F940-BE56-F0E0F647CAF4}"/>
                </a:ext>
              </a:extLst>
            </p:cNvPr>
            <p:cNvGrpSpPr/>
            <p:nvPr/>
          </p:nvGrpSpPr>
          <p:grpSpPr>
            <a:xfrm>
              <a:off x="3324562" y="6100518"/>
              <a:ext cx="4530971" cy="288820"/>
              <a:chOff x="1686021" y="6157422"/>
              <a:chExt cx="5039886" cy="288820"/>
            </a:xfrm>
          </p:grpSpPr>
          <p:sp>
            <p:nvSpPr>
              <p:cNvPr id="69" name="Rectangle 68">
                <a:extLst>
                  <a:ext uri="{FF2B5EF4-FFF2-40B4-BE49-F238E27FC236}">
                    <a16:creationId xmlns:a16="http://schemas.microsoft.com/office/drawing/2014/main" id="{100C631A-FE09-7944-A9AD-C582A229A158}"/>
                  </a:ext>
                </a:extLst>
              </p:cNvPr>
              <p:cNvSpPr/>
              <p:nvPr/>
            </p:nvSpPr>
            <p:spPr>
              <a:xfrm>
                <a:off x="4156387" y="6157422"/>
                <a:ext cx="2569520" cy="276999"/>
              </a:xfrm>
              <a:prstGeom prst="rect">
                <a:avLst/>
              </a:prstGeom>
            </p:spPr>
            <p:txBody>
              <a:bodyPr wrap="none">
                <a:spAutoFit/>
              </a:bodyPr>
              <a:lstStyle/>
              <a:p>
                <a:r>
                  <a:rPr lang="en-US" sz="1200" b="1" dirty="0">
                    <a:solidFill>
                      <a:srgbClr val="FFC20D"/>
                    </a:solidFill>
                    <a:latin typeface="Arial" panose="020B0604020202020204" pitchFamily="34" charset="0"/>
                    <a:ea typeface="Calibri" panose="020F0502020204030204" pitchFamily="34" charset="0"/>
                    <a:cs typeface="Arial" panose="020B0604020202020204" pitchFamily="34" charset="0"/>
                  </a:rPr>
                  <a:t>Between Baseline and Target</a:t>
                </a:r>
                <a:endParaRPr lang="en-US" sz="1200" b="1" dirty="0">
                  <a:latin typeface="Arial" panose="020B0604020202020204" pitchFamily="34" charset="0"/>
                  <a:cs typeface="Arial" panose="020B0604020202020204" pitchFamily="34" charset="0"/>
                </a:endParaRPr>
              </a:p>
            </p:txBody>
          </p:sp>
          <p:sp>
            <p:nvSpPr>
              <p:cNvPr id="70" name="Rectangle 69">
                <a:extLst>
                  <a:ext uri="{FF2B5EF4-FFF2-40B4-BE49-F238E27FC236}">
                    <a16:creationId xmlns:a16="http://schemas.microsoft.com/office/drawing/2014/main" id="{71C4FB61-DAF2-7643-BEAF-44708A809729}"/>
                  </a:ext>
                </a:extLst>
              </p:cNvPr>
              <p:cNvSpPr/>
              <p:nvPr/>
            </p:nvSpPr>
            <p:spPr>
              <a:xfrm>
                <a:off x="1957129" y="6166936"/>
                <a:ext cx="2199257" cy="276999"/>
              </a:xfrm>
              <a:prstGeom prst="rect">
                <a:avLst/>
              </a:prstGeom>
            </p:spPr>
            <p:txBody>
              <a:bodyPr wrap="square">
                <a:spAutoFit/>
              </a:bodyPr>
              <a:lstStyle/>
              <a:p>
                <a:r>
                  <a:rPr lang="en-US" sz="1200" b="1" dirty="0">
                    <a:solidFill>
                      <a:srgbClr val="05BC57"/>
                    </a:solidFill>
                    <a:latin typeface="Arial" panose="020B0604020202020204" pitchFamily="34" charset="0"/>
                    <a:cs typeface="Arial" panose="020B0604020202020204" pitchFamily="34" charset="0"/>
                  </a:rPr>
                  <a:t>At or Above Target</a:t>
                </a:r>
              </a:p>
            </p:txBody>
          </p:sp>
          <p:sp>
            <p:nvSpPr>
              <p:cNvPr id="71" name="Oval 70">
                <a:extLst>
                  <a:ext uri="{FF2B5EF4-FFF2-40B4-BE49-F238E27FC236}">
                    <a16:creationId xmlns:a16="http://schemas.microsoft.com/office/drawing/2014/main" id="{85DEDAB2-D200-BD4E-BBB5-CAFCA21AF6F6}"/>
                  </a:ext>
                </a:extLst>
              </p:cNvPr>
              <p:cNvSpPr/>
              <p:nvPr/>
            </p:nvSpPr>
            <p:spPr>
              <a:xfrm>
                <a:off x="1686021" y="6181066"/>
                <a:ext cx="305131" cy="265176"/>
              </a:xfrm>
              <a:prstGeom prst="ellipse">
                <a:avLst/>
              </a:prstGeom>
              <a:solidFill>
                <a:srgbClr val="006600"/>
              </a:solidFill>
              <a:ln>
                <a:noFill/>
              </a:ln>
              <a:scene3d>
                <a:camera prst="orthographicFront"/>
                <a:lightRig rig="soft" dir="t">
                  <a:rot lat="0" lon="0" rev="15600000"/>
                </a:lightRig>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prstMaterial="softEdge">
                  <a:bevelT w="25400" h="38100"/>
                </a:sp3d>
              </a:bodyPr>
              <a:lstStyle/>
              <a:p>
                <a:pPr algn="ctr"/>
                <a:r>
                  <a:rPr lang="en-US" b="1">
                    <a:ln/>
                    <a:solidFill>
                      <a:schemeClr val="accent4"/>
                    </a:solidFill>
                  </a:rPr>
                  <a:t>  </a:t>
                </a:r>
              </a:p>
            </p:txBody>
          </p:sp>
          <p:sp>
            <p:nvSpPr>
              <p:cNvPr id="72" name="Oval 71">
                <a:extLst>
                  <a:ext uri="{FF2B5EF4-FFF2-40B4-BE49-F238E27FC236}">
                    <a16:creationId xmlns:a16="http://schemas.microsoft.com/office/drawing/2014/main" id="{B8CC496F-6503-FE48-8F9B-21E60B8A57D4}"/>
                  </a:ext>
                </a:extLst>
              </p:cNvPr>
              <p:cNvSpPr/>
              <p:nvPr/>
            </p:nvSpPr>
            <p:spPr>
              <a:xfrm>
                <a:off x="3929842" y="6169244"/>
                <a:ext cx="305131" cy="265176"/>
              </a:xfrm>
              <a:prstGeom prst="ellipse">
                <a:avLst/>
              </a:prstGeom>
              <a:solidFill>
                <a:srgbClr val="FFC000"/>
              </a:solidFill>
              <a:ln>
                <a:noFill/>
              </a:ln>
              <a:scene3d>
                <a:camera prst="orthographicFront"/>
                <a:lightRig rig="soft" dir="t">
                  <a:rot lat="0" lon="0" rev="15600000"/>
                </a:lightRig>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prstMaterial="softEdge">
                  <a:bevelT w="25400" h="38100"/>
                </a:sp3d>
              </a:bodyPr>
              <a:lstStyle/>
              <a:p>
                <a:pPr algn="ctr"/>
                <a:r>
                  <a:rPr lang="en-US" b="1">
                    <a:ln/>
                    <a:solidFill>
                      <a:schemeClr val="accent4"/>
                    </a:solidFill>
                  </a:rPr>
                  <a:t>  </a:t>
                </a:r>
              </a:p>
            </p:txBody>
          </p:sp>
        </p:grpSp>
        <p:sp>
          <p:nvSpPr>
            <p:cNvPr id="67" name="Rectangle 66">
              <a:extLst>
                <a:ext uri="{FF2B5EF4-FFF2-40B4-BE49-F238E27FC236}">
                  <a16:creationId xmlns:a16="http://schemas.microsoft.com/office/drawing/2014/main" id="{EEDAB803-CF42-834C-988C-ABB8504AF602}"/>
                </a:ext>
              </a:extLst>
            </p:cNvPr>
            <p:cNvSpPr/>
            <p:nvPr/>
          </p:nvSpPr>
          <p:spPr>
            <a:xfrm>
              <a:off x="8297743" y="6104842"/>
              <a:ext cx="1172508" cy="276999"/>
            </a:xfrm>
            <a:prstGeom prst="rect">
              <a:avLst/>
            </a:prstGeom>
          </p:spPr>
          <p:txBody>
            <a:bodyPr wrap="none">
              <a:spAutoFit/>
            </a:bodyPr>
            <a:lstStyle/>
            <a:p>
              <a:r>
                <a:rPr lang="en-US" sz="1200" b="1" spc="-5" dirty="0">
                  <a:solidFill>
                    <a:srgbClr val="EC1C23"/>
                  </a:solidFill>
                  <a:latin typeface="Arial" panose="020B0604020202020204" pitchFamily="34" charset="0"/>
                  <a:ea typeface="Calibri" panose="020F0502020204030204" pitchFamily="34" charset="0"/>
                  <a:cs typeface="Arial" panose="020B0604020202020204" pitchFamily="34" charset="0"/>
                </a:rPr>
                <a:t>Below Baseline</a:t>
              </a:r>
              <a:endParaRPr lang="en-US" sz="1200" b="1" dirty="0">
                <a:latin typeface="Arial" panose="020B0604020202020204" pitchFamily="34" charset="0"/>
                <a:cs typeface="Arial" panose="020B0604020202020204" pitchFamily="34" charset="0"/>
              </a:endParaRPr>
            </a:p>
          </p:txBody>
        </p:sp>
        <p:sp>
          <p:nvSpPr>
            <p:cNvPr id="68" name="Oval 67">
              <a:extLst>
                <a:ext uri="{FF2B5EF4-FFF2-40B4-BE49-F238E27FC236}">
                  <a16:creationId xmlns:a16="http://schemas.microsoft.com/office/drawing/2014/main" id="{1BC75C1C-14C7-1845-A07A-9B611DDCFE4D}"/>
                </a:ext>
              </a:extLst>
            </p:cNvPr>
            <p:cNvSpPr/>
            <p:nvPr/>
          </p:nvSpPr>
          <p:spPr>
            <a:xfrm>
              <a:off x="8070165" y="6102934"/>
              <a:ext cx="276098" cy="268542"/>
            </a:xfrm>
            <a:prstGeom prst="ellipse">
              <a:avLst/>
            </a:prstGeom>
            <a:solidFill>
              <a:srgbClr val="C00000"/>
            </a:solidFill>
            <a:ln>
              <a:noFill/>
            </a:ln>
            <a:scene3d>
              <a:camera prst="orthographicFront"/>
              <a:lightRig rig="soft" dir="t">
                <a:rot lat="0" lon="0" rev="15600000"/>
              </a:lightRig>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prstMaterial="softEdge">
                <a:bevelT w="25400" h="38100"/>
              </a:sp3d>
            </a:bodyPr>
            <a:lstStyle/>
            <a:p>
              <a:pPr algn="ctr"/>
              <a:r>
                <a:rPr lang="en-US" b="1">
                  <a:ln/>
                  <a:solidFill>
                    <a:schemeClr val="accent4"/>
                  </a:solidFill>
                </a:rPr>
                <a:t>  </a:t>
              </a:r>
            </a:p>
          </p:txBody>
        </p:sp>
      </p:grpSp>
      <p:sp>
        <p:nvSpPr>
          <p:cNvPr id="73" name="Text Placeholder 3">
            <a:extLst>
              <a:ext uri="{FF2B5EF4-FFF2-40B4-BE49-F238E27FC236}">
                <a16:creationId xmlns:a16="http://schemas.microsoft.com/office/drawing/2014/main" id="{E3D774F0-598D-B14E-85B5-FD36785EDB67}"/>
              </a:ext>
            </a:extLst>
          </p:cNvPr>
          <p:cNvSpPr>
            <a:spLocks noGrp="1"/>
          </p:cNvSpPr>
          <p:nvPr>
            <p:ph type="body" sz="quarter" idx="10"/>
          </p:nvPr>
        </p:nvSpPr>
        <p:spPr>
          <a:xfrm>
            <a:off x="4440823" y="6510338"/>
            <a:ext cx="5845175" cy="260350"/>
          </a:xfrm>
        </p:spPr>
        <p:txBody>
          <a:bodyPr/>
          <a:lstStyle/>
          <a:p>
            <a:pPr lvl="0"/>
            <a:r>
              <a:rPr lang="en-US" dirty="0">
                <a:solidFill>
                  <a:srgbClr val="FFFFFF"/>
                </a:solidFill>
              </a:rPr>
              <a:t>Office of Strategic Planning and Initiatives</a:t>
            </a:r>
          </a:p>
          <a:p>
            <a:endParaRPr lang="en-US" dirty="0"/>
          </a:p>
        </p:txBody>
      </p:sp>
      <p:grpSp>
        <p:nvGrpSpPr>
          <p:cNvPr id="76" name="Group 75">
            <a:extLst>
              <a:ext uri="{FF2B5EF4-FFF2-40B4-BE49-F238E27FC236}">
                <a16:creationId xmlns:a16="http://schemas.microsoft.com/office/drawing/2014/main" id="{51C3C18B-208D-504A-B4CA-B2D196A2B77E}"/>
              </a:ext>
            </a:extLst>
          </p:cNvPr>
          <p:cNvGrpSpPr/>
          <p:nvPr/>
        </p:nvGrpSpPr>
        <p:grpSpPr>
          <a:xfrm>
            <a:off x="2419927" y="4183778"/>
            <a:ext cx="5148176" cy="1822491"/>
            <a:chOff x="175726" y="83052"/>
            <a:chExt cx="4914945" cy="860198"/>
          </a:xfrm>
          <a:scene3d>
            <a:camera prst="orthographicFront"/>
            <a:lightRig rig="threePt" dir="t">
              <a:rot lat="0" lon="0" rev="7500000"/>
            </a:lightRig>
          </a:scene3d>
        </p:grpSpPr>
        <p:sp>
          <p:nvSpPr>
            <p:cNvPr id="77" name="Rounded Rectangle 76">
              <a:extLst>
                <a:ext uri="{FF2B5EF4-FFF2-40B4-BE49-F238E27FC236}">
                  <a16:creationId xmlns:a16="http://schemas.microsoft.com/office/drawing/2014/main" id="{317996A0-2651-154E-B4A9-2121C9D5488A}"/>
                </a:ext>
              </a:extLst>
            </p:cNvPr>
            <p:cNvSpPr/>
            <p:nvPr/>
          </p:nvSpPr>
          <p:spPr>
            <a:xfrm>
              <a:off x="175726" y="83052"/>
              <a:ext cx="4914945" cy="860198"/>
            </a:xfrm>
            <a:prstGeom prst="roundRect">
              <a:avLst/>
            </a:prstGeom>
            <a:solidFill>
              <a:srgbClr val="085959"/>
            </a:solidFill>
            <a:sp3d prstMaterial="plastic">
              <a:bevelT w="127000" h="25400" prst="relaxedInset"/>
            </a:sp3d>
          </p:spPr>
          <p:style>
            <a:lnRef idx="0">
              <a:schemeClr val="lt1">
                <a:hueOff val="0"/>
                <a:satOff val="0"/>
                <a:lumOff val="0"/>
                <a:alphaOff val="0"/>
              </a:schemeClr>
            </a:lnRef>
            <a:fillRef idx="3">
              <a:scrgbClr r="0" g="0" b="0"/>
            </a:fillRef>
            <a:effectRef idx="2">
              <a:schemeClr val="accent2">
                <a:hueOff val="0"/>
                <a:satOff val="0"/>
                <a:lumOff val="0"/>
                <a:alphaOff val="0"/>
              </a:schemeClr>
            </a:effectRef>
            <a:fontRef idx="minor">
              <a:schemeClr val="lt1"/>
            </a:fontRef>
          </p:style>
        </p:sp>
        <p:sp>
          <p:nvSpPr>
            <p:cNvPr id="78" name="Rounded Rectangle 4">
              <a:extLst>
                <a:ext uri="{FF2B5EF4-FFF2-40B4-BE49-F238E27FC236}">
                  <a16:creationId xmlns:a16="http://schemas.microsoft.com/office/drawing/2014/main" id="{C11AF7BC-FC98-AB4C-A781-31C04B545BDB}"/>
                </a:ext>
              </a:extLst>
            </p:cNvPr>
            <p:cNvSpPr txBox="1"/>
            <p:nvPr/>
          </p:nvSpPr>
          <p:spPr>
            <a:xfrm>
              <a:off x="217717" y="125043"/>
              <a:ext cx="4830963" cy="776216"/>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36577" tIns="0" rIns="136577" bIns="0" numCol="1" spcCol="1270" anchor="ctr" anchorCtr="0">
              <a:noAutofit/>
            </a:bodyPr>
            <a:lstStyle/>
            <a:p>
              <a:pPr marL="347663" lvl="0" indent="-336550" defTabSz="622300">
                <a:lnSpc>
                  <a:spcPct val="90000"/>
                </a:lnSpc>
                <a:spcBef>
                  <a:spcPct val="0"/>
                </a:spcBef>
                <a:spcAft>
                  <a:spcPct val="35000"/>
                </a:spcAft>
              </a:pPr>
              <a:r>
                <a:rPr lang="en-US" sz="1500" b="1" u="sng" dirty="0">
                  <a:solidFill>
                    <a:srgbClr val="FFFFFF"/>
                  </a:solidFill>
                </a:rPr>
                <a:t>COVID-19 IMPACT</a:t>
              </a:r>
              <a:r>
                <a:rPr lang="en-US" sz="1500" b="1" dirty="0">
                  <a:solidFill>
                    <a:srgbClr val="FFFFFF"/>
                  </a:solidFill>
                </a:rPr>
                <a:t>: Due to the pandemic, </a:t>
              </a:r>
              <a:r>
                <a:rPr lang="en-US" sz="1500" b="1" dirty="0">
                  <a:solidFill>
                    <a:schemeClr val="bg1"/>
                  </a:solidFill>
                  <a:latin typeface="Arial" panose="020B0604020202020204" pitchFamily="34" charset="0"/>
                  <a:ea typeface="Times New Roman" panose="02020603050405020304" pitchFamily="18" charset="0"/>
                </a:rPr>
                <a:t>a decrease in client interest negatively impacted the overall performance of this measure.</a:t>
              </a:r>
              <a:endParaRPr lang="en-US" sz="1500" b="1" dirty="0">
                <a:solidFill>
                  <a:schemeClr val="bg1"/>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1400267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AA4CFD-986F-F34F-A7AE-DEB7027C3DBC}"/>
              </a:ext>
            </a:extLst>
          </p:cNvPr>
          <p:cNvSpPr>
            <a:spLocks noGrp="1"/>
          </p:cNvSpPr>
          <p:nvPr>
            <p:ph type="title"/>
          </p:nvPr>
        </p:nvSpPr>
        <p:spPr>
          <a:xfrm>
            <a:off x="694765" y="147410"/>
            <a:ext cx="11497235" cy="1033368"/>
          </a:xfrm>
        </p:spPr>
        <p:txBody>
          <a:bodyPr/>
          <a:lstStyle/>
          <a:p>
            <a:r>
              <a:rPr lang="en-US" dirty="0"/>
              <a:t>Questions</a:t>
            </a:r>
          </a:p>
        </p:txBody>
      </p:sp>
      <p:sp>
        <p:nvSpPr>
          <p:cNvPr id="8" name="TextBox 7">
            <a:extLst>
              <a:ext uri="{FF2B5EF4-FFF2-40B4-BE49-F238E27FC236}">
                <a16:creationId xmlns:a16="http://schemas.microsoft.com/office/drawing/2014/main" id="{36CDAEFF-2BEC-FC45-8264-FB37CC822648}"/>
              </a:ext>
            </a:extLst>
          </p:cNvPr>
          <p:cNvSpPr txBox="1"/>
          <p:nvPr/>
        </p:nvSpPr>
        <p:spPr>
          <a:xfrm>
            <a:off x="2475946" y="1918288"/>
            <a:ext cx="7810052" cy="2677656"/>
          </a:xfrm>
          <a:prstGeom prst="rect">
            <a:avLst/>
          </a:prstGeom>
          <a:noFill/>
          <a:ln>
            <a:noFill/>
          </a:ln>
        </p:spPr>
        <p:txBody>
          <a:bodyPr wrap="square" rtlCol="0">
            <a:spAutoFit/>
          </a:bodyPr>
          <a:lstStyle/>
          <a:p>
            <a:pPr algn="ctr"/>
            <a:r>
              <a:rPr lang="en-US" sz="2800" b="1" dirty="0"/>
              <a:t>Contact Information</a:t>
            </a:r>
          </a:p>
          <a:p>
            <a:pPr algn="ctr"/>
            <a:r>
              <a:rPr lang="en-US" sz="2800" dirty="0"/>
              <a:t>Tonya C. Kilpatrick, Director</a:t>
            </a:r>
          </a:p>
          <a:p>
            <a:pPr algn="ctr"/>
            <a:r>
              <a:rPr lang="en-US" sz="2800" dirty="0"/>
              <a:t>Office of Strategic Planning and Initiatives</a:t>
            </a:r>
          </a:p>
          <a:p>
            <a:pPr algn="ctr"/>
            <a:r>
              <a:rPr lang="en-US" sz="2800" dirty="0"/>
              <a:t>Georgia Department of Human Services</a:t>
            </a:r>
          </a:p>
          <a:p>
            <a:pPr algn="ctr"/>
            <a:r>
              <a:rPr lang="en-US" sz="2800" dirty="0"/>
              <a:t>Mobile: (404) 638-4162</a:t>
            </a:r>
          </a:p>
          <a:p>
            <a:pPr algn="ctr"/>
            <a:r>
              <a:rPr lang="en-US" sz="2800" dirty="0"/>
              <a:t>Email: </a:t>
            </a:r>
            <a:r>
              <a:rPr lang="en-US" sz="2800" dirty="0" err="1"/>
              <a:t>tonya.kilpatrick@dhs.ga.gov</a:t>
            </a:r>
            <a:r>
              <a:rPr lang="en-US" sz="2800" dirty="0"/>
              <a:t> </a:t>
            </a:r>
          </a:p>
        </p:txBody>
      </p:sp>
      <p:sp>
        <p:nvSpPr>
          <p:cNvPr id="3" name="Date Placeholder 2">
            <a:extLst>
              <a:ext uri="{FF2B5EF4-FFF2-40B4-BE49-F238E27FC236}">
                <a16:creationId xmlns:a16="http://schemas.microsoft.com/office/drawing/2014/main" id="{A0D570B5-E693-AD4E-B556-79C8355E059F}"/>
              </a:ext>
            </a:extLst>
          </p:cNvPr>
          <p:cNvSpPr>
            <a:spLocks noGrp="1"/>
          </p:cNvSpPr>
          <p:nvPr>
            <p:ph type="dt" sz="half" idx="11"/>
          </p:nvPr>
        </p:nvSpPr>
        <p:spPr>
          <a:xfrm>
            <a:off x="9638852" y="6458363"/>
            <a:ext cx="1627673" cy="365125"/>
          </a:xfrm>
        </p:spPr>
        <p:txBody>
          <a:bodyPr/>
          <a:lstStyle/>
          <a:p>
            <a:fld id="{448ECD9A-0CC5-DA42-91B7-2888BC3717AA}" type="datetime4">
              <a:rPr lang="en-US" smtClean="0"/>
              <a:t>August 25, 2021</a:t>
            </a:fld>
            <a:endParaRPr lang="en-US"/>
          </a:p>
        </p:txBody>
      </p:sp>
      <p:sp>
        <p:nvSpPr>
          <p:cNvPr id="10" name="Text Placeholder 3">
            <a:extLst>
              <a:ext uri="{FF2B5EF4-FFF2-40B4-BE49-F238E27FC236}">
                <a16:creationId xmlns:a16="http://schemas.microsoft.com/office/drawing/2014/main" id="{62A6FE92-59F0-2642-A653-9078030E9C3D}"/>
              </a:ext>
            </a:extLst>
          </p:cNvPr>
          <p:cNvSpPr>
            <a:spLocks noGrp="1"/>
          </p:cNvSpPr>
          <p:nvPr>
            <p:ph type="body" sz="quarter" idx="10"/>
          </p:nvPr>
        </p:nvSpPr>
        <p:spPr>
          <a:xfrm>
            <a:off x="4440823" y="6510338"/>
            <a:ext cx="5845175" cy="260350"/>
          </a:xfrm>
        </p:spPr>
        <p:txBody>
          <a:bodyPr/>
          <a:lstStyle/>
          <a:p>
            <a:pPr lvl="0"/>
            <a:r>
              <a:rPr lang="en-US" dirty="0">
                <a:solidFill>
                  <a:srgbClr val="FFFFFF"/>
                </a:solidFill>
              </a:rPr>
              <a:t>Office of Strategic Planning and Initiatives</a:t>
            </a:r>
          </a:p>
          <a:p>
            <a:endParaRPr lang="en-US" dirty="0"/>
          </a:p>
        </p:txBody>
      </p:sp>
    </p:spTree>
    <p:extLst>
      <p:ext uri="{BB962C8B-B14F-4D97-AF65-F5344CB8AC3E}">
        <p14:creationId xmlns:p14="http://schemas.microsoft.com/office/powerpoint/2010/main" val="22032118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171C274-301B-A340-B235-7CB7425ECEDE}"/>
              </a:ext>
            </a:extLst>
          </p:cNvPr>
          <p:cNvSpPr>
            <a:spLocks noGrp="1"/>
          </p:cNvSpPr>
          <p:nvPr>
            <p:ph type="dt" sz="half" idx="11"/>
          </p:nvPr>
        </p:nvSpPr>
        <p:spPr>
          <a:xfrm>
            <a:off x="9525000" y="6458363"/>
            <a:ext cx="1741526" cy="365125"/>
          </a:xfrm>
        </p:spPr>
        <p:txBody>
          <a:bodyPr/>
          <a:lstStyle/>
          <a:p>
            <a:fld id="{9A8E7FE4-0E04-6044-84CE-60D0E31A9BF3}" type="datetime4">
              <a:rPr lang="en-US" smtClean="0"/>
              <a:t>August 25, 2021</a:t>
            </a:fld>
            <a:endParaRPr lang="en-US" dirty="0"/>
          </a:p>
        </p:txBody>
      </p:sp>
      <p:sp>
        <p:nvSpPr>
          <p:cNvPr id="6" name="Text Placeholder 3">
            <a:extLst>
              <a:ext uri="{FF2B5EF4-FFF2-40B4-BE49-F238E27FC236}">
                <a16:creationId xmlns:a16="http://schemas.microsoft.com/office/drawing/2014/main" id="{2DED3EBA-26EC-A84E-9C75-DBE0A747211F}"/>
              </a:ext>
            </a:extLst>
          </p:cNvPr>
          <p:cNvSpPr>
            <a:spLocks noGrp="1"/>
          </p:cNvSpPr>
          <p:nvPr>
            <p:ph type="body" sz="quarter" idx="10"/>
          </p:nvPr>
        </p:nvSpPr>
        <p:spPr>
          <a:xfrm>
            <a:off x="4440823" y="6510338"/>
            <a:ext cx="5845175" cy="260350"/>
          </a:xfrm>
        </p:spPr>
        <p:txBody>
          <a:bodyPr/>
          <a:lstStyle/>
          <a:p>
            <a:pPr lvl="0"/>
            <a:r>
              <a:rPr lang="en-US" dirty="0">
                <a:solidFill>
                  <a:srgbClr val="FFFFFF"/>
                </a:solidFill>
              </a:rPr>
              <a:t>Office of Strategic Planning and Initiatives</a:t>
            </a:r>
          </a:p>
          <a:p>
            <a:endParaRPr lang="en-US" dirty="0"/>
          </a:p>
        </p:txBody>
      </p:sp>
    </p:spTree>
    <p:extLst>
      <p:ext uri="{BB962C8B-B14F-4D97-AF65-F5344CB8AC3E}">
        <p14:creationId xmlns:p14="http://schemas.microsoft.com/office/powerpoint/2010/main" val="25077427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Diagram 6"/>
          <p:cNvGraphicFramePr/>
          <p:nvPr>
            <p:extLst>
              <p:ext uri="{D42A27DB-BD31-4B8C-83A1-F6EECF244321}">
                <p14:modId xmlns:p14="http://schemas.microsoft.com/office/powerpoint/2010/main" val="3719934949"/>
              </p:ext>
            </p:extLst>
          </p:nvPr>
        </p:nvGraphicFramePr>
        <p:xfrm>
          <a:off x="919674" y="1091455"/>
          <a:ext cx="10199085" cy="518694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Title 1">
            <a:extLst>
              <a:ext uri="{FF2B5EF4-FFF2-40B4-BE49-F238E27FC236}">
                <a16:creationId xmlns:a16="http://schemas.microsoft.com/office/drawing/2014/main" id="{247AD5BE-A354-4DC0-944E-D5E3735C29F3}"/>
              </a:ext>
            </a:extLst>
          </p:cNvPr>
          <p:cNvSpPr>
            <a:spLocks noGrp="1"/>
          </p:cNvSpPr>
          <p:nvPr>
            <p:ph type="title"/>
          </p:nvPr>
        </p:nvSpPr>
        <p:spPr>
          <a:xfrm>
            <a:off x="349623" y="256185"/>
            <a:ext cx="11497235" cy="1033368"/>
          </a:xfrm>
        </p:spPr>
        <p:txBody>
          <a:bodyPr>
            <a:normAutofit/>
          </a:bodyPr>
          <a:lstStyle/>
          <a:p>
            <a:r>
              <a:rPr lang="en-US" dirty="0">
                <a:latin typeface="Arial Black" panose="020B0A04020102020204" pitchFamily="34" charset="0"/>
              </a:rPr>
              <a:t>Governor’s Strategic Goals</a:t>
            </a:r>
          </a:p>
        </p:txBody>
      </p:sp>
      <p:sp>
        <p:nvSpPr>
          <p:cNvPr id="3" name="Date Placeholder 2">
            <a:extLst>
              <a:ext uri="{FF2B5EF4-FFF2-40B4-BE49-F238E27FC236}">
                <a16:creationId xmlns:a16="http://schemas.microsoft.com/office/drawing/2014/main" id="{63303986-0569-C943-B59B-DB8ECA8F2247}"/>
              </a:ext>
            </a:extLst>
          </p:cNvPr>
          <p:cNvSpPr>
            <a:spLocks noGrp="1"/>
          </p:cNvSpPr>
          <p:nvPr>
            <p:ph type="dt" sz="half" idx="11"/>
          </p:nvPr>
        </p:nvSpPr>
        <p:spPr>
          <a:xfrm>
            <a:off x="9734550" y="6458363"/>
            <a:ext cx="1531975" cy="365125"/>
          </a:xfrm>
        </p:spPr>
        <p:txBody>
          <a:bodyPr/>
          <a:lstStyle/>
          <a:p>
            <a:fld id="{ACD07DC7-D5F7-1C4D-AB6F-F862BB2ADD62}" type="datetime4">
              <a:rPr lang="en-US" smtClean="0"/>
              <a:t>August 25, 2021</a:t>
            </a:fld>
            <a:endParaRPr lang="en-US"/>
          </a:p>
        </p:txBody>
      </p:sp>
      <p:sp>
        <p:nvSpPr>
          <p:cNvPr id="6" name="Oval 5">
            <a:extLst>
              <a:ext uri="{FF2B5EF4-FFF2-40B4-BE49-F238E27FC236}">
                <a16:creationId xmlns:a16="http://schemas.microsoft.com/office/drawing/2014/main" id="{E7355930-1CF4-524F-A9A6-24771937BFA9}"/>
              </a:ext>
            </a:extLst>
          </p:cNvPr>
          <p:cNvSpPr/>
          <p:nvPr/>
        </p:nvSpPr>
        <p:spPr>
          <a:xfrm>
            <a:off x="1208349" y="1620497"/>
            <a:ext cx="575852" cy="564245"/>
          </a:xfrm>
          <a:prstGeom prst="ellipse">
            <a:avLst/>
          </a:prstGeom>
          <a:solidFill>
            <a:srgbClr val="005828"/>
          </a:solidFill>
          <a:ln>
            <a:solidFill>
              <a:srgbClr val="005828"/>
            </a:solidFill>
          </a:ln>
          <a:scene3d>
            <a:camera prst="orthographicFront"/>
            <a:lightRig rig="soft" dir="t">
              <a:rot lat="0" lon="0" rev="15600000"/>
            </a:lightRig>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prstMaterial="softEdge">
              <a:bevelT w="25400" h="38100"/>
            </a:sp3d>
          </a:bodyPr>
          <a:lstStyle/>
          <a:p>
            <a:pPr algn="ctr"/>
            <a:r>
              <a:rPr lang="en-US" b="1">
                <a:ln/>
                <a:solidFill>
                  <a:schemeClr val="accent4"/>
                </a:solidFill>
              </a:rPr>
              <a:t>  </a:t>
            </a:r>
          </a:p>
        </p:txBody>
      </p:sp>
      <p:sp>
        <p:nvSpPr>
          <p:cNvPr id="10" name="Oval 9">
            <a:extLst>
              <a:ext uri="{FF2B5EF4-FFF2-40B4-BE49-F238E27FC236}">
                <a16:creationId xmlns:a16="http://schemas.microsoft.com/office/drawing/2014/main" id="{29B94BF3-B06C-BB48-B990-FCEE2F99913D}"/>
              </a:ext>
            </a:extLst>
          </p:cNvPr>
          <p:cNvSpPr/>
          <p:nvPr/>
        </p:nvSpPr>
        <p:spPr>
          <a:xfrm>
            <a:off x="1644804" y="2820142"/>
            <a:ext cx="575852" cy="564245"/>
          </a:xfrm>
          <a:prstGeom prst="ellipse">
            <a:avLst/>
          </a:prstGeom>
          <a:solidFill>
            <a:srgbClr val="005828"/>
          </a:solidFill>
          <a:ln>
            <a:solidFill>
              <a:srgbClr val="005828"/>
            </a:solidFill>
          </a:ln>
          <a:scene3d>
            <a:camera prst="orthographicFront"/>
            <a:lightRig rig="soft" dir="t">
              <a:rot lat="0" lon="0" rev="15600000"/>
            </a:lightRig>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prstMaterial="softEdge">
              <a:bevelT w="25400" h="38100"/>
            </a:sp3d>
          </a:bodyPr>
          <a:lstStyle/>
          <a:p>
            <a:pPr algn="ctr"/>
            <a:r>
              <a:rPr lang="en-US" b="1">
                <a:ln/>
                <a:solidFill>
                  <a:schemeClr val="accent4"/>
                </a:solidFill>
              </a:rPr>
              <a:t>  </a:t>
            </a:r>
          </a:p>
        </p:txBody>
      </p:sp>
      <p:sp>
        <p:nvSpPr>
          <p:cNvPr id="11" name="Oval 10">
            <a:extLst>
              <a:ext uri="{FF2B5EF4-FFF2-40B4-BE49-F238E27FC236}">
                <a16:creationId xmlns:a16="http://schemas.microsoft.com/office/drawing/2014/main" id="{47AAA893-A0FF-244F-B1E1-3B1757B312C9}"/>
              </a:ext>
            </a:extLst>
          </p:cNvPr>
          <p:cNvSpPr/>
          <p:nvPr/>
        </p:nvSpPr>
        <p:spPr>
          <a:xfrm>
            <a:off x="1644804" y="4019787"/>
            <a:ext cx="575852" cy="564245"/>
          </a:xfrm>
          <a:prstGeom prst="ellipse">
            <a:avLst/>
          </a:prstGeom>
          <a:solidFill>
            <a:srgbClr val="FFC000"/>
          </a:solidFill>
          <a:ln>
            <a:solidFill>
              <a:srgbClr val="FFC000"/>
            </a:solidFill>
          </a:ln>
          <a:scene3d>
            <a:camera prst="orthographicFront"/>
            <a:lightRig rig="soft" dir="t">
              <a:rot lat="0" lon="0" rev="15600000"/>
            </a:lightRig>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prstMaterial="softEdge">
              <a:bevelT w="25400" h="38100"/>
            </a:sp3d>
          </a:bodyPr>
          <a:lstStyle/>
          <a:p>
            <a:pPr algn="ctr"/>
            <a:r>
              <a:rPr lang="en-US" b="1" dirty="0">
                <a:ln/>
                <a:solidFill>
                  <a:schemeClr val="accent3">
                    <a:lumMod val="60000"/>
                    <a:lumOff val="40000"/>
                  </a:schemeClr>
                </a:solidFill>
              </a:rPr>
              <a:t>  </a:t>
            </a:r>
          </a:p>
        </p:txBody>
      </p:sp>
      <p:sp>
        <p:nvSpPr>
          <p:cNvPr id="12" name="Oval 11">
            <a:extLst>
              <a:ext uri="{FF2B5EF4-FFF2-40B4-BE49-F238E27FC236}">
                <a16:creationId xmlns:a16="http://schemas.microsoft.com/office/drawing/2014/main" id="{01AE1AAC-6621-7B45-85AD-2C036ABD3EA6}"/>
              </a:ext>
            </a:extLst>
          </p:cNvPr>
          <p:cNvSpPr/>
          <p:nvPr/>
        </p:nvSpPr>
        <p:spPr>
          <a:xfrm>
            <a:off x="1208349" y="5202300"/>
            <a:ext cx="575852" cy="564245"/>
          </a:xfrm>
          <a:prstGeom prst="ellipse">
            <a:avLst/>
          </a:prstGeom>
          <a:solidFill>
            <a:srgbClr val="FFC000"/>
          </a:solidFill>
          <a:ln>
            <a:solidFill>
              <a:srgbClr val="FFC000"/>
            </a:solidFill>
          </a:ln>
          <a:scene3d>
            <a:camera prst="orthographicFront"/>
            <a:lightRig rig="soft" dir="t">
              <a:rot lat="0" lon="0" rev="15600000"/>
            </a:lightRig>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prstMaterial="softEdge">
              <a:bevelT w="25400" h="38100"/>
            </a:sp3d>
          </a:bodyPr>
          <a:lstStyle/>
          <a:p>
            <a:pPr algn="ctr"/>
            <a:r>
              <a:rPr lang="en-US" b="1" dirty="0">
                <a:ln/>
                <a:solidFill>
                  <a:schemeClr val="accent4"/>
                </a:solidFill>
              </a:rPr>
              <a:t>  </a:t>
            </a:r>
          </a:p>
        </p:txBody>
      </p:sp>
      <p:sp>
        <p:nvSpPr>
          <p:cNvPr id="13" name="Oval 12">
            <a:extLst>
              <a:ext uri="{FF2B5EF4-FFF2-40B4-BE49-F238E27FC236}">
                <a16:creationId xmlns:a16="http://schemas.microsoft.com/office/drawing/2014/main" id="{83073517-6AEB-0140-9891-42277D496E75}"/>
              </a:ext>
            </a:extLst>
          </p:cNvPr>
          <p:cNvSpPr/>
          <p:nvPr/>
        </p:nvSpPr>
        <p:spPr>
          <a:xfrm>
            <a:off x="10714246" y="378401"/>
            <a:ext cx="974564" cy="911152"/>
          </a:xfrm>
          <a:prstGeom prst="ellipse">
            <a:avLst/>
          </a:prstGeom>
          <a:solidFill>
            <a:srgbClr val="005828"/>
          </a:solidFill>
          <a:ln>
            <a:solidFill>
              <a:srgbClr val="005828"/>
            </a:solidFill>
          </a:ln>
          <a:scene3d>
            <a:camera prst="orthographicFront"/>
            <a:lightRig rig="soft" dir="t">
              <a:rot lat="0" lon="0" rev="15600000"/>
            </a:lightRig>
          </a:scene3d>
          <a:sp3d>
            <a:bevelT w="101600" prst="riblet"/>
            <a:bevelB w="152400" h="508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prstMaterial="softEdge">
              <a:bevelT w="25400" h="38100"/>
            </a:sp3d>
          </a:bodyPr>
          <a:lstStyle/>
          <a:p>
            <a:pPr algn="ctr"/>
            <a:r>
              <a:rPr lang="en-US" b="1">
                <a:ln/>
                <a:solidFill>
                  <a:schemeClr val="accent4"/>
                </a:solidFill>
              </a:rPr>
              <a:t>  </a:t>
            </a:r>
          </a:p>
        </p:txBody>
      </p:sp>
      <p:grpSp>
        <p:nvGrpSpPr>
          <p:cNvPr id="30" name="Group 29">
            <a:extLst>
              <a:ext uri="{FF2B5EF4-FFF2-40B4-BE49-F238E27FC236}">
                <a16:creationId xmlns:a16="http://schemas.microsoft.com/office/drawing/2014/main" id="{4CF4C9E9-04FA-5847-A63D-FE8710D1C95E}"/>
              </a:ext>
            </a:extLst>
          </p:cNvPr>
          <p:cNvGrpSpPr/>
          <p:nvPr/>
        </p:nvGrpSpPr>
        <p:grpSpPr>
          <a:xfrm>
            <a:off x="3275265" y="6051121"/>
            <a:ext cx="6145689" cy="288820"/>
            <a:chOff x="3324562" y="6100518"/>
            <a:chExt cx="6145689" cy="288820"/>
          </a:xfrm>
        </p:grpSpPr>
        <p:grpSp>
          <p:nvGrpSpPr>
            <p:cNvPr id="31" name="Group 30">
              <a:extLst>
                <a:ext uri="{FF2B5EF4-FFF2-40B4-BE49-F238E27FC236}">
                  <a16:creationId xmlns:a16="http://schemas.microsoft.com/office/drawing/2014/main" id="{700A00FC-E4C1-FF48-8790-D187DFDA625F}"/>
                </a:ext>
              </a:extLst>
            </p:cNvPr>
            <p:cNvGrpSpPr/>
            <p:nvPr/>
          </p:nvGrpSpPr>
          <p:grpSpPr>
            <a:xfrm>
              <a:off x="3324562" y="6100518"/>
              <a:ext cx="4530971" cy="288820"/>
              <a:chOff x="1686021" y="6157422"/>
              <a:chExt cx="5039886" cy="288820"/>
            </a:xfrm>
          </p:grpSpPr>
          <p:sp>
            <p:nvSpPr>
              <p:cNvPr id="34" name="Rectangle 33">
                <a:extLst>
                  <a:ext uri="{FF2B5EF4-FFF2-40B4-BE49-F238E27FC236}">
                    <a16:creationId xmlns:a16="http://schemas.microsoft.com/office/drawing/2014/main" id="{63DBA118-E59D-8746-A09E-92D084ADBA28}"/>
                  </a:ext>
                </a:extLst>
              </p:cNvPr>
              <p:cNvSpPr/>
              <p:nvPr/>
            </p:nvSpPr>
            <p:spPr>
              <a:xfrm>
                <a:off x="4156387" y="6157422"/>
                <a:ext cx="2569520" cy="276999"/>
              </a:xfrm>
              <a:prstGeom prst="rect">
                <a:avLst/>
              </a:prstGeom>
            </p:spPr>
            <p:txBody>
              <a:bodyPr wrap="none">
                <a:spAutoFit/>
              </a:bodyPr>
              <a:lstStyle/>
              <a:p>
                <a:r>
                  <a:rPr lang="en-US" sz="1200" b="1" dirty="0">
                    <a:solidFill>
                      <a:srgbClr val="FFC20D"/>
                    </a:solidFill>
                    <a:latin typeface="Arial" panose="020B0604020202020204" pitchFamily="34" charset="0"/>
                    <a:ea typeface="Calibri" panose="020F0502020204030204" pitchFamily="34" charset="0"/>
                    <a:cs typeface="Arial" panose="020B0604020202020204" pitchFamily="34" charset="0"/>
                  </a:rPr>
                  <a:t>Between Baseline and Target</a:t>
                </a:r>
                <a:endParaRPr lang="en-US" sz="1200" b="1" dirty="0">
                  <a:latin typeface="Arial" panose="020B0604020202020204" pitchFamily="34" charset="0"/>
                  <a:cs typeface="Arial" panose="020B0604020202020204" pitchFamily="34" charset="0"/>
                </a:endParaRPr>
              </a:p>
            </p:txBody>
          </p:sp>
          <p:sp>
            <p:nvSpPr>
              <p:cNvPr id="35" name="Rectangle 34">
                <a:extLst>
                  <a:ext uri="{FF2B5EF4-FFF2-40B4-BE49-F238E27FC236}">
                    <a16:creationId xmlns:a16="http://schemas.microsoft.com/office/drawing/2014/main" id="{F229DC07-1AF2-7941-AE94-0F0233FE1552}"/>
                  </a:ext>
                </a:extLst>
              </p:cNvPr>
              <p:cNvSpPr/>
              <p:nvPr/>
            </p:nvSpPr>
            <p:spPr>
              <a:xfrm>
                <a:off x="1957129" y="6166936"/>
                <a:ext cx="2199257" cy="276999"/>
              </a:xfrm>
              <a:prstGeom prst="rect">
                <a:avLst/>
              </a:prstGeom>
            </p:spPr>
            <p:txBody>
              <a:bodyPr wrap="square">
                <a:spAutoFit/>
              </a:bodyPr>
              <a:lstStyle/>
              <a:p>
                <a:r>
                  <a:rPr lang="en-US" sz="1200" b="1" dirty="0">
                    <a:solidFill>
                      <a:srgbClr val="05BC57"/>
                    </a:solidFill>
                    <a:latin typeface="Arial" panose="020B0604020202020204" pitchFamily="34" charset="0"/>
                    <a:cs typeface="Arial" panose="020B0604020202020204" pitchFamily="34" charset="0"/>
                  </a:rPr>
                  <a:t>At or Above Target</a:t>
                </a:r>
              </a:p>
            </p:txBody>
          </p:sp>
          <p:sp>
            <p:nvSpPr>
              <p:cNvPr id="36" name="Oval 35">
                <a:extLst>
                  <a:ext uri="{FF2B5EF4-FFF2-40B4-BE49-F238E27FC236}">
                    <a16:creationId xmlns:a16="http://schemas.microsoft.com/office/drawing/2014/main" id="{824D1039-1DE1-8446-BFF8-77BA5E1EBA8D}"/>
                  </a:ext>
                </a:extLst>
              </p:cNvPr>
              <p:cNvSpPr/>
              <p:nvPr/>
            </p:nvSpPr>
            <p:spPr>
              <a:xfrm>
                <a:off x="1686021" y="6181066"/>
                <a:ext cx="305131" cy="265176"/>
              </a:xfrm>
              <a:prstGeom prst="ellipse">
                <a:avLst/>
              </a:prstGeom>
              <a:solidFill>
                <a:srgbClr val="006600"/>
              </a:solidFill>
              <a:ln>
                <a:noFill/>
              </a:ln>
              <a:scene3d>
                <a:camera prst="orthographicFront"/>
                <a:lightRig rig="soft" dir="t">
                  <a:rot lat="0" lon="0" rev="15600000"/>
                </a:lightRig>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prstMaterial="softEdge">
                  <a:bevelT w="25400" h="38100"/>
                </a:sp3d>
              </a:bodyPr>
              <a:lstStyle/>
              <a:p>
                <a:pPr algn="ctr"/>
                <a:r>
                  <a:rPr lang="en-US" b="1">
                    <a:ln/>
                    <a:solidFill>
                      <a:schemeClr val="accent4"/>
                    </a:solidFill>
                  </a:rPr>
                  <a:t>  </a:t>
                </a:r>
              </a:p>
            </p:txBody>
          </p:sp>
          <p:sp>
            <p:nvSpPr>
              <p:cNvPr id="37" name="Oval 36">
                <a:extLst>
                  <a:ext uri="{FF2B5EF4-FFF2-40B4-BE49-F238E27FC236}">
                    <a16:creationId xmlns:a16="http://schemas.microsoft.com/office/drawing/2014/main" id="{80319FE7-8892-A747-85E7-5DA90EA69F0A}"/>
                  </a:ext>
                </a:extLst>
              </p:cNvPr>
              <p:cNvSpPr/>
              <p:nvPr/>
            </p:nvSpPr>
            <p:spPr>
              <a:xfrm>
                <a:off x="3929842" y="6169244"/>
                <a:ext cx="305131" cy="265176"/>
              </a:xfrm>
              <a:prstGeom prst="ellipse">
                <a:avLst/>
              </a:prstGeom>
              <a:solidFill>
                <a:srgbClr val="FFC000"/>
              </a:solidFill>
              <a:ln>
                <a:noFill/>
              </a:ln>
              <a:scene3d>
                <a:camera prst="orthographicFront"/>
                <a:lightRig rig="soft" dir="t">
                  <a:rot lat="0" lon="0" rev="15600000"/>
                </a:lightRig>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prstMaterial="softEdge">
                  <a:bevelT w="25400" h="38100"/>
                </a:sp3d>
              </a:bodyPr>
              <a:lstStyle/>
              <a:p>
                <a:pPr algn="ctr"/>
                <a:r>
                  <a:rPr lang="en-US" b="1">
                    <a:ln/>
                    <a:solidFill>
                      <a:schemeClr val="accent4"/>
                    </a:solidFill>
                  </a:rPr>
                  <a:t>  </a:t>
                </a:r>
              </a:p>
            </p:txBody>
          </p:sp>
        </p:grpSp>
        <p:sp>
          <p:nvSpPr>
            <p:cNvPr id="32" name="Rectangle 31">
              <a:extLst>
                <a:ext uri="{FF2B5EF4-FFF2-40B4-BE49-F238E27FC236}">
                  <a16:creationId xmlns:a16="http://schemas.microsoft.com/office/drawing/2014/main" id="{1D15111E-B499-EE46-B8DB-40BDE345EB3B}"/>
                </a:ext>
              </a:extLst>
            </p:cNvPr>
            <p:cNvSpPr/>
            <p:nvPr/>
          </p:nvSpPr>
          <p:spPr>
            <a:xfrm>
              <a:off x="8297743" y="6104842"/>
              <a:ext cx="1172508" cy="276999"/>
            </a:xfrm>
            <a:prstGeom prst="rect">
              <a:avLst/>
            </a:prstGeom>
          </p:spPr>
          <p:txBody>
            <a:bodyPr wrap="none">
              <a:spAutoFit/>
            </a:bodyPr>
            <a:lstStyle/>
            <a:p>
              <a:r>
                <a:rPr lang="en-US" sz="1200" b="1" spc="-5" dirty="0">
                  <a:solidFill>
                    <a:srgbClr val="EC1C23"/>
                  </a:solidFill>
                  <a:latin typeface="Arial" panose="020B0604020202020204" pitchFamily="34" charset="0"/>
                  <a:ea typeface="Calibri" panose="020F0502020204030204" pitchFamily="34" charset="0"/>
                  <a:cs typeface="Arial" panose="020B0604020202020204" pitchFamily="34" charset="0"/>
                </a:rPr>
                <a:t>Below Baseline</a:t>
              </a:r>
              <a:endParaRPr lang="en-US" sz="1200" b="1" dirty="0">
                <a:latin typeface="Arial" panose="020B0604020202020204" pitchFamily="34" charset="0"/>
                <a:cs typeface="Arial" panose="020B0604020202020204" pitchFamily="34" charset="0"/>
              </a:endParaRPr>
            </a:p>
          </p:txBody>
        </p:sp>
        <p:sp>
          <p:nvSpPr>
            <p:cNvPr id="33" name="Oval 32">
              <a:extLst>
                <a:ext uri="{FF2B5EF4-FFF2-40B4-BE49-F238E27FC236}">
                  <a16:creationId xmlns:a16="http://schemas.microsoft.com/office/drawing/2014/main" id="{D765E646-2395-1540-B595-4324838555A8}"/>
                </a:ext>
              </a:extLst>
            </p:cNvPr>
            <p:cNvSpPr/>
            <p:nvPr/>
          </p:nvSpPr>
          <p:spPr>
            <a:xfrm>
              <a:off x="8070165" y="6102934"/>
              <a:ext cx="276098" cy="268542"/>
            </a:xfrm>
            <a:prstGeom prst="ellipse">
              <a:avLst/>
            </a:prstGeom>
            <a:solidFill>
              <a:srgbClr val="C00000"/>
            </a:solidFill>
            <a:ln>
              <a:noFill/>
            </a:ln>
            <a:scene3d>
              <a:camera prst="orthographicFront"/>
              <a:lightRig rig="soft" dir="t">
                <a:rot lat="0" lon="0" rev="15600000"/>
              </a:lightRig>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prstMaterial="softEdge">
                <a:bevelT w="25400" h="38100"/>
              </a:sp3d>
            </a:bodyPr>
            <a:lstStyle/>
            <a:p>
              <a:pPr algn="ctr"/>
              <a:r>
                <a:rPr lang="en-US" b="1">
                  <a:ln/>
                  <a:solidFill>
                    <a:schemeClr val="accent4"/>
                  </a:solidFill>
                </a:rPr>
                <a:t>  </a:t>
              </a:r>
            </a:p>
          </p:txBody>
        </p:sp>
      </p:grpSp>
      <p:sp>
        <p:nvSpPr>
          <p:cNvPr id="38" name="Text Placeholder 3">
            <a:extLst>
              <a:ext uri="{FF2B5EF4-FFF2-40B4-BE49-F238E27FC236}">
                <a16:creationId xmlns:a16="http://schemas.microsoft.com/office/drawing/2014/main" id="{18C73A4F-A123-6048-AA81-2EAC5E2D277E}"/>
              </a:ext>
            </a:extLst>
          </p:cNvPr>
          <p:cNvSpPr>
            <a:spLocks noGrp="1"/>
          </p:cNvSpPr>
          <p:nvPr>
            <p:ph type="body" sz="quarter" idx="10"/>
          </p:nvPr>
        </p:nvSpPr>
        <p:spPr>
          <a:xfrm>
            <a:off x="4440823" y="6510338"/>
            <a:ext cx="5845175" cy="260350"/>
          </a:xfrm>
        </p:spPr>
        <p:txBody>
          <a:bodyPr/>
          <a:lstStyle/>
          <a:p>
            <a:pPr lvl="0"/>
            <a:r>
              <a:rPr lang="en-US" dirty="0">
                <a:solidFill>
                  <a:srgbClr val="FFFFFF"/>
                </a:solidFill>
              </a:rPr>
              <a:t>Office of Strategic Planning and Initiatives</a:t>
            </a:r>
          </a:p>
          <a:p>
            <a:endParaRPr lang="en-US" dirty="0"/>
          </a:p>
        </p:txBody>
      </p:sp>
    </p:spTree>
    <p:extLst>
      <p:ext uri="{BB962C8B-B14F-4D97-AF65-F5344CB8AC3E}">
        <p14:creationId xmlns:p14="http://schemas.microsoft.com/office/powerpoint/2010/main" val="3632866788"/>
      </p:ext>
    </p:extLst>
  </p:cSld>
  <p:clrMapOvr>
    <a:masterClrMapping/>
  </p:clrMapOvr>
  <p:transition spd="med">
    <p:pull/>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Diagram 6">
            <a:extLst>
              <a:ext uri="{FF2B5EF4-FFF2-40B4-BE49-F238E27FC236}">
                <a16:creationId xmlns:a16="http://schemas.microsoft.com/office/drawing/2014/main" id="{7B43E3D1-558F-4008-842A-AB7962379E7F}"/>
              </a:ext>
            </a:extLst>
          </p:cNvPr>
          <p:cNvGraphicFramePr/>
          <p:nvPr>
            <p:extLst>
              <p:ext uri="{D42A27DB-BD31-4B8C-83A1-F6EECF244321}">
                <p14:modId xmlns:p14="http://schemas.microsoft.com/office/powerpoint/2010/main" val="2067476492"/>
              </p:ext>
            </p:extLst>
          </p:nvPr>
        </p:nvGraphicFramePr>
        <p:xfrm>
          <a:off x="2360131" y="2512103"/>
          <a:ext cx="9332675" cy="22197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6" name="TextBox 15">
            <a:extLst>
              <a:ext uri="{FF2B5EF4-FFF2-40B4-BE49-F238E27FC236}">
                <a16:creationId xmlns:a16="http://schemas.microsoft.com/office/drawing/2014/main" id="{6E458EAC-00E8-4122-8275-E2277A155435}"/>
              </a:ext>
            </a:extLst>
          </p:cNvPr>
          <p:cNvSpPr txBox="1"/>
          <p:nvPr/>
        </p:nvSpPr>
        <p:spPr>
          <a:xfrm>
            <a:off x="2206105" y="1387722"/>
            <a:ext cx="6427144" cy="461665"/>
          </a:xfrm>
          <a:prstGeom prst="rect">
            <a:avLst/>
          </a:prstGeom>
          <a:noFill/>
        </p:spPr>
        <p:txBody>
          <a:bodyPr wrap="square" rtlCol="0">
            <a:spAutoFit/>
          </a:bodyPr>
          <a:lstStyle/>
          <a:p>
            <a:r>
              <a:rPr lang="en-US" sz="2400" b="1" cap="small" dirty="0">
                <a:solidFill>
                  <a:schemeClr val="accent6">
                    <a:lumMod val="50000"/>
                  </a:schemeClr>
                </a:solidFill>
                <a:latin typeface="Arial" panose="020B0604020202020204" pitchFamily="34" charset="0"/>
                <a:cs typeface="Arial" panose="020B0604020202020204" pitchFamily="34" charset="0"/>
              </a:rPr>
              <a:t>Division of Child Support Services </a:t>
            </a:r>
            <a:r>
              <a:rPr lang="en-US" sz="2400" b="1" dirty="0">
                <a:solidFill>
                  <a:schemeClr val="accent6">
                    <a:lumMod val="50000"/>
                  </a:schemeClr>
                </a:solidFill>
                <a:latin typeface="Arial" panose="020B0604020202020204" pitchFamily="34" charset="0"/>
                <a:cs typeface="Arial" panose="020B0604020202020204" pitchFamily="34" charset="0"/>
              </a:rPr>
              <a:t>(DCSS)</a:t>
            </a:r>
          </a:p>
        </p:txBody>
      </p:sp>
      <p:grpSp>
        <p:nvGrpSpPr>
          <p:cNvPr id="14" name="Group 13">
            <a:extLst>
              <a:ext uri="{FF2B5EF4-FFF2-40B4-BE49-F238E27FC236}">
                <a16:creationId xmlns:a16="http://schemas.microsoft.com/office/drawing/2014/main" id="{D969D764-9B91-3949-A142-9FB7D40389BD}"/>
              </a:ext>
            </a:extLst>
          </p:cNvPr>
          <p:cNvGrpSpPr/>
          <p:nvPr/>
        </p:nvGrpSpPr>
        <p:grpSpPr>
          <a:xfrm>
            <a:off x="334609" y="1086358"/>
            <a:ext cx="1678798" cy="5331397"/>
            <a:chOff x="334609" y="1086358"/>
            <a:chExt cx="1678798" cy="5331397"/>
          </a:xfrm>
        </p:grpSpPr>
        <p:grpSp>
          <p:nvGrpSpPr>
            <p:cNvPr id="4" name="Group 3">
              <a:extLst>
                <a:ext uri="{FF2B5EF4-FFF2-40B4-BE49-F238E27FC236}">
                  <a16:creationId xmlns:a16="http://schemas.microsoft.com/office/drawing/2014/main" id="{33CA2359-64D3-4044-BB1C-94C2A581B05F}"/>
                </a:ext>
              </a:extLst>
            </p:cNvPr>
            <p:cNvGrpSpPr/>
            <p:nvPr/>
          </p:nvGrpSpPr>
          <p:grpSpPr>
            <a:xfrm>
              <a:off x="334609" y="1086358"/>
              <a:ext cx="1678798" cy="5331397"/>
              <a:chOff x="334609" y="1086358"/>
              <a:chExt cx="1678798" cy="5331397"/>
            </a:xfrm>
          </p:grpSpPr>
          <p:sp>
            <p:nvSpPr>
              <p:cNvPr id="9" name="Arrow: Chevron 8">
                <a:extLst>
                  <a:ext uri="{FF2B5EF4-FFF2-40B4-BE49-F238E27FC236}">
                    <a16:creationId xmlns:a16="http://schemas.microsoft.com/office/drawing/2014/main" id="{7161E86A-0564-4108-98D5-39BCB50A4705}"/>
                  </a:ext>
                </a:extLst>
              </p:cNvPr>
              <p:cNvSpPr/>
              <p:nvPr/>
            </p:nvSpPr>
            <p:spPr>
              <a:xfrm rot="5400000">
                <a:off x="-1352844" y="3051504"/>
                <a:ext cx="5053704" cy="1678798"/>
              </a:xfrm>
              <a:prstGeom prst="chevron">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nvGrpSpPr>
              <p:cNvPr id="11" name="Group 10">
                <a:extLst>
                  <a:ext uri="{FF2B5EF4-FFF2-40B4-BE49-F238E27FC236}">
                    <a16:creationId xmlns:a16="http://schemas.microsoft.com/office/drawing/2014/main" id="{DACF11C7-2F0C-4BF6-A31B-B1AF3274FC09}"/>
                  </a:ext>
                </a:extLst>
              </p:cNvPr>
              <p:cNvGrpSpPr/>
              <p:nvPr/>
            </p:nvGrpSpPr>
            <p:grpSpPr>
              <a:xfrm>
                <a:off x="769418" y="1086358"/>
                <a:ext cx="809180" cy="809180"/>
                <a:chOff x="476490" y="0"/>
                <a:chExt cx="809180" cy="809180"/>
              </a:xfrm>
            </p:grpSpPr>
            <p:sp>
              <p:nvSpPr>
                <p:cNvPr id="12" name="Oval 11">
                  <a:extLst>
                    <a:ext uri="{FF2B5EF4-FFF2-40B4-BE49-F238E27FC236}">
                      <a16:creationId xmlns:a16="http://schemas.microsoft.com/office/drawing/2014/main" id="{89FAD9C3-5F4B-4DAD-AAC1-E58F857DB4A3}"/>
                    </a:ext>
                  </a:extLst>
                </p:cNvPr>
                <p:cNvSpPr/>
                <p:nvPr/>
              </p:nvSpPr>
              <p:spPr>
                <a:xfrm>
                  <a:off x="476490" y="0"/>
                  <a:ext cx="809180" cy="809180"/>
                </a:xfrm>
                <a:prstGeom prst="ellipse">
                  <a:avLst/>
                </a:pr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3" name="Oval 4">
                  <a:extLst>
                    <a:ext uri="{FF2B5EF4-FFF2-40B4-BE49-F238E27FC236}">
                      <a16:creationId xmlns:a16="http://schemas.microsoft.com/office/drawing/2014/main" id="{7A20500F-B32B-43F6-84B1-9339C1902CC9}"/>
                    </a:ext>
                  </a:extLst>
                </p:cNvPr>
                <p:cNvSpPr txBox="1"/>
                <p:nvPr/>
              </p:nvSpPr>
              <p:spPr>
                <a:xfrm>
                  <a:off x="606870" y="151070"/>
                  <a:ext cx="542147" cy="572176"/>
                </a:xfrm>
                <a:prstGeom prst="rect">
                  <a:avLst/>
                </a:prstGeom>
                <a:ln>
                  <a:noFill/>
                </a:ln>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1911350">
                    <a:lnSpc>
                      <a:spcPct val="90000"/>
                    </a:lnSpc>
                    <a:spcBef>
                      <a:spcPct val="0"/>
                    </a:spcBef>
                    <a:spcAft>
                      <a:spcPct val="35000"/>
                    </a:spcAft>
                    <a:buNone/>
                  </a:pPr>
                  <a:r>
                    <a:rPr lang="en-US" sz="4300" b="1" kern="1200"/>
                    <a:t>1</a:t>
                  </a:r>
                </a:p>
              </p:txBody>
            </p:sp>
          </p:grpSp>
        </p:grpSp>
        <p:sp>
          <p:nvSpPr>
            <p:cNvPr id="19" name="Arrow: Chevron 4">
              <a:extLst>
                <a:ext uri="{FF2B5EF4-FFF2-40B4-BE49-F238E27FC236}">
                  <a16:creationId xmlns:a16="http://schemas.microsoft.com/office/drawing/2014/main" id="{C7E6D9D5-B411-45EE-848B-3C7281FACE51}"/>
                </a:ext>
              </a:extLst>
            </p:cNvPr>
            <p:cNvSpPr txBox="1"/>
            <p:nvPr/>
          </p:nvSpPr>
          <p:spPr>
            <a:xfrm>
              <a:off x="334609" y="2604246"/>
              <a:ext cx="1678798" cy="283014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1275" tIns="41275" rIns="41275" bIns="41275" numCol="1" spcCol="1270" anchor="ctr" anchorCtr="0">
              <a:noAutofit/>
            </a:bodyPr>
            <a:lstStyle/>
            <a:p>
              <a:pPr lvl="0" algn="ctr"/>
              <a:r>
                <a:rPr lang="en-US" sz="1700" b="1">
                  <a:solidFill>
                    <a:schemeClr val="bg1"/>
                  </a:solidFill>
                </a:rPr>
                <a:t>Build a workforce that supports a strong business environment and small business by removing bureaucratic barriers to public-private partnerships.</a:t>
              </a:r>
              <a:endParaRPr lang="en-US" sz="1700">
                <a:solidFill>
                  <a:schemeClr val="bg1"/>
                </a:solidFill>
              </a:endParaRPr>
            </a:p>
          </p:txBody>
        </p:sp>
      </p:grpSp>
      <p:grpSp>
        <p:nvGrpSpPr>
          <p:cNvPr id="20" name="Group 19">
            <a:extLst>
              <a:ext uri="{FF2B5EF4-FFF2-40B4-BE49-F238E27FC236}">
                <a16:creationId xmlns:a16="http://schemas.microsoft.com/office/drawing/2014/main" id="{ED2A0A92-3FA6-448C-842B-668C58CF79C6}"/>
              </a:ext>
            </a:extLst>
          </p:cNvPr>
          <p:cNvGrpSpPr/>
          <p:nvPr/>
        </p:nvGrpSpPr>
        <p:grpSpPr>
          <a:xfrm>
            <a:off x="2168293" y="1862446"/>
            <a:ext cx="9527565" cy="531360"/>
            <a:chOff x="419073" y="29140"/>
            <a:chExt cx="8051545" cy="531360"/>
          </a:xfrm>
          <a:scene3d>
            <a:camera prst="orthographicFront"/>
            <a:lightRig rig="threePt" dir="t">
              <a:rot lat="0" lon="0" rev="7500000"/>
            </a:lightRig>
          </a:scene3d>
        </p:grpSpPr>
        <p:sp>
          <p:nvSpPr>
            <p:cNvPr id="22" name="Rectangle: Rounded Corners 21">
              <a:extLst>
                <a:ext uri="{FF2B5EF4-FFF2-40B4-BE49-F238E27FC236}">
                  <a16:creationId xmlns:a16="http://schemas.microsoft.com/office/drawing/2014/main" id="{6FB996A5-48A3-4CC8-A744-A9DA70248FF1}"/>
                </a:ext>
              </a:extLst>
            </p:cNvPr>
            <p:cNvSpPr/>
            <p:nvPr/>
          </p:nvSpPr>
          <p:spPr>
            <a:xfrm>
              <a:off x="515374" y="29140"/>
              <a:ext cx="7955244" cy="531360"/>
            </a:xfrm>
            <a:prstGeom prst="roundRect">
              <a:avLst/>
            </a:prstGeom>
            <a:sp3d prstMaterial="plastic">
              <a:bevelT w="127000" h="25400" prst="relaxedInset"/>
            </a:sp3d>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sp>
        <p:sp>
          <p:nvSpPr>
            <p:cNvPr id="23" name="Rectangle: Rounded Corners 4">
              <a:extLst>
                <a:ext uri="{FF2B5EF4-FFF2-40B4-BE49-F238E27FC236}">
                  <a16:creationId xmlns:a16="http://schemas.microsoft.com/office/drawing/2014/main" id="{93E62216-4E89-4561-9844-8559C9F8D217}"/>
                </a:ext>
              </a:extLst>
            </p:cNvPr>
            <p:cNvSpPr txBox="1"/>
            <p:nvPr/>
          </p:nvSpPr>
          <p:spPr>
            <a:xfrm>
              <a:off x="419073" y="60851"/>
              <a:ext cx="7620616" cy="485255"/>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272719" tIns="0" rIns="272719" bIns="0" numCol="1" spcCol="1270" anchor="ctr" anchorCtr="0">
              <a:noAutofit/>
            </a:bodyPr>
            <a:lstStyle/>
            <a:p>
              <a:pPr marL="0" lvl="0" indent="0" algn="l" defTabSz="622300">
                <a:lnSpc>
                  <a:spcPct val="90000"/>
                </a:lnSpc>
                <a:spcBef>
                  <a:spcPct val="0"/>
                </a:spcBef>
                <a:spcAft>
                  <a:spcPct val="35000"/>
                </a:spcAft>
                <a:buNone/>
                <a:tabLst/>
              </a:pPr>
              <a:r>
                <a:rPr lang="en-US" sz="2400" b="1" kern="1200" dirty="0">
                  <a:latin typeface="Arial" panose="020B0604020202020204" pitchFamily="34" charset="0"/>
                  <a:cs typeface="Arial" panose="020B0604020202020204" pitchFamily="34" charset="0"/>
                </a:rPr>
                <a:t>1.1 General Educational Development (GED) Referrals</a:t>
              </a:r>
            </a:p>
          </p:txBody>
        </p:sp>
      </p:grpSp>
      <p:sp>
        <p:nvSpPr>
          <p:cNvPr id="10" name="Oval 9">
            <a:extLst>
              <a:ext uri="{FF2B5EF4-FFF2-40B4-BE49-F238E27FC236}">
                <a16:creationId xmlns:a16="http://schemas.microsoft.com/office/drawing/2014/main" id="{A130C4CD-508D-4506-88FC-E2E13073B4B1}"/>
              </a:ext>
            </a:extLst>
          </p:cNvPr>
          <p:cNvSpPr/>
          <p:nvPr/>
        </p:nvSpPr>
        <p:spPr>
          <a:xfrm>
            <a:off x="11224861" y="1961368"/>
            <a:ext cx="379111" cy="337691"/>
          </a:xfrm>
          <a:prstGeom prst="ellipse">
            <a:avLst/>
          </a:prstGeom>
          <a:solidFill>
            <a:srgbClr val="C00000"/>
          </a:solidFill>
          <a:ln>
            <a:noFill/>
          </a:ln>
          <a:scene3d>
            <a:camera prst="orthographicFront"/>
            <a:lightRig rig="soft" dir="t">
              <a:rot lat="0" lon="0" rev="15600000"/>
            </a:lightRig>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prstMaterial="softEdge">
              <a:bevelT w="25400" h="38100"/>
            </a:sp3d>
          </a:bodyPr>
          <a:lstStyle/>
          <a:p>
            <a:pPr algn="ctr"/>
            <a:r>
              <a:rPr lang="en-US" b="1">
                <a:ln/>
                <a:solidFill>
                  <a:schemeClr val="accent4"/>
                </a:solidFill>
              </a:rPr>
              <a:t>  </a:t>
            </a:r>
          </a:p>
        </p:txBody>
      </p:sp>
      <p:graphicFrame>
        <p:nvGraphicFramePr>
          <p:cNvPr id="34" name="Table 33">
            <a:extLst>
              <a:ext uri="{FF2B5EF4-FFF2-40B4-BE49-F238E27FC236}">
                <a16:creationId xmlns:a16="http://schemas.microsoft.com/office/drawing/2014/main" id="{E533FB9D-DED3-9E46-8EC1-21CE2AFE0400}"/>
              </a:ext>
            </a:extLst>
          </p:cNvPr>
          <p:cNvGraphicFramePr>
            <a:graphicFrameLocks noGrp="1"/>
          </p:cNvGraphicFramePr>
          <p:nvPr>
            <p:extLst>
              <p:ext uri="{D42A27DB-BD31-4B8C-83A1-F6EECF244321}">
                <p14:modId xmlns:p14="http://schemas.microsoft.com/office/powerpoint/2010/main" val="1968706878"/>
              </p:ext>
            </p:extLst>
          </p:nvPr>
        </p:nvGraphicFramePr>
        <p:xfrm>
          <a:off x="7621779" y="5067470"/>
          <a:ext cx="4075549" cy="731520"/>
        </p:xfrm>
        <a:graphic>
          <a:graphicData uri="http://schemas.openxmlformats.org/drawingml/2006/table">
            <a:tbl>
              <a:tblPr firstRow="1" bandRow="1">
                <a:tableStyleId>{5C22544A-7EE6-4342-B048-85BDC9FD1C3A}</a:tableStyleId>
              </a:tblPr>
              <a:tblGrid>
                <a:gridCol w="1062816">
                  <a:extLst>
                    <a:ext uri="{9D8B030D-6E8A-4147-A177-3AD203B41FA5}">
                      <a16:colId xmlns:a16="http://schemas.microsoft.com/office/drawing/2014/main" val="2859239521"/>
                    </a:ext>
                  </a:extLst>
                </a:gridCol>
                <a:gridCol w="968121">
                  <a:extLst>
                    <a:ext uri="{9D8B030D-6E8A-4147-A177-3AD203B41FA5}">
                      <a16:colId xmlns:a16="http://schemas.microsoft.com/office/drawing/2014/main" val="2992965316"/>
                    </a:ext>
                  </a:extLst>
                </a:gridCol>
                <a:gridCol w="1033143">
                  <a:extLst>
                    <a:ext uri="{9D8B030D-6E8A-4147-A177-3AD203B41FA5}">
                      <a16:colId xmlns:a16="http://schemas.microsoft.com/office/drawing/2014/main" val="238686205"/>
                    </a:ext>
                  </a:extLst>
                </a:gridCol>
                <a:gridCol w="1011469">
                  <a:extLst>
                    <a:ext uri="{9D8B030D-6E8A-4147-A177-3AD203B41FA5}">
                      <a16:colId xmlns:a16="http://schemas.microsoft.com/office/drawing/2014/main" val="3554483202"/>
                    </a:ext>
                  </a:extLst>
                </a:gridCol>
              </a:tblGrid>
              <a:tr h="452528">
                <a:tc>
                  <a:txBody>
                    <a:bodyPr/>
                    <a:lstStyle/>
                    <a:p>
                      <a:pPr lvl="0" algn="ctr">
                        <a:buNone/>
                      </a:pPr>
                      <a:r>
                        <a:rPr lang="en-US" sz="1200" b="1" i="0" u="none" strike="noStrike" noProof="0">
                          <a:effectLst/>
                          <a:latin typeface="Arial"/>
                        </a:rPr>
                        <a:t>Result</a:t>
                      </a:r>
                    </a:p>
                    <a:p>
                      <a:pPr lvl="0" algn="ctr">
                        <a:buNone/>
                      </a:pPr>
                      <a:r>
                        <a:rPr lang="en-US" sz="1200" b="1" i="0" u="none" strike="noStrike" noProof="0">
                          <a:effectLst/>
                          <a:latin typeface="Arial"/>
                        </a:rPr>
                        <a:t>Q1 </a:t>
                      </a:r>
                      <a:endParaRPr lang="en-US" sz="120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lvl="0" algn="ctr">
                        <a:buNone/>
                      </a:pPr>
                      <a:r>
                        <a:rPr lang="en-US" sz="1200" b="1" i="0" u="none" strike="noStrike" kern="1200" noProof="0">
                          <a:solidFill>
                            <a:schemeClr val="lt1"/>
                          </a:solidFill>
                          <a:effectLst/>
                          <a:latin typeface="Arial"/>
                          <a:ea typeface="+mn-ea"/>
                          <a:cs typeface="+mn-cs"/>
                        </a:rPr>
                        <a:t>Result</a:t>
                      </a:r>
                    </a:p>
                    <a:p>
                      <a:pPr lvl="0" algn="ctr">
                        <a:buNone/>
                      </a:pPr>
                      <a:r>
                        <a:rPr lang="en-US" sz="1200" b="1" i="0" u="none" strike="noStrike" kern="1200" noProof="0">
                          <a:solidFill>
                            <a:schemeClr val="lt1"/>
                          </a:solidFill>
                          <a:effectLst/>
                          <a:latin typeface="Arial"/>
                          <a:ea typeface="+mn-ea"/>
                          <a:cs typeface="+mn-cs"/>
                        </a:rPr>
                        <a:t>Q2</a:t>
                      </a:r>
                      <a:endParaRPr lang="en-US" sz="1200" b="1" i="0" u="none" strike="noStrike" kern="1200">
                        <a:solidFill>
                          <a:schemeClr val="lt1"/>
                        </a:solidFill>
                        <a:effectLst/>
                        <a:latin typeface="Arial"/>
                        <a:ea typeface="+mn-ea"/>
                        <a:cs typeface="+mn-cs"/>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algn="ctr" fontAlgn="base"/>
                      <a:r>
                        <a:rPr lang="en-US" sz="1200" b="1" i="0" u="none" strike="noStrike" kern="1200">
                          <a:solidFill>
                            <a:schemeClr val="lt1"/>
                          </a:solidFill>
                          <a:effectLst/>
                          <a:latin typeface="Arial"/>
                          <a:ea typeface="+mn-ea"/>
                          <a:cs typeface="+mn-cs"/>
                        </a:rPr>
                        <a:t>Result</a:t>
                      </a:r>
                    </a:p>
                    <a:p>
                      <a:pPr algn="ctr" fontAlgn="base"/>
                      <a:r>
                        <a:rPr lang="en-US" sz="1200" b="1" i="0" u="none" strike="noStrike" kern="1200">
                          <a:solidFill>
                            <a:schemeClr val="lt1"/>
                          </a:solidFill>
                          <a:effectLst/>
                          <a:latin typeface="Arial"/>
                          <a:ea typeface="+mn-ea"/>
                          <a:cs typeface="+mn-cs"/>
                        </a:rPr>
                        <a:t>Q3</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algn="ctr" fontAlgn="auto"/>
                      <a:r>
                        <a:rPr lang="en-US" sz="1200" b="1" i="0" u="none" strike="noStrike" kern="1200">
                          <a:solidFill>
                            <a:schemeClr val="lt1"/>
                          </a:solidFill>
                          <a:effectLst/>
                          <a:latin typeface="Arial"/>
                          <a:ea typeface="+mn-ea"/>
                          <a:cs typeface="+mn-cs"/>
                        </a:rPr>
                        <a:t>​</a:t>
                      </a:r>
                      <a:r>
                        <a:rPr lang="en-US" sz="1200" b="1" i="0" u="none" strike="noStrike" kern="1200" noProof="0">
                          <a:solidFill>
                            <a:schemeClr val="lt1"/>
                          </a:solidFill>
                          <a:effectLst/>
                          <a:latin typeface="Arial"/>
                          <a:ea typeface="+mn-ea"/>
                          <a:cs typeface="+mn-cs"/>
                        </a:rPr>
                        <a:t>Result</a:t>
                      </a:r>
                    </a:p>
                    <a:p>
                      <a:pPr lvl="0" algn="ctr">
                        <a:buNone/>
                      </a:pPr>
                      <a:r>
                        <a:rPr lang="en-US" sz="1200" b="1" i="0" u="none" strike="noStrike" kern="1200" noProof="0">
                          <a:solidFill>
                            <a:schemeClr val="lt1"/>
                          </a:solidFill>
                          <a:effectLst/>
                          <a:latin typeface="Arial"/>
                          <a:ea typeface="+mn-ea"/>
                          <a:cs typeface="+mn-cs"/>
                        </a:rPr>
                        <a:t>Q4</a:t>
                      </a:r>
                      <a:endParaRPr lang="en-US" sz="1200" b="1" i="0" u="none" strike="noStrike" kern="1200">
                        <a:solidFill>
                          <a:schemeClr val="lt1"/>
                        </a:solidFill>
                        <a:effectLst/>
                        <a:latin typeface="Arial"/>
                        <a:ea typeface="+mn-ea"/>
                        <a:cs typeface="+mn-cs"/>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extLst>
                  <a:ext uri="{0D108BD9-81ED-4DB2-BD59-A6C34878D82A}">
                    <a16:rowId xmlns:a16="http://schemas.microsoft.com/office/drawing/2014/main" val="2948275390"/>
                  </a:ext>
                </a:extLst>
              </a:tr>
              <a:tr h="271517">
                <a:tc>
                  <a:txBody>
                    <a:bodyPr/>
                    <a:lstStyle/>
                    <a:p>
                      <a:pPr algn="ctr" fontAlgn="base"/>
                      <a:r>
                        <a:rPr lang="en-US" sz="1200" b="1" kern="1200" dirty="0">
                          <a:solidFill>
                            <a:schemeClr val="dk1"/>
                          </a:solidFill>
                          <a:effectLst/>
                          <a:latin typeface="+mn-lt"/>
                          <a:ea typeface="+mn-ea"/>
                          <a:cs typeface="+mn-cs"/>
                        </a:rPr>
                        <a:t>260</a:t>
                      </a: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2">
                        <a:lumMod val="90000"/>
                      </a:schemeClr>
                    </a:solidFill>
                  </a:tcPr>
                </a:tc>
                <a:tc>
                  <a:txBody>
                    <a:bodyPr/>
                    <a:lstStyle/>
                    <a:p>
                      <a:pPr lvl="0" algn="ctr">
                        <a:buNone/>
                      </a:pPr>
                      <a:r>
                        <a:rPr lang="en-US" sz="1200" b="1" kern="1200">
                          <a:solidFill>
                            <a:schemeClr val="dk1"/>
                          </a:solidFill>
                          <a:effectLst/>
                          <a:latin typeface="+mn-lt"/>
                          <a:ea typeface="+mn-ea"/>
                          <a:cs typeface="+mn-cs"/>
                        </a:rPr>
                        <a:t>94</a:t>
                      </a: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2">
                        <a:lumMod val="90000"/>
                      </a:schemeClr>
                    </a:solidFill>
                  </a:tcPr>
                </a:tc>
                <a:tc>
                  <a:txBody>
                    <a:bodyPr/>
                    <a:lstStyle/>
                    <a:p>
                      <a:pPr algn="ctr" fontAlgn="base"/>
                      <a:r>
                        <a:rPr lang="en-US" sz="1200" b="1" kern="1200">
                          <a:solidFill>
                            <a:schemeClr val="dk1"/>
                          </a:solidFill>
                          <a:effectLst/>
                          <a:latin typeface="+mn-lt"/>
                          <a:ea typeface="+mn-ea"/>
                          <a:cs typeface="+mn-cs"/>
                        </a:rPr>
                        <a:t>226</a:t>
                      </a: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2">
                        <a:lumMod val="90000"/>
                      </a:schemeClr>
                    </a:solidFill>
                  </a:tcPr>
                </a:tc>
                <a:tc>
                  <a:txBody>
                    <a:bodyPr/>
                    <a:lstStyle/>
                    <a:p>
                      <a:pPr algn="ctr" fontAlgn="auto"/>
                      <a:r>
                        <a:rPr lang="en-US" sz="1200" dirty="0">
                          <a:effectLst/>
                        </a:rPr>
                        <a:t>​</a:t>
                      </a:r>
                      <a:r>
                        <a:rPr lang="en-US" sz="1200" b="1" dirty="0">
                          <a:effectLst/>
                        </a:rPr>
                        <a:t>203</a:t>
                      </a:r>
                      <a:endParaRPr lang="en-US" sz="1200" b="1" dirty="0">
                        <a:effectLst/>
                        <a:latin typeface="Arial"/>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2">
                        <a:lumMod val="90000"/>
                      </a:schemeClr>
                    </a:solidFill>
                  </a:tcPr>
                </a:tc>
                <a:extLst>
                  <a:ext uri="{0D108BD9-81ED-4DB2-BD59-A6C34878D82A}">
                    <a16:rowId xmlns:a16="http://schemas.microsoft.com/office/drawing/2014/main" val="1470773360"/>
                  </a:ext>
                </a:extLst>
              </a:tr>
            </a:tbl>
          </a:graphicData>
        </a:graphic>
      </p:graphicFrame>
      <p:graphicFrame>
        <p:nvGraphicFramePr>
          <p:cNvPr id="35" name="Table 34">
            <a:extLst>
              <a:ext uri="{FF2B5EF4-FFF2-40B4-BE49-F238E27FC236}">
                <a16:creationId xmlns:a16="http://schemas.microsoft.com/office/drawing/2014/main" id="{E67AB1A6-5D87-4941-BDB9-3B816126201C}"/>
              </a:ext>
            </a:extLst>
          </p:cNvPr>
          <p:cNvGraphicFramePr>
            <a:graphicFrameLocks noGrp="1"/>
          </p:cNvGraphicFramePr>
          <p:nvPr>
            <p:extLst>
              <p:ext uri="{D42A27DB-BD31-4B8C-83A1-F6EECF244321}">
                <p14:modId xmlns:p14="http://schemas.microsoft.com/office/powerpoint/2010/main" val="1605116345"/>
              </p:ext>
            </p:extLst>
          </p:nvPr>
        </p:nvGraphicFramePr>
        <p:xfrm>
          <a:off x="7615825" y="4307453"/>
          <a:ext cx="4081504" cy="757735"/>
        </p:xfrm>
        <a:graphic>
          <a:graphicData uri="http://schemas.openxmlformats.org/drawingml/2006/table">
            <a:tbl>
              <a:tblPr firstRow="1" bandRow="1">
                <a:tableStyleId>{5C22544A-7EE6-4342-B048-85BDC9FD1C3A}</a:tableStyleId>
              </a:tblPr>
              <a:tblGrid>
                <a:gridCol w="985483">
                  <a:extLst>
                    <a:ext uri="{9D8B030D-6E8A-4147-A177-3AD203B41FA5}">
                      <a16:colId xmlns:a16="http://schemas.microsoft.com/office/drawing/2014/main" val="2756712608"/>
                    </a:ext>
                  </a:extLst>
                </a:gridCol>
                <a:gridCol w="1117762">
                  <a:extLst>
                    <a:ext uri="{9D8B030D-6E8A-4147-A177-3AD203B41FA5}">
                      <a16:colId xmlns:a16="http://schemas.microsoft.com/office/drawing/2014/main" val="644144769"/>
                    </a:ext>
                  </a:extLst>
                </a:gridCol>
                <a:gridCol w="1024615">
                  <a:extLst>
                    <a:ext uri="{9D8B030D-6E8A-4147-A177-3AD203B41FA5}">
                      <a16:colId xmlns:a16="http://schemas.microsoft.com/office/drawing/2014/main" val="2407208335"/>
                    </a:ext>
                  </a:extLst>
                </a:gridCol>
                <a:gridCol w="953644">
                  <a:extLst>
                    <a:ext uri="{9D8B030D-6E8A-4147-A177-3AD203B41FA5}">
                      <a16:colId xmlns:a16="http://schemas.microsoft.com/office/drawing/2014/main" val="3937966216"/>
                    </a:ext>
                  </a:extLst>
                </a:gridCol>
              </a:tblGrid>
              <a:tr h="452527">
                <a:tc>
                  <a:txBody>
                    <a:bodyPr/>
                    <a:lstStyle/>
                    <a:p>
                      <a:pPr lvl="0" algn="ctr">
                        <a:buNone/>
                      </a:pPr>
                      <a:r>
                        <a:rPr lang="en-US" sz="1200" b="1" i="0" u="none" strike="noStrike" noProof="0" dirty="0">
                          <a:effectLst/>
                          <a:latin typeface="Arial"/>
                        </a:rPr>
                        <a:t>Target</a:t>
                      </a:r>
                    </a:p>
                    <a:p>
                      <a:pPr lvl="0" algn="ctr">
                        <a:buNone/>
                      </a:pPr>
                      <a:r>
                        <a:rPr lang="en-US" sz="1200" b="1" i="0" u="none" strike="noStrike" noProof="0" dirty="0">
                          <a:effectLst/>
                          <a:latin typeface="Arial"/>
                        </a:rPr>
                        <a:t>Q1</a:t>
                      </a:r>
                      <a:endParaRPr lang="en-US" sz="1200"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lvl="0" algn="ctr">
                        <a:buNone/>
                      </a:pPr>
                      <a:r>
                        <a:rPr lang="en-US" sz="1200" b="1" i="0" u="none" strike="noStrike" kern="1200" noProof="0">
                          <a:solidFill>
                            <a:schemeClr val="lt1"/>
                          </a:solidFill>
                          <a:effectLst/>
                          <a:latin typeface="Arial"/>
                          <a:ea typeface="+mn-ea"/>
                          <a:cs typeface="+mn-cs"/>
                        </a:rPr>
                        <a:t>Target</a:t>
                      </a:r>
                    </a:p>
                    <a:p>
                      <a:pPr lvl="0" algn="ctr">
                        <a:buNone/>
                      </a:pPr>
                      <a:r>
                        <a:rPr lang="en-US" sz="1200" b="1" i="0" u="none" strike="noStrike" kern="1200" noProof="0">
                          <a:solidFill>
                            <a:schemeClr val="lt1"/>
                          </a:solidFill>
                          <a:effectLst/>
                          <a:latin typeface="Arial"/>
                          <a:ea typeface="+mn-ea"/>
                          <a:cs typeface="+mn-cs"/>
                        </a:rPr>
                        <a:t>Q2</a:t>
                      </a:r>
                      <a:endParaRPr lang="en-US" sz="1200" b="1" i="0" u="none" strike="noStrike" kern="1200">
                        <a:solidFill>
                          <a:schemeClr val="lt1"/>
                        </a:solidFill>
                        <a:effectLst/>
                        <a:latin typeface="Arial"/>
                        <a:ea typeface="+mn-ea"/>
                        <a:cs typeface="+mn-cs"/>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algn="ctr" fontAlgn="base"/>
                      <a:r>
                        <a:rPr lang="en-US" sz="1200" b="1" i="0" u="none" strike="noStrike" kern="1200">
                          <a:solidFill>
                            <a:schemeClr val="lt1"/>
                          </a:solidFill>
                          <a:effectLst/>
                          <a:latin typeface="Arial"/>
                          <a:ea typeface="+mn-ea"/>
                          <a:cs typeface="+mn-cs"/>
                        </a:rPr>
                        <a:t>Target</a:t>
                      </a:r>
                    </a:p>
                    <a:p>
                      <a:pPr algn="ctr" fontAlgn="base"/>
                      <a:r>
                        <a:rPr lang="en-US" sz="1200" b="1" i="0" u="none" strike="noStrike" kern="1200">
                          <a:solidFill>
                            <a:schemeClr val="lt1"/>
                          </a:solidFill>
                          <a:effectLst/>
                          <a:latin typeface="Arial"/>
                          <a:ea typeface="+mn-ea"/>
                          <a:cs typeface="+mn-cs"/>
                        </a:rPr>
                        <a:t>Q3</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lvl="0" algn="ctr">
                        <a:buNone/>
                      </a:pPr>
                      <a:r>
                        <a:rPr lang="en-US" sz="1200" b="1" i="0" u="none" strike="noStrike" kern="1200" noProof="0" dirty="0">
                          <a:solidFill>
                            <a:schemeClr val="lt1"/>
                          </a:solidFill>
                          <a:effectLst/>
                          <a:latin typeface="Arial"/>
                          <a:ea typeface="+mn-ea"/>
                          <a:cs typeface="+mn-cs"/>
                        </a:rPr>
                        <a:t>Target</a:t>
                      </a:r>
                    </a:p>
                    <a:p>
                      <a:pPr lvl="0" algn="ctr">
                        <a:buNone/>
                      </a:pPr>
                      <a:r>
                        <a:rPr lang="en-US" sz="1200" b="1" i="0" u="none" strike="noStrike" kern="1200" noProof="0" dirty="0">
                          <a:solidFill>
                            <a:schemeClr val="lt1"/>
                          </a:solidFill>
                          <a:effectLst/>
                          <a:latin typeface="Arial"/>
                          <a:ea typeface="+mn-ea"/>
                          <a:cs typeface="+mn-cs"/>
                        </a:rPr>
                        <a:t>Q4</a:t>
                      </a:r>
                      <a:endParaRPr lang="en-US" sz="1200" b="1" i="0" u="none" strike="noStrike" kern="1200" dirty="0">
                        <a:solidFill>
                          <a:schemeClr val="lt1"/>
                        </a:solidFill>
                        <a:effectLst/>
                        <a:latin typeface="Arial"/>
                        <a:ea typeface="+mn-ea"/>
                        <a:cs typeface="+mn-cs"/>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extLst>
                  <a:ext uri="{0D108BD9-81ED-4DB2-BD59-A6C34878D82A}">
                    <a16:rowId xmlns:a16="http://schemas.microsoft.com/office/drawing/2014/main" val="816728297"/>
                  </a:ext>
                </a:extLst>
              </a:tr>
              <a:tr h="300535">
                <a:tc>
                  <a:txBody>
                    <a:bodyPr/>
                    <a:lstStyle/>
                    <a:p>
                      <a:pPr lvl="0" algn="ctr">
                        <a:buNone/>
                      </a:pPr>
                      <a:r>
                        <a:rPr lang="en-US" sz="1200" b="1" kern="1200">
                          <a:solidFill>
                            <a:schemeClr val="dk1"/>
                          </a:solidFill>
                          <a:effectLst/>
                          <a:latin typeface="+mn-lt"/>
                          <a:ea typeface="+mn-ea"/>
                          <a:cs typeface="+mn-cs"/>
                        </a:rPr>
                        <a:t>450</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marL="0" lvl="0" algn="ctr" defTabSz="914400" rtl="0" eaLnBrk="1" latinLnBrk="0" hangingPunct="1">
                        <a:buNone/>
                      </a:pPr>
                      <a:r>
                        <a:rPr lang="en-US" sz="1200" b="1" kern="1200">
                          <a:solidFill>
                            <a:schemeClr val="dk1"/>
                          </a:solidFill>
                          <a:effectLst/>
                          <a:latin typeface="+mn-lt"/>
                          <a:ea typeface="+mn-ea"/>
                          <a:cs typeface="+mn-cs"/>
                        </a:rPr>
                        <a:t>450</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algn="ctr" fontAlgn="base"/>
                      <a:r>
                        <a:rPr lang="en-US" sz="1200" b="1" kern="1200">
                          <a:solidFill>
                            <a:schemeClr val="dk1"/>
                          </a:solidFill>
                          <a:effectLst/>
                          <a:latin typeface="+mn-lt"/>
                          <a:ea typeface="+mn-ea"/>
                          <a:cs typeface="+mn-cs"/>
                        </a:rPr>
                        <a:t>450</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marL="0" lvl="0" algn="ctr" defTabSz="914400" rtl="0" eaLnBrk="1" fontAlgn="base" latinLnBrk="0" hangingPunct="1">
                        <a:buNone/>
                      </a:pPr>
                      <a:r>
                        <a:rPr lang="en-US" sz="1200" b="1" kern="1200" dirty="0">
                          <a:solidFill>
                            <a:schemeClr val="dk1"/>
                          </a:solidFill>
                          <a:effectLst/>
                          <a:latin typeface="+mn-lt"/>
                          <a:ea typeface="+mn-ea"/>
                          <a:cs typeface="+mn-cs"/>
                        </a:rPr>
                        <a:t>450</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extLst>
                  <a:ext uri="{0D108BD9-81ED-4DB2-BD59-A6C34878D82A}">
                    <a16:rowId xmlns:a16="http://schemas.microsoft.com/office/drawing/2014/main" val="4119677891"/>
                  </a:ext>
                </a:extLst>
              </a:tr>
            </a:tbl>
          </a:graphicData>
        </a:graphic>
      </p:graphicFrame>
      <p:sp>
        <p:nvSpPr>
          <p:cNvPr id="3" name="Date Placeholder 2">
            <a:extLst>
              <a:ext uri="{FF2B5EF4-FFF2-40B4-BE49-F238E27FC236}">
                <a16:creationId xmlns:a16="http://schemas.microsoft.com/office/drawing/2014/main" id="{A8BB6A72-1861-FD4E-AEA4-C798BAFC5ABF}"/>
              </a:ext>
            </a:extLst>
          </p:cNvPr>
          <p:cNvSpPr>
            <a:spLocks noGrp="1"/>
          </p:cNvSpPr>
          <p:nvPr>
            <p:ph type="dt" sz="half" idx="11"/>
          </p:nvPr>
        </p:nvSpPr>
        <p:spPr>
          <a:xfrm>
            <a:off x="9542033" y="6458363"/>
            <a:ext cx="1724492" cy="365125"/>
          </a:xfrm>
        </p:spPr>
        <p:txBody>
          <a:bodyPr/>
          <a:lstStyle/>
          <a:p>
            <a:fld id="{A951965C-F7DD-B143-8534-B59A0817CB7E}" type="datetime4">
              <a:rPr lang="en-US" smtClean="0"/>
              <a:t>August 25, 2021</a:t>
            </a:fld>
            <a:endParaRPr lang="en-US"/>
          </a:p>
        </p:txBody>
      </p:sp>
      <p:sp>
        <p:nvSpPr>
          <p:cNvPr id="8" name="TextBox 7">
            <a:extLst>
              <a:ext uri="{FF2B5EF4-FFF2-40B4-BE49-F238E27FC236}">
                <a16:creationId xmlns:a16="http://schemas.microsoft.com/office/drawing/2014/main" id="{7714F378-A281-8E47-8D99-EE9015D3171B}"/>
              </a:ext>
            </a:extLst>
          </p:cNvPr>
          <p:cNvSpPr txBox="1"/>
          <p:nvPr/>
        </p:nvSpPr>
        <p:spPr>
          <a:xfrm>
            <a:off x="2175641" y="3386433"/>
            <a:ext cx="184731" cy="369332"/>
          </a:xfrm>
          <a:prstGeom prst="rect">
            <a:avLst/>
          </a:prstGeom>
          <a:noFill/>
        </p:spPr>
        <p:txBody>
          <a:bodyPr wrap="none" rtlCol="0">
            <a:spAutoFit/>
          </a:bodyPr>
          <a:lstStyle/>
          <a:p>
            <a:endParaRPr lang="en-US" dirty="0"/>
          </a:p>
        </p:txBody>
      </p:sp>
      <p:grpSp>
        <p:nvGrpSpPr>
          <p:cNvPr id="55" name="Group 54">
            <a:extLst>
              <a:ext uri="{FF2B5EF4-FFF2-40B4-BE49-F238E27FC236}">
                <a16:creationId xmlns:a16="http://schemas.microsoft.com/office/drawing/2014/main" id="{B3D524A7-469D-3443-AF5B-890E16A20BE3}"/>
              </a:ext>
            </a:extLst>
          </p:cNvPr>
          <p:cNvGrpSpPr/>
          <p:nvPr/>
        </p:nvGrpSpPr>
        <p:grpSpPr>
          <a:xfrm>
            <a:off x="4232916" y="6098708"/>
            <a:ext cx="6145689" cy="288820"/>
            <a:chOff x="3324562" y="6100518"/>
            <a:chExt cx="6145689" cy="288820"/>
          </a:xfrm>
        </p:grpSpPr>
        <p:grpSp>
          <p:nvGrpSpPr>
            <p:cNvPr id="56" name="Group 55">
              <a:extLst>
                <a:ext uri="{FF2B5EF4-FFF2-40B4-BE49-F238E27FC236}">
                  <a16:creationId xmlns:a16="http://schemas.microsoft.com/office/drawing/2014/main" id="{8A497546-1D6F-4545-BE53-CCCAEDA75CF6}"/>
                </a:ext>
              </a:extLst>
            </p:cNvPr>
            <p:cNvGrpSpPr/>
            <p:nvPr/>
          </p:nvGrpSpPr>
          <p:grpSpPr>
            <a:xfrm>
              <a:off x="3324562" y="6100518"/>
              <a:ext cx="4530971" cy="288820"/>
              <a:chOff x="1686021" y="6157422"/>
              <a:chExt cx="5039886" cy="288820"/>
            </a:xfrm>
          </p:grpSpPr>
          <p:sp>
            <p:nvSpPr>
              <p:cNvPr id="59" name="Rectangle 58">
                <a:extLst>
                  <a:ext uri="{FF2B5EF4-FFF2-40B4-BE49-F238E27FC236}">
                    <a16:creationId xmlns:a16="http://schemas.microsoft.com/office/drawing/2014/main" id="{647C7A64-AF1A-6942-8D1E-CE365D13A3C4}"/>
                  </a:ext>
                </a:extLst>
              </p:cNvPr>
              <p:cNvSpPr/>
              <p:nvPr/>
            </p:nvSpPr>
            <p:spPr>
              <a:xfrm>
                <a:off x="4156387" y="6157422"/>
                <a:ext cx="2569520" cy="276999"/>
              </a:xfrm>
              <a:prstGeom prst="rect">
                <a:avLst/>
              </a:prstGeom>
            </p:spPr>
            <p:txBody>
              <a:bodyPr wrap="none">
                <a:spAutoFit/>
              </a:bodyPr>
              <a:lstStyle/>
              <a:p>
                <a:r>
                  <a:rPr lang="en-US" sz="1200" b="1" dirty="0">
                    <a:solidFill>
                      <a:srgbClr val="FFC20D"/>
                    </a:solidFill>
                    <a:latin typeface="Arial" panose="020B0604020202020204" pitchFamily="34" charset="0"/>
                    <a:ea typeface="Calibri" panose="020F0502020204030204" pitchFamily="34" charset="0"/>
                    <a:cs typeface="Arial" panose="020B0604020202020204" pitchFamily="34" charset="0"/>
                  </a:rPr>
                  <a:t>Between Baseline and Target</a:t>
                </a:r>
                <a:endParaRPr lang="en-US" sz="1200" b="1" dirty="0">
                  <a:latin typeface="Arial" panose="020B0604020202020204" pitchFamily="34" charset="0"/>
                  <a:cs typeface="Arial" panose="020B0604020202020204" pitchFamily="34" charset="0"/>
                </a:endParaRPr>
              </a:p>
            </p:txBody>
          </p:sp>
          <p:sp>
            <p:nvSpPr>
              <p:cNvPr id="60" name="Rectangle 59">
                <a:extLst>
                  <a:ext uri="{FF2B5EF4-FFF2-40B4-BE49-F238E27FC236}">
                    <a16:creationId xmlns:a16="http://schemas.microsoft.com/office/drawing/2014/main" id="{E1A642DC-F0BA-9940-B40F-E30F5C036458}"/>
                  </a:ext>
                </a:extLst>
              </p:cNvPr>
              <p:cNvSpPr/>
              <p:nvPr/>
            </p:nvSpPr>
            <p:spPr>
              <a:xfrm>
                <a:off x="1957129" y="6166936"/>
                <a:ext cx="2199257" cy="276999"/>
              </a:xfrm>
              <a:prstGeom prst="rect">
                <a:avLst/>
              </a:prstGeom>
            </p:spPr>
            <p:txBody>
              <a:bodyPr wrap="square">
                <a:spAutoFit/>
              </a:bodyPr>
              <a:lstStyle/>
              <a:p>
                <a:r>
                  <a:rPr lang="en-US" sz="1200" b="1" dirty="0">
                    <a:solidFill>
                      <a:srgbClr val="05BC57"/>
                    </a:solidFill>
                    <a:latin typeface="Arial" panose="020B0604020202020204" pitchFamily="34" charset="0"/>
                    <a:cs typeface="Arial" panose="020B0604020202020204" pitchFamily="34" charset="0"/>
                  </a:rPr>
                  <a:t>At or Above Target</a:t>
                </a:r>
              </a:p>
            </p:txBody>
          </p:sp>
          <p:sp>
            <p:nvSpPr>
              <p:cNvPr id="61" name="Oval 60">
                <a:extLst>
                  <a:ext uri="{FF2B5EF4-FFF2-40B4-BE49-F238E27FC236}">
                    <a16:creationId xmlns:a16="http://schemas.microsoft.com/office/drawing/2014/main" id="{60E3155C-377B-BE40-9313-953EAE716BBB}"/>
                  </a:ext>
                </a:extLst>
              </p:cNvPr>
              <p:cNvSpPr/>
              <p:nvPr/>
            </p:nvSpPr>
            <p:spPr>
              <a:xfrm>
                <a:off x="1686021" y="6181066"/>
                <a:ext cx="305131" cy="265176"/>
              </a:xfrm>
              <a:prstGeom prst="ellipse">
                <a:avLst/>
              </a:prstGeom>
              <a:solidFill>
                <a:srgbClr val="006600"/>
              </a:solidFill>
              <a:ln>
                <a:noFill/>
              </a:ln>
              <a:scene3d>
                <a:camera prst="orthographicFront"/>
                <a:lightRig rig="soft" dir="t">
                  <a:rot lat="0" lon="0" rev="15600000"/>
                </a:lightRig>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prstMaterial="softEdge">
                  <a:bevelT w="25400" h="38100"/>
                </a:sp3d>
              </a:bodyPr>
              <a:lstStyle/>
              <a:p>
                <a:pPr algn="ctr"/>
                <a:r>
                  <a:rPr lang="en-US" b="1">
                    <a:ln/>
                    <a:solidFill>
                      <a:schemeClr val="accent4"/>
                    </a:solidFill>
                  </a:rPr>
                  <a:t>  </a:t>
                </a:r>
              </a:p>
            </p:txBody>
          </p:sp>
          <p:sp>
            <p:nvSpPr>
              <p:cNvPr id="62" name="Oval 61">
                <a:extLst>
                  <a:ext uri="{FF2B5EF4-FFF2-40B4-BE49-F238E27FC236}">
                    <a16:creationId xmlns:a16="http://schemas.microsoft.com/office/drawing/2014/main" id="{1DAE6167-36F6-1A4C-A536-AF916F05C493}"/>
                  </a:ext>
                </a:extLst>
              </p:cNvPr>
              <p:cNvSpPr/>
              <p:nvPr/>
            </p:nvSpPr>
            <p:spPr>
              <a:xfrm>
                <a:off x="3929842" y="6169244"/>
                <a:ext cx="305131" cy="265176"/>
              </a:xfrm>
              <a:prstGeom prst="ellipse">
                <a:avLst/>
              </a:prstGeom>
              <a:solidFill>
                <a:srgbClr val="FFC000"/>
              </a:solidFill>
              <a:ln>
                <a:noFill/>
              </a:ln>
              <a:scene3d>
                <a:camera prst="orthographicFront"/>
                <a:lightRig rig="soft" dir="t">
                  <a:rot lat="0" lon="0" rev="15600000"/>
                </a:lightRig>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prstMaterial="softEdge">
                  <a:bevelT w="25400" h="38100"/>
                </a:sp3d>
              </a:bodyPr>
              <a:lstStyle/>
              <a:p>
                <a:pPr algn="ctr"/>
                <a:r>
                  <a:rPr lang="en-US" b="1">
                    <a:ln/>
                    <a:solidFill>
                      <a:schemeClr val="accent4"/>
                    </a:solidFill>
                  </a:rPr>
                  <a:t>  </a:t>
                </a:r>
              </a:p>
            </p:txBody>
          </p:sp>
        </p:grpSp>
        <p:sp>
          <p:nvSpPr>
            <p:cNvPr id="57" name="Rectangle 56">
              <a:extLst>
                <a:ext uri="{FF2B5EF4-FFF2-40B4-BE49-F238E27FC236}">
                  <a16:creationId xmlns:a16="http://schemas.microsoft.com/office/drawing/2014/main" id="{F54F1CD1-9353-AC4A-BE75-1CD7E4F44858}"/>
                </a:ext>
              </a:extLst>
            </p:cNvPr>
            <p:cNvSpPr/>
            <p:nvPr/>
          </p:nvSpPr>
          <p:spPr>
            <a:xfrm>
              <a:off x="8297743" y="6104842"/>
              <a:ext cx="1172508" cy="276999"/>
            </a:xfrm>
            <a:prstGeom prst="rect">
              <a:avLst/>
            </a:prstGeom>
          </p:spPr>
          <p:txBody>
            <a:bodyPr wrap="none">
              <a:spAutoFit/>
            </a:bodyPr>
            <a:lstStyle/>
            <a:p>
              <a:r>
                <a:rPr lang="en-US" sz="1200" b="1" spc="-5" dirty="0">
                  <a:solidFill>
                    <a:srgbClr val="EC1C23"/>
                  </a:solidFill>
                  <a:latin typeface="Arial" panose="020B0604020202020204" pitchFamily="34" charset="0"/>
                  <a:ea typeface="Calibri" panose="020F0502020204030204" pitchFamily="34" charset="0"/>
                  <a:cs typeface="Arial" panose="020B0604020202020204" pitchFamily="34" charset="0"/>
                </a:rPr>
                <a:t>Below Baseline</a:t>
              </a:r>
              <a:endParaRPr lang="en-US" sz="1200" b="1" dirty="0">
                <a:latin typeface="Arial" panose="020B0604020202020204" pitchFamily="34" charset="0"/>
                <a:cs typeface="Arial" panose="020B0604020202020204" pitchFamily="34" charset="0"/>
              </a:endParaRPr>
            </a:p>
          </p:txBody>
        </p:sp>
        <p:sp>
          <p:nvSpPr>
            <p:cNvPr id="58" name="Oval 57">
              <a:extLst>
                <a:ext uri="{FF2B5EF4-FFF2-40B4-BE49-F238E27FC236}">
                  <a16:creationId xmlns:a16="http://schemas.microsoft.com/office/drawing/2014/main" id="{0010653F-19A9-E745-9E7D-FD0C949DD8DF}"/>
                </a:ext>
              </a:extLst>
            </p:cNvPr>
            <p:cNvSpPr/>
            <p:nvPr/>
          </p:nvSpPr>
          <p:spPr>
            <a:xfrm>
              <a:off x="8070165" y="6102934"/>
              <a:ext cx="276098" cy="268542"/>
            </a:xfrm>
            <a:prstGeom prst="ellipse">
              <a:avLst/>
            </a:prstGeom>
            <a:solidFill>
              <a:srgbClr val="C00000"/>
            </a:solidFill>
            <a:ln>
              <a:noFill/>
            </a:ln>
            <a:scene3d>
              <a:camera prst="orthographicFront"/>
              <a:lightRig rig="soft" dir="t">
                <a:rot lat="0" lon="0" rev="15600000"/>
              </a:lightRig>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prstMaterial="softEdge">
                <a:bevelT w="25400" h="38100"/>
              </a:sp3d>
            </a:bodyPr>
            <a:lstStyle/>
            <a:p>
              <a:pPr algn="ctr"/>
              <a:r>
                <a:rPr lang="en-US" b="1">
                  <a:ln/>
                  <a:solidFill>
                    <a:schemeClr val="accent4"/>
                  </a:solidFill>
                </a:rPr>
                <a:t>  </a:t>
              </a:r>
            </a:p>
          </p:txBody>
        </p:sp>
      </p:grpSp>
      <p:sp>
        <p:nvSpPr>
          <p:cNvPr id="63" name="Text Placeholder 3">
            <a:extLst>
              <a:ext uri="{FF2B5EF4-FFF2-40B4-BE49-F238E27FC236}">
                <a16:creationId xmlns:a16="http://schemas.microsoft.com/office/drawing/2014/main" id="{CDECD446-2EFA-3844-BA09-AE3C4E72AF6C}"/>
              </a:ext>
            </a:extLst>
          </p:cNvPr>
          <p:cNvSpPr>
            <a:spLocks noGrp="1"/>
          </p:cNvSpPr>
          <p:nvPr>
            <p:ph type="body" sz="quarter" idx="10"/>
          </p:nvPr>
        </p:nvSpPr>
        <p:spPr>
          <a:xfrm>
            <a:off x="4440823" y="6510338"/>
            <a:ext cx="5845175" cy="260350"/>
          </a:xfrm>
        </p:spPr>
        <p:txBody>
          <a:bodyPr/>
          <a:lstStyle/>
          <a:p>
            <a:pPr lvl="0"/>
            <a:r>
              <a:rPr lang="en-US" dirty="0">
                <a:solidFill>
                  <a:srgbClr val="FFFFFF"/>
                </a:solidFill>
              </a:rPr>
              <a:t>Office of Strategic Planning and Initiatives</a:t>
            </a:r>
          </a:p>
          <a:p>
            <a:endParaRPr lang="en-US" dirty="0"/>
          </a:p>
        </p:txBody>
      </p:sp>
      <p:grpSp>
        <p:nvGrpSpPr>
          <p:cNvPr id="67" name="Group 66">
            <a:extLst>
              <a:ext uri="{FF2B5EF4-FFF2-40B4-BE49-F238E27FC236}">
                <a16:creationId xmlns:a16="http://schemas.microsoft.com/office/drawing/2014/main" id="{4E749E51-7004-EF46-98E9-D0392183B373}"/>
              </a:ext>
            </a:extLst>
          </p:cNvPr>
          <p:cNvGrpSpPr/>
          <p:nvPr/>
        </p:nvGrpSpPr>
        <p:grpSpPr>
          <a:xfrm>
            <a:off x="2360131" y="4134327"/>
            <a:ext cx="5148176" cy="1822491"/>
            <a:chOff x="175726" y="83052"/>
            <a:chExt cx="4914945" cy="860198"/>
          </a:xfrm>
          <a:scene3d>
            <a:camera prst="orthographicFront"/>
            <a:lightRig rig="threePt" dir="t">
              <a:rot lat="0" lon="0" rev="7500000"/>
            </a:lightRig>
          </a:scene3d>
        </p:grpSpPr>
        <p:sp>
          <p:nvSpPr>
            <p:cNvPr id="68" name="Rounded Rectangle 67">
              <a:extLst>
                <a:ext uri="{FF2B5EF4-FFF2-40B4-BE49-F238E27FC236}">
                  <a16:creationId xmlns:a16="http://schemas.microsoft.com/office/drawing/2014/main" id="{01860F2B-C595-8149-BF5F-3684AFF9236D}"/>
                </a:ext>
              </a:extLst>
            </p:cNvPr>
            <p:cNvSpPr/>
            <p:nvPr/>
          </p:nvSpPr>
          <p:spPr>
            <a:xfrm>
              <a:off x="175726" y="83052"/>
              <a:ext cx="4914945" cy="860198"/>
            </a:xfrm>
            <a:prstGeom prst="roundRect">
              <a:avLst/>
            </a:prstGeom>
            <a:solidFill>
              <a:srgbClr val="085959"/>
            </a:solidFill>
            <a:sp3d prstMaterial="plastic">
              <a:bevelT w="127000" h="25400" prst="relaxedInset"/>
            </a:sp3d>
          </p:spPr>
          <p:style>
            <a:lnRef idx="0">
              <a:schemeClr val="lt1">
                <a:hueOff val="0"/>
                <a:satOff val="0"/>
                <a:lumOff val="0"/>
                <a:alphaOff val="0"/>
              </a:schemeClr>
            </a:lnRef>
            <a:fillRef idx="3">
              <a:scrgbClr r="0" g="0" b="0"/>
            </a:fillRef>
            <a:effectRef idx="2">
              <a:schemeClr val="accent2">
                <a:hueOff val="0"/>
                <a:satOff val="0"/>
                <a:lumOff val="0"/>
                <a:alphaOff val="0"/>
              </a:schemeClr>
            </a:effectRef>
            <a:fontRef idx="minor">
              <a:schemeClr val="lt1"/>
            </a:fontRef>
          </p:style>
        </p:sp>
        <p:sp>
          <p:nvSpPr>
            <p:cNvPr id="69" name="Rounded Rectangle 4">
              <a:extLst>
                <a:ext uri="{FF2B5EF4-FFF2-40B4-BE49-F238E27FC236}">
                  <a16:creationId xmlns:a16="http://schemas.microsoft.com/office/drawing/2014/main" id="{2FC1227B-10AB-CE4D-8F31-25D160912DC2}"/>
                </a:ext>
              </a:extLst>
            </p:cNvPr>
            <p:cNvSpPr txBox="1"/>
            <p:nvPr/>
          </p:nvSpPr>
          <p:spPr>
            <a:xfrm>
              <a:off x="217717" y="125043"/>
              <a:ext cx="4830963" cy="776216"/>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36577" tIns="0" rIns="136577" bIns="0" numCol="1" spcCol="1270" anchor="ctr" anchorCtr="0">
              <a:noAutofit/>
            </a:bodyPr>
            <a:lstStyle/>
            <a:p>
              <a:pPr marL="347663" lvl="0" indent="-347663" defTabSz="622300">
                <a:lnSpc>
                  <a:spcPct val="90000"/>
                </a:lnSpc>
                <a:spcBef>
                  <a:spcPct val="0"/>
                </a:spcBef>
                <a:spcAft>
                  <a:spcPct val="35000"/>
                </a:spcAft>
              </a:pPr>
              <a:r>
                <a:rPr lang="en-US" sz="1500" b="1" dirty="0"/>
                <a:t>SFY 2022 Proposed Update:  </a:t>
              </a:r>
              <a:r>
                <a:rPr lang="en-US" sz="1500" b="1" dirty="0">
                  <a:solidFill>
                    <a:schemeClr val="bg1"/>
                  </a:solidFill>
                </a:rPr>
                <a:t>Increase the percentage of participants in the Georgia Fatherhood program who are eligible for the General Educational Development (GED) program and are referred to the Technical College System of Georgia for services from 83.51% to 85% (1.5%) by June 30, 2024.</a:t>
              </a:r>
              <a:endParaRPr lang="en-US" sz="1500" b="1" dirty="0">
                <a:solidFill>
                  <a:schemeClr val="bg1"/>
                </a:solidFill>
                <a:latin typeface="Arial" panose="020B0604020202020204" pitchFamily="34" charset="0"/>
                <a:cs typeface="Arial" panose="020B0604020202020204" pitchFamily="34" charset="0"/>
              </a:endParaRPr>
            </a:p>
          </p:txBody>
        </p:sp>
      </p:grpSp>
      <p:sp>
        <p:nvSpPr>
          <p:cNvPr id="25" name="Title 24">
            <a:extLst>
              <a:ext uri="{FF2B5EF4-FFF2-40B4-BE49-F238E27FC236}">
                <a16:creationId xmlns:a16="http://schemas.microsoft.com/office/drawing/2014/main" id="{63837177-7102-C341-8787-A32841B34E18}"/>
              </a:ext>
            </a:extLst>
          </p:cNvPr>
          <p:cNvSpPr>
            <a:spLocks noGrp="1"/>
          </p:cNvSpPr>
          <p:nvPr>
            <p:ph type="title"/>
          </p:nvPr>
        </p:nvSpPr>
        <p:spPr/>
        <p:txBody>
          <a:bodyPr/>
          <a:lstStyle/>
          <a:p>
            <a:r>
              <a:rPr lang="en-US" dirty="0"/>
              <a:t>Make Georgia #1 for small business</a:t>
            </a:r>
          </a:p>
        </p:txBody>
      </p:sp>
    </p:spTree>
    <p:extLst>
      <p:ext uri="{BB962C8B-B14F-4D97-AF65-F5344CB8AC3E}">
        <p14:creationId xmlns:p14="http://schemas.microsoft.com/office/powerpoint/2010/main" val="3462841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Arrow: Chevron 4">
            <a:extLst>
              <a:ext uri="{FF2B5EF4-FFF2-40B4-BE49-F238E27FC236}">
                <a16:creationId xmlns:a16="http://schemas.microsoft.com/office/drawing/2014/main" id="{652AC474-1728-4A7C-829D-EB11DC649F6D}"/>
              </a:ext>
            </a:extLst>
          </p:cNvPr>
          <p:cNvSpPr txBox="1"/>
          <p:nvPr/>
        </p:nvSpPr>
        <p:spPr>
          <a:xfrm>
            <a:off x="334609" y="2489942"/>
            <a:ext cx="1678798" cy="283014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1275" tIns="41275" rIns="41275" bIns="41275" numCol="1" spcCol="1270" anchor="ctr" anchorCtr="0">
            <a:noAutofit/>
          </a:bodyPr>
          <a:lstStyle/>
          <a:p>
            <a:pPr lvl="0" algn="ctr"/>
            <a:r>
              <a:rPr lang="en-US" sz="1700" b="1">
                <a:solidFill>
                  <a:schemeClr val="bg1"/>
                </a:solidFill>
              </a:rPr>
              <a:t>Build a workforce that supports a strong business environment and small business by removing bureaucratic barriers to public-private partnerships.</a:t>
            </a:r>
            <a:endParaRPr lang="en-US" sz="1700">
              <a:solidFill>
                <a:schemeClr val="bg1"/>
              </a:solidFill>
            </a:endParaRPr>
          </a:p>
        </p:txBody>
      </p:sp>
      <p:grpSp>
        <p:nvGrpSpPr>
          <p:cNvPr id="20" name="Group 19">
            <a:extLst>
              <a:ext uri="{FF2B5EF4-FFF2-40B4-BE49-F238E27FC236}">
                <a16:creationId xmlns:a16="http://schemas.microsoft.com/office/drawing/2014/main" id="{BC8FB83D-8F5B-4074-9013-FF380409D90B}"/>
              </a:ext>
            </a:extLst>
          </p:cNvPr>
          <p:cNvGrpSpPr/>
          <p:nvPr/>
        </p:nvGrpSpPr>
        <p:grpSpPr>
          <a:xfrm>
            <a:off x="2435443" y="1799290"/>
            <a:ext cx="9396296" cy="531360"/>
            <a:chOff x="515374" y="29140"/>
            <a:chExt cx="7955244" cy="531360"/>
          </a:xfrm>
          <a:scene3d>
            <a:camera prst="orthographicFront"/>
            <a:lightRig rig="threePt" dir="t">
              <a:rot lat="0" lon="0" rev="7500000"/>
            </a:lightRig>
          </a:scene3d>
        </p:grpSpPr>
        <p:sp>
          <p:nvSpPr>
            <p:cNvPr id="22" name="Rectangle: Rounded Corners 21">
              <a:extLst>
                <a:ext uri="{FF2B5EF4-FFF2-40B4-BE49-F238E27FC236}">
                  <a16:creationId xmlns:a16="http://schemas.microsoft.com/office/drawing/2014/main" id="{C012A73D-8AEE-4186-A880-92543DED06AC}"/>
                </a:ext>
              </a:extLst>
            </p:cNvPr>
            <p:cNvSpPr/>
            <p:nvPr/>
          </p:nvSpPr>
          <p:spPr>
            <a:xfrm>
              <a:off x="515374" y="29140"/>
              <a:ext cx="7955244" cy="531360"/>
            </a:xfrm>
            <a:prstGeom prst="roundRect">
              <a:avLst/>
            </a:prstGeom>
            <a:sp3d prstMaterial="plastic">
              <a:bevelT w="127000" h="25400" prst="relaxedInset"/>
            </a:sp3d>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sp>
        <p:sp>
          <p:nvSpPr>
            <p:cNvPr id="23" name="Rectangle: Rounded Corners 4">
              <a:extLst>
                <a:ext uri="{FF2B5EF4-FFF2-40B4-BE49-F238E27FC236}">
                  <a16:creationId xmlns:a16="http://schemas.microsoft.com/office/drawing/2014/main" id="{9DB745B0-C812-447F-98D9-24CA81DFE663}"/>
                </a:ext>
              </a:extLst>
            </p:cNvPr>
            <p:cNvSpPr txBox="1"/>
            <p:nvPr/>
          </p:nvSpPr>
          <p:spPr>
            <a:xfrm>
              <a:off x="541313" y="55079"/>
              <a:ext cx="7903366" cy="479482"/>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272719" tIns="0" rIns="272719" bIns="0" numCol="1" spcCol="1270" anchor="ctr" anchorCtr="0">
              <a:noAutofit/>
            </a:bodyPr>
            <a:lstStyle/>
            <a:p>
              <a:pPr marL="0" lvl="0" indent="0" algn="l" defTabSz="622300">
                <a:lnSpc>
                  <a:spcPct val="90000"/>
                </a:lnSpc>
                <a:spcBef>
                  <a:spcPct val="0"/>
                </a:spcBef>
                <a:spcAft>
                  <a:spcPct val="35000"/>
                </a:spcAft>
                <a:buNone/>
                <a:tabLst/>
              </a:pPr>
              <a:r>
                <a:rPr lang="en-US" sz="2400" b="1" kern="1200">
                  <a:latin typeface="Arial" panose="020B0604020202020204" pitchFamily="34" charset="0"/>
                  <a:cs typeface="Arial" panose="020B0604020202020204" pitchFamily="34" charset="0"/>
                </a:rPr>
                <a:t>1.2 Short-term Referrals</a:t>
              </a:r>
            </a:p>
          </p:txBody>
        </p:sp>
      </p:grpSp>
      <p:graphicFrame>
        <p:nvGraphicFramePr>
          <p:cNvPr id="24" name="Diagram 23">
            <a:extLst>
              <a:ext uri="{FF2B5EF4-FFF2-40B4-BE49-F238E27FC236}">
                <a16:creationId xmlns:a16="http://schemas.microsoft.com/office/drawing/2014/main" id="{FEDF0B7A-C7CD-46CB-8B6B-6554DB63BAC5}"/>
              </a:ext>
            </a:extLst>
          </p:cNvPr>
          <p:cNvGraphicFramePr/>
          <p:nvPr>
            <p:extLst>
              <p:ext uri="{D42A27DB-BD31-4B8C-83A1-F6EECF244321}">
                <p14:modId xmlns:p14="http://schemas.microsoft.com/office/powerpoint/2010/main" val="3403792936"/>
              </p:ext>
            </p:extLst>
          </p:nvPr>
        </p:nvGraphicFramePr>
        <p:xfrm>
          <a:off x="2466081" y="2379444"/>
          <a:ext cx="9365185" cy="217318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6" name="TextBox 15">
            <a:extLst>
              <a:ext uri="{FF2B5EF4-FFF2-40B4-BE49-F238E27FC236}">
                <a16:creationId xmlns:a16="http://schemas.microsoft.com/office/drawing/2014/main" id="{C2D63BB4-50FC-469D-95E4-253DF424E7D9}"/>
              </a:ext>
            </a:extLst>
          </p:cNvPr>
          <p:cNvSpPr txBox="1"/>
          <p:nvPr/>
        </p:nvSpPr>
        <p:spPr>
          <a:xfrm>
            <a:off x="2357293" y="1325264"/>
            <a:ext cx="6427144" cy="461665"/>
          </a:xfrm>
          <a:prstGeom prst="rect">
            <a:avLst/>
          </a:prstGeom>
          <a:noFill/>
        </p:spPr>
        <p:txBody>
          <a:bodyPr wrap="none" rtlCol="0">
            <a:spAutoFit/>
          </a:bodyPr>
          <a:lstStyle/>
          <a:p>
            <a:r>
              <a:rPr lang="en-US" sz="2400" b="1" cap="small">
                <a:solidFill>
                  <a:schemeClr val="accent6">
                    <a:lumMod val="50000"/>
                  </a:schemeClr>
                </a:solidFill>
                <a:latin typeface="Arial" panose="020B0604020202020204" pitchFamily="34" charset="0"/>
                <a:cs typeface="Arial" panose="020B0604020202020204" pitchFamily="34" charset="0"/>
              </a:rPr>
              <a:t>Division of Child Support Services </a:t>
            </a:r>
            <a:r>
              <a:rPr lang="en-US" sz="2400" b="1">
                <a:solidFill>
                  <a:schemeClr val="accent6">
                    <a:lumMod val="50000"/>
                  </a:schemeClr>
                </a:solidFill>
                <a:latin typeface="Arial" panose="020B0604020202020204" pitchFamily="34" charset="0"/>
                <a:cs typeface="Arial" panose="020B0604020202020204" pitchFamily="34" charset="0"/>
              </a:rPr>
              <a:t>(DCSS)</a:t>
            </a:r>
          </a:p>
        </p:txBody>
      </p:sp>
      <p:sp>
        <p:nvSpPr>
          <p:cNvPr id="17" name="Oval 16">
            <a:extLst>
              <a:ext uri="{FF2B5EF4-FFF2-40B4-BE49-F238E27FC236}">
                <a16:creationId xmlns:a16="http://schemas.microsoft.com/office/drawing/2014/main" id="{D9A9106F-A8A6-CF45-96AC-B7D944DDEFC0}"/>
              </a:ext>
            </a:extLst>
          </p:cNvPr>
          <p:cNvSpPr/>
          <p:nvPr/>
        </p:nvSpPr>
        <p:spPr>
          <a:xfrm>
            <a:off x="11370198" y="1938064"/>
            <a:ext cx="332548" cy="318570"/>
          </a:xfrm>
          <a:prstGeom prst="ellipse">
            <a:avLst/>
          </a:prstGeom>
          <a:solidFill>
            <a:srgbClr val="005828"/>
          </a:solidFill>
          <a:ln>
            <a:solidFill>
              <a:srgbClr val="005828"/>
            </a:solidFill>
          </a:ln>
          <a:scene3d>
            <a:camera prst="orthographicFront"/>
            <a:lightRig rig="soft" dir="t">
              <a:rot lat="0" lon="0" rev="15600000"/>
            </a:lightRig>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prstMaterial="softEdge">
              <a:bevelT w="25400" h="38100"/>
            </a:sp3d>
          </a:bodyPr>
          <a:lstStyle/>
          <a:p>
            <a:pPr algn="ctr"/>
            <a:r>
              <a:rPr lang="en-US" b="1">
                <a:ln/>
                <a:solidFill>
                  <a:schemeClr val="accent4"/>
                </a:solidFill>
              </a:rPr>
              <a:t>  </a:t>
            </a:r>
          </a:p>
        </p:txBody>
      </p:sp>
      <p:grpSp>
        <p:nvGrpSpPr>
          <p:cNvPr id="39" name="Group 38">
            <a:extLst>
              <a:ext uri="{FF2B5EF4-FFF2-40B4-BE49-F238E27FC236}">
                <a16:creationId xmlns:a16="http://schemas.microsoft.com/office/drawing/2014/main" id="{F794E0D1-BB10-9741-A344-ACFB4D618A0E}"/>
              </a:ext>
            </a:extLst>
          </p:cNvPr>
          <p:cNvGrpSpPr/>
          <p:nvPr/>
        </p:nvGrpSpPr>
        <p:grpSpPr>
          <a:xfrm>
            <a:off x="334609" y="1086358"/>
            <a:ext cx="1678798" cy="5331397"/>
            <a:chOff x="334609" y="1086358"/>
            <a:chExt cx="1678798" cy="5331397"/>
          </a:xfrm>
        </p:grpSpPr>
        <p:grpSp>
          <p:nvGrpSpPr>
            <p:cNvPr id="40" name="Group 39">
              <a:extLst>
                <a:ext uri="{FF2B5EF4-FFF2-40B4-BE49-F238E27FC236}">
                  <a16:creationId xmlns:a16="http://schemas.microsoft.com/office/drawing/2014/main" id="{14297695-5221-604E-8ABB-977B6F708000}"/>
                </a:ext>
              </a:extLst>
            </p:cNvPr>
            <p:cNvGrpSpPr/>
            <p:nvPr/>
          </p:nvGrpSpPr>
          <p:grpSpPr>
            <a:xfrm>
              <a:off x="334609" y="1086358"/>
              <a:ext cx="1678798" cy="5331397"/>
              <a:chOff x="334609" y="1086358"/>
              <a:chExt cx="1678798" cy="5331397"/>
            </a:xfrm>
          </p:grpSpPr>
          <p:sp>
            <p:nvSpPr>
              <p:cNvPr id="42" name="Arrow: Chevron 8">
                <a:extLst>
                  <a:ext uri="{FF2B5EF4-FFF2-40B4-BE49-F238E27FC236}">
                    <a16:creationId xmlns:a16="http://schemas.microsoft.com/office/drawing/2014/main" id="{B48F174D-57A9-A341-AA0C-5B42711A1E62}"/>
                  </a:ext>
                </a:extLst>
              </p:cNvPr>
              <p:cNvSpPr/>
              <p:nvPr/>
            </p:nvSpPr>
            <p:spPr>
              <a:xfrm rot="5400000">
                <a:off x="-1352844" y="3051504"/>
                <a:ext cx="5053704" cy="1678798"/>
              </a:xfrm>
              <a:prstGeom prst="chevron">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nvGrpSpPr>
              <p:cNvPr id="43" name="Group 42">
                <a:extLst>
                  <a:ext uri="{FF2B5EF4-FFF2-40B4-BE49-F238E27FC236}">
                    <a16:creationId xmlns:a16="http://schemas.microsoft.com/office/drawing/2014/main" id="{53E8FA80-2DD8-3F4B-B43D-86077ECC6F91}"/>
                  </a:ext>
                </a:extLst>
              </p:cNvPr>
              <p:cNvGrpSpPr/>
              <p:nvPr/>
            </p:nvGrpSpPr>
            <p:grpSpPr>
              <a:xfrm>
                <a:off x="769418" y="1086358"/>
                <a:ext cx="809180" cy="809180"/>
                <a:chOff x="476490" y="0"/>
                <a:chExt cx="809180" cy="809180"/>
              </a:xfrm>
            </p:grpSpPr>
            <p:sp>
              <p:nvSpPr>
                <p:cNvPr id="44" name="Oval 43">
                  <a:extLst>
                    <a:ext uri="{FF2B5EF4-FFF2-40B4-BE49-F238E27FC236}">
                      <a16:creationId xmlns:a16="http://schemas.microsoft.com/office/drawing/2014/main" id="{6832D309-42F2-D440-B7A1-9916772CD629}"/>
                    </a:ext>
                  </a:extLst>
                </p:cNvPr>
                <p:cNvSpPr/>
                <p:nvPr/>
              </p:nvSpPr>
              <p:spPr>
                <a:xfrm>
                  <a:off x="476490" y="0"/>
                  <a:ext cx="809180" cy="809180"/>
                </a:xfrm>
                <a:prstGeom prst="ellipse">
                  <a:avLst/>
                </a:pr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5" name="Oval 4">
                  <a:extLst>
                    <a:ext uri="{FF2B5EF4-FFF2-40B4-BE49-F238E27FC236}">
                      <a16:creationId xmlns:a16="http://schemas.microsoft.com/office/drawing/2014/main" id="{67C9DD31-192B-7D46-A0CE-E816910F104C}"/>
                    </a:ext>
                  </a:extLst>
                </p:cNvPr>
                <p:cNvSpPr txBox="1"/>
                <p:nvPr/>
              </p:nvSpPr>
              <p:spPr>
                <a:xfrm>
                  <a:off x="606870" y="151070"/>
                  <a:ext cx="542147" cy="572176"/>
                </a:xfrm>
                <a:prstGeom prst="rect">
                  <a:avLst/>
                </a:prstGeom>
                <a:ln>
                  <a:noFill/>
                </a:ln>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1911350">
                    <a:lnSpc>
                      <a:spcPct val="90000"/>
                    </a:lnSpc>
                    <a:spcBef>
                      <a:spcPct val="0"/>
                    </a:spcBef>
                    <a:spcAft>
                      <a:spcPct val="35000"/>
                    </a:spcAft>
                    <a:buNone/>
                  </a:pPr>
                  <a:r>
                    <a:rPr lang="en-US" sz="4300" b="1" kern="1200"/>
                    <a:t>1</a:t>
                  </a:r>
                </a:p>
              </p:txBody>
            </p:sp>
          </p:grpSp>
        </p:grpSp>
        <p:sp>
          <p:nvSpPr>
            <p:cNvPr id="41" name="Arrow: Chevron 4">
              <a:extLst>
                <a:ext uri="{FF2B5EF4-FFF2-40B4-BE49-F238E27FC236}">
                  <a16:creationId xmlns:a16="http://schemas.microsoft.com/office/drawing/2014/main" id="{4FBF90DC-9CE2-3340-916F-631DDFD73184}"/>
                </a:ext>
              </a:extLst>
            </p:cNvPr>
            <p:cNvSpPr txBox="1"/>
            <p:nvPr/>
          </p:nvSpPr>
          <p:spPr>
            <a:xfrm>
              <a:off x="334609" y="2604246"/>
              <a:ext cx="1678798" cy="283014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1275" tIns="41275" rIns="41275" bIns="41275" numCol="1" spcCol="1270" anchor="ctr" anchorCtr="0">
              <a:noAutofit/>
            </a:bodyPr>
            <a:lstStyle/>
            <a:p>
              <a:pPr lvl="0" algn="ctr"/>
              <a:r>
                <a:rPr lang="en-US" sz="1700" b="1">
                  <a:solidFill>
                    <a:schemeClr val="bg1"/>
                  </a:solidFill>
                </a:rPr>
                <a:t>Build a workforce that supports a strong business environment and small business by removing bureaucratic barriers to public-private partnerships.</a:t>
              </a:r>
              <a:endParaRPr lang="en-US" sz="1700">
                <a:solidFill>
                  <a:schemeClr val="bg1"/>
                </a:solidFill>
              </a:endParaRPr>
            </a:p>
          </p:txBody>
        </p:sp>
      </p:grpSp>
      <p:graphicFrame>
        <p:nvGraphicFramePr>
          <p:cNvPr id="61" name="Table 60">
            <a:extLst>
              <a:ext uri="{FF2B5EF4-FFF2-40B4-BE49-F238E27FC236}">
                <a16:creationId xmlns:a16="http://schemas.microsoft.com/office/drawing/2014/main" id="{25CB189C-2488-C642-99FA-AC75600DE80A}"/>
              </a:ext>
            </a:extLst>
          </p:cNvPr>
          <p:cNvGraphicFramePr>
            <a:graphicFrameLocks noGrp="1"/>
          </p:cNvGraphicFramePr>
          <p:nvPr>
            <p:extLst>
              <p:ext uri="{D42A27DB-BD31-4B8C-83A1-F6EECF244321}">
                <p14:modId xmlns:p14="http://schemas.microsoft.com/office/powerpoint/2010/main" val="292063837"/>
              </p:ext>
            </p:extLst>
          </p:nvPr>
        </p:nvGraphicFramePr>
        <p:xfrm>
          <a:off x="7809591" y="5085865"/>
          <a:ext cx="4021675" cy="731520"/>
        </p:xfrm>
        <a:graphic>
          <a:graphicData uri="http://schemas.openxmlformats.org/drawingml/2006/table">
            <a:tbl>
              <a:tblPr firstRow="1" bandRow="1">
                <a:tableStyleId>{5C22544A-7EE6-4342-B048-85BDC9FD1C3A}</a:tableStyleId>
              </a:tblPr>
              <a:tblGrid>
                <a:gridCol w="1048767">
                  <a:extLst>
                    <a:ext uri="{9D8B030D-6E8A-4147-A177-3AD203B41FA5}">
                      <a16:colId xmlns:a16="http://schemas.microsoft.com/office/drawing/2014/main" val="2859239521"/>
                    </a:ext>
                  </a:extLst>
                </a:gridCol>
                <a:gridCol w="955323">
                  <a:extLst>
                    <a:ext uri="{9D8B030D-6E8A-4147-A177-3AD203B41FA5}">
                      <a16:colId xmlns:a16="http://schemas.microsoft.com/office/drawing/2014/main" val="2992965316"/>
                    </a:ext>
                  </a:extLst>
                </a:gridCol>
                <a:gridCol w="1019486">
                  <a:extLst>
                    <a:ext uri="{9D8B030D-6E8A-4147-A177-3AD203B41FA5}">
                      <a16:colId xmlns:a16="http://schemas.microsoft.com/office/drawing/2014/main" val="238686205"/>
                    </a:ext>
                  </a:extLst>
                </a:gridCol>
                <a:gridCol w="998099">
                  <a:extLst>
                    <a:ext uri="{9D8B030D-6E8A-4147-A177-3AD203B41FA5}">
                      <a16:colId xmlns:a16="http://schemas.microsoft.com/office/drawing/2014/main" val="3554483202"/>
                    </a:ext>
                  </a:extLst>
                </a:gridCol>
              </a:tblGrid>
              <a:tr h="441473">
                <a:tc>
                  <a:txBody>
                    <a:bodyPr/>
                    <a:lstStyle/>
                    <a:p>
                      <a:pPr lvl="0" algn="ctr">
                        <a:buNone/>
                      </a:pPr>
                      <a:r>
                        <a:rPr lang="en-US" sz="1200" b="1" i="0" u="none" strike="noStrike" noProof="0">
                          <a:effectLst/>
                          <a:latin typeface="Arial"/>
                        </a:rPr>
                        <a:t>Result</a:t>
                      </a:r>
                    </a:p>
                    <a:p>
                      <a:pPr lvl="0" algn="ctr">
                        <a:buNone/>
                      </a:pPr>
                      <a:r>
                        <a:rPr lang="en-US" sz="1200" b="1" i="0" u="none" strike="noStrike" noProof="0">
                          <a:effectLst/>
                          <a:latin typeface="Arial"/>
                        </a:rPr>
                        <a:t>Q1 </a:t>
                      </a:r>
                      <a:endParaRPr lang="en-US" sz="120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lvl="0" algn="ctr">
                        <a:buNone/>
                      </a:pPr>
                      <a:r>
                        <a:rPr lang="en-US" sz="1200" b="1" i="0" u="none" strike="noStrike" kern="1200" noProof="0">
                          <a:solidFill>
                            <a:schemeClr val="lt1"/>
                          </a:solidFill>
                          <a:effectLst/>
                          <a:latin typeface="Arial"/>
                          <a:ea typeface="+mn-ea"/>
                          <a:cs typeface="+mn-cs"/>
                        </a:rPr>
                        <a:t>Result</a:t>
                      </a:r>
                    </a:p>
                    <a:p>
                      <a:pPr lvl="0" algn="ctr">
                        <a:buNone/>
                      </a:pPr>
                      <a:r>
                        <a:rPr lang="en-US" sz="1200" b="1" i="0" u="none" strike="noStrike" kern="1200" noProof="0">
                          <a:solidFill>
                            <a:schemeClr val="lt1"/>
                          </a:solidFill>
                          <a:effectLst/>
                          <a:latin typeface="Arial"/>
                          <a:ea typeface="+mn-ea"/>
                          <a:cs typeface="+mn-cs"/>
                        </a:rPr>
                        <a:t>Q2</a:t>
                      </a:r>
                      <a:endParaRPr lang="en-US" sz="1200" b="1" i="0" u="none" strike="noStrike" kern="1200">
                        <a:solidFill>
                          <a:schemeClr val="lt1"/>
                        </a:solidFill>
                        <a:effectLst/>
                        <a:latin typeface="Arial"/>
                        <a:ea typeface="+mn-ea"/>
                        <a:cs typeface="+mn-cs"/>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algn="ctr" fontAlgn="base"/>
                      <a:r>
                        <a:rPr lang="en-US" sz="1200" b="1" i="0" u="none" strike="noStrike" kern="1200">
                          <a:solidFill>
                            <a:schemeClr val="lt1"/>
                          </a:solidFill>
                          <a:effectLst/>
                          <a:latin typeface="Arial"/>
                          <a:ea typeface="+mn-ea"/>
                          <a:cs typeface="+mn-cs"/>
                        </a:rPr>
                        <a:t>Result</a:t>
                      </a:r>
                    </a:p>
                    <a:p>
                      <a:pPr algn="ctr" fontAlgn="base"/>
                      <a:r>
                        <a:rPr lang="en-US" sz="1200" b="1" i="0" u="none" strike="noStrike" kern="1200">
                          <a:solidFill>
                            <a:schemeClr val="lt1"/>
                          </a:solidFill>
                          <a:effectLst/>
                          <a:latin typeface="Arial"/>
                          <a:ea typeface="+mn-ea"/>
                          <a:cs typeface="+mn-cs"/>
                        </a:rPr>
                        <a:t>Q3</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algn="ctr" fontAlgn="auto"/>
                      <a:r>
                        <a:rPr lang="en-US" sz="1200" b="1" i="0" u="none" strike="noStrike" kern="1200">
                          <a:solidFill>
                            <a:schemeClr val="lt1"/>
                          </a:solidFill>
                          <a:effectLst/>
                          <a:latin typeface="Arial"/>
                          <a:ea typeface="+mn-ea"/>
                          <a:cs typeface="+mn-cs"/>
                        </a:rPr>
                        <a:t>​</a:t>
                      </a:r>
                      <a:r>
                        <a:rPr lang="en-US" sz="1200" b="1" i="0" u="none" strike="noStrike" kern="1200" noProof="0">
                          <a:solidFill>
                            <a:schemeClr val="lt1"/>
                          </a:solidFill>
                          <a:effectLst/>
                          <a:latin typeface="Arial"/>
                          <a:ea typeface="+mn-ea"/>
                          <a:cs typeface="+mn-cs"/>
                        </a:rPr>
                        <a:t>Result</a:t>
                      </a:r>
                    </a:p>
                    <a:p>
                      <a:pPr lvl="0" algn="ctr">
                        <a:buNone/>
                      </a:pPr>
                      <a:r>
                        <a:rPr lang="en-US" sz="1200" b="1" i="0" u="none" strike="noStrike" kern="1200" noProof="0">
                          <a:solidFill>
                            <a:schemeClr val="lt1"/>
                          </a:solidFill>
                          <a:effectLst/>
                          <a:latin typeface="Arial"/>
                          <a:ea typeface="+mn-ea"/>
                          <a:cs typeface="+mn-cs"/>
                        </a:rPr>
                        <a:t>Q4</a:t>
                      </a:r>
                      <a:endParaRPr lang="en-US" sz="1200" b="1" i="0" u="none" strike="noStrike" kern="1200">
                        <a:solidFill>
                          <a:schemeClr val="lt1"/>
                        </a:solidFill>
                        <a:effectLst/>
                        <a:latin typeface="Arial"/>
                        <a:ea typeface="+mn-ea"/>
                        <a:cs typeface="+mn-cs"/>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extLst>
                  <a:ext uri="{0D108BD9-81ED-4DB2-BD59-A6C34878D82A}">
                    <a16:rowId xmlns:a16="http://schemas.microsoft.com/office/drawing/2014/main" val="2948275390"/>
                  </a:ext>
                </a:extLst>
              </a:tr>
              <a:tr h="264884">
                <a:tc>
                  <a:txBody>
                    <a:bodyPr/>
                    <a:lstStyle/>
                    <a:p>
                      <a:pPr algn="ctr" fontAlgn="base"/>
                      <a:r>
                        <a:rPr lang="en-US" sz="1200" b="1" kern="1200">
                          <a:solidFill>
                            <a:schemeClr val="dk1"/>
                          </a:solidFill>
                          <a:effectLst/>
                          <a:latin typeface="+mn-lt"/>
                          <a:ea typeface="+mn-ea"/>
                          <a:cs typeface="+mn-cs"/>
                        </a:rPr>
                        <a:t>30</a:t>
                      </a: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2">
                        <a:lumMod val="90000"/>
                      </a:schemeClr>
                    </a:solidFill>
                  </a:tcPr>
                </a:tc>
                <a:tc>
                  <a:txBody>
                    <a:bodyPr/>
                    <a:lstStyle/>
                    <a:p>
                      <a:pPr lvl="0" algn="ctr">
                        <a:buNone/>
                      </a:pPr>
                      <a:r>
                        <a:rPr lang="en-US" sz="1200" b="1" kern="1200">
                          <a:solidFill>
                            <a:schemeClr val="dk1"/>
                          </a:solidFill>
                          <a:effectLst/>
                          <a:latin typeface="+mn-lt"/>
                          <a:ea typeface="+mn-ea"/>
                          <a:cs typeface="+mn-cs"/>
                        </a:rPr>
                        <a:t>37</a:t>
                      </a: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2">
                        <a:lumMod val="90000"/>
                      </a:schemeClr>
                    </a:solidFill>
                  </a:tcPr>
                </a:tc>
                <a:tc>
                  <a:txBody>
                    <a:bodyPr/>
                    <a:lstStyle/>
                    <a:p>
                      <a:pPr algn="ctr" fontAlgn="base"/>
                      <a:r>
                        <a:rPr lang="en-US" sz="1200" b="1" kern="1200">
                          <a:solidFill>
                            <a:schemeClr val="dk1"/>
                          </a:solidFill>
                          <a:effectLst/>
                          <a:latin typeface="+mn-lt"/>
                          <a:ea typeface="+mn-ea"/>
                          <a:cs typeface="+mn-cs"/>
                        </a:rPr>
                        <a:t>177</a:t>
                      </a: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2">
                        <a:lumMod val="90000"/>
                      </a:schemeClr>
                    </a:solidFill>
                  </a:tcPr>
                </a:tc>
                <a:tc>
                  <a:txBody>
                    <a:bodyPr/>
                    <a:lstStyle/>
                    <a:p>
                      <a:pPr algn="ctr" fontAlgn="auto"/>
                      <a:r>
                        <a:rPr lang="en-US" sz="1200">
                          <a:effectLst/>
                        </a:rPr>
                        <a:t>​</a:t>
                      </a:r>
                      <a:r>
                        <a:rPr lang="en-US" sz="1200" b="1">
                          <a:effectLst/>
                        </a:rPr>
                        <a:t>109</a:t>
                      </a:r>
                      <a:endParaRPr lang="en-US" sz="1200" b="1">
                        <a:effectLst/>
                        <a:latin typeface="Arial"/>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2">
                        <a:lumMod val="90000"/>
                      </a:schemeClr>
                    </a:solidFill>
                  </a:tcPr>
                </a:tc>
                <a:extLst>
                  <a:ext uri="{0D108BD9-81ED-4DB2-BD59-A6C34878D82A}">
                    <a16:rowId xmlns:a16="http://schemas.microsoft.com/office/drawing/2014/main" val="1470773360"/>
                  </a:ext>
                </a:extLst>
              </a:tr>
            </a:tbl>
          </a:graphicData>
        </a:graphic>
      </p:graphicFrame>
      <p:graphicFrame>
        <p:nvGraphicFramePr>
          <p:cNvPr id="62" name="Table 61">
            <a:extLst>
              <a:ext uri="{FF2B5EF4-FFF2-40B4-BE49-F238E27FC236}">
                <a16:creationId xmlns:a16="http://schemas.microsoft.com/office/drawing/2014/main" id="{234ABB26-AA52-3347-95EA-AC67AF5996D5}"/>
              </a:ext>
            </a:extLst>
          </p:cNvPr>
          <p:cNvGraphicFramePr>
            <a:graphicFrameLocks noGrp="1"/>
          </p:cNvGraphicFramePr>
          <p:nvPr>
            <p:extLst>
              <p:ext uri="{D42A27DB-BD31-4B8C-83A1-F6EECF244321}">
                <p14:modId xmlns:p14="http://schemas.microsoft.com/office/powerpoint/2010/main" val="3594399384"/>
              </p:ext>
            </p:extLst>
          </p:nvPr>
        </p:nvGraphicFramePr>
        <p:xfrm>
          <a:off x="7803715" y="4325848"/>
          <a:ext cx="4027551" cy="750394"/>
        </p:xfrm>
        <a:graphic>
          <a:graphicData uri="http://schemas.openxmlformats.org/drawingml/2006/table">
            <a:tbl>
              <a:tblPr firstRow="1" bandRow="1">
                <a:tableStyleId>{5C22544A-7EE6-4342-B048-85BDC9FD1C3A}</a:tableStyleId>
              </a:tblPr>
              <a:tblGrid>
                <a:gridCol w="972456">
                  <a:extLst>
                    <a:ext uri="{9D8B030D-6E8A-4147-A177-3AD203B41FA5}">
                      <a16:colId xmlns:a16="http://schemas.microsoft.com/office/drawing/2014/main" val="2756712608"/>
                    </a:ext>
                  </a:extLst>
                </a:gridCol>
                <a:gridCol w="1102986">
                  <a:extLst>
                    <a:ext uri="{9D8B030D-6E8A-4147-A177-3AD203B41FA5}">
                      <a16:colId xmlns:a16="http://schemas.microsoft.com/office/drawing/2014/main" val="644144769"/>
                    </a:ext>
                  </a:extLst>
                </a:gridCol>
                <a:gridCol w="1011071">
                  <a:extLst>
                    <a:ext uri="{9D8B030D-6E8A-4147-A177-3AD203B41FA5}">
                      <a16:colId xmlns:a16="http://schemas.microsoft.com/office/drawing/2014/main" val="2407208335"/>
                    </a:ext>
                  </a:extLst>
                </a:gridCol>
                <a:gridCol w="941038">
                  <a:extLst>
                    <a:ext uri="{9D8B030D-6E8A-4147-A177-3AD203B41FA5}">
                      <a16:colId xmlns:a16="http://schemas.microsoft.com/office/drawing/2014/main" val="3937966216"/>
                    </a:ext>
                  </a:extLst>
                </a:gridCol>
              </a:tblGrid>
              <a:tr h="441473">
                <a:tc>
                  <a:txBody>
                    <a:bodyPr/>
                    <a:lstStyle/>
                    <a:p>
                      <a:pPr lvl="0" algn="ctr">
                        <a:buNone/>
                      </a:pPr>
                      <a:r>
                        <a:rPr lang="en-US" sz="1200" b="1" i="0" u="none" strike="noStrike" noProof="0" dirty="0">
                          <a:effectLst/>
                          <a:latin typeface="Arial"/>
                        </a:rPr>
                        <a:t>Target</a:t>
                      </a:r>
                    </a:p>
                    <a:p>
                      <a:pPr lvl="0" algn="ctr">
                        <a:buNone/>
                      </a:pPr>
                      <a:r>
                        <a:rPr lang="en-US" sz="1200" b="1" i="0" u="none" strike="noStrike" noProof="0" dirty="0">
                          <a:effectLst/>
                          <a:latin typeface="Arial"/>
                        </a:rPr>
                        <a:t>Q1</a:t>
                      </a:r>
                      <a:endParaRPr lang="en-US" sz="1200" b="1"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lvl="0" algn="ctr">
                        <a:buNone/>
                      </a:pPr>
                      <a:r>
                        <a:rPr lang="en-US" sz="1200" b="1" i="0" u="none" strike="noStrike" kern="1200" noProof="0">
                          <a:solidFill>
                            <a:schemeClr val="lt1"/>
                          </a:solidFill>
                          <a:effectLst/>
                          <a:latin typeface="Arial"/>
                          <a:ea typeface="+mn-ea"/>
                          <a:cs typeface="+mn-cs"/>
                        </a:rPr>
                        <a:t>Target</a:t>
                      </a:r>
                    </a:p>
                    <a:p>
                      <a:pPr lvl="0" algn="ctr">
                        <a:buNone/>
                      </a:pPr>
                      <a:r>
                        <a:rPr lang="en-US" sz="1200" b="1" i="0" u="none" strike="noStrike" kern="1200" noProof="0">
                          <a:solidFill>
                            <a:schemeClr val="lt1"/>
                          </a:solidFill>
                          <a:effectLst/>
                          <a:latin typeface="Arial"/>
                          <a:ea typeface="+mn-ea"/>
                          <a:cs typeface="+mn-cs"/>
                        </a:rPr>
                        <a:t>Q2</a:t>
                      </a:r>
                      <a:endParaRPr lang="en-US" sz="1200" b="1" i="0" u="none" strike="noStrike" kern="1200">
                        <a:solidFill>
                          <a:schemeClr val="lt1"/>
                        </a:solidFill>
                        <a:effectLst/>
                        <a:latin typeface="Arial"/>
                        <a:ea typeface="+mn-ea"/>
                        <a:cs typeface="+mn-cs"/>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algn="ctr" fontAlgn="base"/>
                      <a:r>
                        <a:rPr lang="en-US" sz="1200" b="1" i="0" u="none" strike="noStrike" kern="1200">
                          <a:solidFill>
                            <a:schemeClr val="lt1"/>
                          </a:solidFill>
                          <a:effectLst/>
                          <a:latin typeface="Arial"/>
                          <a:ea typeface="+mn-ea"/>
                          <a:cs typeface="+mn-cs"/>
                        </a:rPr>
                        <a:t>Target</a:t>
                      </a:r>
                    </a:p>
                    <a:p>
                      <a:pPr algn="ctr" fontAlgn="base"/>
                      <a:r>
                        <a:rPr lang="en-US" sz="1200" b="1" i="0" u="none" strike="noStrike" kern="1200">
                          <a:solidFill>
                            <a:schemeClr val="lt1"/>
                          </a:solidFill>
                          <a:effectLst/>
                          <a:latin typeface="Arial"/>
                          <a:ea typeface="+mn-ea"/>
                          <a:cs typeface="+mn-cs"/>
                        </a:rPr>
                        <a:t>Q3</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lvl="0" algn="ctr">
                        <a:buNone/>
                      </a:pPr>
                      <a:r>
                        <a:rPr lang="en-US" sz="1200" b="1" i="0" u="none" strike="noStrike" kern="1200" noProof="0">
                          <a:solidFill>
                            <a:schemeClr val="lt1"/>
                          </a:solidFill>
                          <a:effectLst/>
                          <a:latin typeface="Arial"/>
                          <a:ea typeface="+mn-ea"/>
                          <a:cs typeface="+mn-cs"/>
                        </a:rPr>
                        <a:t>Target</a:t>
                      </a:r>
                    </a:p>
                    <a:p>
                      <a:pPr lvl="0" algn="ctr">
                        <a:buNone/>
                      </a:pPr>
                      <a:r>
                        <a:rPr lang="en-US" sz="1200" b="1" i="0" u="none" strike="noStrike" kern="1200" noProof="0">
                          <a:solidFill>
                            <a:schemeClr val="lt1"/>
                          </a:solidFill>
                          <a:effectLst/>
                          <a:latin typeface="Arial"/>
                          <a:ea typeface="+mn-ea"/>
                          <a:cs typeface="+mn-cs"/>
                        </a:rPr>
                        <a:t>Q4</a:t>
                      </a:r>
                      <a:endParaRPr lang="en-US" sz="1200" b="1" i="0" u="none" strike="noStrike" kern="1200">
                        <a:solidFill>
                          <a:schemeClr val="lt1"/>
                        </a:solidFill>
                        <a:effectLst/>
                        <a:latin typeface="Arial"/>
                        <a:ea typeface="+mn-ea"/>
                        <a:cs typeface="+mn-cs"/>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extLst>
                  <a:ext uri="{0D108BD9-81ED-4DB2-BD59-A6C34878D82A}">
                    <a16:rowId xmlns:a16="http://schemas.microsoft.com/office/drawing/2014/main" val="816728297"/>
                  </a:ext>
                </a:extLst>
              </a:tr>
              <a:tr h="293194">
                <a:tc>
                  <a:txBody>
                    <a:bodyPr/>
                    <a:lstStyle/>
                    <a:p>
                      <a:pPr lvl="0" algn="ctr">
                        <a:buNone/>
                      </a:pPr>
                      <a:r>
                        <a:rPr lang="en-US" sz="1200" b="1"/>
                        <a:t>48</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lvl="0" algn="ctr">
                        <a:buNone/>
                      </a:pPr>
                      <a:r>
                        <a:rPr lang="en-US" sz="1200" b="1" kern="1200">
                          <a:solidFill>
                            <a:schemeClr val="dk1"/>
                          </a:solidFill>
                          <a:latin typeface="+mn-lt"/>
                          <a:ea typeface="+mn-ea"/>
                          <a:cs typeface="+mn-cs"/>
                        </a:rPr>
                        <a:t>48</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marL="0" lvl="0" algn="ctr" defTabSz="914400" rtl="0" eaLnBrk="1" fontAlgn="base" latinLnBrk="0" hangingPunct="1">
                        <a:buNone/>
                      </a:pPr>
                      <a:r>
                        <a:rPr lang="en-US" sz="1200" b="1" kern="1200">
                          <a:solidFill>
                            <a:schemeClr val="dk1"/>
                          </a:solidFill>
                          <a:latin typeface="+mn-lt"/>
                          <a:ea typeface="+mn-ea"/>
                          <a:cs typeface="+mn-cs"/>
                        </a:rPr>
                        <a:t>48</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marL="0" lvl="0" algn="ctr" defTabSz="914400" rtl="0" eaLnBrk="1" fontAlgn="base" latinLnBrk="0" hangingPunct="1">
                        <a:buNone/>
                      </a:pPr>
                      <a:r>
                        <a:rPr lang="en-US" sz="1200" b="1" kern="1200" dirty="0">
                          <a:solidFill>
                            <a:schemeClr val="dk1"/>
                          </a:solidFill>
                          <a:latin typeface="+mn-lt"/>
                          <a:ea typeface="+mn-ea"/>
                          <a:cs typeface="+mn-cs"/>
                        </a:rPr>
                        <a:t>48</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extLst>
                  <a:ext uri="{0D108BD9-81ED-4DB2-BD59-A6C34878D82A}">
                    <a16:rowId xmlns:a16="http://schemas.microsoft.com/office/drawing/2014/main" val="4119677891"/>
                  </a:ext>
                </a:extLst>
              </a:tr>
            </a:tbl>
          </a:graphicData>
        </a:graphic>
      </p:graphicFrame>
      <p:sp>
        <p:nvSpPr>
          <p:cNvPr id="2" name="Date Placeholder 1">
            <a:extLst>
              <a:ext uri="{FF2B5EF4-FFF2-40B4-BE49-F238E27FC236}">
                <a16:creationId xmlns:a16="http://schemas.microsoft.com/office/drawing/2014/main" id="{40EF8B09-B70C-104E-9086-0A7CD8AF9D71}"/>
              </a:ext>
            </a:extLst>
          </p:cNvPr>
          <p:cNvSpPr>
            <a:spLocks noGrp="1"/>
          </p:cNvSpPr>
          <p:nvPr>
            <p:ph type="dt" sz="half" idx="11"/>
          </p:nvPr>
        </p:nvSpPr>
        <p:spPr>
          <a:xfrm>
            <a:off x="9585064" y="6458363"/>
            <a:ext cx="1681461" cy="365125"/>
          </a:xfrm>
        </p:spPr>
        <p:txBody>
          <a:bodyPr/>
          <a:lstStyle/>
          <a:p>
            <a:fld id="{E4240FEE-C788-8541-89D8-BFB402FB0A89}" type="datetime4">
              <a:rPr lang="en-US" smtClean="0"/>
              <a:t>August 25, 2021</a:t>
            </a:fld>
            <a:endParaRPr lang="en-US"/>
          </a:p>
        </p:txBody>
      </p:sp>
      <p:grpSp>
        <p:nvGrpSpPr>
          <p:cNvPr id="36" name="Group 35">
            <a:extLst>
              <a:ext uri="{FF2B5EF4-FFF2-40B4-BE49-F238E27FC236}">
                <a16:creationId xmlns:a16="http://schemas.microsoft.com/office/drawing/2014/main" id="{DE55B9C6-6826-954D-9802-33FC7BE5A264}"/>
              </a:ext>
            </a:extLst>
          </p:cNvPr>
          <p:cNvGrpSpPr/>
          <p:nvPr/>
        </p:nvGrpSpPr>
        <p:grpSpPr>
          <a:xfrm>
            <a:off x="2513884" y="4133535"/>
            <a:ext cx="5148176" cy="1822491"/>
            <a:chOff x="175726" y="83052"/>
            <a:chExt cx="4914945" cy="860198"/>
          </a:xfrm>
          <a:scene3d>
            <a:camera prst="orthographicFront"/>
            <a:lightRig rig="threePt" dir="t">
              <a:rot lat="0" lon="0" rev="7500000"/>
            </a:lightRig>
          </a:scene3d>
        </p:grpSpPr>
        <p:sp>
          <p:nvSpPr>
            <p:cNvPr id="37" name="Rounded Rectangle 36">
              <a:extLst>
                <a:ext uri="{FF2B5EF4-FFF2-40B4-BE49-F238E27FC236}">
                  <a16:creationId xmlns:a16="http://schemas.microsoft.com/office/drawing/2014/main" id="{4ABC0BFE-B8E5-A04D-8964-618D5F2CF59A}"/>
                </a:ext>
              </a:extLst>
            </p:cNvPr>
            <p:cNvSpPr/>
            <p:nvPr/>
          </p:nvSpPr>
          <p:spPr>
            <a:xfrm>
              <a:off x="175726" y="83052"/>
              <a:ext cx="4914945" cy="860198"/>
            </a:xfrm>
            <a:prstGeom prst="roundRect">
              <a:avLst/>
            </a:prstGeom>
            <a:solidFill>
              <a:srgbClr val="085959"/>
            </a:solidFill>
            <a:sp3d prstMaterial="plastic">
              <a:bevelT w="127000" h="25400" prst="relaxedInset"/>
            </a:sp3d>
          </p:spPr>
          <p:style>
            <a:lnRef idx="0">
              <a:schemeClr val="lt1">
                <a:hueOff val="0"/>
                <a:satOff val="0"/>
                <a:lumOff val="0"/>
                <a:alphaOff val="0"/>
              </a:schemeClr>
            </a:lnRef>
            <a:fillRef idx="3">
              <a:scrgbClr r="0" g="0" b="0"/>
            </a:fillRef>
            <a:effectRef idx="2">
              <a:schemeClr val="accent2">
                <a:hueOff val="0"/>
                <a:satOff val="0"/>
                <a:lumOff val="0"/>
                <a:alphaOff val="0"/>
              </a:schemeClr>
            </a:effectRef>
            <a:fontRef idx="minor">
              <a:schemeClr val="lt1"/>
            </a:fontRef>
          </p:style>
        </p:sp>
        <p:sp>
          <p:nvSpPr>
            <p:cNvPr id="38" name="Rounded Rectangle 4">
              <a:extLst>
                <a:ext uri="{FF2B5EF4-FFF2-40B4-BE49-F238E27FC236}">
                  <a16:creationId xmlns:a16="http://schemas.microsoft.com/office/drawing/2014/main" id="{7A10F8D6-911F-B64D-A84B-758930741CF7}"/>
                </a:ext>
              </a:extLst>
            </p:cNvPr>
            <p:cNvSpPr txBox="1"/>
            <p:nvPr/>
          </p:nvSpPr>
          <p:spPr>
            <a:xfrm>
              <a:off x="217717" y="125043"/>
              <a:ext cx="4830963" cy="776216"/>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36577" tIns="0" rIns="136577" bIns="0" numCol="1" spcCol="1270" anchor="ctr" anchorCtr="0">
              <a:noAutofit/>
            </a:bodyPr>
            <a:lstStyle/>
            <a:p>
              <a:pPr marL="347663" lvl="0" indent="-347663" algn="l" defTabSz="622300">
                <a:lnSpc>
                  <a:spcPct val="90000"/>
                </a:lnSpc>
                <a:spcBef>
                  <a:spcPct val="0"/>
                </a:spcBef>
                <a:spcAft>
                  <a:spcPct val="35000"/>
                </a:spcAft>
                <a:buNone/>
              </a:pPr>
              <a:r>
                <a:rPr lang="en-US" sz="1500" b="1" kern="1200" dirty="0"/>
                <a:t>SFY 2022</a:t>
              </a:r>
              <a:r>
                <a:rPr lang="en-US" sz="1500" b="1" dirty="0"/>
                <a:t> </a:t>
              </a:r>
              <a:r>
                <a:rPr lang="en-US" sz="1500" b="1" kern="1200" dirty="0"/>
                <a:t>Proposed Update:  </a:t>
              </a:r>
              <a:r>
                <a:rPr lang="en-US" sz="1500" b="1" dirty="0"/>
                <a:t>Increase the number of noncustodial parents referred to short-term training from 175 to </a:t>
              </a:r>
              <a:r>
                <a:rPr lang="en-US" sz="1500" b="1" dirty="0">
                  <a:solidFill>
                    <a:schemeClr val="bg1"/>
                  </a:solidFill>
                </a:rPr>
                <a:t>425 (143%) </a:t>
              </a:r>
              <a:r>
                <a:rPr lang="en-US" sz="1500" b="1" dirty="0"/>
                <a:t>by June 30, 2024.</a:t>
              </a:r>
            </a:p>
            <a:p>
              <a:pPr marL="1588" lvl="0" indent="-1588"/>
              <a:endParaRPr lang="en-US" sz="1500" b="1" dirty="0"/>
            </a:p>
            <a:p>
              <a:pPr marL="347663" lvl="0" indent="-336550"/>
              <a:r>
                <a:rPr lang="en-US" sz="1500" b="1" u="sng" dirty="0"/>
                <a:t>COVID-19 IMPACT</a:t>
              </a:r>
              <a:r>
                <a:rPr lang="en-US" sz="1500" b="1" dirty="0"/>
                <a:t>: Due to the pandemic, limited in-person opportunities decreased referrals.</a:t>
              </a:r>
            </a:p>
          </p:txBody>
        </p:sp>
      </p:grpSp>
      <p:grpSp>
        <p:nvGrpSpPr>
          <p:cNvPr id="63" name="Group 62">
            <a:extLst>
              <a:ext uri="{FF2B5EF4-FFF2-40B4-BE49-F238E27FC236}">
                <a16:creationId xmlns:a16="http://schemas.microsoft.com/office/drawing/2014/main" id="{7E6958FD-756F-114C-B99F-77EF942251EF}"/>
              </a:ext>
            </a:extLst>
          </p:cNvPr>
          <p:cNvGrpSpPr/>
          <p:nvPr/>
        </p:nvGrpSpPr>
        <p:grpSpPr>
          <a:xfrm>
            <a:off x="4232916" y="6098708"/>
            <a:ext cx="6145689" cy="288820"/>
            <a:chOff x="3324562" y="6100518"/>
            <a:chExt cx="6145689" cy="288820"/>
          </a:xfrm>
        </p:grpSpPr>
        <p:grpSp>
          <p:nvGrpSpPr>
            <p:cNvPr id="64" name="Group 63">
              <a:extLst>
                <a:ext uri="{FF2B5EF4-FFF2-40B4-BE49-F238E27FC236}">
                  <a16:creationId xmlns:a16="http://schemas.microsoft.com/office/drawing/2014/main" id="{7632058B-8476-4F4A-B4F2-4473D8CFCBFF}"/>
                </a:ext>
              </a:extLst>
            </p:cNvPr>
            <p:cNvGrpSpPr/>
            <p:nvPr/>
          </p:nvGrpSpPr>
          <p:grpSpPr>
            <a:xfrm>
              <a:off x="3324562" y="6100518"/>
              <a:ext cx="4530971" cy="288820"/>
              <a:chOff x="1686021" y="6157422"/>
              <a:chExt cx="5039886" cy="288820"/>
            </a:xfrm>
          </p:grpSpPr>
          <p:sp>
            <p:nvSpPr>
              <p:cNvPr id="67" name="Rectangle 66">
                <a:extLst>
                  <a:ext uri="{FF2B5EF4-FFF2-40B4-BE49-F238E27FC236}">
                    <a16:creationId xmlns:a16="http://schemas.microsoft.com/office/drawing/2014/main" id="{1075693E-7D0C-7D48-931B-F3D3777DF934}"/>
                  </a:ext>
                </a:extLst>
              </p:cNvPr>
              <p:cNvSpPr/>
              <p:nvPr/>
            </p:nvSpPr>
            <p:spPr>
              <a:xfrm>
                <a:off x="4156387" y="6157422"/>
                <a:ext cx="2569520" cy="276999"/>
              </a:xfrm>
              <a:prstGeom prst="rect">
                <a:avLst/>
              </a:prstGeom>
            </p:spPr>
            <p:txBody>
              <a:bodyPr wrap="none">
                <a:spAutoFit/>
              </a:bodyPr>
              <a:lstStyle/>
              <a:p>
                <a:r>
                  <a:rPr lang="en-US" sz="1200" b="1" dirty="0">
                    <a:solidFill>
                      <a:srgbClr val="FFC20D"/>
                    </a:solidFill>
                    <a:latin typeface="Arial" panose="020B0604020202020204" pitchFamily="34" charset="0"/>
                    <a:ea typeface="Calibri" panose="020F0502020204030204" pitchFamily="34" charset="0"/>
                    <a:cs typeface="Arial" panose="020B0604020202020204" pitchFamily="34" charset="0"/>
                  </a:rPr>
                  <a:t>Between Baseline and Target</a:t>
                </a:r>
                <a:endParaRPr lang="en-US" sz="1200" b="1" dirty="0">
                  <a:latin typeface="Arial" panose="020B0604020202020204" pitchFamily="34" charset="0"/>
                  <a:cs typeface="Arial" panose="020B0604020202020204" pitchFamily="34" charset="0"/>
                </a:endParaRPr>
              </a:p>
            </p:txBody>
          </p:sp>
          <p:sp>
            <p:nvSpPr>
              <p:cNvPr id="68" name="Rectangle 67">
                <a:extLst>
                  <a:ext uri="{FF2B5EF4-FFF2-40B4-BE49-F238E27FC236}">
                    <a16:creationId xmlns:a16="http://schemas.microsoft.com/office/drawing/2014/main" id="{651647FB-6988-064A-8216-CF5465FA336A}"/>
                  </a:ext>
                </a:extLst>
              </p:cNvPr>
              <p:cNvSpPr/>
              <p:nvPr/>
            </p:nvSpPr>
            <p:spPr>
              <a:xfrm>
                <a:off x="1957129" y="6166936"/>
                <a:ext cx="2199257" cy="276999"/>
              </a:xfrm>
              <a:prstGeom prst="rect">
                <a:avLst/>
              </a:prstGeom>
            </p:spPr>
            <p:txBody>
              <a:bodyPr wrap="square">
                <a:spAutoFit/>
              </a:bodyPr>
              <a:lstStyle/>
              <a:p>
                <a:r>
                  <a:rPr lang="en-US" sz="1200" b="1" dirty="0">
                    <a:solidFill>
                      <a:srgbClr val="05BC57"/>
                    </a:solidFill>
                    <a:latin typeface="Arial" panose="020B0604020202020204" pitchFamily="34" charset="0"/>
                    <a:cs typeface="Arial" panose="020B0604020202020204" pitchFamily="34" charset="0"/>
                  </a:rPr>
                  <a:t>At or Above Target</a:t>
                </a:r>
              </a:p>
            </p:txBody>
          </p:sp>
          <p:sp>
            <p:nvSpPr>
              <p:cNvPr id="69" name="Oval 68">
                <a:extLst>
                  <a:ext uri="{FF2B5EF4-FFF2-40B4-BE49-F238E27FC236}">
                    <a16:creationId xmlns:a16="http://schemas.microsoft.com/office/drawing/2014/main" id="{D9A6A292-93A4-CC49-AB3B-BBFFB4B86E63}"/>
                  </a:ext>
                </a:extLst>
              </p:cNvPr>
              <p:cNvSpPr/>
              <p:nvPr/>
            </p:nvSpPr>
            <p:spPr>
              <a:xfrm>
                <a:off x="1686021" y="6181066"/>
                <a:ext cx="305131" cy="265176"/>
              </a:xfrm>
              <a:prstGeom prst="ellipse">
                <a:avLst/>
              </a:prstGeom>
              <a:solidFill>
                <a:srgbClr val="006600"/>
              </a:solidFill>
              <a:ln>
                <a:noFill/>
              </a:ln>
              <a:scene3d>
                <a:camera prst="orthographicFront"/>
                <a:lightRig rig="soft" dir="t">
                  <a:rot lat="0" lon="0" rev="15600000"/>
                </a:lightRig>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prstMaterial="softEdge">
                  <a:bevelT w="25400" h="38100"/>
                </a:sp3d>
              </a:bodyPr>
              <a:lstStyle/>
              <a:p>
                <a:pPr algn="ctr"/>
                <a:r>
                  <a:rPr lang="en-US" b="1">
                    <a:ln/>
                    <a:solidFill>
                      <a:schemeClr val="accent4"/>
                    </a:solidFill>
                  </a:rPr>
                  <a:t>  </a:t>
                </a:r>
              </a:p>
            </p:txBody>
          </p:sp>
          <p:sp>
            <p:nvSpPr>
              <p:cNvPr id="70" name="Oval 69">
                <a:extLst>
                  <a:ext uri="{FF2B5EF4-FFF2-40B4-BE49-F238E27FC236}">
                    <a16:creationId xmlns:a16="http://schemas.microsoft.com/office/drawing/2014/main" id="{5DCFACF0-8872-894A-9476-E96CA46DB2F3}"/>
                  </a:ext>
                </a:extLst>
              </p:cNvPr>
              <p:cNvSpPr/>
              <p:nvPr/>
            </p:nvSpPr>
            <p:spPr>
              <a:xfrm>
                <a:off x="3929842" y="6169244"/>
                <a:ext cx="305131" cy="265176"/>
              </a:xfrm>
              <a:prstGeom prst="ellipse">
                <a:avLst/>
              </a:prstGeom>
              <a:solidFill>
                <a:srgbClr val="FFC000"/>
              </a:solidFill>
              <a:ln>
                <a:noFill/>
              </a:ln>
              <a:scene3d>
                <a:camera prst="orthographicFront"/>
                <a:lightRig rig="soft" dir="t">
                  <a:rot lat="0" lon="0" rev="15600000"/>
                </a:lightRig>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prstMaterial="softEdge">
                  <a:bevelT w="25400" h="38100"/>
                </a:sp3d>
              </a:bodyPr>
              <a:lstStyle/>
              <a:p>
                <a:pPr algn="ctr"/>
                <a:r>
                  <a:rPr lang="en-US" b="1">
                    <a:ln/>
                    <a:solidFill>
                      <a:schemeClr val="accent4"/>
                    </a:solidFill>
                  </a:rPr>
                  <a:t>  </a:t>
                </a:r>
              </a:p>
            </p:txBody>
          </p:sp>
        </p:grpSp>
        <p:sp>
          <p:nvSpPr>
            <p:cNvPr id="65" name="Rectangle 64">
              <a:extLst>
                <a:ext uri="{FF2B5EF4-FFF2-40B4-BE49-F238E27FC236}">
                  <a16:creationId xmlns:a16="http://schemas.microsoft.com/office/drawing/2014/main" id="{D2250B02-F488-524F-A393-8A14E206FD0E}"/>
                </a:ext>
              </a:extLst>
            </p:cNvPr>
            <p:cNvSpPr/>
            <p:nvPr/>
          </p:nvSpPr>
          <p:spPr>
            <a:xfrm>
              <a:off x="8297743" y="6104842"/>
              <a:ext cx="1172508" cy="276999"/>
            </a:xfrm>
            <a:prstGeom prst="rect">
              <a:avLst/>
            </a:prstGeom>
          </p:spPr>
          <p:txBody>
            <a:bodyPr wrap="none">
              <a:spAutoFit/>
            </a:bodyPr>
            <a:lstStyle/>
            <a:p>
              <a:r>
                <a:rPr lang="en-US" sz="1200" b="1" spc="-5" dirty="0">
                  <a:solidFill>
                    <a:srgbClr val="EC1C23"/>
                  </a:solidFill>
                  <a:latin typeface="Arial" panose="020B0604020202020204" pitchFamily="34" charset="0"/>
                  <a:ea typeface="Calibri" panose="020F0502020204030204" pitchFamily="34" charset="0"/>
                  <a:cs typeface="Arial" panose="020B0604020202020204" pitchFamily="34" charset="0"/>
                </a:rPr>
                <a:t>Below Baseline</a:t>
              </a:r>
              <a:endParaRPr lang="en-US" sz="1200" b="1" dirty="0">
                <a:latin typeface="Arial" panose="020B0604020202020204" pitchFamily="34" charset="0"/>
                <a:cs typeface="Arial" panose="020B0604020202020204" pitchFamily="34" charset="0"/>
              </a:endParaRPr>
            </a:p>
          </p:txBody>
        </p:sp>
        <p:sp>
          <p:nvSpPr>
            <p:cNvPr id="66" name="Oval 65">
              <a:extLst>
                <a:ext uri="{FF2B5EF4-FFF2-40B4-BE49-F238E27FC236}">
                  <a16:creationId xmlns:a16="http://schemas.microsoft.com/office/drawing/2014/main" id="{F58C2B0B-4042-7840-B3AA-3E4D521EA3A4}"/>
                </a:ext>
              </a:extLst>
            </p:cNvPr>
            <p:cNvSpPr/>
            <p:nvPr/>
          </p:nvSpPr>
          <p:spPr>
            <a:xfrm>
              <a:off x="8070165" y="6102934"/>
              <a:ext cx="276098" cy="268542"/>
            </a:xfrm>
            <a:prstGeom prst="ellipse">
              <a:avLst/>
            </a:prstGeom>
            <a:solidFill>
              <a:srgbClr val="C00000"/>
            </a:solidFill>
            <a:ln>
              <a:noFill/>
            </a:ln>
            <a:scene3d>
              <a:camera prst="orthographicFront"/>
              <a:lightRig rig="soft" dir="t">
                <a:rot lat="0" lon="0" rev="15600000"/>
              </a:lightRig>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prstMaterial="softEdge">
                <a:bevelT w="25400" h="38100"/>
              </a:sp3d>
            </a:bodyPr>
            <a:lstStyle/>
            <a:p>
              <a:pPr algn="ctr"/>
              <a:r>
                <a:rPr lang="en-US" b="1">
                  <a:ln/>
                  <a:solidFill>
                    <a:schemeClr val="accent4"/>
                  </a:solidFill>
                </a:rPr>
                <a:t>  </a:t>
              </a:r>
            </a:p>
          </p:txBody>
        </p:sp>
      </p:grpSp>
      <p:sp>
        <p:nvSpPr>
          <p:cNvPr id="73" name="Text Placeholder 3">
            <a:extLst>
              <a:ext uri="{FF2B5EF4-FFF2-40B4-BE49-F238E27FC236}">
                <a16:creationId xmlns:a16="http://schemas.microsoft.com/office/drawing/2014/main" id="{5123245C-6A4D-6043-9A70-BF518C26D587}"/>
              </a:ext>
            </a:extLst>
          </p:cNvPr>
          <p:cNvSpPr>
            <a:spLocks noGrp="1"/>
          </p:cNvSpPr>
          <p:nvPr>
            <p:ph type="body" sz="quarter" idx="10"/>
          </p:nvPr>
        </p:nvSpPr>
        <p:spPr>
          <a:xfrm>
            <a:off x="4440823" y="6510338"/>
            <a:ext cx="5845175" cy="260350"/>
          </a:xfrm>
        </p:spPr>
        <p:txBody>
          <a:bodyPr/>
          <a:lstStyle/>
          <a:p>
            <a:pPr lvl="0"/>
            <a:r>
              <a:rPr lang="en-US" dirty="0">
                <a:solidFill>
                  <a:srgbClr val="FFFFFF"/>
                </a:solidFill>
              </a:rPr>
              <a:t>Office of Strategic Planning and Initiatives</a:t>
            </a:r>
          </a:p>
          <a:p>
            <a:endParaRPr lang="en-US" dirty="0"/>
          </a:p>
        </p:txBody>
      </p:sp>
      <p:sp>
        <p:nvSpPr>
          <p:cNvPr id="4" name="Title 3">
            <a:extLst>
              <a:ext uri="{FF2B5EF4-FFF2-40B4-BE49-F238E27FC236}">
                <a16:creationId xmlns:a16="http://schemas.microsoft.com/office/drawing/2014/main" id="{ACE35D52-479D-DA4D-8F28-5834DD2B081B}"/>
              </a:ext>
            </a:extLst>
          </p:cNvPr>
          <p:cNvSpPr>
            <a:spLocks noGrp="1"/>
          </p:cNvSpPr>
          <p:nvPr>
            <p:ph type="title"/>
          </p:nvPr>
        </p:nvSpPr>
        <p:spPr/>
        <p:txBody>
          <a:bodyPr/>
          <a:lstStyle/>
          <a:p>
            <a:r>
              <a:rPr lang="en-US" dirty="0"/>
              <a:t>Make Georgia #1 for small business</a:t>
            </a:r>
          </a:p>
        </p:txBody>
      </p:sp>
    </p:spTree>
    <p:extLst>
      <p:ext uri="{BB962C8B-B14F-4D97-AF65-F5344CB8AC3E}">
        <p14:creationId xmlns:p14="http://schemas.microsoft.com/office/powerpoint/2010/main" val="27386397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Arrow: Chevron 4">
            <a:extLst>
              <a:ext uri="{FF2B5EF4-FFF2-40B4-BE49-F238E27FC236}">
                <a16:creationId xmlns:a16="http://schemas.microsoft.com/office/drawing/2014/main" id="{EA0F7031-BDAB-4DC5-BC34-14C9521A6517}"/>
              </a:ext>
            </a:extLst>
          </p:cNvPr>
          <p:cNvSpPr txBox="1"/>
          <p:nvPr/>
        </p:nvSpPr>
        <p:spPr>
          <a:xfrm>
            <a:off x="334609" y="2489942"/>
            <a:ext cx="1678798" cy="283014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1275" tIns="41275" rIns="41275" bIns="41275" numCol="1" spcCol="1270" anchor="ctr" anchorCtr="0">
            <a:noAutofit/>
          </a:bodyPr>
          <a:lstStyle/>
          <a:p>
            <a:pPr lvl="0" algn="ctr"/>
            <a:r>
              <a:rPr lang="en-US" sz="1700" b="1">
                <a:solidFill>
                  <a:schemeClr val="bg1"/>
                </a:solidFill>
              </a:rPr>
              <a:t>Build a workforce that supports a strong business environment and small business by removing bureaucratic barriers to public-private partnerships.</a:t>
            </a:r>
            <a:endParaRPr lang="en-US" sz="1700">
              <a:solidFill>
                <a:schemeClr val="bg1"/>
              </a:solidFill>
            </a:endParaRPr>
          </a:p>
        </p:txBody>
      </p:sp>
      <p:grpSp>
        <p:nvGrpSpPr>
          <p:cNvPr id="18" name="Group 17">
            <a:extLst>
              <a:ext uri="{FF2B5EF4-FFF2-40B4-BE49-F238E27FC236}">
                <a16:creationId xmlns:a16="http://schemas.microsoft.com/office/drawing/2014/main" id="{7FB35086-9861-4649-AB89-F150F8538B07}"/>
              </a:ext>
            </a:extLst>
          </p:cNvPr>
          <p:cNvGrpSpPr/>
          <p:nvPr/>
        </p:nvGrpSpPr>
        <p:grpSpPr>
          <a:xfrm>
            <a:off x="2443092" y="1862022"/>
            <a:ext cx="9344339" cy="514043"/>
            <a:chOff x="515374" y="29140"/>
            <a:chExt cx="7955244" cy="531360"/>
          </a:xfrm>
          <a:scene3d>
            <a:camera prst="orthographicFront"/>
            <a:lightRig rig="threePt" dir="t">
              <a:rot lat="0" lon="0" rev="7500000"/>
            </a:lightRig>
          </a:scene3d>
        </p:grpSpPr>
        <p:sp>
          <p:nvSpPr>
            <p:cNvPr id="19" name="Rectangle: Rounded Corners 18">
              <a:extLst>
                <a:ext uri="{FF2B5EF4-FFF2-40B4-BE49-F238E27FC236}">
                  <a16:creationId xmlns:a16="http://schemas.microsoft.com/office/drawing/2014/main" id="{6B9C2514-851E-4A4B-97C5-F45EE54E6C80}"/>
                </a:ext>
              </a:extLst>
            </p:cNvPr>
            <p:cNvSpPr/>
            <p:nvPr/>
          </p:nvSpPr>
          <p:spPr>
            <a:xfrm>
              <a:off x="515374" y="29140"/>
              <a:ext cx="7955244" cy="531360"/>
            </a:xfrm>
            <a:prstGeom prst="roundRect">
              <a:avLst/>
            </a:prstGeom>
            <a:sp3d prstMaterial="plastic">
              <a:bevelT w="127000" h="25400" prst="relaxedInset"/>
            </a:sp3d>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sp>
        <p:sp>
          <p:nvSpPr>
            <p:cNvPr id="20" name="Rectangle: Rounded Corners 4">
              <a:extLst>
                <a:ext uri="{FF2B5EF4-FFF2-40B4-BE49-F238E27FC236}">
                  <a16:creationId xmlns:a16="http://schemas.microsoft.com/office/drawing/2014/main" id="{DCF8B8A3-2A25-4A33-A007-7599A27331B2}"/>
                </a:ext>
              </a:extLst>
            </p:cNvPr>
            <p:cNvSpPr txBox="1"/>
            <p:nvPr/>
          </p:nvSpPr>
          <p:spPr>
            <a:xfrm>
              <a:off x="541313" y="55079"/>
              <a:ext cx="7903366" cy="479482"/>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272719" tIns="0" rIns="272719" bIns="0" numCol="1" spcCol="1270" anchor="ctr" anchorCtr="0">
              <a:noAutofit/>
            </a:bodyPr>
            <a:lstStyle/>
            <a:p>
              <a:pPr marL="0" lvl="0" indent="0" algn="l" defTabSz="622300">
                <a:lnSpc>
                  <a:spcPct val="90000"/>
                </a:lnSpc>
                <a:spcBef>
                  <a:spcPct val="0"/>
                </a:spcBef>
                <a:spcAft>
                  <a:spcPct val="35000"/>
                </a:spcAft>
                <a:buNone/>
                <a:tabLst/>
              </a:pPr>
              <a:r>
                <a:rPr lang="en-US" sz="2400" b="1" kern="1200">
                  <a:latin typeface="Arial" panose="020B0604020202020204" pitchFamily="34" charset="0"/>
                  <a:cs typeface="Arial" panose="020B0604020202020204" pitchFamily="34" charset="0"/>
                </a:rPr>
                <a:t>1.3 Electronic Income Withholding Orders (e-IWO)</a:t>
              </a:r>
            </a:p>
          </p:txBody>
        </p:sp>
      </p:grpSp>
      <p:graphicFrame>
        <p:nvGraphicFramePr>
          <p:cNvPr id="22" name="Diagram 21">
            <a:extLst>
              <a:ext uri="{FF2B5EF4-FFF2-40B4-BE49-F238E27FC236}">
                <a16:creationId xmlns:a16="http://schemas.microsoft.com/office/drawing/2014/main" id="{F25628C4-4ED8-4C5C-9777-E91C6D3A439D}"/>
              </a:ext>
            </a:extLst>
          </p:cNvPr>
          <p:cNvGraphicFramePr/>
          <p:nvPr>
            <p:extLst>
              <p:ext uri="{D42A27DB-BD31-4B8C-83A1-F6EECF244321}">
                <p14:modId xmlns:p14="http://schemas.microsoft.com/office/powerpoint/2010/main" val="3262574754"/>
              </p:ext>
            </p:extLst>
          </p:nvPr>
        </p:nvGraphicFramePr>
        <p:xfrm>
          <a:off x="2513634" y="2395883"/>
          <a:ext cx="9306564" cy="264001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5" name="TextBox 14">
            <a:extLst>
              <a:ext uri="{FF2B5EF4-FFF2-40B4-BE49-F238E27FC236}">
                <a16:creationId xmlns:a16="http://schemas.microsoft.com/office/drawing/2014/main" id="{3CA9BE05-43D9-4BCC-81C6-C9158685B882}"/>
              </a:ext>
            </a:extLst>
          </p:cNvPr>
          <p:cNvSpPr txBox="1"/>
          <p:nvPr/>
        </p:nvSpPr>
        <p:spPr>
          <a:xfrm>
            <a:off x="2316884" y="1325264"/>
            <a:ext cx="6427144" cy="461665"/>
          </a:xfrm>
          <a:prstGeom prst="rect">
            <a:avLst/>
          </a:prstGeom>
          <a:noFill/>
        </p:spPr>
        <p:txBody>
          <a:bodyPr wrap="none" rtlCol="0">
            <a:spAutoFit/>
          </a:bodyPr>
          <a:lstStyle/>
          <a:p>
            <a:r>
              <a:rPr lang="en-US" sz="2400" b="1" cap="small">
                <a:solidFill>
                  <a:schemeClr val="accent6">
                    <a:lumMod val="50000"/>
                  </a:schemeClr>
                </a:solidFill>
                <a:latin typeface="Arial" panose="020B0604020202020204" pitchFamily="34" charset="0"/>
                <a:cs typeface="Arial" panose="020B0604020202020204" pitchFamily="34" charset="0"/>
              </a:rPr>
              <a:t>Division of Child Support Services </a:t>
            </a:r>
            <a:r>
              <a:rPr lang="en-US" sz="2400" b="1">
                <a:solidFill>
                  <a:schemeClr val="accent6">
                    <a:lumMod val="50000"/>
                  </a:schemeClr>
                </a:solidFill>
                <a:latin typeface="Arial" panose="020B0604020202020204" pitchFamily="34" charset="0"/>
                <a:cs typeface="Arial" panose="020B0604020202020204" pitchFamily="34" charset="0"/>
              </a:rPr>
              <a:t>(DCSS)</a:t>
            </a:r>
          </a:p>
        </p:txBody>
      </p:sp>
      <p:sp>
        <p:nvSpPr>
          <p:cNvPr id="23" name="Oval 22">
            <a:extLst>
              <a:ext uri="{FF2B5EF4-FFF2-40B4-BE49-F238E27FC236}">
                <a16:creationId xmlns:a16="http://schemas.microsoft.com/office/drawing/2014/main" id="{BFDA1AA0-E2AE-DE4C-BC09-C0D18965E088}"/>
              </a:ext>
            </a:extLst>
          </p:cNvPr>
          <p:cNvSpPr/>
          <p:nvPr/>
        </p:nvSpPr>
        <p:spPr>
          <a:xfrm>
            <a:off x="11289380" y="1959194"/>
            <a:ext cx="332548" cy="318570"/>
          </a:xfrm>
          <a:prstGeom prst="ellipse">
            <a:avLst/>
          </a:prstGeom>
          <a:solidFill>
            <a:srgbClr val="005828"/>
          </a:solidFill>
          <a:ln>
            <a:noFill/>
          </a:ln>
          <a:scene3d>
            <a:camera prst="orthographicFront"/>
            <a:lightRig rig="soft" dir="t">
              <a:rot lat="0" lon="0" rev="15600000"/>
            </a:lightRig>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prstMaterial="softEdge">
              <a:bevelT w="25400" h="38100"/>
            </a:sp3d>
          </a:bodyPr>
          <a:lstStyle/>
          <a:p>
            <a:pPr algn="ctr"/>
            <a:r>
              <a:rPr lang="en-US" b="1">
                <a:ln/>
                <a:solidFill>
                  <a:schemeClr val="accent4"/>
                </a:solidFill>
              </a:rPr>
              <a:t>  </a:t>
            </a:r>
          </a:p>
        </p:txBody>
      </p:sp>
      <p:sp>
        <p:nvSpPr>
          <p:cNvPr id="31" name="Title 1">
            <a:extLst>
              <a:ext uri="{FF2B5EF4-FFF2-40B4-BE49-F238E27FC236}">
                <a16:creationId xmlns:a16="http://schemas.microsoft.com/office/drawing/2014/main" id="{2EBDC993-381C-744B-85F5-3261987155CD}"/>
              </a:ext>
            </a:extLst>
          </p:cNvPr>
          <p:cNvSpPr>
            <a:spLocks noGrp="1"/>
          </p:cNvSpPr>
          <p:nvPr>
            <p:ph type="title"/>
          </p:nvPr>
        </p:nvSpPr>
        <p:spPr>
          <a:xfrm>
            <a:off x="347382" y="253266"/>
            <a:ext cx="11497235" cy="1033368"/>
          </a:xfrm>
        </p:spPr>
        <p:txBody>
          <a:bodyPr/>
          <a:lstStyle/>
          <a:p>
            <a:r>
              <a:rPr lang="en-US"/>
              <a:t>Make Georgia #1 for small business</a:t>
            </a:r>
          </a:p>
        </p:txBody>
      </p:sp>
      <p:grpSp>
        <p:nvGrpSpPr>
          <p:cNvPr id="34" name="Group 33">
            <a:extLst>
              <a:ext uri="{FF2B5EF4-FFF2-40B4-BE49-F238E27FC236}">
                <a16:creationId xmlns:a16="http://schemas.microsoft.com/office/drawing/2014/main" id="{7F79CF7B-4493-E747-AC15-6E2E525687E0}"/>
              </a:ext>
            </a:extLst>
          </p:cNvPr>
          <p:cNvGrpSpPr/>
          <p:nvPr/>
        </p:nvGrpSpPr>
        <p:grpSpPr>
          <a:xfrm>
            <a:off x="334609" y="1086358"/>
            <a:ext cx="1678798" cy="5331397"/>
            <a:chOff x="334609" y="1086358"/>
            <a:chExt cx="1678798" cy="5331397"/>
          </a:xfrm>
        </p:grpSpPr>
        <p:grpSp>
          <p:nvGrpSpPr>
            <p:cNvPr id="42" name="Group 41">
              <a:extLst>
                <a:ext uri="{FF2B5EF4-FFF2-40B4-BE49-F238E27FC236}">
                  <a16:creationId xmlns:a16="http://schemas.microsoft.com/office/drawing/2014/main" id="{26FA90E3-66D0-BD43-8A62-ACAEF08D6BD2}"/>
                </a:ext>
              </a:extLst>
            </p:cNvPr>
            <p:cNvGrpSpPr/>
            <p:nvPr/>
          </p:nvGrpSpPr>
          <p:grpSpPr>
            <a:xfrm>
              <a:off x="334609" y="1086358"/>
              <a:ext cx="1678798" cy="5331397"/>
              <a:chOff x="334609" y="1086358"/>
              <a:chExt cx="1678798" cy="5331397"/>
            </a:xfrm>
          </p:grpSpPr>
          <p:sp>
            <p:nvSpPr>
              <p:cNvPr id="44" name="Arrow: Chevron 8">
                <a:extLst>
                  <a:ext uri="{FF2B5EF4-FFF2-40B4-BE49-F238E27FC236}">
                    <a16:creationId xmlns:a16="http://schemas.microsoft.com/office/drawing/2014/main" id="{19AE8519-D01A-8749-8D2E-7F2E2EB40256}"/>
                  </a:ext>
                </a:extLst>
              </p:cNvPr>
              <p:cNvSpPr/>
              <p:nvPr/>
            </p:nvSpPr>
            <p:spPr>
              <a:xfrm rot="5400000">
                <a:off x="-1352844" y="3051504"/>
                <a:ext cx="5053704" cy="1678798"/>
              </a:xfrm>
              <a:prstGeom prst="chevron">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nvGrpSpPr>
              <p:cNvPr id="45" name="Group 44">
                <a:extLst>
                  <a:ext uri="{FF2B5EF4-FFF2-40B4-BE49-F238E27FC236}">
                    <a16:creationId xmlns:a16="http://schemas.microsoft.com/office/drawing/2014/main" id="{68FB4209-DC17-B44A-AEFD-5E2CF9E6B339}"/>
                  </a:ext>
                </a:extLst>
              </p:cNvPr>
              <p:cNvGrpSpPr/>
              <p:nvPr/>
            </p:nvGrpSpPr>
            <p:grpSpPr>
              <a:xfrm>
                <a:off x="769418" y="1086358"/>
                <a:ext cx="809180" cy="809180"/>
                <a:chOff x="476490" y="0"/>
                <a:chExt cx="809180" cy="809180"/>
              </a:xfrm>
            </p:grpSpPr>
            <p:sp>
              <p:nvSpPr>
                <p:cNvPr id="46" name="Oval 45">
                  <a:extLst>
                    <a:ext uri="{FF2B5EF4-FFF2-40B4-BE49-F238E27FC236}">
                      <a16:creationId xmlns:a16="http://schemas.microsoft.com/office/drawing/2014/main" id="{56299F82-3469-914B-B0D7-69DE0AA7A772}"/>
                    </a:ext>
                  </a:extLst>
                </p:cNvPr>
                <p:cNvSpPr/>
                <p:nvPr/>
              </p:nvSpPr>
              <p:spPr>
                <a:xfrm>
                  <a:off x="476490" y="0"/>
                  <a:ext cx="809180" cy="809180"/>
                </a:xfrm>
                <a:prstGeom prst="ellipse">
                  <a:avLst/>
                </a:pr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7" name="Oval 4">
                  <a:extLst>
                    <a:ext uri="{FF2B5EF4-FFF2-40B4-BE49-F238E27FC236}">
                      <a16:creationId xmlns:a16="http://schemas.microsoft.com/office/drawing/2014/main" id="{4B7607C4-546A-544D-BC31-D2B859EB2A3E}"/>
                    </a:ext>
                  </a:extLst>
                </p:cNvPr>
                <p:cNvSpPr txBox="1"/>
                <p:nvPr/>
              </p:nvSpPr>
              <p:spPr>
                <a:xfrm>
                  <a:off x="606870" y="151070"/>
                  <a:ext cx="542147" cy="572176"/>
                </a:xfrm>
                <a:prstGeom prst="rect">
                  <a:avLst/>
                </a:prstGeom>
                <a:ln>
                  <a:noFill/>
                </a:ln>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1911350">
                    <a:lnSpc>
                      <a:spcPct val="90000"/>
                    </a:lnSpc>
                    <a:spcBef>
                      <a:spcPct val="0"/>
                    </a:spcBef>
                    <a:spcAft>
                      <a:spcPct val="35000"/>
                    </a:spcAft>
                    <a:buNone/>
                  </a:pPr>
                  <a:r>
                    <a:rPr lang="en-US" sz="4300" b="1" kern="1200"/>
                    <a:t>1</a:t>
                  </a:r>
                </a:p>
              </p:txBody>
            </p:sp>
          </p:grpSp>
        </p:grpSp>
        <p:sp>
          <p:nvSpPr>
            <p:cNvPr id="43" name="Arrow: Chevron 4">
              <a:extLst>
                <a:ext uri="{FF2B5EF4-FFF2-40B4-BE49-F238E27FC236}">
                  <a16:creationId xmlns:a16="http://schemas.microsoft.com/office/drawing/2014/main" id="{E6BF7581-FE87-3747-A993-B3690B95FE68}"/>
                </a:ext>
              </a:extLst>
            </p:cNvPr>
            <p:cNvSpPr txBox="1"/>
            <p:nvPr/>
          </p:nvSpPr>
          <p:spPr>
            <a:xfrm>
              <a:off x="334609" y="2604246"/>
              <a:ext cx="1678798" cy="283014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1275" tIns="41275" rIns="41275" bIns="41275" numCol="1" spcCol="1270" anchor="ctr" anchorCtr="0">
              <a:noAutofit/>
            </a:bodyPr>
            <a:lstStyle/>
            <a:p>
              <a:pPr lvl="0" algn="ctr"/>
              <a:r>
                <a:rPr lang="en-US" sz="1700" b="1">
                  <a:solidFill>
                    <a:schemeClr val="bg1"/>
                  </a:solidFill>
                </a:rPr>
                <a:t>Build a workforce that supports a strong business environment and small business by removing bureaucratic barriers to public-private partnerships.</a:t>
              </a:r>
              <a:endParaRPr lang="en-US" sz="1700">
                <a:solidFill>
                  <a:schemeClr val="bg1"/>
                </a:solidFill>
              </a:endParaRPr>
            </a:p>
          </p:txBody>
        </p:sp>
      </p:grpSp>
      <p:graphicFrame>
        <p:nvGraphicFramePr>
          <p:cNvPr id="55" name="Table 54">
            <a:extLst>
              <a:ext uri="{FF2B5EF4-FFF2-40B4-BE49-F238E27FC236}">
                <a16:creationId xmlns:a16="http://schemas.microsoft.com/office/drawing/2014/main" id="{798D9B50-447F-D94A-BE82-4FDAACDB3619}"/>
              </a:ext>
            </a:extLst>
          </p:cNvPr>
          <p:cNvGraphicFramePr>
            <a:graphicFrameLocks noGrp="1"/>
          </p:cNvGraphicFramePr>
          <p:nvPr>
            <p:extLst>
              <p:ext uri="{D42A27DB-BD31-4B8C-83A1-F6EECF244321}">
                <p14:modId xmlns:p14="http://schemas.microsoft.com/office/powerpoint/2010/main" val="1065860396"/>
              </p:ext>
            </p:extLst>
          </p:nvPr>
        </p:nvGraphicFramePr>
        <p:xfrm>
          <a:off x="7577795" y="5256110"/>
          <a:ext cx="4242403" cy="731520"/>
        </p:xfrm>
        <a:graphic>
          <a:graphicData uri="http://schemas.openxmlformats.org/drawingml/2006/table">
            <a:tbl>
              <a:tblPr firstRow="1" bandRow="1">
                <a:tableStyleId>{5C22544A-7EE6-4342-B048-85BDC9FD1C3A}</a:tableStyleId>
              </a:tblPr>
              <a:tblGrid>
                <a:gridCol w="1106328">
                  <a:extLst>
                    <a:ext uri="{9D8B030D-6E8A-4147-A177-3AD203B41FA5}">
                      <a16:colId xmlns:a16="http://schemas.microsoft.com/office/drawing/2014/main" val="2859239521"/>
                    </a:ext>
                  </a:extLst>
                </a:gridCol>
                <a:gridCol w="1007756">
                  <a:extLst>
                    <a:ext uri="{9D8B030D-6E8A-4147-A177-3AD203B41FA5}">
                      <a16:colId xmlns:a16="http://schemas.microsoft.com/office/drawing/2014/main" val="2992965316"/>
                    </a:ext>
                  </a:extLst>
                </a:gridCol>
                <a:gridCol w="1075440">
                  <a:extLst>
                    <a:ext uri="{9D8B030D-6E8A-4147-A177-3AD203B41FA5}">
                      <a16:colId xmlns:a16="http://schemas.microsoft.com/office/drawing/2014/main" val="238686205"/>
                    </a:ext>
                  </a:extLst>
                </a:gridCol>
                <a:gridCol w="1052879">
                  <a:extLst>
                    <a:ext uri="{9D8B030D-6E8A-4147-A177-3AD203B41FA5}">
                      <a16:colId xmlns:a16="http://schemas.microsoft.com/office/drawing/2014/main" val="3554483202"/>
                    </a:ext>
                  </a:extLst>
                </a:gridCol>
              </a:tblGrid>
              <a:tr h="403030">
                <a:tc>
                  <a:txBody>
                    <a:bodyPr/>
                    <a:lstStyle/>
                    <a:p>
                      <a:pPr lvl="0" algn="ctr">
                        <a:buNone/>
                      </a:pPr>
                      <a:r>
                        <a:rPr lang="en-US" sz="1200" b="1" i="0" u="none" strike="noStrike" noProof="0" dirty="0">
                          <a:effectLst/>
                          <a:latin typeface="Arial"/>
                        </a:rPr>
                        <a:t>Result</a:t>
                      </a:r>
                    </a:p>
                    <a:p>
                      <a:pPr lvl="0" algn="ctr">
                        <a:buNone/>
                      </a:pPr>
                      <a:r>
                        <a:rPr lang="en-US" sz="1200" b="1" i="0" u="none" strike="noStrike" noProof="0" dirty="0">
                          <a:effectLst/>
                          <a:latin typeface="Arial"/>
                        </a:rPr>
                        <a:t>Q1 </a:t>
                      </a:r>
                      <a:endParaRPr lang="en-US" sz="1200"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lvl="0" algn="ctr">
                        <a:buNone/>
                      </a:pPr>
                      <a:r>
                        <a:rPr lang="en-US" sz="1200" b="1" i="0" u="none" strike="noStrike" kern="1200" noProof="0">
                          <a:solidFill>
                            <a:schemeClr val="lt1"/>
                          </a:solidFill>
                          <a:effectLst/>
                          <a:latin typeface="Arial"/>
                          <a:ea typeface="+mn-ea"/>
                          <a:cs typeface="+mn-cs"/>
                        </a:rPr>
                        <a:t>Result</a:t>
                      </a:r>
                    </a:p>
                    <a:p>
                      <a:pPr lvl="0" algn="ctr">
                        <a:buNone/>
                      </a:pPr>
                      <a:r>
                        <a:rPr lang="en-US" sz="1200" b="1" i="0" u="none" strike="noStrike" kern="1200" noProof="0">
                          <a:solidFill>
                            <a:schemeClr val="lt1"/>
                          </a:solidFill>
                          <a:effectLst/>
                          <a:latin typeface="Arial"/>
                          <a:ea typeface="+mn-ea"/>
                          <a:cs typeface="+mn-cs"/>
                        </a:rPr>
                        <a:t>Q2</a:t>
                      </a:r>
                      <a:endParaRPr lang="en-US" sz="1200" b="1" i="0" u="none" strike="noStrike" kern="1200">
                        <a:solidFill>
                          <a:schemeClr val="lt1"/>
                        </a:solidFill>
                        <a:effectLst/>
                        <a:latin typeface="Arial"/>
                        <a:ea typeface="+mn-ea"/>
                        <a:cs typeface="+mn-cs"/>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algn="ctr" fontAlgn="base"/>
                      <a:r>
                        <a:rPr lang="en-US" sz="1200" b="1" i="0" u="none" strike="noStrike" kern="1200">
                          <a:solidFill>
                            <a:schemeClr val="lt1"/>
                          </a:solidFill>
                          <a:effectLst/>
                          <a:latin typeface="Arial"/>
                          <a:ea typeface="+mn-ea"/>
                          <a:cs typeface="+mn-cs"/>
                        </a:rPr>
                        <a:t>Result</a:t>
                      </a:r>
                    </a:p>
                    <a:p>
                      <a:pPr algn="ctr" fontAlgn="base"/>
                      <a:r>
                        <a:rPr lang="en-US" sz="1200" b="1" i="0" u="none" strike="noStrike" kern="1200">
                          <a:solidFill>
                            <a:schemeClr val="lt1"/>
                          </a:solidFill>
                          <a:effectLst/>
                          <a:latin typeface="Arial"/>
                          <a:ea typeface="+mn-ea"/>
                          <a:cs typeface="+mn-cs"/>
                        </a:rPr>
                        <a:t>Q3</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algn="ctr" fontAlgn="auto"/>
                      <a:r>
                        <a:rPr lang="en-US" sz="1200" b="1" i="0" u="none" strike="noStrike" kern="1200">
                          <a:solidFill>
                            <a:schemeClr val="lt1"/>
                          </a:solidFill>
                          <a:effectLst/>
                          <a:latin typeface="Arial"/>
                          <a:ea typeface="+mn-ea"/>
                          <a:cs typeface="+mn-cs"/>
                        </a:rPr>
                        <a:t>​</a:t>
                      </a:r>
                      <a:r>
                        <a:rPr lang="en-US" sz="1200" b="1" i="0" u="none" strike="noStrike" kern="1200" noProof="0">
                          <a:solidFill>
                            <a:schemeClr val="lt1"/>
                          </a:solidFill>
                          <a:effectLst/>
                          <a:latin typeface="Arial"/>
                          <a:ea typeface="+mn-ea"/>
                          <a:cs typeface="+mn-cs"/>
                        </a:rPr>
                        <a:t>Result</a:t>
                      </a:r>
                    </a:p>
                    <a:p>
                      <a:pPr lvl="0" algn="ctr">
                        <a:buNone/>
                      </a:pPr>
                      <a:r>
                        <a:rPr lang="en-US" sz="1200" b="1" i="0" u="none" strike="noStrike" kern="1200" noProof="0">
                          <a:solidFill>
                            <a:schemeClr val="lt1"/>
                          </a:solidFill>
                          <a:effectLst/>
                          <a:latin typeface="Arial"/>
                          <a:ea typeface="+mn-ea"/>
                          <a:cs typeface="+mn-cs"/>
                        </a:rPr>
                        <a:t>Q4</a:t>
                      </a:r>
                      <a:endParaRPr lang="en-US" sz="1200" b="1" i="0" u="none" strike="noStrike" kern="1200">
                        <a:solidFill>
                          <a:schemeClr val="lt1"/>
                        </a:solidFill>
                        <a:effectLst/>
                        <a:latin typeface="Arial"/>
                        <a:ea typeface="+mn-ea"/>
                        <a:cs typeface="+mn-cs"/>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extLst>
                  <a:ext uri="{0D108BD9-81ED-4DB2-BD59-A6C34878D82A}">
                    <a16:rowId xmlns:a16="http://schemas.microsoft.com/office/drawing/2014/main" val="2948275390"/>
                  </a:ext>
                </a:extLst>
              </a:tr>
              <a:tr h="245145">
                <a:tc>
                  <a:txBody>
                    <a:bodyPr/>
                    <a:lstStyle/>
                    <a:p>
                      <a:pPr algn="ctr" fontAlgn="base"/>
                      <a:r>
                        <a:rPr lang="en-US" sz="1200" b="1" kern="1200">
                          <a:solidFill>
                            <a:schemeClr val="dk1"/>
                          </a:solidFill>
                          <a:effectLst/>
                          <a:latin typeface="+mn-lt"/>
                          <a:ea typeface="+mn-ea"/>
                          <a:cs typeface="+mn-cs"/>
                        </a:rPr>
                        <a:t>5,170</a:t>
                      </a: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2">
                        <a:lumMod val="9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dirty="0">
                          <a:latin typeface="+mn-lt"/>
                          <a:cs typeface="Arial" panose="020B0604020202020204" pitchFamily="34" charset="0"/>
                        </a:rPr>
                        <a:t>5,323</a:t>
                      </a:r>
                      <a:endParaRPr lang="en-US" sz="1200" dirty="0"/>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2">
                        <a:lumMod val="90000"/>
                      </a:schemeClr>
                    </a:solidFill>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lang="en-US" sz="1200" b="1" dirty="0">
                          <a:latin typeface="+mn-lt"/>
                          <a:cs typeface="Arial" panose="020B0604020202020204" pitchFamily="34" charset="0"/>
                        </a:rPr>
                        <a:t>5,446</a:t>
                      </a:r>
                      <a:endParaRPr lang="en-US" sz="1200" dirty="0"/>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2">
                        <a:lumMod val="90000"/>
                      </a:schemeClr>
                    </a:solidFill>
                  </a:tcPr>
                </a:tc>
                <a:tc>
                  <a:txBody>
                    <a:bodyPr/>
                    <a:lstStyle/>
                    <a:p>
                      <a:pPr algn="ctr" fontAlgn="auto"/>
                      <a:r>
                        <a:rPr lang="en-US" sz="1200" dirty="0">
                          <a:effectLst/>
                        </a:rPr>
                        <a:t>​</a:t>
                      </a:r>
                      <a:r>
                        <a:rPr lang="en-US" sz="1200" b="1" dirty="0">
                          <a:effectLst/>
                        </a:rPr>
                        <a:t>5,566</a:t>
                      </a:r>
                      <a:endParaRPr lang="en-US" sz="1200" b="1" dirty="0">
                        <a:effectLst/>
                        <a:latin typeface="Arial"/>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2">
                        <a:lumMod val="90000"/>
                      </a:schemeClr>
                    </a:solidFill>
                  </a:tcPr>
                </a:tc>
                <a:extLst>
                  <a:ext uri="{0D108BD9-81ED-4DB2-BD59-A6C34878D82A}">
                    <a16:rowId xmlns:a16="http://schemas.microsoft.com/office/drawing/2014/main" val="1470773360"/>
                  </a:ext>
                </a:extLst>
              </a:tr>
            </a:tbl>
          </a:graphicData>
        </a:graphic>
      </p:graphicFrame>
      <p:graphicFrame>
        <p:nvGraphicFramePr>
          <p:cNvPr id="56" name="Table 55">
            <a:extLst>
              <a:ext uri="{FF2B5EF4-FFF2-40B4-BE49-F238E27FC236}">
                <a16:creationId xmlns:a16="http://schemas.microsoft.com/office/drawing/2014/main" id="{ED2505C0-96C2-7043-98FA-AAE02DD4D451}"/>
              </a:ext>
            </a:extLst>
          </p:cNvPr>
          <p:cNvGraphicFramePr>
            <a:graphicFrameLocks noGrp="1"/>
          </p:cNvGraphicFramePr>
          <p:nvPr>
            <p:extLst>
              <p:ext uri="{D42A27DB-BD31-4B8C-83A1-F6EECF244321}">
                <p14:modId xmlns:p14="http://schemas.microsoft.com/office/powerpoint/2010/main" val="1493045437"/>
              </p:ext>
            </p:extLst>
          </p:nvPr>
        </p:nvGraphicFramePr>
        <p:xfrm>
          <a:off x="7571597" y="4496093"/>
          <a:ext cx="4248601" cy="731520"/>
        </p:xfrm>
        <a:graphic>
          <a:graphicData uri="http://schemas.openxmlformats.org/drawingml/2006/table">
            <a:tbl>
              <a:tblPr firstRow="1" bandRow="1">
                <a:tableStyleId>{5C22544A-7EE6-4342-B048-85BDC9FD1C3A}</a:tableStyleId>
              </a:tblPr>
              <a:tblGrid>
                <a:gridCol w="1025829">
                  <a:extLst>
                    <a:ext uri="{9D8B030D-6E8A-4147-A177-3AD203B41FA5}">
                      <a16:colId xmlns:a16="http://schemas.microsoft.com/office/drawing/2014/main" val="2756712608"/>
                    </a:ext>
                  </a:extLst>
                </a:gridCol>
                <a:gridCol w="1163523">
                  <a:extLst>
                    <a:ext uri="{9D8B030D-6E8A-4147-A177-3AD203B41FA5}">
                      <a16:colId xmlns:a16="http://schemas.microsoft.com/office/drawing/2014/main" val="644144769"/>
                    </a:ext>
                  </a:extLst>
                </a:gridCol>
                <a:gridCol w="1066563">
                  <a:extLst>
                    <a:ext uri="{9D8B030D-6E8A-4147-A177-3AD203B41FA5}">
                      <a16:colId xmlns:a16="http://schemas.microsoft.com/office/drawing/2014/main" val="2407208335"/>
                    </a:ext>
                  </a:extLst>
                </a:gridCol>
                <a:gridCol w="992686">
                  <a:extLst>
                    <a:ext uri="{9D8B030D-6E8A-4147-A177-3AD203B41FA5}">
                      <a16:colId xmlns:a16="http://schemas.microsoft.com/office/drawing/2014/main" val="3937966216"/>
                    </a:ext>
                  </a:extLst>
                </a:gridCol>
              </a:tblGrid>
              <a:tr h="379547">
                <a:tc>
                  <a:txBody>
                    <a:bodyPr/>
                    <a:lstStyle/>
                    <a:p>
                      <a:pPr lvl="0" algn="ctr">
                        <a:buNone/>
                      </a:pPr>
                      <a:r>
                        <a:rPr lang="en-US" sz="1200" b="1" i="0" u="none" strike="noStrike" noProof="0" dirty="0">
                          <a:effectLst/>
                          <a:latin typeface="Arial"/>
                        </a:rPr>
                        <a:t>Target</a:t>
                      </a:r>
                    </a:p>
                    <a:p>
                      <a:pPr lvl="0" algn="ctr">
                        <a:buNone/>
                      </a:pPr>
                      <a:r>
                        <a:rPr lang="en-US" sz="1200" b="1" i="0" u="none" strike="noStrike" noProof="0" dirty="0">
                          <a:effectLst/>
                          <a:latin typeface="Arial"/>
                        </a:rPr>
                        <a:t>Q1</a:t>
                      </a:r>
                      <a:endParaRPr lang="en-US" sz="1200"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lvl="0" algn="ctr">
                        <a:buNone/>
                      </a:pPr>
                      <a:r>
                        <a:rPr lang="en-US" sz="1200" b="1" i="0" u="none" strike="noStrike" kern="1200" noProof="0" dirty="0">
                          <a:solidFill>
                            <a:schemeClr val="lt1"/>
                          </a:solidFill>
                          <a:effectLst/>
                          <a:latin typeface="Arial"/>
                          <a:ea typeface="+mn-ea"/>
                          <a:cs typeface="+mn-cs"/>
                        </a:rPr>
                        <a:t>Target</a:t>
                      </a:r>
                    </a:p>
                    <a:p>
                      <a:pPr lvl="0" algn="ctr">
                        <a:buNone/>
                      </a:pPr>
                      <a:r>
                        <a:rPr lang="en-US" sz="1200" b="1" i="0" u="none" strike="noStrike" kern="1200" noProof="0" dirty="0">
                          <a:solidFill>
                            <a:schemeClr val="lt1"/>
                          </a:solidFill>
                          <a:effectLst/>
                          <a:latin typeface="Arial"/>
                          <a:ea typeface="+mn-ea"/>
                          <a:cs typeface="+mn-cs"/>
                        </a:rPr>
                        <a:t>Q2</a:t>
                      </a:r>
                      <a:endParaRPr lang="en-US" sz="1200" b="1" i="0" u="none" strike="noStrike" kern="1200" dirty="0">
                        <a:solidFill>
                          <a:schemeClr val="lt1"/>
                        </a:solidFill>
                        <a:effectLst/>
                        <a:latin typeface="Arial"/>
                        <a:ea typeface="+mn-ea"/>
                        <a:cs typeface="+mn-cs"/>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algn="ctr" fontAlgn="base"/>
                      <a:r>
                        <a:rPr lang="en-US" sz="1200" b="1" i="0" u="none" strike="noStrike" kern="1200" dirty="0">
                          <a:solidFill>
                            <a:schemeClr val="lt1"/>
                          </a:solidFill>
                          <a:effectLst/>
                          <a:latin typeface="Arial"/>
                          <a:ea typeface="+mn-ea"/>
                          <a:cs typeface="+mn-cs"/>
                        </a:rPr>
                        <a:t>Target</a:t>
                      </a:r>
                    </a:p>
                    <a:p>
                      <a:pPr algn="ctr" fontAlgn="base"/>
                      <a:r>
                        <a:rPr lang="en-US" sz="1200" b="1" i="0" u="none" strike="noStrike" kern="1200" dirty="0">
                          <a:solidFill>
                            <a:schemeClr val="lt1"/>
                          </a:solidFill>
                          <a:effectLst/>
                          <a:latin typeface="Arial"/>
                          <a:ea typeface="+mn-ea"/>
                          <a:cs typeface="+mn-cs"/>
                        </a:rPr>
                        <a:t>Q3</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lvl="0" algn="ctr">
                        <a:buNone/>
                      </a:pPr>
                      <a:r>
                        <a:rPr lang="en-US" sz="1200" b="1" i="0" u="none" strike="noStrike" kern="1200" noProof="0" dirty="0">
                          <a:solidFill>
                            <a:schemeClr val="lt1"/>
                          </a:solidFill>
                          <a:effectLst/>
                          <a:latin typeface="Arial"/>
                          <a:ea typeface="+mn-ea"/>
                          <a:cs typeface="+mn-cs"/>
                        </a:rPr>
                        <a:t>Target</a:t>
                      </a:r>
                    </a:p>
                    <a:p>
                      <a:pPr lvl="0" algn="ctr">
                        <a:buNone/>
                      </a:pPr>
                      <a:r>
                        <a:rPr lang="en-US" sz="1200" b="1" i="0" u="none" strike="noStrike" kern="1200" noProof="0" dirty="0">
                          <a:solidFill>
                            <a:schemeClr val="lt1"/>
                          </a:solidFill>
                          <a:effectLst/>
                          <a:latin typeface="Arial"/>
                          <a:ea typeface="+mn-ea"/>
                          <a:cs typeface="+mn-cs"/>
                        </a:rPr>
                        <a:t>Q4</a:t>
                      </a:r>
                      <a:endParaRPr lang="en-US" sz="1200" b="1" i="0" u="none" strike="noStrike" kern="1200" dirty="0">
                        <a:solidFill>
                          <a:schemeClr val="lt1"/>
                        </a:solidFill>
                        <a:effectLst/>
                        <a:latin typeface="Arial"/>
                        <a:ea typeface="+mn-ea"/>
                        <a:cs typeface="+mn-cs"/>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extLst>
                  <a:ext uri="{0D108BD9-81ED-4DB2-BD59-A6C34878D82A}">
                    <a16:rowId xmlns:a16="http://schemas.microsoft.com/office/drawing/2014/main" val="816728297"/>
                  </a:ext>
                </a:extLst>
              </a:tr>
              <a:tr h="209801">
                <a:tc>
                  <a:txBody>
                    <a:bodyPr/>
                    <a:lstStyle/>
                    <a:p>
                      <a:pPr lvl="0" algn="ctr">
                        <a:buNone/>
                      </a:pPr>
                      <a:r>
                        <a:rPr lang="en-US" sz="1200" b="1" dirty="0"/>
                        <a:t>4,316</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lvl="0" algn="ctr">
                        <a:buNone/>
                      </a:pPr>
                      <a:r>
                        <a:rPr lang="en-US" sz="1200" b="1" i="0" u="none" strike="noStrike" kern="1200" dirty="0">
                          <a:solidFill>
                            <a:schemeClr val="tx1"/>
                          </a:solidFill>
                          <a:effectLst/>
                          <a:latin typeface="Arial"/>
                          <a:ea typeface="+mn-ea"/>
                          <a:cs typeface="+mn-cs"/>
                        </a:rPr>
                        <a:t>4,566</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algn="ctr" fontAlgn="base"/>
                      <a:r>
                        <a:rPr lang="en-US" sz="1200" b="1" i="0" u="none" strike="noStrike" kern="1200" dirty="0">
                          <a:solidFill>
                            <a:schemeClr val="tx1"/>
                          </a:solidFill>
                          <a:effectLst/>
                          <a:latin typeface="Arial"/>
                          <a:ea typeface="+mn-ea"/>
                          <a:cs typeface="+mn-cs"/>
                        </a:rPr>
                        <a:t>4,816</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lvl="0" algn="ctr">
                        <a:buNone/>
                      </a:pPr>
                      <a:r>
                        <a:rPr lang="en-US" sz="1200" b="1" i="0" u="none" strike="noStrike" kern="1200" dirty="0">
                          <a:solidFill>
                            <a:schemeClr val="tx1"/>
                          </a:solidFill>
                          <a:effectLst/>
                          <a:latin typeface="Arial"/>
                          <a:ea typeface="+mn-ea"/>
                          <a:cs typeface="+mn-cs"/>
                        </a:rPr>
                        <a:t>5,066</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extLst>
                  <a:ext uri="{0D108BD9-81ED-4DB2-BD59-A6C34878D82A}">
                    <a16:rowId xmlns:a16="http://schemas.microsoft.com/office/drawing/2014/main" val="4119677891"/>
                  </a:ext>
                </a:extLst>
              </a:tr>
            </a:tbl>
          </a:graphicData>
        </a:graphic>
      </p:graphicFrame>
      <p:sp>
        <p:nvSpPr>
          <p:cNvPr id="2" name="Date Placeholder 1">
            <a:extLst>
              <a:ext uri="{FF2B5EF4-FFF2-40B4-BE49-F238E27FC236}">
                <a16:creationId xmlns:a16="http://schemas.microsoft.com/office/drawing/2014/main" id="{2253C612-0BD8-4940-8A43-0495FF8DD8AF}"/>
              </a:ext>
            </a:extLst>
          </p:cNvPr>
          <p:cNvSpPr>
            <a:spLocks noGrp="1"/>
          </p:cNvSpPr>
          <p:nvPr>
            <p:ph type="dt" sz="half" idx="11"/>
          </p:nvPr>
        </p:nvSpPr>
        <p:spPr>
          <a:xfrm>
            <a:off x="9542033" y="6458363"/>
            <a:ext cx="1724492" cy="365125"/>
          </a:xfrm>
        </p:spPr>
        <p:txBody>
          <a:bodyPr/>
          <a:lstStyle/>
          <a:p>
            <a:fld id="{7770FCAF-4702-DC44-8CBE-4FFF7CF150EB}" type="datetime4">
              <a:rPr lang="en-US" smtClean="0"/>
              <a:t>August 25, 2021</a:t>
            </a:fld>
            <a:endParaRPr lang="en-US"/>
          </a:p>
        </p:txBody>
      </p:sp>
      <p:sp>
        <p:nvSpPr>
          <p:cNvPr id="67" name="Text Placeholder 3">
            <a:extLst>
              <a:ext uri="{FF2B5EF4-FFF2-40B4-BE49-F238E27FC236}">
                <a16:creationId xmlns:a16="http://schemas.microsoft.com/office/drawing/2014/main" id="{681C4287-C2FE-494B-B938-6E450FE8BBDB}"/>
              </a:ext>
            </a:extLst>
          </p:cNvPr>
          <p:cNvSpPr>
            <a:spLocks noGrp="1"/>
          </p:cNvSpPr>
          <p:nvPr>
            <p:ph type="body" sz="quarter" idx="10"/>
          </p:nvPr>
        </p:nvSpPr>
        <p:spPr>
          <a:xfrm>
            <a:off x="4440823" y="6510338"/>
            <a:ext cx="5845175" cy="260350"/>
          </a:xfrm>
        </p:spPr>
        <p:txBody>
          <a:bodyPr/>
          <a:lstStyle/>
          <a:p>
            <a:pPr lvl="0"/>
            <a:r>
              <a:rPr lang="en-US" dirty="0">
                <a:solidFill>
                  <a:srgbClr val="FFFFFF"/>
                </a:solidFill>
              </a:rPr>
              <a:t>Office of Strategic Planning and Initiatives</a:t>
            </a:r>
          </a:p>
          <a:p>
            <a:endParaRPr lang="en-US" dirty="0"/>
          </a:p>
        </p:txBody>
      </p:sp>
      <p:grpSp>
        <p:nvGrpSpPr>
          <p:cNvPr id="68" name="Group 67">
            <a:extLst>
              <a:ext uri="{FF2B5EF4-FFF2-40B4-BE49-F238E27FC236}">
                <a16:creationId xmlns:a16="http://schemas.microsoft.com/office/drawing/2014/main" id="{722A0AF5-3EF9-A84E-A0B2-F4494818F9E0}"/>
              </a:ext>
            </a:extLst>
          </p:cNvPr>
          <p:cNvGrpSpPr/>
          <p:nvPr/>
        </p:nvGrpSpPr>
        <p:grpSpPr>
          <a:xfrm>
            <a:off x="4232916" y="6098708"/>
            <a:ext cx="6145689" cy="288820"/>
            <a:chOff x="3324562" y="6100518"/>
            <a:chExt cx="6145689" cy="288820"/>
          </a:xfrm>
        </p:grpSpPr>
        <p:grpSp>
          <p:nvGrpSpPr>
            <p:cNvPr id="69" name="Group 68">
              <a:extLst>
                <a:ext uri="{FF2B5EF4-FFF2-40B4-BE49-F238E27FC236}">
                  <a16:creationId xmlns:a16="http://schemas.microsoft.com/office/drawing/2014/main" id="{5D75CE7F-2E6E-CC4C-A566-6B9507782E28}"/>
                </a:ext>
              </a:extLst>
            </p:cNvPr>
            <p:cNvGrpSpPr/>
            <p:nvPr/>
          </p:nvGrpSpPr>
          <p:grpSpPr>
            <a:xfrm>
              <a:off x="3324562" y="6100518"/>
              <a:ext cx="4530971" cy="288820"/>
              <a:chOff x="1686021" y="6157422"/>
              <a:chExt cx="5039886" cy="288820"/>
            </a:xfrm>
          </p:grpSpPr>
          <p:sp>
            <p:nvSpPr>
              <p:cNvPr id="72" name="Rectangle 71">
                <a:extLst>
                  <a:ext uri="{FF2B5EF4-FFF2-40B4-BE49-F238E27FC236}">
                    <a16:creationId xmlns:a16="http://schemas.microsoft.com/office/drawing/2014/main" id="{D3EDA267-60B3-EE41-8015-1BC342275380}"/>
                  </a:ext>
                </a:extLst>
              </p:cNvPr>
              <p:cNvSpPr/>
              <p:nvPr/>
            </p:nvSpPr>
            <p:spPr>
              <a:xfrm>
                <a:off x="4156387" y="6157422"/>
                <a:ext cx="2569520" cy="276999"/>
              </a:xfrm>
              <a:prstGeom prst="rect">
                <a:avLst/>
              </a:prstGeom>
            </p:spPr>
            <p:txBody>
              <a:bodyPr wrap="none">
                <a:spAutoFit/>
              </a:bodyPr>
              <a:lstStyle/>
              <a:p>
                <a:r>
                  <a:rPr lang="en-US" sz="1200" b="1" dirty="0">
                    <a:solidFill>
                      <a:srgbClr val="FFC20D"/>
                    </a:solidFill>
                    <a:latin typeface="Arial" panose="020B0604020202020204" pitchFamily="34" charset="0"/>
                    <a:ea typeface="Calibri" panose="020F0502020204030204" pitchFamily="34" charset="0"/>
                    <a:cs typeface="Arial" panose="020B0604020202020204" pitchFamily="34" charset="0"/>
                  </a:rPr>
                  <a:t>Between Baseline and Target</a:t>
                </a:r>
                <a:endParaRPr lang="en-US" sz="1200" b="1" dirty="0">
                  <a:latin typeface="Arial" panose="020B0604020202020204" pitchFamily="34" charset="0"/>
                  <a:cs typeface="Arial" panose="020B0604020202020204" pitchFamily="34" charset="0"/>
                </a:endParaRPr>
              </a:p>
            </p:txBody>
          </p:sp>
          <p:sp>
            <p:nvSpPr>
              <p:cNvPr id="73" name="Rectangle 72">
                <a:extLst>
                  <a:ext uri="{FF2B5EF4-FFF2-40B4-BE49-F238E27FC236}">
                    <a16:creationId xmlns:a16="http://schemas.microsoft.com/office/drawing/2014/main" id="{540D55B4-C6DC-384F-979A-7B0D4D54E625}"/>
                  </a:ext>
                </a:extLst>
              </p:cNvPr>
              <p:cNvSpPr/>
              <p:nvPr/>
            </p:nvSpPr>
            <p:spPr>
              <a:xfrm>
                <a:off x="1957129" y="6166936"/>
                <a:ext cx="2199257" cy="276999"/>
              </a:xfrm>
              <a:prstGeom prst="rect">
                <a:avLst/>
              </a:prstGeom>
            </p:spPr>
            <p:txBody>
              <a:bodyPr wrap="square">
                <a:spAutoFit/>
              </a:bodyPr>
              <a:lstStyle/>
              <a:p>
                <a:r>
                  <a:rPr lang="en-US" sz="1200" b="1" dirty="0">
                    <a:solidFill>
                      <a:srgbClr val="05BC57"/>
                    </a:solidFill>
                    <a:latin typeface="Arial" panose="020B0604020202020204" pitchFamily="34" charset="0"/>
                    <a:cs typeface="Arial" panose="020B0604020202020204" pitchFamily="34" charset="0"/>
                  </a:rPr>
                  <a:t>At or Above Target</a:t>
                </a:r>
              </a:p>
            </p:txBody>
          </p:sp>
          <p:sp>
            <p:nvSpPr>
              <p:cNvPr id="74" name="Oval 73">
                <a:extLst>
                  <a:ext uri="{FF2B5EF4-FFF2-40B4-BE49-F238E27FC236}">
                    <a16:creationId xmlns:a16="http://schemas.microsoft.com/office/drawing/2014/main" id="{1746E2EB-A74B-2143-9B1A-40413B4FCE29}"/>
                  </a:ext>
                </a:extLst>
              </p:cNvPr>
              <p:cNvSpPr/>
              <p:nvPr/>
            </p:nvSpPr>
            <p:spPr>
              <a:xfrm>
                <a:off x="1686021" y="6181066"/>
                <a:ext cx="305131" cy="265176"/>
              </a:xfrm>
              <a:prstGeom prst="ellipse">
                <a:avLst/>
              </a:prstGeom>
              <a:solidFill>
                <a:srgbClr val="006600"/>
              </a:solidFill>
              <a:ln>
                <a:noFill/>
              </a:ln>
              <a:scene3d>
                <a:camera prst="orthographicFront"/>
                <a:lightRig rig="soft" dir="t">
                  <a:rot lat="0" lon="0" rev="15600000"/>
                </a:lightRig>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prstMaterial="softEdge">
                  <a:bevelT w="25400" h="38100"/>
                </a:sp3d>
              </a:bodyPr>
              <a:lstStyle/>
              <a:p>
                <a:pPr algn="ctr"/>
                <a:r>
                  <a:rPr lang="en-US" b="1">
                    <a:ln/>
                    <a:solidFill>
                      <a:schemeClr val="accent4"/>
                    </a:solidFill>
                  </a:rPr>
                  <a:t>  </a:t>
                </a:r>
              </a:p>
            </p:txBody>
          </p:sp>
          <p:sp>
            <p:nvSpPr>
              <p:cNvPr id="75" name="Oval 74">
                <a:extLst>
                  <a:ext uri="{FF2B5EF4-FFF2-40B4-BE49-F238E27FC236}">
                    <a16:creationId xmlns:a16="http://schemas.microsoft.com/office/drawing/2014/main" id="{361FDA3C-5EAC-D94B-A3F7-BE0932F566D1}"/>
                  </a:ext>
                </a:extLst>
              </p:cNvPr>
              <p:cNvSpPr/>
              <p:nvPr/>
            </p:nvSpPr>
            <p:spPr>
              <a:xfrm>
                <a:off x="3929842" y="6169244"/>
                <a:ext cx="305131" cy="265176"/>
              </a:xfrm>
              <a:prstGeom prst="ellipse">
                <a:avLst/>
              </a:prstGeom>
              <a:solidFill>
                <a:srgbClr val="FFC000"/>
              </a:solidFill>
              <a:ln>
                <a:noFill/>
              </a:ln>
              <a:scene3d>
                <a:camera prst="orthographicFront"/>
                <a:lightRig rig="soft" dir="t">
                  <a:rot lat="0" lon="0" rev="15600000"/>
                </a:lightRig>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prstMaterial="softEdge">
                  <a:bevelT w="25400" h="38100"/>
                </a:sp3d>
              </a:bodyPr>
              <a:lstStyle/>
              <a:p>
                <a:pPr algn="ctr"/>
                <a:r>
                  <a:rPr lang="en-US" b="1">
                    <a:ln/>
                    <a:solidFill>
                      <a:schemeClr val="accent4"/>
                    </a:solidFill>
                  </a:rPr>
                  <a:t>  </a:t>
                </a:r>
              </a:p>
            </p:txBody>
          </p:sp>
        </p:grpSp>
        <p:sp>
          <p:nvSpPr>
            <p:cNvPr id="70" name="Rectangle 69">
              <a:extLst>
                <a:ext uri="{FF2B5EF4-FFF2-40B4-BE49-F238E27FC236}">
                  <a16:creationId xmlns:a16="http://schemas.microsoft.com/office/drawing/2014/main" id="{9372D8A6-C3A6-9C44-AE57-7D3CD4CE2F85}"/>
                </a:ext>
              </a:extLst>
            </p:cNvPr>
            <p:cNvSpPr/>
            <p:nvPr/>
          </p:nvSpPr>
          <p:spPr>
            <a:xfrm>
              <a:off x="8297743" y="6104842"/>
              <a:ext cx="1172508" cy="276999"/>
            </a:xfrm>
            <a:prstGeom prst="rect">
              <a:avLst/>
            </a:prstGeom>
          </p:spPr>
          <p:txBody>
            <a:bodyPr wrap="none">
              <a:spAutoFit/>
            </a:bodyPr>
            <a:lstStyle/>
            <a:p>
              <a:r>
                <a:rPr lang="en-US" sz="1200" b="1" spc="-5" dirty="0">
                  <a:solidFill>
                    <a:srgbClr val="EC1C23"/>
                  </a:solidFill>
                  <a:latin typeface="Arial" panose="020B0604020202020204" pitchFamily="34" charset="0"/>
                  <a:ea typeface="Calibri" panose="020F0502020204030204" pitchFamily="34" charset="0"/>
                  <a:cs typeface="Arial" panose="020B0604020202020204" pitchFamily="34" charset="0"/>
                </a:rPr>
                <a:t>Below Baseline</a:t>
              </a:r>
              <a:endParaRPr lang="en-US" sz="1200" b="1" dirty="0">
                <a:latin typeface="Arial" panose="020B0604020202020204" pitchFamily="34" charset="0"/>
                <a:cs typeface="Arial" panose="020B0604020202020204" pitchFamily="34" charset="0"/>
              </a:endParaRPr>
            </a:p>
          </p:txBody>
        </p:sp>
        <p:sp>
          <p:nvSpPr>
            <p:cNvPr id="71" name="Oval 70">
              <a:extLst>
                <a:ext uri="{FF2B5EF4-FFF2-40B4-BE49-F238E27FC236}">
                  <a16:creationId xmlns:a16="http://schemas.microsoft.com/office/drawing/2014/main" id="{615552F9-12D1-E84D-AFF6-7AAD43C71B1E}"/>
                </a:ext>
              </a:extLst>
            </p:cNvPr>
            <p:cNvSpPr/>
            <p:nvPr/>
          </p:nvSpPr>
          <p:spPr>
            <a:xfrm>
              <a:off x="8070165" y="6102934"/>
              <a:ext cx="276098" cy="268542"/>
            </a:xfrm>
            <a:prstGeom prst="ellipse">
              <a:avLst/>
            </a:prstGeom>
            <a:solidFill>
              <a:srgbClr val="C00000"/>
            </a:solidFill>
            <a:ln>
              <a:noFill/>
            </a:ln>
            <a:scene3d>
              <a:camera prst="orthographicFront"/>
              <a:lightRig rig="soft" dir="t">
                <a:rot lat="0" lon="0" rev="15600000"/>
              </a:lightRig>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prstMaterial="softEdge">
                <a:bevelT w="25400" h="38100"/>
              </a:sp3d>
            </a:bodyPr>
            <a:lstStyle/>
            <a:p>
              <a:pPr algn="ctr"/>
              <a:r>
                <a:rPr lang="en-US" b="1">
                  <a:ln/>
                  <a:solidFill>
                    <a:schemeClr val="accent4"/>
                  </a:solidFill>
                </a:rPr>
                <a:t>  </a:t>
              </a:r>
            </a:p>
          </p:txBody>
        </p:sp>
      </p:grpSp>
    </p:spTree>
    <p:extLst>
      <p:ext uri="{BB962C8B-B14F-4D97-AF65-F5344CB8AC3E}">
        <p14:creationId xmlns:p14="http://schemas.microsoft.com/office/powerpoint/2010/main" val="1733486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69486DFB-9346-8E43-A3DE-BAF33BACEB60}"/>
              </a:ext>
            </a:extLst>
          </p:cNvPr>
          <p:cNvGrpSpPr/>
          <p:nvPr/>
        </p:nvGrpSpPr>
        <p:grpSpPr>
          <a:xfrm>
            <a:off x="861924" y="567139"/>
            <a:ext cx="809180" cy="809180"/>
            <a:chOff x="476490" y="0"/>
            <a:chExt cx="809180" cy="809180"/>
          </a:xfrm>
        </p:grpSpPr>
        <p:sp>
          <p:nvSpPr>
            <p:cNvPr id="19" name="Oval 18">
              <a:extLst>
                <a:ext uri="{FF2B5EF4-FFF2-40B4-BE49-F238E27FC236}">
                  <a16:creationId xmlns:a16="http://schemas.microsoft.com/office/drawing/2014/main" id="{37F2C9F0-8062-D544-ABE0-92B8580C57E5}"/>
                </a:ext>
              </a:extLst>
            </p:cNvPr>
            <p:cNvSpPr/>
            <p:nvPr/>
          </p:nvSpPr>
          <p:spPr>
            <a:xfrm>
              <a:off x="476490" y="0"/>
              <a:ext cx="809180" cy="809180"/>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0" name="Oval 4">
              <a:extLst>
                <a:ext uri="{FF2B5EF4-FFF2-40B4-BE49-F238E27FC236}">
                  <a16:creationId xmlns:a16="http://schemas.microsoft.com/office/drawing/2014/main" id="{113A9960-05EB-0C44-9DF3-241460BFFE3C}"/>
                </a:ext>
              </a:extLst>
            </p:cNvPr>
            <p:cNvSpPr txBox="1"/>
            <p:nvPr/>
          </p:nvSpPr>
          <p:spPr>
            <a:xfrm>
              <a:off x="626432" y="118502"/>
              <a:ext cx="542147" cy="57217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1911350">
                <a:lnSpc>
                  <a:spcPct val="90000"/>
                </a:lnSpc>
                <a:spcBef>
                  <a:spcPct val="0"/>
                </a:spcBef>
                <a:spcAft>
                  <a:spcPct val="35000"/>
                </a:spcAft>
                <a:buNone/>
              </a:pPr>
              <a:r>
                <a:rPr lang="en-US" sz="4300" b="1" kern="1200"/>
                <a:t>2</a:t>
              </a:r>
            </a:p>
          </p:txBody>
        </p:sp>
      </p:grpSp>
      <p:grpSp>
        <p:nvGrpSpPr>
          <p:cNvPr id="3" name="Group 2">
            <a:extLst>
              <a:ext uri="{FF2B5EF4-FFF2-40B4-BE49-F238E27FC236}">
                <a16:creationId xmlns:a16="http://schemas.microsoft.com/office/drawing/2014/main" id="{B9A5F4A8-58E4-684D-A8B3-B67D3B2963E2}"/>
              </a:ext>
            </a:extLst>
          </p:cNvPr>
          <p:cNvGrpSpPr/>
          <p:nvPr/>
        </p:nvGrpSpPr>
        <p:grpSpPr>
          <a:xfrm>
            <a:off x="349622" y="805912"/>
            <a:ext cx="1866635" cy="5501900"/>
            <a:chOff x="349622" y="805912"/>
            <a:chExt cx="1866635" cy="5501900"/>
          </a:xfrm>
        </p:grpSpPr>
        <p:sp>
          <p:nvSpPr>
            <p:cNvPr id="21" name="Arrow: Chevron 21">
              <a:extLst>
                <a:ext uri="{FF2B5EF4-FFF2-40B4-BE49-F238E27FC236}">
                  <a16:creationId xmlns:a16="http://schemas.microsoft.com/office/drawing/2014/main" id="{A18886F2-5DD2-774E-AED1-131D5B2AC3E5}"/>
                </a:ext>
              </a:extLst>
            </p:cNvPr>
            <p:cNvSpPr/>
            <p:nvPr/>
          </p:nvSpPr>
          <p:spPr>
            <a:xfrm rot="5400000">
              <a:off x="-1468010" y="2623544"/>
              <a:ext cx="5501900" cy="1866635"/>
            </a:xfrm>
            <a:prstGeom prst="chevron">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3" name="Arrow: Chevron 4">
              <a:extLst>
                <a:ext uri="{FF2B5EF4-FFF2-40B4-BE49-F238E27FC236}">
                  <a16:creationId xmlns:a16="http://schemas.microsoft.com/office/drawing/2014/main" id="{DB4209C6-BE69-A242-97AC-D096AFB2CBED}"/>
                </a:ext>
              </a:extLst>
            </p:cNvPr>
            <p:cNvSpPr txBox="1"/>
            <p:nvPr/>
          </p:nvSpPr>
          <p:spPr>
            <a:xfrm>
              <a:off x="491648" y="2500695"/>
              <a:ext cx="1569627" cy="251812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1275" tIns="41275" rIns="41275" bIns="41275" numCol="1" spcCol="1270" anchor="ctr" anchorCtr="0">
              <a:noAutofit/>
            </a:bodyPr>
            <a:lstStyle/>
            <a:p>
              <a:pPr algn="ctr"/>
              <a:r>
                <a:rPr lang="en-US" b="1">
                  <a:solidFill>
                    <a:schemeClr val="bg1"/>
                  </a:solidFill>
                </a:rPr>
                <a:t>Strengthen strategic partnerships and utilize technology to improve service delivery.</a:t>
              </a:r>
              <a:endParaRPr lang="en-US">
                <a:solidFill>
                  <a:schemeClr val="bg1"/>
                </a:solidFill>
              </a:endParaRPr>
            </a:p>
          </p:txBody>
        </p:sp>
      </p:grpSp>
      <p:sp>
        <p:nvSpPr>
          <p:cNvPr id="12" name="TextBox 11">
            <a:extLst>
              <a:ext uri="{FF2B5EF4-FFF2-40B4-BE49-F238E27FC236}">
                <a16:creationId xmlns:a16="http://schemas.microsoft.com/office/drawing/2014/main" id="{E5C6CC16-2F06-4548-AA6C-E04456198567}"/>
              </a:ext>
            </a:extLst>
          </p:cNvPr>
          <p:cNvSpPr txBox="1"/>
          <p:nvPr/>
        </p:nvSpPr>
        <p:spPr>
          <a:xfrm>
            <a:off x="2293793" y="1342582"/>
            <a:ext cx="7269362" cy="461665"/>
          </a:xfrm>
          <a:prstGeom prst="rect">
            <a:avLst/>
          </a:prstGeom>
          <a:noFill/>
        </p:spPr>
        <p:txBody>
          <a:bodyPr wrap="none" rtlCol="0">
            <a:spAutoFit/>
          </a:bodyPr>
          <a:lstStyle/>
          <a:p>
            <a:r>
              <a:rPr lang="en-US" sz="2400" b="1" cap="small">
                <a:solidFill>
                  <a:schemeClr val="accent6">
                    <a:lumMod val="50000"/>
                  </a:schemeClr>
                </a:solidFill>
                <a:latin typeface="Arial" panose="020B0604020202020204" pitchFamily="34" charset="0"/>
                <a:cs typeface="Arial" panose="020B0604020202020204" pitchFamily="34" charset="0"/>
              </a:rPr>
              <a:t>Division of Family and Children Services </a:t>
            </a:r>
            <a:r>
              <a:rPr lang="en-US" sz="2400" b="1">
                <a:solidFill>
                  <a:schemeClr val="accent6">
                    <a:lumMod val="50000"/>
                  </a:schemeClr>
                </a:solidFill>
                <a:latin typeface="Arial" panose="020B0604020202020204" pitchFamily="34" charset="0"/>
                <a:cs typeface="Arial" panose="020B0604020202020204" pitchFamily="34" charset="0"/>
              </a:rPr>
              <a:t>(DFCS)</a:t>
            </a:r>
          </a:p>
        </p:txBody>
      </p:sp>
      <p:grpSp>
        <p:nvGrpSpPr>
          <p:cNvPr id="14" name="Group 13">
            <a:extLst>
              <a:ext uri="{FF2B5EF4-FFF2-40B4-BE49-F238E27FC236}">
                <a16:creationId xmlns:a16="http://schemas.microsoft.com/office/drawing/2014/main" id="{8B393FB3-A1A3-4601-8C7E-0407908D0520}"/>
              </a:ext>
            </a:extLst>
          </p:cNvPr>
          <p:cNvGrpSpPr/>
          <p:nvPr/>
        </p:nvGrpSpPr>
        <p:grpSpPr>
          <a:xfrm>
            <a:off x="2356502" y="1862022"/>
            <a:ext cx="9496303" cy="531360"/>
            <a:chOff x="515374" y="29140"/>
            <a:chExt cx="7955244" cy="531360"/>
          </a:xfrm>
          <a:scene3d>
            <a:camera prst="orthographicFront"/>
            <a:lightRig rig="threePt" dir="t">
              <a:rot lat="0" lon="0" rev="7500000"/>
            </a:lightRig>
          </a:scene3d>
        </p:grpSpPr>
        <p:sp>
          <p:nvSpPr>
            <p:cNvPr id="15" name="Rectangle: Rounded Corners 14">
              <a:extLst>
                <a:ext uri="{FF2B5EF4-FFF2-40B4-BE49-F238E27FC236}">
                  <a16:creationId xmlns:a16="http://schemas.microsoft.com/office/drawing/2014/main" id="{6CC65528-4FC9-40B0-9398-1500A843BE5A}"/>
                </a:ext>
              </a:extLst>
            </p:cNvPr>
            <p:cNvSpPr/>
            <p:nvPr/>
          </p:nvSpPr>
          <p:spPr>
            <a:xfrm>
              <a:off x="515374" y="29140"/>
              <a:ext cx="7955244" cy="531360"/>
            </a:xfrm>
            <a:prstGeom prst="roundRect">
              <a:avLst/>
            </a:prstGeom>
            <a:sp3d prstMaterial="plastic">
              <a:bevelT w="127000" h="25400" prst="relaxedInset"/>
            </a:sp3d>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sp>
        <p:sp>
          <p:nvSpPr>
            <p:cNvPr id="16" name="Rectangle: Rounded Corners 4">
              <a:extLst>
                <a:ext uri="{FF2B5EF4-FFF2-40B4-BE49-F238E27FC236}">
                  <a16:creationId xmlns:a16="http://schemas.microsoft.com/office/drawing/2014/main" id="{6A9FDBC2-8D5B-4B0D-B782-DB419DDA408B}"/>
                </a:ext>
              </a:extLst>
            </p:cNvPr>
            <p:cNvSpPr txBox="1"/>
            <p:nvPr/>
          </p:nvSpPr>
          <p:spPr>
            <a:xfrm>
              <a:off x="541313" y="55079"/>
              <a:ext cx="7903366" cy="479482"/>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272719" tIns="0" rIns="272719" bIns="0" numCol="1" spcCol="1270" anchor="ctr" anchorCtr="0">
              <a:noAutofit/>
            </a:bodyPr>
            <a:lstStyle/>
            <a:p>
              <a:pPr marL="0" lvl="0" indent="0" algn="l" defTabSz="622300">
                <a:lnSpc>
                  <a:spcPct val="90000"/>
                </a:lnSpc>
                <a:spcBef>
                  <a:spcPct val="0"/>
                </a:spcBef>
                <a:spcAft>
                  <a:spcPct val="35000"/>
                </a:spcAft>
                <a:buNone/>
                <a:tabLst/>
              </a:pPr>
              <a:r>
                <a:rPr lang="en-US" sz="2400" b="1" kern="1200">
                  <a:latin typeface="Arial" panose="020B0604020202020204" pitchFamily="34" charset="0"/>
                  <a:cs typeface="Arial" panose="020B0604020202020204" pitchFamily="34" charset="0"/>
                </a:rPr>
                <a:t>2.1 Stakeholder and Community Engagement</a:t>
              </a:r>
            </a:p>
          </p:txBody>
        </p:sp>
      </p:grpSp>
      <p:graphicFrame>
        <p:nvGraphicFramePr>
          <p:cNvPr id="22" name="Diagram 21">
            <a:extLst>
              <a:ext uri="{FF2B5EF4-FFF2-40B4-BE49-F238E27FC236}">
                <a16:creationId xmlns:a16="http://schemas.microsoft.com/office/drawing/2014/main" id="{30C79B23-BF3E-43D5-940C-6D0B459E545E}"/>
              </a:ext>
            </a:extLst>
          </p:cNvPr>
          <p:cNvGraphicFramePr/>
          <p:nvPr>
            <p:extLst>
              <p:ext uri="{D42A27DB-BD31-4B8C-83A1-F6EECF244321}">
                <p14:modId xmlns:p14="http://schemas.microsoft.com/office/powerpoint/2010/main" val="3262864957"/>
              </p:ext>
            </p:extLst>
          </p:nvPr>
        </p:nvGraphicFramePr>
        <p:xfrm>
          <a:off x="2378276" y="2397307"/>
          <a:ext cx="9464102" cy="288605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5" name="Oval 24">
            <a:extLst>
              <a:ext uri="{FF2B5EF4-FFF2-40B4-BE49-F238E27FC236}">
                <a16:creationId xmlns:a16="http://schemas.microsoft.com/office/drawing/2014/main" id="{32691BA6-3A65-234A-B064-A975B1BA858F}"/>
              </a:ext>
            </a:extLst>
          </p:cNvPr>
          <p:cNvSpPr/>
          <p:nvPr/>
        </p:nvSpPr>
        <p:spPr>
          <a:xfrm>
            <a:off x="11220107" y="1947648"/>
            <a:ext cx="332548" cy="318570"/>
          </a:xfrm>
          <a:prstGeom prst="ellipse">
            <a:avLst/>
          </a:prstGeom>
          <a:solidFill>
            <a:srgbClr val="005828"/>
          </a:solidFill>
          <a:ln>
            <a:noFill/>
          </a:ln>
          <a:scene3d>
            <a:camera prst="orthographicFront"/>
            <a:lightRig rig="soft" dir="t">
              <a:rot lat="0" lon="0" rev="15600000"/>
            </a:lightRig>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prstMaterial="softEdge">
              <a:bevelT w="25400" h="38100"/>
            </a:sp3d>
          </a:bodyPr>
          <a:lstStyle/>
          <a:p>
            <a:pPr algn="ctr"/>
            <a:r>
              <a:rPr lang="en-US" b="1">
                <a:ln/>
                <a:solidFill>
                  <a:schemeClr val="accent4"/>
                </a:solidFill>
              </a:rPr>
              <a:t>  </a:t>
            </a:r>
          </a:p>
        </p:txBody>
      </p:sp>
      <p:graphicFrame>
        <p:nvGraphicFramePr>
          <p:cNvPr id="45" name="Table 44">
            <a:extLst>
              <a:ext uri="{FF2B5EF4-FFF2-40B4-BE49-F238E27FC236}">
                <a16:creationId xmlns:a16="http://schemas.microsoft.com/office/drawing/2014/main" id="{223B8C4E-E7A1-0748-AF0C-0308D943DD39}"/>
              </a:ext>
            </a:extLst>
          </p:cNvPr>
          <p:cNvGraphicFramePr>
            <a:graphicFrameLocks noGrp="1"/>
          </p:cNvGraphicFramePr>
          <p:nvPr>
            <p:extLst>
              <p:ext uri="{D42A27DB-BD31-4B8C-83A1-F6EECF244321}">
                <p14:modId xmlns:p14="http://schemas.microsoft.com/office/powerpoint/2010/main" val="2518355758"/>
              </p:ext>
            </p:extLst>
          </p:nvPr>
        </p:nvGraphicFramePr>
        <p:xfrm>
          <a:off x="7604204" y="5138472"/>
          <a:ext cx="4242403" cy="731520"/>
        </p:xfrm>
        <a:graphic>
          <a:graphicData uri="http://schemas.openxmlformats.org/drawingml/2006/table">
            <a:tbl>
              <a:tblPr firstRow="1" bandRow="1">
                <a:tableStyleId>{5C22544A-7EE6-4342-B048-85BDC9FD1C3A}</a:tableStyleId>
              </a:tblPr>
              <a:tblGrid>
                <a:gridCol w="1106328">
                  <a:extLst>
                    <a:ext uri="{9D8B030D-6E8A-4147-A177-3AD203B41FA5}">
                      <a16:colId xmlns:a16="http://schemas.microsoft.com/office/drawing/2014/main" val="2859239521"/>
                    </a:ext>
                  </a:extLst>
                </a:gridCol>
                <a:gridCol w="1007756">
                  <a:extLst>
                    <a:ext uri="{9D8B030D-6E8A-4147-A177-3AD203B41FA5}">
                      <a16:colId xmlns:a16="http://schemas.microsoft.com/office/drawing/2014/main" val="2992965316"/>
                    </a:ext>
                  </a:extLst>
                </a:gridCol>
                <a:gridCol w="1075440">
                  <a:extLst>
                    <a:ext uri="{9D8B030D-6E8A-4147-A177-3AD203B41FA5}">
                      <a16:colId xmlns:a16="http://schemas.microsoft.com/office/drawing/2014/main" val="238686205"/>
                    </a:ext>
                  </a:extLst>
                </a:gridCol>
                <a:gridCol w="1052879">
                  <a:extLst>
                    <a:ext uri="{9D8B030D-6E8A-4147-A177-3AD203B41FA5}">
                      <a16:colId xmlns:a16="http://schemas.microsoft.com/office/drawing/2014/main" val="3554483202"/>
                    </a:ext>
                  </a:extLst>
                </a:gridCol>
              </a:tblGrid>
              <a:tr h="403030">
                <a:tc>
                  <a:txBody>
                    <a:bodyPr/>
                    <a:lstStyle/>
                    <a:p>
                      <a:pPr lvl="0" algn="ctr">
                        <a:buNone/>
                      </a:pPr>
                      <a:r>
                        <a:rPr lang="en-US" sz="1200" b="1" i="0" u="none" strike="noStrike" noProof="0">
                          <a:effectLst/>
                          <a:latin typeface="Arial"/>
                        </a:rPr>
                        <a:t>Result</a:t>
                      </a:r>
                    </a:p>
                    <a:p>
                      <a:pPr lvl="0" algn="ctr">
                        <a:buNone/>
                      </a:pPr>
                      <a:r>
                        <a:rPr lang="en-US" sz="1200" b="1" i="0" u="none" strike="noStrike" noProof="0">
                          <a:effectLst/>
                          <a:latin typeface="Arial"/>
                        </a:rPr>
                        <a:t>Q1 </a:t>
                      </a:r>
                      <a:endParaRPr lang="en-US" sz="1200" b="1"/>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lvl="0" algn="ctr">
                        <a:buNone/>
                      </a:pPr>
                      <a:r>
                        <a:rPr lang="en-US" sz="1200" b="1" i="0" u="none" strike="noStrike" kern="1200" noProof="0">
                          <a:solidFill>
                            <a:schemeClr val="lt1"/>
                          </a:solidFill>
                          <a:effectLst/>
                          <a:latin typeface="Arial"/>
                          <a:ea typeface="+mn-ea"/>
                          <a:cs typeface="+mn-cs"/>
                        </a:rPr>
                        <a:t>Result</a:t>
                      </a:r>
                    </a:p>
                    <a:p>
                      <a:pPr lvl="0" algn="ctr">
                        <a:buNone/>
                      </a:pPr>
                      <a:r>
                        <a:rPr lang="en-US" sz="1200" b="1" i="0" u="none" strike="noStrike" kern="1200" noProof="0">
                          <a:solidFill>
                            <a:schemeClr val="lt1"/>
                          </a:solidFill>
                          <a:effectLst/>
                          <a:latin typeface="Arial"/>
                          <a:ea typeface="+mn-ea"/>
                          <a:cs typeface="+mn-cs"/>
                        </a:rPr>
                        <a:t>Q2</a:t>
                      </a:r>
                      <a:endParaRPr lang="en-US" sz="1200" b="1" i="0" u="none" strike="noStrike" kern="1200">
                        <a:solidFill>
                          <a:schemeClr val="lt1"/>
                        </a:solidFill>
                        <a:effectLst/>
                        <a:latin typeface="Arial"/>
                        <a:ea typeface="+mn-ea"/>
                        <a:cs typeface="+mn-cs"/>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algn="ctr" fontAlgn="base"/>
                      <a:r>
                        <a:rPr lang="en-US" sz="1200" b="1" i="0" u="none" strike="noStrike" kern="1200">
                          <a:solidFill>
                            <a:schemeClr val="lt1"/>
                          </a:solidFill>
                          <a:effectLst/>
                          <a:latin typeface="Arial"/>
                          <a:ea typeface="+mn-ea"/>
                          <a:cs typeface="+mn-cs"/>
                        </a:rPr>
                        <a:t>Result</a:t>
                      </a:r>
                    </a:p>
                    <a:p>
                      <a:pPr algn="ctr" fontAlgn="base"/>
                      <a:r>
                        <a:rPr lang="en-US" sz="1200" b="1" i="0" u="none" strike="noStrike" kern="1200">
                          <a:solidFill>
                            <a:schemeClr val="lt1"/>
                          </a:solidFill>
                          <a:effectLst/>
                          <a:latin typeface="Arial"/>
                          <a:ea typeface="+mn-ea"/>
                          <a:cs typeface="+mn-cs"/>
                        </a:rPr>
                        <a:t>Q3</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algn="ctr" fontAlgn="auto"/>
                      <a:r>
                        <a:rPr lang="en-US" sz="1200" b="1" i="0" u="none" strike="noStrike" kern="1200">
                          <a:solidFill>
                            <a:schemeClr val="lt1"/>
                          </a:solidFill>
                          <a:effectLst/>
                          <a:latin typeface="Arial"/>
                          <a:ea typeface="+mn-ea"/>
                          <a:cs typeface="+mn-cs"/>
                        </a:rPr>
                        <a:t>​</a:t>
                      </a:r>
                      <a:r>
                        <a:rPr lang="en-US" sz="1200" b="1" i="0" u="none" strike="noStrike" kern="1200" noProof="0">
                          <a:solidFill>
                            <a:schemeClr val="lt1"/>
                          </a:solidFill>
                          <a:effectLst/>
                          <a:latin typeface="Arial"/>
                          <a:ea typeface="+mn-ea"/>
                          <a:cs typeface="+mn-cs"/>
                        </a:rPr>
                        <a:t>Result</a:t>
                      </a:r>
                    </a:p>
                    <a:p>
                      <a:pPr lvl="0" algn="ctr">
                        <a:buNone/>
                      </a:pPr>
                      <a:r>
                        <a:rPr lang="en-US" sz="1200" b="1" i="0" u="none" strike="noStrike" kern="1200" noProof="0">
                          <a:solidFill>
                            <a:schemeClr val="lt1"/>
                          </a:solidFill>
                          <a:effectLst/>
                          <a:latin typeface="Arial"/>
                          <a:ea typeface="+mn-ea"/>
                          <a:cs typeface="+mn-cs"/>
                        </a:rPr>
                        <a:t>Q4</a:t>
                      </a:r>
                      <a:endParaRPr lang="en-US" sz="1200" b="1" i="0" u="none" strike="noStrike" kern="1200">
                        <a:solidFill>
                          <a:schemeClr val="lt1"/>
                        </a:solidFill>
                        <a:effectLst/>
                        <a:latin typeface="Arial"/>
                        <a:ea typeface="+mn-ea"/>
                        <a:cs typeface="+mn-cs"/>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extLst>
                  <a:ext uri="{0D108BD9-81ED-4DB2-BD59-A6C34878D82A}">
                    <a16:rowId xmlns:a16="http://schemas.microsoft.com/office/drawing/2014/main" val="2948275390"/>
                  </a:ext>
                </a:extLst>
              </a:tr>
              <a:tr h="245145">
                <a:tc>
                  <a:txBody>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lang="en-US" sz="1200" b="1">
                          <a:solidFill>
                            <a:schemeClr val="tx1"/>
                          </a:solidFill>
                          <a:effectLst/>
                          <a:latin typeface="Arial" panose="020B0604020202020204" pitchFamily="34" charset="0"/>
                          <a:cs typeface="Arial" panose="020B0604020202020204" pitchFamily="34" charset="0"/>
                        </a:rPr>
                        <a:t>212</a:t>
                      </a:r>
                      <a:endParaRPr lang="en-US" sz="1200"/>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2">
                        <a:lumMod val="9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dk1"/>
                          </a:solidFill>
                          <a:effectLst/>
                          <a:latin typeface="Arial" panose="020B0604020202020204" pitchFamily="34" charset="0"/>
                          <a:ea typeface="+mn-ea"/>
                          <a:cs typeface="Arial" panose="020B0604020202020204" pitchFamily="34" charset="0"/>
                        </a:rPr>
                        <a:t>222</a:t>
                      </a:r>
                      <a:endParaRPr lang="en-US" sz="1200" b="1" kern="1200" dirty="0">
                        <a:solidFill>
                          <a:srgbClr val="FF0000"/>
                        </a:solidFill>
                        <a:effectLst/>
                        <a:latin typeface="Arial" panose="020B0604020202020204" pitchFamily="34" charset="0"/>
                        <a:ea typeface="+mn-ea"/>
                        <a:cs typeface="Arial" panose="020B0604020202020204" pitchFamily="34" charset="0"/>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2">
                        <a:lumMod val="90000"/>
                      </a:schemeClr>
                    </a:solidFill>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lang="en-US" sz="1200" b="1" kern="1200">
                          <a:solidFill>
                            <a:schemeClr val="dk1"/>
                          </a:solidFill>
                          <a:effectLst/>
                          <a:latin typeface="Arial" panose="020B0604020202020204" pitchFamily="34" charset="0"/>
                          <a:ea typeface="+mn-ea"/>
                          <a:cs typeface="Arial" panose="020B0604020202020204" pitchFamily="34" charset="0"/>
                        </a:rPr>
                        <a:t>233</a:t>
                      </a: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2">
                        <a:lumMod val="9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dk1"/>
                          </a:solidFill>
                          <a:effectLst/>
                          <a:latin typeface="Arial" panose="020B0604020202020204" pitchFamily="34" charset="0"/>
                          <a:ea typeface="+mn-ea"/>
                          <a:cs typeface="Arial" panose="020B0604020202020204" pitchFamily="34" charset="0"/>
                        </a:rPr>
                        <a:t>241</a:t>
                      </a:r>
                      <a:endParaRPr lang="en-US" sz="1200" b="1" kern="1200" dirty="0">
                        <a:solidFill>
                          <a:srgbClr val="FF0000"/>
                        </a:solidFill>
                        <a:effectLst/>
                        <a:latin typeface="Arial" panose="020B0604020202020204" pitchFamily="34" charset="0"/>
                        <a:ea typeface="+mn-ea"/>
                        <a:cs typeface="Arial" panose="020B0604020202020204" pitchFamily="34" charset="0"/>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2">
                        <a:lumMod val="90000"/>
                      </a:schemeClr>
                    </a:solidFill>
                  </a:tcPr>
                </a:tc>
                <a:extLst>
                  <a:ext uri="{0D108BD9-81ED-4DB2-BD59-A6C34878D82A}">
                    <a16:rowId xmlns:a16="http://schemas.microsoft.com/office/drawing/2014/main" val="1470773360"/>
                  </a:ext>
                </a:extLst>
              </a:tr>
            </a:tbl>
          </a:graphicData>
        </a:graphic>
      </p:graphicFrame>
      <p:graphicFrame>
        <p:nvGraphicFramePr>
          <p:cNvPr id="46" name="Table 45">
            <a:extLst>
              <a:ext uri="{FF2B5EF4-FFF2-40B4-BE49-F238E27FC236}">
                <a16:creationId xmlns:a16="http://schemas.microsoft.com/office/drawing/2014/main" id="{CF28B199-A1E0-5D4B-B18C-3763194682D2}"/>
              </a:ext>
            </a:extLst>
          </p:cNvPr>
          <p:cNvGraphicFramePr>
            <a:graphicFrameLocks noGrp="1"/>
          </p:cNvGraphicFramePr>
          <p:nvPr>
            <p:extLst>
              <p:ext uri="{D42A27DB-BD31-4B8C-83A1-F6EECF244321}">
                <p14:modId xmlns:p14="http://schemas.microsoft.com/office/powerpoint/2010/main" val="1912772236"/>
              </p:ext>
            </p:extLst>
          </p:nvPr>
        </p:nvGraphicFramePr>
        <p:xfrm>
          <a:off x="7604204" y="4402036"/>
          <a:ext cx="4248601" cy="760838"/>
        </p:xfrm>
        <a:graphic>
          <a:graphicData uri="http://schemas.openxmlformats.org/drawingml/2006/table">
            <a:tbl>
              <a:tblPr firstRow="1" bandRow="1">
                <a:tableStyleId>{5C22544A-7EE6-4342-B048-85BDC9FD1C3A}</a:tableStyleId>
              </a:tblPr>
              <a:tblGrid>
                <a:gridCol w="1025829">
                  <a:extLst>
                    <a:ext uri="{9D8B030D-6E8A-4147-A177-3AD203B41FA5}">
                      <a16:colId xmlns:a16="http://schemas.microsoft.com/office/drawing/2014/main" val="2756712608"/>
                    </a:ext>
                  </a:extLst>
                </a:gridCol>
                <a:gridCol w="1163523">
                  <a:extLst>
                    <a:ext uri="{9D8B030D-6E8A-4147-A177-3AD203B41FA5}">
                      <a16:colId xmlns:a16="http://schemas.microsoft.com/office/drawing/2014/main" val="644144769"/>
                    </a:ext>
                  </a:extLst>
                </a:gridCol>
                <a:gridCol w="1066563">
                  <a:extLst>
                    <a:ext uri="{9D8B030D-6E8A-4147-A177-3AD203B41FA5}">
                      <a16:colId xmlns:a16="http://schemas.microsoft.com/office/drawing/2014/main" val="2407208335"/>
                    </a:ext>
                  </a:extLst>
                </a:gridCol>
                <a:gridCol w="992686">
                  <a:extLst>
                    <a:ext uri="{9D8B030D-6E8A-4147-A177-3AD203B41FA5}">
                      <a16:colId xmlns:a16="http://schemas.microsoft.com/office/drawing/2014/main" val="3937966216"/>
                    </a:ext>
                  </a:extLst>
                </a:gridCol>
              </a:tblGrid>
              <a:tr h="379547">
                <a:tc>
                  <a:txBody>
                    <a:bodyPr/>
                    <a:lstStyle/>
                    <a:p>
                      <a:pPr lvl="0" algn="ctr">
                        <a:buNone/>
                      </a:pPr>
                      <a:r>
                        <a:rPr lang="en-US" sz="1200" b="1" i="0" u="none" strike="noStrike" noProof="0">
                          <a:effectLst/>
                          <a:latin typeface="Arial"/>
                        </a:rPr>
                        <a:t>Target</a:t>
                      </a:r>
                    </a:p>
                    <a:p>
                      <a:pPr lvl="0" algn="ctr">
                        <a:buNone/>
                      </a:pPr>
                      <a:r>
                        <a:rPr lang="en-US" sz="1200" b="1" i="0" u="none" strike="noStrike" noProof="0">
                          <a:effectLst/>
                          <a:latin typeface="Arial"/>
                        </a:rPr>
                        <a:t>Q1</a:t>
                      </a:r>
                      <a:endParaRPr lang="en-US" sz="120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lvl="0" algn="ctr">
                        <a:buNone/>
                      </a:pPr>
                      <a:r>
                        <a:rPr lang="en-US" sz="1200" b="1" i="0" u="none" strike="noStrike" kern="1200" noProof="0">
                          <a:solidFill>
                            <a:schemeClr val="lt1"/>
                          </a:solidFill>
                          <a:effectLst/>
                          <a:latin typeface="Arial"/>
                          <a:ea typeface="+mn-ea"/>
                          <a:cs typeface="+mn-cs"/>
                        </a:rPr>
                        <a:t>Target</a:t>
                      </a:r>
                    </a:p>
                    <a:p>
                      <a:pPr lvl="0" algn="ctr">
                        <a:buNone/>
                      </a:pPr>
                      <a:r>
                        <a:rPr lang="en-US" sz="1200" b="1" i="0" u="none" strike="noStrike" kern="1200" noProof="0">
                          <a:solidFill>
                            <a:schemeClr val="lt1"/>
                          </a:solidFill>
                          <a:effectLst/>
                          <a:latin typeface="Arial"/>
                          <a:ea typeface="+mn-ea"/>
                          <a:cs typeface="+mn-cs"/>
                        </a:rPr>
                        <a:t>Q2</a:t>
                      </a:r>
                      <a:endParaRPr lang="en-US" sz="1200" b="1" i="0" u="none" strike="noStrike" kern="1200">
                        <a:solidFill>
                          <a:schemeClr val="lt1"/>
                        </a:solidFill>
                        <a:effectLst/>
                        <a:latin typeface="Arial"/>
                        <a:ea typeface="+mn-ea"/>
                        <a:cs typeface="+mn-cs"/>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algn="ctr" fontAlgn="base"/>
                      <a:r>
                        <a:rPr lang="en-US" sz="1200" b="1" i="0" u="none" strike="noStrike" kern="1200">
                          <a:solidFill>
                            <a:schemeClr val="lt1"/>
                          </a:solidFill>
                          <a:effectLst/>
                          <a:latin typeface="Arial"/>
                          <a:ea typeface="+mn-ea"/>
                          <a:cs typeface="+mn-cs"/>
                        </a:rPr>
                        <a:t>Target</a:t>
                      </a:r>
                    </a:p>
                    <a:p>
                      <a:pPr algn="ctr" fontAlgn="base"/>
                      <a:r>
                        <a:rPr lang="en-US" sz="1200" b="1" i="0" u="none" strike="noStrike" kern="1200">
                          <a:solidFill>
                            <a:schemeClr val="lt1"/>
                          </a:solidFill>
                          <a:effectLst/>
                          <a:latin typeface="Arial"/>
                          <a:ea typeface="+mn-ea"/>
                          <a:cs typeface="+mn-cs"/>
                        </a:rPr>
                        <a:t>Q3</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lvl="0" algn="ctr">
                        <a:buNone/>
                      </a:pPr>
                      <a:r>
                        <a:rPr lang="en-US" sz="1200" b="1" i="0" u="none" strike="noStrike" kern="1200" noProof="0">
                          <a:solidFill>
                            <a:schemeClr val="lt1"/>
                          </a:solidFill>
                          <a:effectLst/>
                          <a:latin typeface="Arial"/>
                          <a:ea typeface="+mn-ea"/>
                          <a:cs typeface="+mn-cs"/>
                        </a:rPr>
                        <a:t>Target</a:t>
                      </a:r>
                    </a:p>
                    <a:p>
                      <a:pPr lvl="0" algn="ctr">
                        <a:buNone/>
                      </a:pPr>
                      <a:r>
                        <a:rPr lang="en-US" sz="1200" b="1" i="0" u="none" strike="noStrike" kern="1200" noProof="0">
                          <a:solidFill>
                            <a:schemeClr val="lt1"/>
                          </a:solidFill>
                          <a:effectLst/>
                          <a:latin typeface="Arial"/>
                          <a:ea typeface="+mn-ea"/>
                          <a:cs typeface="+mn-cs"/>
                        </a:rPr>
                        <a:t>Q4</a:t>
                      </a:r>
                      <a:endParaRPr lang="en-US" sz="1200" b="1" i="0" u="none" strike="noStrike" kern="1200">
                        <a:solidFill>
                          <a:schemeClr val="lt1"/>
                        </a:solidFill>
                        <a:effectLst/>
                        <a:latin typeface="Arial"/>
                        <a:ea typeface="+mn-ea"/>
                        <a:cs typeface="+mn-cs"/>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extLst>
                  <a:ext uri="{0D108BD9-81ED-4DB2-BD59-A6C34878D82A}">
                    <a16:rowId xmlns:a16="http://schemas.microsoft.com/office/drawing/2014/main" val="816728297"/>
                  </a:ext>
                </a:extLst>
              </a:tr>
              <a:tr h="303638">
                <a:tc>
                  <a:txBody>
                    <a:bodyPr/>
                    <a:lstStyle/>
                    <a:p>
                      <a:pPr lvl="0" algn="ctr">
                        <a:buNone/>
                      </a:pPr>
                      <a:r>
                        <a:rPr lang="en-US" sz="1200" b="1"/>
                        <a:t>73</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lvl="0" algn="ctr">
                        <a:buNone/>
                      </a:pPr>
                      <a:r>
                        <a:rPr lang="en-US" sz="1200" b="1" i="0" u="none" strike="noStrike" kern="1200">
                          <a:solidFill>
                            <a:schemeClr val="tx1"/>
                          </a:solidFill>
                          <a:effectLst/>
                          <a:latin typeface="Arial"/>
                          <a:ea typeface="+mn-ea"/>
                          <a:cs typeface="+mn-cs"/>
                        </a:rPr>
                        <a:t>93</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algn="ctr" fontAlgn="base"/>
                      <a:r>
                        <a:rPr lang="en-US" sz="1200" b="1" i="0" u="none" strike="noStrike" kern="1200">
                          <a:solidFill>
                            <a:schemeClr val="tx1"/>
                          </a:solidFill>
                          <a:effectLst/>
                          <a:latin typeface="Arial"/>
                          <a:ea typeface="+mn-ea"/>
                          <a:cs typeface="+mn-cs"/>
                        </a:rPr>
                        <a:t>113</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lvl="0" algn="ctr">
                        <a:buNone/>
                      </a:pPr>
                      <a:r>
                        <a:rPr lang="en-US" sz="1200" b="1" i="0" u="none" strike="noStrike" kern="1200" dirty="0">
                          <a:solidFill>
                            <a:schemeClr val="tx1"/>
                          </a:solidFill>
                          <a:effectLst/>
                          <a:latin typeface="Arial"/>
                          <a:ea typeface="+mn-ea"/>
                          <a:cs typeface="+mn-cs"/>
                        </a:rPr>
                        <a:t>133</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extLst>
                  <a:ext uri="{0D108BD9-81ED-4DB2-BD59-A6C34878D82A}">
                    <a16:rowId xmlns:a16="http://schemas.microsoft.com/office/drawing/2014/main" val="4119677891"/>
                  </a:ext>
                </a:extLst>
              </a:tr>
            </a:tbl>
          </a:graphicData>
        </a:graphic>
      </p:graphicFrame>
      <p:sp>
        <p:nvSpPr>
          <p:cNvPr id="2" name="Date Placeholder 1">
            <a:extLst>
              <a:ext uri="{FF2B5EF4-FFF2-40B4-BE49-F238E27FC236}">
                <a16:creationId xmlns:a16="http://schemas.microsoft.com/office/drawing/2014/main" id="{B296EA50-353F-464B-8E68-E7EC954F4707}"/>
              </a:ext>
            </a:extLst>
          </p:cNvPr>
          <p:cNvSpPr>
            <a:spLocks noGrp="1"/>
          </p:cNvSpPr>
          <p:nvPr>
            <p:ph type="dt" sz="half" idx="11"/>
          </p:nvPr>
        </p:nvSpPr>
        <p:spPr>
          <a:xfrm>
            <a:off x="9660367" y="6458363"/>
            <a:ext cx="1606158" cy="365125"/>
          </a:xfrm>
        </p:spPr>
        <p:txBody>
          <a:bodyPr/>
          <a:lstStyle/>
          <a:p>
            <a:fld id="{695B6BCD-8CEB-754C-B698-5BA0FC958B9A}" type="datetime4">
              <a:rPr lang="en-US" smtClean="0"/>
              <a:t>August 25, 2021</a:t>
            </a:fld>
            <a:endParaRPr lang="en-US"/>
          </a:p>
        </p:txBody>
      </p:sp>
      <p:grpSp>
        <p:nvGrpSpPr>
          <p:cNvPr id="52" name="Group 51">
            <a:extLst>
              <a:ext uri="{FF2B5EF4-FFF2-40B4-BE49-F238E27FC236}">
                <a16:creationId xmlns:a16="http://schemas.microsoft.com/office/drawing/2014/main" id="{C6EBE701-FF36-6541-942F-63B38D05CDE5}"/>
              </a:ext>
            </a:extLst>
          </p:cNvPr>
          <p:cNvGrpSpPr/>
          <p:nvPr/>
        </p:nvGrpSpPr>
        <p:grpSpPr>
          <a:xfrm>
            <a:off x="4232916" y="6098708"/>
            <a:ext cx="6145689" cy="288820"/>
            <a:chOff x="3324562" y="6100518"/>
            <a:chExt cx="6145689" cy="288820"/>
          </a:xfrm>
        </p:grpSpPr>
        <p:grpSp>
          <p:nvGrpSpPr>
            <p:cNvPr id="53" name="Group 52">
              <a:extLst>
                <a:ext uri="{FF2B5EF4-FFF2-40B4-BE49-F238E27FC236}">
                  <a16:creationId xmlns:a16="http://schemas.microsoft.com/office/drawing/2014/main" id="{91F0EC1D-962B-154F-8BAC-27C7A1E3D946}"/>
                </a:ext>
              </a:extLst>
            </p:cNvPr>
            <p:cNvGrpSpPr/>
            <p:nvPr/>
          </p:nvGrpSpPr>
          <p:grpSpPr>
            <a:xfrm>
              <a:off x="3324562" y="6100518"/>
              <a:ext cx="4530971" cy="288820"/>
              <a:chOff x="1686021" y="6157422"/>
              <a:chExt cx="5039886" cy="288820"/>
            </a:xfrm>
          </p:grpSpPr>
          <p:sp>
            <p:nvSpPr>
              <p:cNvPr id="56" name="Rectangle 55">
                <a:extLst>
                  <a:ext uri="{FF2B5EF4-FFF2-40B4-BE49-F238E27FC236}">
                    <a16:creationId xmlns:a16="http://schemas.microsoft.com/office/drawing/2014/main" id="{2D1B2564-D324-7948-958B-0CB66C823246}"/>
                  </a:ext>
                </a:extLst>
              </p:cNvPr>
              <p:cNvSpPr/>
              <p:nvPr/>
            </p:nvSpPr>
            <p:spPr>
              <a:xfrm>
                <a:off x="4156387" y="6157422"/>
                <a:ext cx="2569520" cy="276999"/>
              </a:xfrm>
              <a:prstGeom prst="rect">
                <a:avLst/>
              </a:prstGeom>
            </p:spPr>
            <p:txBody>
              <a:bodyPr wrap="none">
                <a:spAutoFit/>
              </a:bodyPr>
              <a:lstStyle/>
              <a:p>
                <a:r>
                  <a:rPr lang="en-US" sz="1200" b="1" dirty="0">
                    <a:solidFill>
                      <a:srgbClr val="FFC20D"/>
                    </a:solidFill>
                    <a:latin typeface="Arial" panose="020B0604020202020204" pitchFamily="34" charset="0"/>
                    <a:ea typeface="Calibri" panose="020F0502020204030204" pitchFamily="34" charset="0"/>
                    <a:cs typeface="Arial" panose="020B0604020202020204" pitchFamily="34" charset="0"/>
                  </a:rPr>
                  <a:t>Between Baseline and Target</a:t>
                </a:r>
                <a:endParaRPr lang="en-US" sz="1200" b="1" dirty="0">
                  <a:latin typeface="Arial" panose="020B0604020202020204" pitchFamily="34" charset="0"/>
                  <a:cs typeface="Arial" panose="020B0604020202020204" pitchFamily="34" charset="0"/>
                </a:endParaRPr>
              </a:p>
            </p:txBody>
          </p:sp>
          <p:sp>
            <p:nvSpPr>
              <p:cNvPr id="57" name="Rectangle 56">
                <a:extLst>
                  <a:ext uri="{FF2B5EF4-FFF2-40B4-BE49-F238E27FC236}">
                    <a16:creationId xmlns:a16="http://schemas.microsoft.com/office/drawing/2014/main" id="{1F2D9050-5CA6-B54C-9E04-D62BF4F7574B}"/>
                  </a:ext>
                </a:extLst>
              </p:cNvPr>
              <p:cNvSpPr/>
              <p:nvPr/>
            </p:nvSpPr>
            <p:spPr>
              <a:xfrm>
                <a:off x="1957129" y="6166936"/>
                <a:ext cx="2199257" cy="276999"/>
              </a:xfrm>
              <a:prstGeom prst="rect">
                <a:avLst/>
              </a:prstGeom>
            </p:spPr>
            <p:txBody>
              <a:bodyPr wrap="square">
                <a:spAutoFit/>
              </a:bodyPr>
              <a:lstStyle/>
              <a:p>
                <a:r>
                  <a:rPr lang="en-US" sz="1200" b="1" dirty="0">
                    <a:solidFill>
                      <a:srgbClr val="05BC57"/>
                    </a:solidFill>
                    <a:latin typeface="Arial" panose="020B0604020202020204" pitchFamily="34" charset="0"/>
                    <a:cs typeface="Arial" panose="020B0604020202020204" pitchFamily="34" charset="0"/>
                  </a:rPr>
                  <a:t>At or Above Target</a:t>
                </a:r>
              </a:p>
            </p:txBody>
          </p:sp>
          <p:sp>
            <p:nvSpPr>
              <p:cNvPr id="58" name="Oval 57">
                <a:extLst>
                  <a:ext uri="{FF2B5EF4-FFF2-40B4-BE49-F238E27FC236}">
                    <a16:creationId xmlns:a16="http://schemas.microsoft.com/office/drawing/2014/main" id="{5EA8CFDE-0E64-C04F-B9BB-E2F275EBC28A}"/>
                  </a:ext>
                </a:extLst>
              </p:cNvPr>
              <p:cNvSpPr/>
              <p:nvPr/>
            </p:nvSpPr>
            <p:spPr>
              <a:xfrm>
                <a:off x="1686021" y="6181066"/>
                <a:ext cx="305131" cy="265176"/>
              </a:xfrm>
              <a:prstGeom prst="ellipse">
                <a:avLst/>
              </a:prstGeom>
              <a:solidFill>
                <a:srgbClr val="006600"/>
              </a:solidFill>
              <a:ln>
                <a:noFill/>
              </a:ln>
              <a:scene3d>
                <a:camera prst="orthographicFront"/>
                <a:lightRig rig="soft" dir="t">
                  <a:rot lat="0" lon="0" rev="15600000"/>
                </a:lightRig>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prstMaterial="softEdge">
                  <a:bevelT w="25400" h="38100"/>
                </a:sp3d>
              </a:bodyPr>
              <a:lstStyle/>
              <a:p>
                <a:pPr algn="ctr"/>
                <a:r>
                  <a:rPr lang="en-US" b="1">
                    <a:ln/>
                    <a:solidFill>
                      <a:schemeClr val="accent4"/>
                    </a:solidFill>
                  </a:rPr>
                  <a:t>  </a:t>
                </a:r>
              </a:p>
            </p:txBody>
          </p:sp>
          <p:sp>
            <p:nvSpPr>
              <p:cNvPr id="59" name="Oval 58">
                <a:extLst>
                  <a:ext uri="{FF2B5EF4-FFF2-40B4-BE49-F238E27FC236}">
                    <a16:creationId xmlns:a16="http://schemas.microsoft.com/office/drawing/2014/main" id="{49E34979-8D87-294C-ACFE-48FBDA9BFE49}"/>
                  </a:ext>
                </a:extLst>
              </p:cNvPr>
              <p:cNvSpPr/>
              <p:nvPr/>
            </p:nvSpPr>
            <p:spPr>
              <a:xfrm>
                <a:off x="3929842" y="6169244"/>
                <a:ext cx="305131" cy="265176"/>
              </a:xfrm>
              <a:prstGeom prst="ellipse">
                <a:avLst/>
              </a:prstGeom>
              <a:solidFill>
                <a:srgbClr val="FFC000"/>
              </a:solidFill>
              <a:ln>
                <a:noFill/>
              </a:ln>
              <a:scene3d>
                <a:camera prst="orthographicFront"/>
                <a:lightRig rig="soft" dir="t">
                  <a:rot lat="0" lon="0" rev="15600000"/>
                </a:lightRig>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prstMaterial="softEdge">
                  <a:bevelT w="25400" h="38100"/>
                </a:sp3d>
              </a:bodyPr>
              <a:lstStyle/>
              <a:p>
                <a:pPr algn="ctr"/>
                <a:r>
                  <a:rPr lang="en-US" b="1">
                    <a:ln/>
                    <a:solidFill>
                      <a:schemeClr val="accent4"/>
                    </a:solidFill>
                  </a:rPr>
                  <a:t>  </a:t>
                </a:r>
              </a:p>
            </p:txBody>
          </p:sp>
        </p:grpSp>
        <p:sp>
          <p:nvSpPr>
            <p:cNvPr id="54" name="Rectangle 53">
              <a:extLst>
                <a:ext uri="{FF2B5EF4-FFF2-40B4-BE49-F238E27FC236}">
                  <a16:creationId xmlns:a16="http://schemas.microsoft.com/office/drawing/2014/main" id="{B26ACACA-DC39-084B-ACC4-83EF25A84151}"/>
                </a:ext>
              </a:extLst>
            </p:cNvPr>
            <p:cNvSpPr/>
            <p:nvPr/>
          </p:nvSpPr>
          <p:spPr>
            <a:xfrm>
              <a:off x="8297743" y="6104842"/>
              <a:ext cx="1172508" cy="276999"/>
            </a:xfrm>
            <a:prstGeom prst="rect">
              <a:avLst/>
            </a:prstGeom>
          </p:spPr>
          <p:txBody>
            <a:bodyPr wrap="none">
              <a:spAutoFit/>
            </a:bodyPr>
            <a:lstStyle/>
            <a:p>
              <a:r>
                <a:rPr lang="en-US" sz="1200" b="1" spc="-5" dirty="0">
                  <a:solidFill>
                    <a:srgbClr val="EC1C23"/>
                  </a:solidFill>
                  <a:latin typeface="Arial" panose="020B0604020202020204" pitchFamily="34" charset="0"/>
                  <a:ea typeface="Calibri" panose="020F0502020204030204" pitchFamily="34" charset="0"/>
                  <a:cs typeface="Arial" panose="020B0604020202020204" pitchFamily="34" charset="0"/>
                </a:rPr>
                <a:t>Below Baseline</a:t>
              </a:r>
              <a:endParaRPr lang="en-US" sz="1200" b="1" dirty="0">
                <a:latin typeface="Arial" panose="020B0604020202020204" pitchFamily="34" charset="0"/>
                <a:cs typeface="Arial" panose="020B0604020202020204" pitchFamily="34" charset="0"/>
              </a:endParaRPr>
            </a:p>
          </p:txBody>
        </p:sp>
        <p:sp>
          <p:nvSpPr>
            <p:cNvPr id="55" name="Oval 54">
              <a:extLst>
                <a:ext uri="{FF2B5EF4-FFF2-40B4-BE49-F238E27FC236}">
                  <a16:creationId xmlns:a16="http://schemas.microsoft.com/office/drawing/2014/main" id="{86F9DBC2-B620-E047-9009-A8F6B45A3EC3}"/>
                </a:ext>
              </a:extLst>
            </p:cNvPr>
            <p:cNvSpPr/>
            <p:nvPr/>
          </p:nvSpPr>
          <p:spPr>
            <a:xfrm>
              <a:off x="8070165" y="6102934"/>
              <a:ext cx="276098" cy="268542"/>
            </a:xfrm>
            <a:prstGeom prst="ellipse">
              <a:avLst/>
            </a:prstGeom>
            <a:solidFill>
              <a:srgbClr val="C00000"/>
            </a:solidFill>
            <a:ln>
              <a:noFill/>
            </a:ln>
            <a:scene3d>
              <a:camera prst="orthographicFront"/>
              <a:lightRig rig="soft" dir="t">
                <a:rot lat="0" lon="0" rev="15600000"/>
              </a:lightRig>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prstMaterial="softEdge">
                <a:bevelT w="25400" h="38100"/>
              </a:sp3d>
            </a:bodyPr>
            <a:lstStyle/>
            <a:p>
              <a:pPr algn="ctr"/>
              <a:r>
                <a:rPr lang="en-US" b="1">
                  <a:ln/>
                  <a:solidFill>
                    <a:schemeClr val="accent4"/>
                  </a:solidFill>
                </a:rPr>
                <a:t>  </a:t>
              </a:r>
            </a:p>
          </p:txBody>
        </p:sp>
      </p:grpSp>
      <p:sp>
        <p:nvSpPr>
          <p:cNvPr id="61" name="TextBox 60">
            <a:extLst>
              <a:ext uri="{FF2B5EF4-FFF2-40B4-BE49-F238E27FC236}">
                <a16:creationId xmlns:a16="http://schemas.microsoft.com/office/drawing/2014/main" id="{3C238504-B526-584C-9FB2-6FBC5238F3FC}"/>
              </a:ext>
            </a:extLst>
          </p:cNvPr>
          <p:cNvSpPr txBox="1"/>
          <p:nvPr/>
        </p:nvSpPr>
        <p:spPr>
          <a:xfrm>
            <a:off x="2681265" y="4822440"/>
            <a:ext cx="4444197" cy="307777"/>
          </a:xfrm>
          <a:prstGeom prst="rect">
            <a:avLst/>
          </a:prstGeom>
          <a:noFill/>
        </p:spPr>
        <p:txBody>
          <a:bodyPr wrap="square" lIns="91440" tIns="45720" rIns="91440" bIns="45720" rtlCol="0" anchor="t">
            <a:spAutoFit/>
          </a:bodyPr>
          <a:lstStyle/>
          <a:p>
            <a:pPr fontAlgn="base"/>
            <a:r>
              <a:rPr lang="en-US" sz="1400" b="1" dirty="0">
                <a:solidFill>
                  <a:schemeClr val="bg1"/>
                </a:solidFill>
                <a:latin typeface="Arial" panose="020B0604020202020204" pitchFamily="34" charset="0"/>
                <a:ea typeface="Times New Roman" panose="02020603050405020304" pitchFamily="18" charset="0"/>
              </a:rPr>
              <a:t>Note: Due to COVID-19, </a:t>
            </a:r>
            <a:endParaRPr lang="en-US" sz="1400" b="1" dirty="0">
              <a:solidFill>
                <a:schemeClr val="bg1"/>
              </a:solidFill>
              <a:latin typeface="Times New Roman" panose="02020603050405020304" pitchFamily="18" charset="0"/>
              <a:ea typeface="Times New Roman" panose="02020603050405020304" pitchFamily="18" charset="0"/>
            </a:endParaRPr>
          </a:p>
        </p:txBody>
      </p:sp>
      <p:sp>
        <p:nvSpPr>
          <p:cNvPr id="64" name="Text Placeholder 3">
            <a:extLst>
              <a:ext uri="{FF2B5EF4-FFF2-40B4-BE49-F238E27FC236}">
                <a16:creationId xmlns:a16="http://schemas.microsoft.com/office/drawing/2014/main" id="{78FF3861-03DF-244D-9EDE-7CD64BBEA350}"/>
              </a:ext>
            </a:extLst>
          </p:cNvPr>
          <p:cNvSpPr>
            <a:spLocks noGrp="1"/>
          </p:cNvSpPr>
          <p:nvPr>
            <p:ph type="body" sz="quarter" idx="10"/>
          </p:nvPr>
        </p:nvSpPr>
        <p:spPr>
          <a:xfrm>
            <a:off x="4440823" y="6510338"/>
            <a:ext cx="5845175" cy="260350"/>
          </a:xfrm>
        </p:spPr>
        <p:txBody>
          <a:bodyPr/>
          <a:lstStyle/>
          <a:p>
            <a:pPr lvl="0"/>
            <a:r>
              <a:rPr lang="en-US" dirty="0">
                <a:solidFill>
                  <a:srgbClr val="FFFFFF"/>
                </a:solidFill>
              </a:rPr>
              <a:t>Office of Strategic Planning and Initiatives</a:t>
            </a:r>
          </a:p>
          <a:p>
            <a:endParaRPr lang="en-US" dirty="0"/>
          </a:p>
        </p:txBody>
      </p:sp>
      <p:sp>
        <p:nvSpPr>
          <p:cNvPr id="9" name="Title 8">
            <a:extLst>
              <a:ext uri="{FF2B5EF4-FFF2-40B4-BE49-F238E27FC236}">
                <a16:creationId xmlns:a16="http://schemas.microsoft.com/office/drawing/2014/main" id="{3AB6ED98-475D-5D47-A459-B92263CE8EA2}"/>
              </a:ext>
            </a:extLst>
          </p:cNvPr>
          <p:cNvSpPr>
            <a:spLocks noGrp="1"/>
          </p:cNvSpPr>
          <p:nvPr>
            <p:ph type="title"/>
          </p:nvPr>
        </p:nvSpPr>
        <p:spPr/>
        <p:txBody>
          <a:bodyPr/>
          <a:lstStyle/>
          <a:p>
            <a:r>
              <a:rPr lang="en-US" dirty="0"/>
              <a:t>Reform state government</a:t>
            </a:r>
          </a:p>
        </p:txBody>
      </p:sp>
    </p:spTree>
    <p:extLst>
      <p:ext uri="{BB962C8B-B14F-4D97-AF65-F5344CB8AC3E}">
        <p14:creationId xmlns:p14="http://schemas.microsoft.com/office/powerpoint/2010/main" val="859118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Arrow: Chevron 4">
            <a:extLst>
              <a:ext uri="{FF2B5EF4-FFF2-40B4-BE49-F238E27FC236}">
                <a16:creationId xmlns:a16="http://schemas.microsoft.com/office/drawing/2014/main" id="{DB4209C6-BE69-A242-97AC-D096AFB2CBED}"/>
              </a:ext>
            </a:extLst>
          </p:cNvPr>
          <p:cNvSpPr txBox="1"/>
          <p:nvPr/>
        </p:nvSpPr>
        <p:spPr>
          <a:xfrm>
            <a:off x="491648" y="2500695"/>
            <a:ext cx="1569627" cy="251812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1275" tIns="41275" rIns="41275" bIns="41275" numCol="1" spcCol="1270" anchor="ctr" anchorCtr="0">
            <a:noAutofit/>
          </a:bodyPr>
          <a:lstStyle/>
          <a:p>
            <a:pPr algn="ctr"/>
            <a:r>
              <a:rPr lang="en-US" b="1">
                <a:solidFill>
                  <a:schemeClr val="bg1"/>
                </a:solidFill>
              </a:rPr>
              <a:t>Strengthen strategic partnerships and utilize technology to improve service delivery.</a:t>
            </a:r>
            <a:endParaRPr lang="en-US">
              <a:solidFill>
                <a:schemeClr val="bg1"/>
              </a:solidFill>
            </a:endParaRPr>
          </a:p>
        </p:txBody>
      </p:sp>
      <p:grpSp>
        <p:nvGrpSpPr>
          <p:cNvPr id="14" name="Group 13">
            <a:extLst>
              <a:ext uri="{FF2B5EF4-FFF2-40B4-BE49-F238E27FC236}">
                <a16:creationId xmlns:a16="http://schemas.microsoft.com/office/drawing/2014/main" id="{89D44F44-F2E3-4672-BE75-4292F79F37DA}"/>
              </a:ext>
            </a:extLst>
          </p:cNvPr>
          <p:cNvGrpSpPr/>
          <p:nvPr/>
        </p:nvGrpSpPr>
        <p:grpSpPr>
          <a:xfrm>
            <a:off x="2523910" y="1862022"/>
            <a:ext cx="9315475" cy="531360"/>
            <a:chOff x="515374" y="29140"/>
            <a:chExt cx="7955244" cy="531360"/>
          </a:xfrm>
          <a:scene3d>
            <a:camera prst="orthographicFront"/>
            <a:lightRig rig="threePt" dir="t">
              <a:rot lat="0" lon="0" rev="7500000"/>
            </a:lightRig>
          </a:scene3d>
        </p:grpSpPr>
        <p:sp>
          <p:nvSpPr>
            <p:cNvPr id="15" name="Rectangle: Rounded Corners 14">
              <a:extLst>
                <a:ext uri="{FF2B5EF4-FFF2-40B4-BE49-F238E27FC236}">
                  <a16:creationId xmlns:a16="http://schemas.microsoft.com/office/drawing/2014/main" id="{A2ADB770-627F-4425-9145-BD80D06EBF6D}"/>
                </a:ext>
              </a:extLst>
            </p:cNvPr>
            <p:cNvSpPr/>
            <p:nvPr/>
          </p:nvSpPr>
          <p:spPr>
            <a:xfrm>
              <a:off x="515374" y="29140"/>
              <a:ext cx="7955244" cy="531360"/>
            </a:xfrm>
            <a:prstGeom prst="roundRect">
              <a:avLst/>
            </a:prstGeom>
            <a:sp3d prstMaterial="plastic">
              <a:bevelT w="127000" h="25400" prst="relaxedInset"/>
            </a:sp3d>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sp>
        <p:sp>
          <p:nvSpPr>
            <p:cNvPr id="16" name="Rectangle: Rounded Corners 4">
              <a:extLst>
                <a:ext uri="{FF2B5EF4-FFF2-40B4-BE49-F238E27FC236}">
                  <a16:creationId xmlns:a16="http://schemas.microsoft.com/office/drawing/2014/main" id="{AB819B37-8499-458C-B02C-371AA89BE1B5}"/>
                </a:ext>
              </a:extLst>
            </p:cNvPr>
            <p:cNvSpPr txBox="1"/>
            <p:nvPr/>
          </p:nvSpPr>
          <p:spPr>
            <a:xfrm>
              <a:off x="541313" y="55079"/>
              <a:ext cx="7903366" cy="479482"/>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272719" tIns="0" rIns="272719" bIns="0" numCol="1" spcCol="1270" anchor="ctr" anchorCtr="0">
              <a:noAutofit/>
            </a:bodyPr>
            <a:lstStyle/>
            <a:p>
              <a:pPr marL="0" lvl="0" indent="0" algn="l" defTabSz="622300">
                <a:lnSpc>
                  <a:spcPct val="90000"/>
                </a:lnSpc>
                <a:spcBef>
                  <a:spcPct val="0"/>
                </a:spcBef>
                <a:spcAft>
                  <a:spcPct val="35000"/>
                </a:spcAft>
                <a:buNone/>
                <a:tabLst/>
              </a:pPr>
              <a:r>
                <a:rPr lang="en-US" sz="2400" b="1" kern="1200">
                  <a:latin typeface="Arial" panose="020B0604020202020204" pitchFamily="34" charset="0"/>
                  <a:cs typeface="Arial" panose="020B0604020202020204" pitchFamily="34" charset="0"/>
                </a:rPr>
                <a:t>2.2 Mobile Application Users</a:t>
              </a:r>
            </a:p>
          </p:txBody>
        </p:sp>
      </p:grpSp>
      <p:graphicFrame>
        <p:nvGraphicFramePr>
          <p:cNvPr id="22" name="Diagram 21">
            <a:extLst>
              <a:ext uri="{FF2B5EF4-FFF2-40B4-BE49-F238E27FC236}">
                <a16:creationId xmlns:a16="http://schemas.microsoft.com/office/drawing/2014/main" id="{2C24F6C9-B90F-46DE-8953-FCB4C2CE5223}"/>
              </a:ext>
            </a:extLst>
          </p:cNvPr>
          <p:cNvGraphicFramePr/>
          <p:nvPr>
            <p:extLst>
              <p:ext uri="{D42A27DB-BD31-4B8C-83A1-F6EECF244321}">
                <p14:modId xmlns:p14="http://schemas.microsoft.com/office/powerpoint/2010/main" val="895622070"/>
              </p:ext>
            </p:extLst>
          </p:nvPr>
        </p:nvGraphicFramePr>
        <p:xfrm>
          <a:off x="2420793" y="2513794"/>
          <a:ext cx="9414136" cy="195063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6" name="TextBox 25">
            <a:extLst>
              <a:ext uri="{FF2B5EF4-FFF2-40B4-BE49-F238E27FC236}">
                <a16:creationId xmlns:a16="http://schemas.microsoft.com/office/drawing/2014/main" id="{130C0157-9AFA-47D7-80E1-28BD64E0F91C}"/>
              </a:ext>
            </a:extLst>
          </p:cNvPr>
          <p:cNvSpPr txBox="1"/>
          <p:nvPr/>
        </p:nvSpPr>
        <p:spPr>
          <a:xfrm>
            <a:off x="2420793" y="1342582"/>
            <a:ext cx="6427144" cy="461665"/>
          </a:xfrm>
          <a:prstGeom prst="rect">
            <a:avLst/>
          </a:prstGeom>
          <a:noFill/>
        </p:spPr>
        <p:txBody>
          <a:bodyPr wrap="none" rtlCol="0">
            <a:spAutoFit/>
          </a:bodyPr>
          <a:lstStyle/>
          <a:p>
            <a:r>
              <a:rPr lang="en-US" sz="2400" b="1" cap="small">
                <a:solidFill>
                  <a:schemeClr val="accent6">
                    <a:lumMod val="50000"/>
                  </a:schemeClr>
                </a:solidFill>
                <a:latin typeface="Arial" panose="020B0604020202020204" pitchFamily="34" charset="0"/>
                <a:cs typeface="Arial" panose="020B0604020202020204" pitchFamily="34" charset="0"/>
              </a:rPr>
              <a:t>Division of Child Support Services </a:t>
            </a:r>
            <a:r>
              <a:rPr lang="en-US" sz="2400" b="1">
                <a:solidFill>
                  <a:schemeClr val="accent6">
                    <a:lumMod val="50000"/>
                  </a:schemeClr>
                </a:solidFill>
                <a:latin typeface="Arial" panose="020B0604020202020204" pitchFamily="34" charset="0"/>
                <a:cs typeface="Arial" panose="020B0604020202020204" pitchFamily="34" charset="0"/>
              </a:rPr>
              <a:t>(DCSS)</a:t>
            </a:r>
          </a:p>
        </p:txBody>
      </p:sp>
      <p:sp>
        <p:nvSpPr>
          <p:cNvPr id="27" name="Oval 26">
            <a:extLst>
              <a:ext uri="{FF2B5EF4-FFF2-40B4-BE49-F238E27FC236}">
                <a16:creationId xmlns:a16="http://schemas.microsoft.com/office/drawing/2014/main" id="{902CB47D-72D4-0A40-86AE-62D2BFA57F2B}"/>
              </a:ext>
            </a:extLst>
          </p:cNvPr>
          <p:cNvSpPr/>
          <p:nvPr/>
        </p:nvSpPr>
        <p:spPr>
          <a:xfrm>
            <a:off x="11358653" y="1964966"/>
            <a:ext cx="332548" cy="318570"/>
          </a:xfrm>
          <a:prstGeom prst="ellipse">
            <a:avLst/>
          </a:prstGeom>
          <a:solidFill>
            <a:srgbClr val="005828"/>
          </a:solidFill>
          <a:ln>
            <a:noFill/>
          </a:ln>
          <a:scene3d>
            <a:camera prst="orthographicFront"/>
            <a:lightRig rig="soft" dir="t">
              <a:rot lat="0" lon="0" rev="15600000"/>
            </a:lightRig>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prstMaterial="softEdge">
              <a:bevelT w="25400" h="38100"/>
            </a:sp3d>
          </a:bodyPr>
          <a:lstStyle/>
          <a:p>
            <a:pPr algn="ctr"/>
            <a:r>
              <a:rPr lang="en-US" b="1">
                <a:ln/>
                <a:solidFill>
                  <a:schemeClr val="accent4"/>
                </a:solidFill>
              </a:rPr>
              <a:t>  </a:t>
            </a:r>
          </a:p>
        </p:txBody>
      </p:sp>
      <p:sp>
        <p:nvSpPr>
          <p:cNvPr id="32" name="Title 1">
            <a:extLst>
              <a:ext uri="{FF2B5EF4-FFF2-40B4-BE49-F238E27FC236}">
                <a16:creationId xmlns:a16="http://schemas.microsoft.com/office/drawing/2014/main" id="{9F7BC0C1-1ED8-5647-BD99-C2CD92BD4295}"/>
              </a:ext>
            </a:extLst>
          </p:cNvPr>
          <p:cNvSpPr>
            <a:spLocks noGrp="1"/>
          </p:cNvSpPr>
          <p:nvPr>
            <p:ph type="title"/>
          </p:nvPr>
        </p:nvSpPr>
        <p:spPr>
          <a:xfrm>
            <a:off x="349623" y="256185"/>
            <a:ext cx="11497235" cy="1033368"/>
          </a:xfrm>
        </p:spPr>
        <p:txBody>
          <a:bodyPr/>
          <a:lstStyle/>
          <a:p>
            <a:r>
              <a:rPr lang="en-US" dirty="0"/>
              <a:t>Reform state government</a:t>
            </a:r>
          </a:p>
        </p:txBody>
      </p:sp>
      <p:grpSp>
        <p:nvGrpSpPr>
          <p:cNvPr id="35" name="Group 34">
            <a:extLst>
              <a:ext uri="{FF2B5EF4-FFF2-40B4-BE49-F238E27FC236}">
                <a16:creationId xmlns:a16="http://schemas.microsoft.com/office/drawing/2014/main" id="{AF2BDDD8-1968-B740-98EA-E95BFF46D154}"/>
              </a:ext>
            </a:extLst>
          </p:cNvPr>
          <p:cNvGrpSpPr/>
          <p:nvPr/>
        </p:nvGrpSpPr>
        <p:grpSpPr>
          <a:xfrm>
            <a:off x="861924" y="567139"/>
            <a:ext cx="809180" cy="809180"/>
            <a:chOff x="476490" y="0"/>
            <a:chExt cx="809180" cy="809180"/>
          </a:xfrm>
        </p:grpSpPr>
        <p:sp>
          <p:nvSpPr>
            <p:cNvPr id="36" name="Oval 35">
              <a:extLst>
                <a:ext uri="{FF2B5EF4-FFF2-40B4-BE49-F238E27FC236}">
                  <a16:creationId xmlns:a16="http://schemas.microsoft.com/office/drawing/2014/main" id="{84A2432A-32B8-A144-BE81-E022DCBF134D}"/>
                </a:ext>
              </a:extLst>
            </p:cNvPr>
            <p:cNvSpPr/>
            <p:nvPr/>
          </p:nvSpPr>
          <p:spPr>
            <a:xfrm>
              <a:off x="476490" y="0"/>
              <a:ext cx="809180" cy="809180"/>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7" name="Oval 4">
              <a:extLst>
                <a:ext uri="{FF2B5EF4-FFF2-40B4-BE49-F238E27FC236}">
                  <a16:creationId xmlns:a16="http://schemas.microsoft.com/office/drawing/2014/main" id="{4909FCE6-1469-C040-BEEC-5BCE5875D7CD}"/>
                </a:ext>
              </a:extLst>
            </p:cNvPr>
            <p:cNvSpPr txBox="1"/>
            <p:nvPr/>
          </p:nvSpPr>
          <p:spPr>
            <a:xfrm>
              <a:off x="626432" y="118502"/>
              <a:ext cx="542147" cy="57217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1911350">
                <a:lnSpc>
                  <a:spcPct val="90000"/>
                </a:lnSpc>
                <a:spcBef>
                  <a:spcPct val="0"/>
                </a:spcBef>
                <a:spcAft>
                  <a:spcPct val="35000"/>
                </a:spcAft>
                <a:buNone/>
              </a:pPr>
              <a:r>
                <a:rPr lang="en-US" sz="4300" b="1" kern="1200"/>
                <a:t>2</a:t>
              </a:r>
            </a:p>
          </p:txBody>
        </p:sp>
      </p:grpSp>
      <p:grpSp>
        <p:nvGrpSpPr>
          <p:cNvPr id="45" name="Group 44">
            <a:extLst>
              <a:ext uri="{FF2B5EF4-FFF2-40B4-BE49-F238E27FC236}">
                <a16:creationId xmlns:a16="http://schemas.microsoft.com/office/drawing/2014/main" id="{34440EDD-E885-6A45-A5D4-8149120A3D49}"/>
              </a:ext>
            </a:extLst>
          </p:cNvPr>
          <p:cNvGrpSpPr/>
          <p:nvPr/>
        </p:nvGrpSpPr>
        <p:grpSpPr>
          <a:xfrm>
            <a:off x="349622" y="805912"/>
            <a:ext cx="1866635" cy="5501900"/>
            <a:chOff x="349622" y="805912"/>
            <a:chExt cx="1866635" cy="5501900"/>
          </a:xfrm>
        </p:grpSpPr>
        <p:sp>
          <p:nvSpPr>
            <p:cNvPr id="46" name="Arrow: Chevron 21">
              <a:extLst>
                <a:ext uri="{FF2B5EF4-FFF2-40B4-BE49-F238E27FC236}">
                  <a16:creationId xmlns:a16="http://schemas.microsoft.com/office/drawing/2014/main" id="{AD219E3F-E532-3B4B-B709-CB99EBD5C6BB}"/>
                </a:ext>
              </a:extLst>
            </p:cNvPr>
            <p:cNvSpPr/>
            <p:nvPr/>
          </p:nvSpPr>
          <p:spPr>
            <a:xfrm rot="5400000">
              <a:off x="-1468010" y="2623544"/>
              <a:ext cx="5501900" cy="1866635"/>
            </a:xfrm>
            <a:prstGeom prst="chevron">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7" name="Arrow: Chevron 4">
              <a:extLst>
                <a:ext uri="{FF2B5EF4-FFF2-40B4-BE49-F238E27FC236}">
                  <a16:creationId xmlns:a16="http://schemas.microsoft.com/office/drawing/2014/main" id="{D83441F2-FCFF-D248-A1C4-D727146420F4}"/>
                </a:ext>
              </a:extLst>
            </p:cNvPr>
            <p:cNvSpPr txBox="1"/>
            <p:nvPr/>
          </p:nvSpPr>
          <p:spPr>
            <a:xfrm>
              <a:off x="491648" y="2500695"/>
              <a:ext cx="1569627" cy="251812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1275" tIns="41275" rIns="41275" bIns="41275" numCol="1" spcCol="1270" anchor="ctr" anchorCtr="0">
              <a:noAutofit/>
            </a:bodyPr>
            <a:lstStyle/>
            <a:p>
              <a:pPr algn="ctr"/>
              <a:r>
                <a:rPr lang="en-US" b="1">
                  <a:solidFill>
                    <a:schemeClr val="bg1"/>
                  </a:solidFill>
                </a:rPr>
                <a:t>Strengthen strategic partnerships and utilize technology to improve service delivery.</a:t>
              </a:r>
              <a:endParaRPr lang="en-US">
                <a:solidFill>
                  <a:schemeClr val="bg1"/>
                </a:solidFill>
              </a:endParaRPr>
            </a:p>
          </p:txBody>
        </p:sp>
      </p:grpSp>
      <p:graphicFrame>
        <p:nvGraphicFramePr>
          <p:cNvPr id="55" name="Table 54">
            <a:extLst>
              <a:ext uri="{FF2B5EF4-FFF2-40B4-BE49-F238E27FC236}">
                <a16:creationId xmlns:a16="http://schemas.microsoft.com/office/drawing/2014/main" id="{E14796FB-D5AD-4F4C-8726-9E36CD93B205}"/>
              </a:ext>
            </a:extLst>
          </p:cNvPr>
          <p:cNvGraphicFramePr>
            <a:graphicFrameLocks noGrp="1"/>
          </p:cNvGraphicFramePr>
          <p:nvPr>
            <p:extLst>
              <p:ext uri="{D42A27DB-BD31-4B8C-83A1-F6EECF244321}">
                <p14:modId xmlns:p14="http://schemas.microsoft.com/office/powerpoint/2010/main" val="2465808677"/>
              </p:ext>
            </p:extLst>
          </p:nvPr>
        </p:nvGraphicFramePr>
        <p:xfrm>
          <a:off x="7822107" y="4932796"/>
          <a:ext cx="4015051" cy="781268"/>
        </p:xfrm>
        <a:graphic>
          <a:graphicData uri="http://schemas.openxmlformats.org/drawingml/2006/table">
            <a:tbl>
              <a:tblPr firstRow="1" bandRow="1">
                <a:tableStyleId>{5C22544A-7EE6-4342-B048-85BDC9FD1C3A}</a:tableStyleId>
              </a:tblPr>
              <a:tblGrid>
                <a:gridCol w="1047039">
                  <a:extLst>
                    <a:ext uri="{9D8B030D-6E8A-4147-A177-3AD203B41FA5}">
                      <a16:colId xmlns:a16="http://schemas.microsoft.com/office/drawing/2014/main" val="2859239521"/>
                    </a:ext>
                  </a:extLst>
                </a:gridCol>
                <a:gridCol w="953750">
                  <a:extLst>
                    <a:ext uri="{9D8B030D-6E8A-4147-A177-3AD203B41FA5}">
                      <a16:colId xmlns:a16="http://schemas.microsoft.com/office/drawing/2014/main" val="2992965316"/>
                    </a:ext>
                  </a:extLst>
                </a:gridCol>
                <a:gridCol w="1017807">
                  <a:extLst>
                    <a:ext uri="{9D8B030D-6E8A-4147-A177-3AD203B41FA5}">
                      <a16:colId xmlns:a16="http://schemas.microsoft.com/office/drawing/2014/main" val="238686205"/>
                    </a:ext>
                  </a:extLst>
                </a:gridCol>
                <a:gridCol w="996455">
                  <a:extLst>
                    <a:ext uri="{9D8B030D-6E8A-4147-A177-3AD203B41FA5}">
                      <a16:colId xmlns:a16="http://schemas.microsoft.com/office/drawing/2014/main" val="3554483202"/>
                    </a:ext>
                  </a:extLst>
                </a:gridCol>
              </a:tblGrid>
              <a:tr h="488292">
                <a:tc>
                  <a:txBody>
                    <a:bodyPr/>
                    <a:lstStyle/>
                    <a:p>
                      <a:pPr lvl="0" algn="ctr">
                        <a:buNone/>
                      </a:pPr>
                      <a:r>
                        <a:rPr lang="en-US" sz="1200" b="1" i="0" u="none" strike="noStrike" noProof="0">
                          <a:effectLst/>
                          <a:latin typeface="Arial"/>
                        </a:rPr>
                        <a:t>Result</a:t>
                      </a:r>
                    </a:p>
                    <a:p>
                      <a:pPr lvl="0" algn="ctr">
                        <a:buNone/>
                      </a:pPr>
                      <a:r>
                        <a:rPr lang="en-US" sz="1200" b="1" i="0" u="none" strike="noStrike" noProof="0">
                          <a:effectLst/>
                          <a:latin typeface="Arial"/>
                        </a:rPr>
                        <a:t>Q1 </a:t>
                      </a:r>
                      <a:endParaRPr lang="en-US" sz="120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lvl="0" algn="ctr">
                        <a:buNone/>
                      </a:pPr>
                      <a:r>
                        <a:rPr lang="en-US" sz="1200" b="1" i="0" u="none" strike="noStrike" kern="1200" noProof="0">
                          <a:solidFill>
                            <a:schemeClr val="lt1"/>
                          </a:solidFill>
                          <a:effectLst/>
                          <a:latin typeface="Arial"/>
                          <a:ea typeface="+mn-ea"/>
                          <a:cs typeface="+mn-cs"/>
                        </a:rPr>
                        <a:t>Result</a:t>
                      </a:r>
                    </a:p>
                    <a:p>
                      <a:pPr lvl="0" algn="ctr">
                        <a:buNone/>
                      </a:pPr>
                      <a:r>
                        <a:rPr lang="en-US" sz="1200" b="1" i="0" u="none" strike="noStrike" kern="1200" noProof="0">
                          <a:solidFill>
                            <a:schemeClr val="lt1"/>
                          </a:solidFill>
                          <a:effectLst/>
                          <a:latin typeface="Arial"/>
                          <a:ea typeface="+mn-ea"/>
                          <a:cs typeface="+mn-cs"/>
                        </a:rPr>
                        <a:t>Q2</a:t>
                      </a:r>
                      <a:endParaRPr lang="en-US" sz="1200" b="1" i="0" u="none" strike="noStrike" kern="1200">
                        <a:solidFill>
                          <a:schemeClr val="lt1"/>
                        </a:solidFill>
                        <a:effectLst/>
                        <a:latin typeface="Arial"/>
                        <a:ea typeface="+mn-ea"/>
                        <a:cs typeface="+mn-cs"/>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algn="ctr" fontAlgn="base"/>
                      <a:r>
                        <a:rPr lang="en-US" sz="1200" b="1" i="0" u="none" strike="noStrike" kern="1200">
                          <a:solidFill>
                            <a:schemeClr val="lt1"/>
                          </a:solidFill>
                          <a:effectLst/>
                          <a:latin typeface="Arial"/>
                          <a:ea typeface="+mn-ea"/>
                          <a:cs typeface="+mn-cs"/>
                        </a:rPr>
                        <a:t>Result</a:t>
                      </a:r>
                    </a:p>
                    <a:p>
                      <a:pPr algn="ctr" fontAlgn="base"/>
                      <a:r>
                        <a:rPr lang="en-US" sz="1200" b="1" i="0" u="none" strike="noStrike" kern="1200">
                          <a:solidFill>
                            <a:schemeClr val="lt1"/>
                          </a:solidFill>
                          <a:effectLst/>
                          <a:latin typeface="Arial"/>
                          <a:ea typeface="+mn-ea"/>
                          <a:cs typeface="+mn-cs"/>
                        </a:rPr>
                        <a:t>Q3</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algn="ctr" fontAlgn="auto"/>
                      <a:r>
                        <a:rPr lang="en-US" sz="1200" b="1" i="0" u="none" strike="noStrike" kern="1200">
                          <a:solidFill>
                            <a:schemeClr val="lt1"/>
                          </a:solidFill>
                          <a:effectLst/>
                          <a:latin typeface="Arial"/>
                          <a:ea typeface="+mn-ea"/>
                          <a:cs typeface="+mn-cs"/>
                        </a:rPr>
                        <a:t>​</a:t>
                      </a:r>
                      <a:r>
                        <a:rPr lang="en-US" sz="1200" b="1" i="0" u="none" strike="noStrike" kern="1200" noProof="0">
                          <a:solidFill>
                            <a:schemeClr val="lt1"/>
                          </a:solidFill>
                          <a:effectLst/>
                          <a:latin typeface="Arial"/>
                          <a:ea typeface="+mn-ea"/>
                          <a:cs typeface="+mn-cs"/>
                        </a:rPr>
                        <a:t>Result</a:t>
                      </a:r>
                    </a:p>
                    <a:p>
                      <a:pPr lvl="0" algn="ctr">
                        <a:buNone/>
                      </a:pPr>
                      <a:r>
                        <a:rPr lang="en-US" sz="1200" b="1" i="0" u="none" strike="noStrike" kern="1200" noProof="0">
                          <a:solidFill>
                            <a:schemeClr val="lt1"/>
                          </a:solidFill>
                          <a:effectLst/>
                          <a:latin typeface="Arial"/>
                          <a:ea typeface="+mn-ea"/>
                          <a:cs typeface="+mn-cs"/>
                        </a:rPr>
                        <a:t>Q4</a:t>
                      </a:r>
                      <a:endParaRPr lang="en-US" sz="1200" b="1" i="0" u="none" strike="noStrike" kern="1200">
                        <a:solidFill>
                          <a:schemeClr val="lt1"/>
                        </a:solidFill>
                        <a:effectLst/>
                        <a:latin typeface="Arial"/>
                        <a:ea typeface="+mn-ea"/>
                        <a:cs typeface="+mn-cs"/>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extLst>
                  <a:ext uri="{0D108BD9-81ED-4DB2-BD59-A6C34878D82A}">
                    <a16:rowId xmlns:a16="http://schemas.microsoft.com/office/drawing/2014/main" val="2948275390"/>
                  </a:ext>
                </a:extLst>
              </a:tr>
              <a:tr h="292976">
                <a:tc>
                  <a:txBody>
                    <a:bodyPr/>
                    <a:lstStyle/>
                    <a:p>
                      <a:pPr algn="ctr" fontAlgn="base"/>
                      <a:r>
                        <a:rPr lang="en-US" sz="1200" b="1" kern="1200" dirty="0">
                          <a:solidFill>
                            <a:schemeClr val="dk1"/>
                          </a:solidFill>
                          <a:effectLst/>
                          <a:latin typeface="+mn-lt"/>
                          <a:ea typeface="+mn-ea"/>
                          <a:cs typeface="+mn-cs"/>
                        </a:rPr>
                        <a:t>70,836</a:t>
                      </a: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2">
                        <a:lumMod val="90000"/>
                      </a:schemeClr>
                    </a:solidFill>
                  </a:tcPr>
                </a:tc>
                <a:tc>
                  <a:txBody>
                    <a:bodyPr/>
                    <a:lstStyle/>
                    <a:p>
                      <a:pPr lvl="0" algn="ctr">
                        <a:buNone/>
                      </a:pPr>
                      <a:r>
                        <a:rPr lang="en-US" sz="1200" b="1" kern="1200">
                          <a:solidFill>
                            <a:schemeClr val="dk1"/>
                          </a:solidFill>
                          <a:effectLst/>
                          <a:latin typeface="+mn-lt"/>
                          <a:ea typeface="+mn-ea"/>
                          <a:cs typeface="+mn-cs"/>
                        </a:rPr>
                        <a:t>79,376</a:t>
                      </a: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2">
                        <a:lumMod val="90000"/>
                      </a:schemeClr>
                    </a:solidFill>
                  </a:tcPr>
                </a:tc>
                <a:tc>
                  <a:txBody>
                    <a:bodyPr/>
                    <a:lstStyle/>
                    <a:p>
                      <a:pPr algn="ctr" fontAlgn="base"/>
                      <a:r>
                        <a:rPr lang="en-US" sz="1200" b="1" kern="1200">
                          <a:solidFill>
                            <a:schemeClr val="dk1"/>
                          </a:solidFill>
                          <a:effectLst/>
                          <a:latin typeface="+mn-lt"/>
                          <a:ea typeface="+mn-ea"/>
                          <a:cs typeface="+mn-cs"/>
                        </a:rPr>
                        <a:t>90,405</a:t>
                      </a: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2">
                        <a:lumMod val="90000"/>
                      </a:schemeClr>
                    </a:solidFill>
                  </a:tcPr>
                </a:tc>
                <a:tc>
                  <a:txBody>
                    <a:bodyPr/>
                    <a:lstStyle/>
                    <a:p>
                      <a:pPr algn="ctr" fontAlgn="auto"/>
                      <a:r>
                        <a:rPr lang="en-US" sz="1200" b="1" dirty="0">
                          <a:effectLst/>
                          <a:latin typeface="Arial"/>
                        </a:rPr>
                        <a:t>84,159</a:t>
                      </a: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2">
                        <a:lumMod val="90000"/>
                      </a:schemeClr>
                    </a:solidFill>
                  </a:tcPr>
                </a:tc>
                <a:extLst>
                  <a:ext uri="{0D108BD9-81ED-4DB2-BD59-A6C34878D82A}">
                    <a16:rowId xmlns:a16="http://schemas.microsoft.com/office/drawing/2014/main" val="1470773360"/>
                  </a:ext>
                </a:extLst>
              </a:tr>
            </a:tbl>
          </a:graphicData>
        </a:graphic>
      </p:graphicFrame>
      <p:graphicFrame>
        <p:nvGraphicFramePr>
          <p:cNvPr id="56" name="Table 55">
            <a:extLst>
              <a:ext uri="{FF2B5EF4-FFF2-40B4-BE49-F238E27FC236}">
                <a16:creationId xmlns:a16="http://schemas.microsoft.com/office/drawing/2014/main" id="{E7C8D075-6936-0E40-98E7-F913DFF9F6D6}"/>
              </a:ext>
            </a:extLst>
          </p:cNvPr>
          <p:cNvGraphicFramePr>
            <a:graphicFrameLocks noGrp="1"/>
          </p:cNvGraphicFramePr>
          <p:nvPr>
            <p:extLst>
              <p:ext uri="{D42A27DB-BD31-4B8C-83A1-F6EECF244321}">
                <p14:modId xmlns:p14="http://schemas.microsoft.com/office/powerpoint/2010/main" val="2284272747"/>
              </p:ext>
            </p:extLst>
          </p:nvPr>
        </p:nvGraphicFramePr>
        <p:xfrm>
          <a:off x="7816241" y="4172779"/>
          <a:ext cx="4020915" cy="812580"/>
        </p:xfrm>
        <a:graphic>
          <a:graphicData uri="http://schemas.openxmlformats.org/drawingml/2006/table">
            <a:tbl>
              <a:tblPr firstRow="1" bandRow="1">
                <a:tableStyleId>{5C22544A-7EE6-4342-B048-85BDC9FD1C3A}</a:tableStyleId>
              </a:tblPr>
              <a:tblGrid>
                <a:gridCol w="970854">
                  <a:extLst>
                    <a:ext uri="{9D8B030D-6E8A-4147-A177-3AD203B41FA5}">
                      <a16:colId xmlns:a16="http://schemas.microsoft.com/office/drawing/2014/main" val="2756712608"/>
                    </a:ext>
                  </a:extLst>
                </a:gridCol>
                <a:gridCol w="1101169">
                  <a:extLst>
                    <a:ext uri="{9D8B030D-6E8A-4147-A177-3AD203B41FA5}">
                      <a16:colId xmlns:a16="http://schemas.microsoft.com/office/drawing/2014/main" val="644144769"/>
                    </a:ext>
                  </a:extLst>
                </a:gridCol>
                <a:gridCol w="1009405">
                  <a:extLst>
                    <a:ext uri="{9D8B030D-6E8A-4147-A177-3AD203B41FA5}">
                      <a16:colId xmlns:a16="http://schemas.microsoft.com/office/drawing/2014/main" val="2407208335"/>
                    </a:ext>
                  </a:extLst>
                </a:gridCol>
                <a:gridCol w="939487">
                  <a:extLst>
                    <a:ext uri="{9D8B030D-6E8A-4147-A177-3AD203B41FA5}">
                      <a16:colId xmlns:a16="http://schemas.microsoft.com/office/drawing/2014/main" val="3937966216"/>
                    </a:ext>
                  </a:extLst>
                </a:gridCol>
              </a:tblGrid>
              <a:tr h="488293">
                <a:tc>
                  <a:txBody>
                    <a:bodyPr/>
                    <a:lstStyle/>
                    <a:p>
                      <a:pPr lvl="0" algn="ctr">
                        <a:buNone/>
                      </a:pPr>
                      <a:r>
                        <a:rPr lang="en-US" sz="1200" b="1" i="0" u="none" strike="noStrike" noProof="0" dirty="0">
                          <a:effectLst/>
                          <a:latin typeface="Arial"/>
                        </a:rPr>
                        <a:t>Target</a:t>
                      </a:r>
                    </a:p>
                    <a:p>
                      <a:pPr lvl="0" algn="ctr">
                        <a:buNone/>
                      </a:pPr>
                      <a:r>
                        <a:rPr lang="en-US" sz="1200" b="1" i="0" u="none" strike="noStrike" noProof="0" dirty="0">
                          <a:effectLst/>
                          <a:latin typeface="Arial"/>
                        </a:rPr>
                        <a:t>Q1</a:t>
                      </a:r>
                      <a:endParaRPr lang="en-US" sz="1200"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lvl="0" algn="ctr">
                        <a:buNone/>
                      </a:pPr>
                      <a:r>
                        <a:rPr lang="en-US" sz="1200" b="1" i="0" u="none" strike="noStrike" kern="1200" noProof="0" dirty="0">
                          <a:solidFill>
                            <a:schemeClr val="lt1"/>
                          </a:solidFill>
                          <a:effectLst/>
                          <a:latin typeface="Arial"/>
                          <a:ea typeface="+mn-ea"/>
                          <a:cs typeface="+mn-cs"/>
                        </a:rPr>
                        <a:t>Target</a:t>
                      </a:r>
                    </a:p>
                    <a:p>
                      <a:pPr lvl="0" algn="ctr">
                        <a:buNone/>
                      </a:pPr>
                      <a:r>
                        <a:rPr lang="en-US" sz="1200" b="1" i="0" u="none" strike="noStrike" kern="1200" noProof="0" dirty="0">
                          <a:solidFill>
                            <a:schemeClr val="lt1"/>
                          </a:solidFill>
                          <a:effectLst/>
                          <a:latin typeface="Arial"/>
                          <a:ea typeface="+mn-ea"/>
                          <a:cs typeface="+mn-cs"/>
                        </a:rPr>
                        <a:t>Q2</a:t>
                      </a:r>
                      <a:endParaRPr lang="en-US" sz="1200" b="1" i="0" u="none" strike="noStrike" kern="1200" dirty="0">
                        <a:solidFill>
                          <a:schemeClr val="lt1"/>
                        </a:solidFill>
                        <a:effectLst/>
                        <a:latin typeface="Arial"/>
                        <a:ea typeface="+mn-ea"/>
                        <a:cs typeface="+mn-cs"/>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algn="ctr" fontAlgn="base"/>
                      <a:r>
                        <a:rPr lang="en-US" sz="1200" b="1" i="0" u="none" strike="noStrike" kern="1200">
                          <a:solidFill>
                            <a:schemeClr val="lt1"/>
                          </a:solidFill>
                          <a:effectLst/>
                          <a:latin typeface="Arial"/>
                          <a:ea typeface="+mn-ea"/>
                          <a:cs typeface="+mn-cs"/>
                        </a:rPr>
                        <a:t>Target</a:t>
                      </a:r>
                    </a:p>
                    <a:p>
                      <a:pPr algn="ctr" fontAlgn="base"/>
                      <a:r>
                        <a:rPr lang="en-US" sz="1200" b="1" i="0" u="none" strike="noStrike" kern="1200">
                          <a:solidFill>
                            <a:schemeClr val="lt1"/>
                          </a:solidFill>
                          <a:effectLst/>
                          <a:latin typeface="Arial"/>
                          <a:ea typeface="+mn-ea"/>
                          <a:cs typeface="+mn-cs"/>
                        </a:rPr>
                        <a:t>Q3</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lvl="0" algn="ctr">
                        <a:buNone/>
                      </a:pPr>
                      <a:r>
                        <a:rPr lang="en-US" sz="1200" b="1" i="0" u="none" strike="noStrike" kern="1200" noProof="0">
                          <a:solidFill>
                            <a:schemeClr val="lt1"/>
                          </a:solidFill>
                          <a:effectLst/>
                          <a:latin typeface="Arial"/>
                          <a:ea typeface="+mn-ea"/>
                          <a:cs typeface="+mn-cs"/>
                        </a:rPr>
                        <a:t>Target</a:t>
                      </a:r>
                    </a:p>
                    <a:p>
                      <a:pPr lvl="0" algn="ctr">
                        <a:buNone/>
                      </a:pPr>
                      <a:r>
                        <a:rPr lang="en-US" sz="1200" b="1" i="0" u="none" strike="noStrike" kern="1200" noProof="0">
                          <a:solidFill>
                            <a:schemeClr val="lt1"/>
                          </a:solidFill>
                          <a:effectLst/>
                          <a:latin typeface="Arial"/>
                          <a:ea typeface="+mn-ea"/>
                          <a:cs typeface="+mn-cs"/>
                        </a:rPr>
                        <a:t>Q4</a:t>
                      </a:r>
                      <a:endParaRPr lang="en-US" sz="1200" b="1" i="0" u="none" strike="noStrike" kern="1200">
                        <a:solidFill>
                          <a:schemeClr val="lt1"/>
                        </a:solidFill>
                        <a:effectLst/>
                        <a:latin typeface="Arial"/>
                        <a:ea typeface="+mn-ea"/>
                        <a:cs typeface="+mn-cs"/>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extLst>
                  <a:ext uri="{0D108BD9-81ED-4DB2-BD59-A6C34878D82A}">
                    <a16:rowId xmlns:a16="http://schemas.microsoft.com/office/drawing/2014/main" val="816728297"/>
                  </a:ext>
                </a:extLst>
              </a:tr>
              <a:tr h="324287">
                <a:tc>
                  <a:txBody>
                    <a:bodyPr/>
                    <a:lstStyle/>
                    <a:p>
                      <a:pPr lvl="0" algn="ctr">
                        <a:buNone/>
                      </a:pPr>
                      <a:r>
                        <a:rPr lang="en-US" sz="1200" b="1"/>
                        <a:t>50,876</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lvl="0" algn="ctr">
                        <a:buNone/>
                      </a:pPr>
                      <a:r>
                        <a:rPr lang="en-US" sz="1200" b="1" i="0" u="none" strike="noStrike" kern="1200">
                          <a:solidFill>
                            <a:schemeClr val="tx1"/>
                          </a:solidFill>
                          <a:effectLst/>
                          <a:latin typeface="Arial"/>
                          <a:ea typeface="+mn-ea"/>
                          <a:cs typeface="+mn-cs"/>
                        </a:rPr>
                        <a:t>55,917</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algn="ctr" fontAlgn="base"/>
                      <a:r>
                        <a:rPr lang="en-US" sz="1200" b="1" i="0" u="none" strike="noStrike" kern="1200">
                          <a:solidFill>
                            <a:schemeClr val="tx1"/>
                          </a:solidFill>
                          <a:effectLst/>
                          <a:latin typeface="Arial"/>
                          <a:ea typeface="+mn-ea"/>
                          <a:cs typeface="+mn-cs"/>
                        </a:rPr>
                        <a:t>60,959</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lvl="0" algn="ctr">
                        <a:buNone/>
                      </a:pPr>
                      <a:r>
                        <a:rPr lang="en-US" sz="1200" b="1" i="0" u="none" strike="noStrike" kern="1200" dirty="0">
                          <a:solidFill>
                            <a:schemeClr val="tx1"/>
                          </a:solidFill>
                          <a:effectLst/>
                          <a:latin typeface="Arial"/>
                          <a:ea typeface="+mn-ea"/>
                          <a:cs typeface="+mn-cs"/>
                        </a:rPr>
                        <a:t>66,000</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extLst>
                  <a:ext uri="{0D108BD9-81ED-4DB2-BD59-A6C34878D82A}">
                    <a16:rowId xmlns:a16="http://schemas.microsoft.com/office/drawing/2014/main" val="4119677891"/>
                  </a:ext>
                </a:extLst>
              </a:tr>
            </a:tbl>
          </a:graphicData>
        </a:graphic>
      </p:graphicFrame>
      <p:sp>
        <p:nvSpPr>
          <p:cNvPr id="2" name="Date Placeholder 1">
            <a:extLst>
              <a:ext uri="{FF2B5EF4-FFF2-40B4-BE49-F238E27FC236}">
                <a16:creationId xmlns:a16="http://schemas.microsoft.com/office/drawing/2014/main" id="{0BCC299B-08BC-1E42-BD5A-AD8F028490D4}"/>
              </a:ext>
            </a:extLst>
          </p:cNvPr>
          <p:cNvSpPr>
            <a:spLocks noGrp="1"/>
          </p:cNvSpPr>
          <p:nvPr>
            <p:ph type="dt" sz="half" idx="11"/>
          </p:nvPr>
        </p:nvSpPr>
        <p:spPr>
          <a:xfrm>
            <a:off x="9681882" y="6458363"/>
            <a:ext cx="1584643" cy="365125"/>
          </a:xfrm>
        </p:spPr>
        <p:txBody>
          <a:bodyPr/>
          <a:lstStyle/>
          <a:p>
            <a:fld id="{25E16F57-1E11-DE4D-A115-37E426C87B31}" type="datetime4">
              <a:rPr lang="en-US" smtClean="0"/>
              <a:t>August 25, 2021</a:t>
            </a:fld>
            <a:endParaRPr lang="en-US"/>
          </a:p>
        </p:txBody>
      </p:sp>
      <p:grpSp>
        <p:nvGrpSpPr>
          <p:cNvPr id="70" name="Group 69">
            <a:extLst>
              <a:ext uri="{FF2B5EF4-FFF2-40B4-BE49-F238E27FC236}">
                <a16:creationId xmlns:a16="http://schemas.microsoft.com/office/drawing/2014/main" id="{41A06AB7-FD55-CB4D-829B-0D63CFDE9D9C}"/>
              </a:ext>
            </a:extLst>
          </p:cNvPr>
          <p:cNvGrpSpPr/>
          <p:nvPr/>
        </p:nvGrpSpPr>
        <p:grpSpPr>
          <a:xfrm>
            <a:off x="4232916" y="6098708"/>
            <a:ext cx="6145689" cy="288820"/>
            <a:chOff x="3324562" y="6100518"/>
            <a:chExt cx="6145689" cy="288820"/>
          </a:xfrm>
        </p:grpSpPr>
        <p:grpSp>
          <p:nvGrpSpPr>
            <p:cNvPr id="71" name="Group 70">
              <a:extLst>
                <a:ext uri="{FF2B5EF4-FFF2-40B4-BE49-F238E27FC236}">
                  <a16:creationId xmlns:a16="http://schemas.microsoft.com/office/drawing/2014/main" id="{1D0AA90E-E467-5C40-8EF7-4248853EE6B4}"/>
                </a:ext>
              </a:extLst>
            </p:cNvPr>
            <p:cNvGrpSpPr/>
            <p:nvPr/>
          </p:nvGrpSpPr>
          <p:grpSpPr>
            <a:xfrm>
              <a:off x="3324562" y="6100518"/>
              <a:ext cx="4530971" cy="288820"/>
              <a:chOff x="1686021" y="6157422"/>
              <a:chExt cx="5039886" cy="288820"/>
            </a:xfrm>
          </p:grpSpPr>
          <p:sp>
            <p:nvSpPr>
              <p:cNvPr id="74" name="Rectangle 73">
                <a:extLst>
                  <a:ext uri="{FF2B5EF4-FFF2-40B4-BE49-F238E27FC236}">
                    <a16:creationId xmlns:a16="http://schemas.microsoft.com/office/drawing/2014/main" id="{732C6F24-554C-CC4B-879A-F2AE5827116A}"/>
                  </a:ext>
                </a:extLst>
              </p:cNvPr>
              <p:cNvSpPr/>
              <p:nvPr/>
            </p:nvSpPr>
            <p:spPr>
              <a:xfrm>
                <a:off x="4156387" y="6157422"/>
                <a:ext cx="2569520" cy="276999"/>
              </a:xfrm>
              <a:prstGeom prst="rect">
                <a:avLst/>
              </a:prstGeom>
            </p:spPr>
            <p:txBody>
              <a:bodyPr wrap="none">
                <a:spAutoFit/>
              </a:bodyPr>
              <a:lstStyle/>
              <a:p>
                <a:r>
                  <a:rPr lang="en-US" sz="1200" b="1" dirty="0">
                    <a:solidFill>
                      <a:srgbClr val="FFC20D"/>
                    </a:solidFill>
                    <a:latin typeface="Arial" panose="020B0604020202020204" pitchFamily="34" charset="0"/>
                    <a:ea typeface="Calibri" panose="020F0502020204030204" pitchFamily="34" charset="0"/>
                    <a:cs typeface="Arial" panose="020B0604020202020204" pitchFamily="34" charset="0"/>
                  </a:rPr>
                  <a:t>Between Baseline and Target</a:t>
                </a:r>
                <a:endParaRPr lang="en-US" sz="1200" b="1" dirty="0">
                  <a:latin typeface="Arial" panose="020B0604020202020204" pitchFamily="34" charset="0"/>
                  <a:cs typeface="Arial" panose="020B0604020202020204" pitchFamily="34" charset="0"/>
                </a:endParaRPr>
              </a:p>
            </p:txBody>
          </p:sp>
          <p:sp>
            <p:nvSpPr>
              <p:cNvPr id="75" name="Rectangle 74">
                <a:extLst>
                  <a:ext uri="{FF2B5EF4-FFF2-40B4-BE49-F238E27FC236}">
                    <a16:creationId xmlns:a16="http://schemas.microsoft.com/office/drawing/2014/main" id="{8C8B8F20-2986-A140-BD34-0EE9A68B96A9}"/>
                  </a:ext>
                </a:extLst>
              </p:cNvPr>
              <p:cNvSpPr/>
              <p:nvPr/>
            </p:nvSpPr>
            <p:spPr>
              <a:xfrm>
                <a:off x="1957129" y="6166936"/>
                <a:ext cx="2199257" cy="276999"/>
              </a:xfrm>
              <a:prstGeom prst="rect">
                <a:avLst/>
              </a:prstGeom>
            </p:spPr>
            <p:txBody>
              <a:bodyPr wrap="square">
                <a:spAutoFit/>
              </a:bodyPr>
              <a:lstStyle/>
              <a:p>
                <a:r>
                  <a:rPr lang="en-US" sz="1200" b="1" dirty="0">
                    <a:solidFill>
                      <a:srgbClr val="05BC57"/>
                    </a:solidFill>
                    <a:latin typeface="Arial" panose="020B0604020202020204" pitchFamily="34" charset="0"/>
                    <a:cs typeface="Arial" panose="020B0604020202020204" pitchFamily="34" charset="0"/>
                  </a:rPr>
                  <a:t>At or Above Target</a:t>
                </a:r>
              </a:p>
            </p:txBody>
          </p:sp>
          <p:sp>
            <p:nvSpPr>
              <p:cNvPr id="76" name="Oval 75">
                <a:extLst>
                  <a:ext uri="{FF2B5EF4-FFF2-40B4-BE49-F238E27FC236}">
                    <a16:creationId xmlns:a16="http://schemas.microsoft.com/office/drawing/2014/main" id="{89069878-684E-F549-BA48-4639E4F6AA20}"/>
                  </a:ext>
                </a:extLst>
              </p:cNvPr>
              <p:cNvSpPr/>
              <p:nvPr/>
            </p:nvSpPr>
            <p:spPr>
              <a:xfrm>
                <a:off x="1686021" y="6181066"/>
                <a:ext cx="305131" cy="265176"/>
              </a:xfrm>
              <a:prstGeom prst="ellipse">
                <a:avLst/>
              </a:prstGeom>
              <a:solidFill>
                <a:srgbClr val="006600"/>
              </a:solidFill>
              <a:ln>
                <a:noFill/>
              </a:ln>
              <a:scene3d>
                <a:camera prst="orthographicFront"/>
                <a:lightRig rig="soft" dir="t">
                  <a:rot lat="0" lon="0" rev="15600000"/>
                </a:lightRig>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prstMaterial="softEdge">
                  <a:bevelT w="25400" h="38100"/>
                </a:sp3d>
              </a:bodyPr>
              <a:lstStyle/>
              <a:p>
                <a:pPr algn="ctr"/>
                <a:r>
                  <a:rPr lang="en-US" b="1">
                    <a:ln/>
                    <a:solidFill>
                      <a:schemeClr val="accent4"/>
                    </a:solidFill>
                  </a:rPr>
                  <a:t>  </a:t>
                </a:r>
              </a:p>
            </p:txBody>
          </p:sp>
          <p:sp>
            <p:nvSpPr>
              <p:cNvPr id="77" name="Oval 76">
                <a:extLst>
                  <a:ext uri="{FF2B5EF4-FFF2-40B4-BE49-F238E27FC236}">
                    <a16:creationId xmlns:a16="http://schemas.microsoft.com/office/drawing/2014/main" id="{D265039A-E922-FD42-B26F-7B19FA33CF36}"/>
                  </a:ext>
                </a:extLst>
              </p:cNvPr>
              <p:cNvSpPr/>
              <p:nvPr/>
            </p:nvSpPr>
            <p:spPr>
              <a:xfrm>
                <a:off x="3929842" y="6169244"/>
                <a:ext cx="305131" cy="265176"/>
              </a:xfrm>
              <a:prstGeom prst="ellipse">
                <a:avLst/>
              </a:prstGeom>
              <a:solidFill>
                <a:srgbClr val="FFC000"/>
              </a:solidFill>
              <a:ln>
                <a:noFill/>
              </a:ln>
              <a:scene3d>
                <a:camera prst="orthographicFront"/>
                <a:lightRig rig="soft" dir="t">
                  <a:rot lat="0" lon="0" rev="15600000"/>
                </a:lightRig>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prstMaterial="softEdge">
                  <a:bevelT w="25400" h="38100"/>
                </a:sp3d>
              </a:bodyPr>
              <a:lstStyle/>
              <a:p>
                <a:pPr algn="ctr"/>
                <a:r>
                  <a:rPr lang="en-US" b="1">
                    <a:ln/>
                    <a:solidFill>
                      <a:schemeClr val="accent4"/>
                    </a:solidFill>
                  </a:rPr>
                  <a:t>  </a:t>
                </a:r>
              </a:p>
            </p:txBody>
          </p:sp>
        </p:grpSp>
        <p:sp>
          <p:nvSpPr>
            <p:cNvPr id="72" name="Rectangle 71">
              <a:extLst>
                <a:ext uri="{FF2B5EF4-FFF2-40B4-BE49-F238E27FC236}">
                  <a16:creationId xmlns:a16="http://schemas.microsoft.com/office/drawing/2014/main" id="{822953B1-0295-874A-B3EA-7D941FD6645B}"/>
                </a:ext>
              </a:extLst>
            </p:cNvPr>
            <p:cNvSpPr/>
            <p:nvPr/>
          </p:nvSpPr>
          <p:spPr>
            <a:xfrm>
              <a:off x="8297743" y="6104842"/>
              <a:ext cx="1172508" cy="276999"/>
            </a:xfrm>
            <a:prstGeom prst="rect">
              <a:avLst/>
            </a:prstGeom>
          </p:spPr>
          <p:txBody>
            <a:bodyPr wrap="none">
              <a:spAutoFit/>
            </a:bodyPr>
            <a:lstStyle/>
            <a:p>
              <a:r>
                <a:rPr lang="en-US" sz="1200" b="1" spc="-5" dirty="0">
                  <a:solidFill>
                    <a:srgbClr val="EC1C23"/>
                  </a:solidFill>
                  <a:latin typeface="Arial" panose="020B0604020202020204" pitchFamily="34" charset="0"/>
                  <a:ea typeface="Calibri" panose="020F0502020204030204" pitchFamily="34" charset="0"/>
                  <a:cs typeface="Arial" panose="020B0604020202020204" pitchFamily="34" charset="0"/>
                </a:rPr>
                <a:t>Below Baseline</a:t>
              </a:r>
              <a:endParaRPr lang="en-US" sz="1200" b="1" dirty="0">
                <a:latin typeface="Arial" panose="020B0604020202020204" pitchFamily="34" charset="0"/>
                <a:cs typeface="Arial" panose="020B0604020202020204" pitchFamily="34" charset="0"/>
              </a:endParaRPr>
            </a:p>
          </p:txBody>
        </p:sp>
        <p:sp>
          <p:nvSpPr>
            <p:cNvPr id="73" name="Oval 72">
              <a:extLst>
                <a:ext uri="{FF2B5EF4-FFF2-40B4-BE49-F238E27FC236}">
                  <a16:creationId xmlns:a16="http://schemas.microsoft.com/office/drawing/2014/main" id="{8D90C4E3-F768-0844-B06F-670289DEE3C5}"/>
                </a:ext>
              </a:extLst>
            </p:cNvPr>
            <p:cNvSpPr/>
            <p:nvPr/>
          </p:nvSpPr>
          <p:spPr>
            <a:xfrm>
              <a:off x="8070165" y="6102934"/>
              <a:ext cx="276098" cy="268542"/>
            </a:xfrm>
            <a:prstGeom prst="ellipse">
              <a:avLst/>
            </a:prstGeom>
            <a:solidFill>
              <a:srgbClr val="C00000"/>
            </a:solidFill>
            <a:ln>
              <a:noFill/>
            </a:ln>
            <a:scene3d>
              <a:camera prst="orthographicFront"/>
              <a:lightRig rig="soft" dir="t">
                <a:rot lat="0" lon="0" rev="15600000"/>
              </a:lightRig>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prstMaterial="softEdge">
                <a:bevelT w="25400" h="38100"/>
              </a:sp3d>
            </a:bodyPr>
            <a:lstStyle/>
            <a:p>
              <a:pPr algn="ctr"/>
              <a:r>
                <a:rPr lang="en-US" b="1">
                  <a:ln/>
                  <a:solidFill>
                    <a:schemeClr val="accent4"/>
                  </a:solidFill>
                </a:rPr>
                <a:t>  </a:t>
              </a:r>
            </a:p>
          </p:txBody>
        </p:sp>
      </p:grpSp>
      <p:sp>
        <p:nvSpPr>
          <p:cNvPr id="79" name="Text Placeholder 3">
            <a:extLst>
              <a:ext uri="{FF2B5EF4-FFF2-40B4-BE49-F238E27FC236}">
                <a16:creationId xmlns:a16="http://schemas.microsoft.com/office/drawing/2014/main" id="{B43ADE0C-1358-9A4B-8687-2C790E51E8B1}"/>
              </a:ext>
            </a:extLst>
          </p:cNvPr>
          <p:cNvSpPr>
            <a:spLocks noGrp="1"/>
          </p:cNvSpPr>
          <p:nvPr>
            <p:ph type="body" sz="quarter" idx="10"/>
          </p:nvPr>
        </p:nvSpPr>
        <p:spPr>
          <a:xfrm>
            <a:off x="4440823" y="6510338"/>
            <a:ext cx="5845175" cy="260350"/>
          </a:xfrm>
        </p:spPr>
        <p:txBody>
          <a:bodyPr/>
          <a:lstStyle/>
          <a:p>
            <a:pPr lvl="0"/>
            <a:r>
              <a:rPr lang="en-US" dirty="0">
                <a:solidFill>
                  <a:srgbClr val="FFFFFF"/>
                </a:solidFill>
              </a:rPr>
              <a:t>Office of Strategic Planning and Initiatives</a:t>
            </a:r>
          </a:p>
          <a:p>
            <a:endParaRPr lang="en-US" dirty="0"/>
          </a:p>
        </p:txBody>
      </p:sp>
      <p:grpSp>
        <p:nvGrpSpPr>
          <p:cNvPr id="82" name="Group 81">
            <a:extLst>
              <a:ext uri="{FF2B5EF4-FFF2-40B4-BE49-F238E27FC236}">
                <a16:creationId xmlns:a16="http://schemas.microsoft.com/office/drawing/2014/main" id="{1BF58DFD-1B34-A34A-97B1-C18A58A2D5B8}"/>
              </a:ext>
            </a:extLst>
          </p:cNvPr>
          <p:cNvGrpSpPr/>
          <p:nvPr/>
        </p:nvGrpSpPr>
        <p:grpSpPr>
          <a:xfrm>
            <a:off x="2522969" y="4084223"/>
            <a:ext cx="5148176" cy="1822491"/>
            <a:chOff x="175726" y="83052"/>
            <a:chExt cx="4914945" cy="860198"/>
          </a:xfrm>
          <a:scene3d>
            <a:camera prst="orthographicFront"/>
            <a:lightRig rig="threePt" dir="t">
              <a:rot lat="0" lon="0" rev="7500000"/>
            </a:lightRig>
          </a:scene3d>
        </p:grpSpPr>
        <p:sp>
          <p:nvSpPr>
            <p:cNvPr id="83" name="Rounded Rectangle 82">
              <a:extLst>
                <a:ext uri="{FF2B5EF4-FFF2-40B4-BE49-F238E27FC236}">
                  <a16:creationId xmlns:a16="http://schemas.microsoft.com/office/drawing/2014/main" id="{F82C5A3B-3203-6747-93EF-8AECF093719A}"/>
                </a:ext>
              </a:extLst>
            </p:cNvPr>
            <p:cNvSpPr/>
            <p:nvPr/>
          </p:nvSpPr>
          <p:spPr>
            <a:xfrm>
              <a:off x="175726" y="83052"/>
              <a:ext cx="4914945" cy="860198"/>
            </a:xfrm>
            <a:prstGeom prst="roundRect">
              <a:avLst/>
            </a:prstGeom>
            <a:solidFill>
              <a:srgbClr val="085959"/>
            </a:solidFill>
            <a:sp3d prstMaterial="plastic">
              <a:bevelT w="127000" h="25400" prst="relaxedInset"/>
            </a:sp3d>
          </p:spPr>
          <p:style>
            <a:lnRef idx="0">
              <a:schemeClr val="lt1">
                <a:hueOff val="0"/>
                <a:satOff val="0"/>
                <a:lumOff val="0"/>
                <a:alphaOff val="0"/>
              </a:schemeClr>
            </a:lnRef>
            <a:fillRef idx="3">
              <a:scrgbClr r="0" g="0" b="0"/>
            </a:fillRef>
            <a:effectRef idx="2">
              <a:schemeClr val="accent2">
                <a:hueOff val="0"/>
                <a:satOff val="0"/>
                <a:lumOff val="0"/>
                <a:alphaOff val="0"/>
              </a:schemeClr>
            </a:effectRef>
            <a:fontRef idx="minor">
              <a:schemeClr val="lt1"/>
            </a:fontRef>
          </p:style>
        </p:sp>
        <p:sp>
          <p:nvSpPr>
            <p:cNvPr id="84" name="Rounded Rectangle 4">
              <a:extLst>
                <a:ext uri="{FF2B5EF4-FFF2-40B4-BE49-F238E27FC236}">
                  <a16:creationId xmlns:a16="http://schemas.microsoft.com/office/drawing/2014/main" id="{C4D2E7E1-3A4A-724B-A2E2-429885DE0893}"/>
                </a:ext>
              </a:extLst>
            </p:cNvPr>
            <p:cNvSpPr txBox="1"/>
            <p:nvPr/>
          </p:nvSpPr>
          <p:spPr>
            <a:xfrm>
              <a:off x="217717" y="125043"/>
              <a:ext cx="4830963" cy="776216"/>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36577" tIns="0" rIns="136577" bIns="0" numCol="1" spcCol="1270" anchor="ctr" anchorCtr="0">
              <a:noAutofit/>
            </a:bodyPr>
            <a:lstStyle/>
            <a:p>
              <a:pPr marL="347663" lvl="0" indent="-336550" defTabSz="622300">
                <a:lnSpc>
                  <a:spcPct val="90000"/>
                </a:lnSpc>
                <a:spcBef>
                  <a:spcPct val="0"/>
                </a:spcBef>
                <a:spcAft>
                  <a:spcPct val="35000"/>
                </a:spcAft>
              </a:pPr>
              <a:r>
                <a:rPr lang="en-US" sz="1500" b="1" dirty="0"/>
                <a:t>SFY 2022 Proposed Update:  Increase the number of  </a:t>
              </a:r>
              <a:r>
                <a:rPr lang="en-US" sz="1500" b="1" dirty="0">
                  <a:solidFill>
                    <a:srgbClr val="FFFFFF"/>
                  </a:solidFill>
                </a:rPr>
                <a:t>active Division of Child Support Services (DCSS)  mobile application users from 45,834 to </a:t>
              </a:r>
              <a:r>
                <a:rPr lang="en-US" sz="1500" b="1" dirty="0">
                  <a:solidFill>
                    <a:schemeClr val="bg1"/>
                  </a:solidFill>
                </a:rPr>
                <a:t>103,475 (126%) </a:t>
              </a:r>
              <a:r>
                <a:rPr lang="en-US" sz="1500" b="1" dirty="0">
                  <a:solidFill>
                    <a:srgbClr val="FFFFFF"/>
                  </a:solidFill>
                </a:rPr>
                <a:t>by June 30, 2024. </a:t>
              </a:r>
            </a:p>
            <a:p>
              <a:pPr marL="1588" lvl="0" indent="-1588" defTabSz="800100">
                <a:lnSpc>
                  <a:spcPct val="90000"/>
                </a:lnSpc>
                <a:spcBef>
                  <a:spcPct val="0"/>
                </a:spcBef>
                <a:spcAft>
                  <a:spcPct val="35000"/>
                </a:spcAft>
              </a:pPr>
              <a:endParaRPr lang="en-US" sz="1500" b="1" dirty="0">
                <a:solidFill>
                  <a:srgbClr val="FFFFFF"/>
                </a:solidFill>
              </a:endParaRPr>
            </a:p>
            <a:p>
              <a:pPr marL="347663" lvl="0" indent="-273050" defTabSz="800100">
                <a:lnSpc>
                  <a:spcPct val="90000"/>
                </a:lnSpc>
                <a:spcBef>
                  <a:spcPct val="0"/>
                </a:spcBef>
                <a:spcAft>
                  <a:spcPct val="35000"/>
                </a:spcAft>
              </a:pPr>
              <a:r>
                <a:rPr lang="en-US" sz="1500" b="1" u="sng" dirty="0">
                  <a:solidFill>
                    <a:srgbClr val="FFFFFF"/>
                  </a:solidFill>
                </a:rPr>
                <a:t>COVID-19 IMPACT</a:t>
              </a:r>
              <a:r>
                <a:rPr lang="en-US" sz="1500" b="1" dirty="0">
                  <a:solidFill>
                    <a:srgbClr val="FFFFFF"/>
                  </a:solidFill>
                </a:rPr>
                <a:t>: Due to the pandemic, limited in-person activity increased use of Mobil App</a:t>
              </a:r>
              <a:r>
                <a:rPr lang="en-US" sz="1500" b="1" dirty="0">
                  <a:solidFill>
                    <a:schemeClr val="bg1"/>
                  </a:solidFill>
                </a:rPr>
                <a:t>.</a:t>
              </a:r>
              <a:endParaRPr lang="en-US" sz="1500" b="1" dirty="0">
                <a:solidFill>
                  <a:schemeClr val="bg1"/>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276813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3EEFDFF7-D90B-4E01-826C-4B91C35D1AF1}"/>
              </a:ext>
            </a:extLst>
          </p:cNvPr>
          <p:cNvSpPr txBox="1"/>
          <p:nvPr/>
        </p:nvSpPr>
        <p:spPr>
          <a:xfrm>
            <a:off x="2357293" y="1325264"/>
            <a:ext cx="4736553" cy="461665"/>
          </a:xfrm>
          <a:prstGeom prst="rect">
            <a:avLst/>
          </a:prstGeom>
          <a:noFill/>
        </p:spPr>
        <p:txBody>
          <a:bodyPr wrap="none" rtlCol="0">
            <a:spAutoFit/>
          </a:bodyPr>
          <a:lstStyle/>
          <a:p>
            <a:r>
              <a:rPr lang="en-US" sz="2400" b="1" cap="small">
                <a:solidFill>
                  <a:schemeClr val="accent6">
                    <a:lumMod val="50000"/>
                  </a:schemeClr>
                </a:solidFill>
                <a:latin typeface="Arial" panose="020B0604020202020204" pitchFamily="34" charset="0"/>
                <a:cs typeface="Arial" panose="020B0604020202020204" pitchFamily="34" charset="0"/>
              </a:rPr>
              <a:t>Office of Communications </a:t>
            </a:r>
            <a:r>
              <a:rPr lang="en-US" sz="2400" b="1">
                <a:solidFill>
                  <a:schemeClr val="accent6">
                    <a:lumMod val="50000"/>
                  </a:schemeClr>
                </a:solidFill>
                <a:latin typeface="Arial" panose="020B0604020202020204" pitchFamily="34" charset="0"/>
                <a:cs typeface="Arial" panose="020B0604020202020204" pitchFamily="34" charset="0"/>
              </a:rPr>
              <a:t>(OC)</a:t>
            </a:r>
          </a:p>
        </p:txBody>
      </p:sp>
      <p:grpSp>
        <p:nvGrpSpPr>
          <p:cNvPr id="23" name="Group 22">
            <a:extLst>
              <a:ext uri="{FF2B5EF4-FFF2-40B4-BE49-F238E27FC236}">
                <a16:creationId xmlns:a16="http://schemas.microsoft.com/office/drawing/2014/main" id="{50BF3AAC-00B3-402F-A088-4B088C27A8D4}"/>
              </a:ext>
            </a:extLst>
          </p:cNvPr>
          <p:cNvGrpSpPr/>
          <p:nvPr/>
        </p:nvGrpSpPr>
        <p:grpSpPr>
          <a:xfrm>
            <a:off x="2356501" y="1862022"/>
            <a:ext cx="9638748" cy="531360"/>
            <a:chOff x="515374" y="29140"/>
            <a:chExt cx="7955244" cy="531360"/>
          </a:xfrm>
          <a:scene3d>
            <a:camera prst="orthographicFront"/>
            <a:lightRig rig="threePt" dir="t">
              <a:rot lat="0" lon="0" rev="7500000"/>
            </a:lightRig>
          </a:scene3d>
        </p:grpSpPr>
        <p:sp>
          <p:nvSpPr>
            <p:cNvPr id="24" name="Rectangle: Rounded Corners 23">
              <a:extLst>
                <a:ext uri="{FF2B5EF4-FFF2-40B4-BE49-F238E27FC236}">
                  <a16:creationId xmlns:a16="http://schemas.microsoft.com/office/drawing/2014/main" id="{E812EC43-198A-4093-93CC-DABAB37E72B4}"/>
                </a:ext>
              </a:extLst>
            </p:cNvPr>
            <p:cNvSpPr/>
            <p:nvPr/>
          </p:nvSpPr>
          <p:spPr>
            <a:xfrm>
              <a:off x="515374" y="29140"/>
              <a:ext cx="7955244" cy="531360"/>
            </a:xfrm>
            <a:prstGeom prst="roundRect">
              <a:avLst/>
            </a:prstGeom>
            <a:sp3d prstMaterial="plastic">
              <a:bevelT w="127000" h="25400" prst="relaxedInset"/>
            </a:sp3d>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sp>
        <p:sp>
          <p:nvSpPr>
            <p:cNvPr id="25" name="Rectangle: Rounded Corners 4">
              <a:extLst>
                <a:ext uri="{FF2B5EF4-FFF2-40B4-BE49-F238E27FC236}">
                  <a16:creationId xmlns:a16="http://schemas.microsoft.com/office/drawing/2014/main" id="{FDEFE9D1-1E23-4C44-9103-36541DCC567B}"/>
                </a:ext>
              </a:extLst>
            </p:cNvPr>
            <p:cNvSpPr txBox="1"/>
            <p:nvPr/>
          </p:nvSpPr>
          <p:spPr>
            <a:xfrm>
              <a:off x="541313" y="55079"/>
              <a:ext cx="7903366" cy="479482"/>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272719" tIns="0" rIns="272719" bIns="0" numCol="1" spcCol="1270" anchor="ctr" anchorCtr="0">
              <a:noAutofit/>
            </a:bodyPr>
            <a:lstStyle/>
            <a:p>
              <a:pPr marL="0" lvl="0" indent="0" algn="l" defTabSz="622300">
                <a:lnSpc>
                  <a:spcPct val="90000"/>
                </a:lnSpc>
                <a:spcBef>
                  <a:spcPct val="0"/>
                </a:spcBef>
                <a:spcAft>
                  <a:spcPct val="35000"/>
                </a:spcAft>
                <a:buNone/>
                <a:tabLst/>
              </a:pPr>
              <a:r>
                <a:rPr lang="en-US" sz="2400" b="1" kern="1200">
                  <a:latin typeface="Arial" panose="020B0604020202020204" pitchFamily="34" charset="0"/>
                  <a:cs typeface="Arial" panose="020B0604020202020204" pitchFamily="34" charset="0"/>
                </a:rPr>
                <a:t>2.3 Self-service Options</a:t>
              </a:r>
            </a:p>
          </p:txBody>
        </p:sp>
      </p:grpSp>
      <p:graphicFrame>
        <p:nvGraphicFramePr>
          <p:cNvPr id="26" name="Diagram 25">
            <a:extLst>
              <a:ext uri="{FF2B5EF4-FFF2-40B4-BE49-F238E27FC236}">
                <a16:creationId xmlns:a16="http://schemas.microsoft.com/office/drawing/2014/main" id="{3FDB0E82-5E7D-4F7F-9301-2EB8837BED89}"/>
              </a:ext>
            </a:extLst>
          </p:cNvPr>
          <p:cNvGraphicFramePr/>
          <p:nvPr>
            <p:extLst>
              <p:ext uri="{D42A27DB-BD31-4B8C-83A1-F6EECF244321}">
                <p14:modId xmlns:p14="http://schemas.microsoft.com/office/powerpoint/2010/main" val="4072375551"/>
              </p:ext>
            </p:extLst>
          </p:nvPr>
        </p:nvGraphicFramePr>
        <p:xfrm>
          <a:off x="2358284" y="2444204"/>
          <a:ext cx="9642900" cy="215035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Oval 6">
            <a:extLst>
              <a:ext uri="{FF2B5EF4-FFF2-40B4-BE49-F238E27FC236}">
                <a16:creationId xmlns:a16="http://schemas.microsoft.com/office/drawing/2014/main" id="{6023AE6F-AD0F-4363-9C9E-502EF33498CE}"/>
              </a:ext>
            </a:extLst>
          </p:cNvPr>
          <p:cNvSpPr/>
          <p:nvPr/>
        </p:nvSpPr>
        <p:spPr>
          <a:xfrm>
            <a:off x="11500594" y="1920959"/>
            <a:ext cx="379111" cy="337691"/>
          </a:xfrm>
          <a:prstGeom prst="ellipse">
            <a:avLst/>
          </a:prstGeom>
          <a:solidFill>
            <a:srgbClr val="F6B221"/>
          </a:solidFill>
          <a:ln>
            <a:solidFill>
              <a:srgbClr val="F6B221"/>
            </a:solidFill>
          </a:ln>
          <a:scene3d>
            <a:camera prst="orthographicFront"/>
            <a:lightRig rig="soft" dir="t">
              <a:rot lat="0" lon="0" rev="15600000"/>
            </a:lightRig>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prstMaterial="softEdge">
              <a:bevelT w="25400" h="38100"/>
            </a:sp3d>
          </a:bodyPr>
          <a:lstStyle/>
          <a:p>
            <a:pPr algn="ctr"/>
            <a:r>
              <a:rPr lang="en-US" b="1">
                <a:ln/>
                <a:solidFill>
                  <a:schemeClr val="accent4"/>
                </a:solidFill>
              </a:rPr>
              <a:t>  </a:t>
            </a:r>
          </a:p>
        </p:txBody>
      </p:sp>
      <p:sp>
        <p:nvSpPr>
          <p:cNvPr id="32" name="Title 1">
            <a:extLst>
              <a:ext uri="{FF2B5EF4-FFF2-40B4-BE49-F238E27FC236}">
                <a16:creationId xmlns:a16="http://schemas.microsoft.com/office/drawing/2014/main" id="{7BEAC6AA-A009-7348-993D-03BE0409986B}"/>
              </a:ext>
            </a:extLst>
          </p:cNvPr>
          <p:cNvSpPr>
            <a:spLocks noGrp="1"/>
          </p:cNvSpPr>
          <p:nvPr>
            <p:ph type="title"/>
          </p:nvPr>
        </p:nvSpPr>
        <p:spPr>
          <a:xfrm>
            <a:off x="349623" y="256185"/>
            <a:ext cx="11497235" cy="1033368"/>
          </a:xfrm>
        </p:spPr>
        <p:txBody>
          <a:bodyPr/>
          <a:lstStyle/>
          <a:p>
            <a:r>
              <a:rPr lang="en-US"/>
              <a:t>Reform state government</a:t>
            </a:r>
          </a:p>
        </p:txBody>
      </p:sp>
      <p:grpSp>
        <p:nvGrpSpPr>
          <p:cNvPr id="36" name="Group 35">
            <a:extLst>
              <a:ext uri="{FF2B5EF4-FFF2-40B4-BE49-F238E27FC236}">
                <a16:creationId xmlns:a16="http://schemas.microsoft.com/office/drawing/2014/main" id="{2168AA8E-19EA-604C-BEA5-631CDC068DE7}"/>
              </a:ext>
            </a:extLst>
          </p:cNvPr>
          <p:cNvGrpSpPr/>
          <p:nvPr/>
        </p:nvGrpSpPr>
        <p:grpSpPr>
          <a:xfrm>
            <a:off x="861924" y="567139"/>
            <a:ext cx="809180" cy="809180"/>
            <a:chOff x="476490" y="0"/>
            <a:chExt cx="809180" cy="809180"/>
          </a:xfrm>
        </p:grpSpPr>
        <p:sp>
          <p:nvSpPr>
            <p:cNvPr id="37" name="Oval 36">
              <a:extLst>
                <a:ext uri="{FF2B5EF4-FFF2-40B4-BE49-F238E27FC236}">
                  <a16:creationId xmlns:a16="http://schemas.microsoft.com/office/drawing/2014/main" id="{5A40C1EA-3239-D54F-90CB-BF43947C8CBE}"/>
                </a:ext>
              </a:extLst>
            </p:cNvPr>
            <p:cNvSpPr/>
            <p:nvPr/>
          </p:nvSpPr>
          <p:spPr>
            <a:xfrm>
              <a:off x="476490" y="0"/>
              <a:ext cx="809180" cy="809180"/>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8" name="Oval 4">
              <a:extLst>
                <a:ext uri="{FF2B5EF4-FFF2-40B4-BE49-F238E27FC236}">
                  <a16:creationId xmlns:a16="http://schemas.microsoft.com/office/drawing/2014/main" id="{43C0A01A-08D4-6F4A-B177-FE6EF9747B36}"/>
                </a:ext>
              </a:extLst>
            </p:cNvPr>
            <p:cNvSpPr txBox="1"/>
            <p:nvPr/>
          </p:nvSpPr>
          <p:spPr>
            <a:xfrm>
              <a:off x="626432" y="118502"/>
              <a:ext cx="542147" cy="57217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1911350">
                <a:lnSpc>
                  <a:spcPct val="90000"/>
                </a:lnSpc>
                <a:spcBef>
                  <a:spcPct val="0"/>
                </a:spcBef>
                <a:spcAft>
                  <a:spcPct val="35000"/>
                </a:spcAft>
                <a:buNone/>
              </a:pPr>
              <a:r>
                <a:rPr lang="en-US" sz="4300" b="1" kern="1200"/>
                <a:t>2</a:t>
              </a:r>
            </a:p>
          </p:txBody>
        </p:sp>
      </p:grpSp>
      <p:grpSp>
        <p:nvGrpSpPr>
          <p:cNvPr id="39" name="Group 38">
            <a:extLst>
              <a:ext uri="{FF2B5EF4-FFF2-40B4-BE49-F238E27FC236}">
                <a16:creationId xmlns:a16="http://schemas.microsoft.com/office/drawing/2014/main" id="{932C7A37-7497-FE49-B727-444C967B6937}"/>
              </a:ext>
            </a:extLst>
          </p:cNvPr>
          <p:cNvGrpSpPr/>
          <p:nvPr/>
        </p:nvGrpSpPr>
        <p:grpSpPr>
          <a:xfrm>
            <a:off x="349622" y="805912"/>
            <a:ext cx="1866635" cy="5501900"/>
            <a:chOff x="349622" y="805912"/>
            <a:chExt cx="1866635" cy="5501900"/>
          </a:xfrm>
        </p:grpSpPr>
        <p:sp>
          <p:nvSpPr>
            <p:cNvPr id="40" name="Arrow: Chevron 21">
              <a:extLst>
                <a:ext uri="{FF2B5EF4-FFF2-40B4-BE49-F238E27FC236}">
                  <a16:creationId xmlns:a16="http://schemas.microsoft.com/office/drawing/2014/main" id="{2901BC57-9BF8-3448-9E7F-7F02018C75A5}"/>
                </a:ext>
              </a:extLst>
            </p:cNvPr>
            <p:cNvSpPr/>
            <p:nvPr/>
          </p:nvSpPr>
          <p:spPr>
            <a:xfrm rot="5400000">
              <a:off x="-1468010" y="2623544"/>
              <a:ext cx="5501900" cy="1866635"/>
            </a:xfrm>
            <a:prstGeom prst="chevron">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1" name="Arrow: Chevron 4">
              <a:extLst>
                <a:ext uri="{FF2B5EF4-FFF2-40B4-BE49-F238E27FC236}">
                  <a16:creationId xmlns:a16="http://schemas.microsoft.com/office/drawing/2014/main" id="{460B55C6-5A9E-2D41-880E-67ACD0F3E1C5}"/>
                </a:ext>
              </a:extLst>
            </p:cNvPr>
            <p:cNvSpPr txBox="1"/>
            <p:nvPr/>
          </p:nvSpPr>
          <p:spPr>
            <a:xfrm>
              <a:off x="491648" y="2500695"/>
              <a:ext cx="1569627" cy="251812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1275" tIns="41275" rIns="41275" bIns="41275" numCol="1" spcCol="1270" anchor="ctr" anchorCtr="0">
              <a:noAutofit/>
            </a:bodyPr>
            <a:lstStyle/>
            <a:p>
              <a:pPr algn="ctr"/>
              <a:r>
                <a:rPr lang="en-US" b="1">
                  <a:solidFill>
                    <a:schemeClr val="bg1"/>
                  </a:solidFill>
                </a:rPr>
                <a:t>Strengthen strategic partnerships and utilize technology to improve service delivery.</a:t>
              </a:r>
              <a:endParaRPr lang="en-US">
                <a:solidFill>
                  <a:schemeClr val="bg1"/>
                </a:solidFill>
              </a:endParaRPr>
            </a:p>
          </p:txBody>
        </p:sp>
      </p:grpSp>
      <p:graphicFrame>
        <p:nvGraphicFramePr>
          <p:cNvPr id="56" name="Table 55">
            <a:extLst>
              <a:ext uri="{FF2B5EF4-FFF2-40B4-BE49-F238E27FC236}">
                <a16:creationId xmlns:a16="http://schemas.microsoft.com/office/drawing/2014/main" id="{66785A97-5CC8-9F47-8EBF-920097CBC8B4}"/>
              </a:ext>
            </a:extLst>
          </p:cNvPr>
          <p:cNvGraphicFramePr>
            <a:graphicFrameLocks noGrp="1"/>
          </p:cNvGraphicFramePr>
          <p:nvPr>
            <p:extLst>
              <p:ext uri="{D42A27DB-BD31-4B8C-83A1-F6EECF244321}">
                <p14:modId xmlns:p14="http://schemas.microsoft.com/office/powerpoint/2010/main" val="2021928507"/>
              </p:ext>
            </p:extLst>
          </p:nvPr>
        </p:nvGraphicFramePr>
        <p:xfrm>
          <a:off x="7775150" y="5124060"/>
          <a:ext cx="4242403" cy="731520"/>
        </p:xfrm>
        <a:graphic>
          <a:graphicData uri="http://schemas.openxmlformats.org/drawingml/2006/table">
            <a:tbl>
              <a:tblPr firstRow="1" bandRow="1">
                <a:tableStyleId>{5C22544A-7EE6-4342-B048-85BDC9FD1C3A}</a:tableStyleId>
              </a:tblPr>
              <a:tblGrid>
                <a:gridCol w="1106328">
                  <a:extLst>
                    <a:ext uri="{9D8B030D-6E8A-4147-A177-3AD203B41FA5}">
                      <a16:colId xmlns:a16="http://schemas.microsoft.com/office/drawing/2014/main" val="2859239521"/>
                    </a:ext>
                  </a:extLst>
                </a:gridCol>
                <a:gridCol w="1007756">
                  <a:extLst>
                    <a:ext uri="{9D8B030D-6E8A-4147-A177-3AD203B41FA5}">
                      <a16:colId xmlns:a16="http://schemas.microsoft.com/office/drawing/2014/main" val="2992965316"/>
                    </a:ext>
                  </a:extLst>
                </a:gridCol>
                <a:gridCol w="1075440">
                  <a:extLst>
                    <a:ext uri="{9D8B030D-6E8A-4147-A177-3AD203B41FA5}">
                      <a16:colId xmlns:a16="http://schemas.microsoft.com/office/drawing/2014/main" val="238686205"/>
                    </a:ext>
                  </a:extLst>
                </a:gridCol>
                <a:gridCol w="1052879">
                  <a:extLst>
                    <a:ext uri="{9D8B030D-6E8A-4147-A177-3AD203B41FA5}">
                      <a16:colId xmlns:a16="http://schemas.microsoft.com/office/drawing/2014/main" val="3554483202"/>
                    </a:ext>
                  </a:extLst>
                </a:gridCol>
              </a:tblGrid>
              <a:tr h="403030">
                <a:tc>
                  <a:txBody>
                    <a:bodyPr/>
                    <a:lstStyle/>
                    <a:p>
                      <a:pPr lvl="0" algn="ctr">
                        <a:buNone/>
                      </a:pPr>
                      <a:r>
                        <a:rPr lang="en-US" sz="1200" b="1" i="0" u="none" strike="noStrike" noProof="0">
                          <a:effectLst/>
                          <a:latin typeface="Arial"/>
                        </a:rPr>
                        <a:t>Result</a:t>
                      </a:r>
                    </a:p>
                    <a:p>
                      <a:pPr lvl="0" algn="ctr">
                        <a:buNone/>
                      </a:pPr>
                      <a:r>
                        <a:rPr lang="en-US" sz="1200" b="1" i="0" u="none" strike="noStrike" noProof="0">
                          <a:effectLst/>
                          <a:latin typeface="Arial"/>
                        </a:rPr>
                        <a:t>Q1 </a:t>
                      </a:r>
                      <a:endParaRPr lang="en-US" sz="120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lvl="0" algn="ctr">
                        <a:buNone/>
                      </a:pPr>
                      <a:r>
                        <a:rPr lang="en-US" sz="1200" b="1" i="0" u="none" strike="noStrike" kern="1200" noProof="0">
                          <a:solidFill>
                            <a:schemeClr val="lt1"/>
                          </a:solidFill>
                          <a:effectLst/>
                          <a:latin typeface="Arial"/>
                          <a:ea typeface="+mn-ea"/>
                          <a:cs typeface="+mn-cs"/>
                        </a:rPr>
                        <a:t>Result</a:t>
                      </a:r>
                    </a:p>
                    <a:p>
                      <a:pPr lvl="0" algn="ctr">
                        <a:buNone/>
                      </a:pPr>
                      <a:r>
                        <a:rPr lang="en-US" sz="1200" b="1" i="0" u="none" strike="noStrike" kern="1200" noProof="0">
                          <a:solidFill>
                            <a:schemeClr val="lt1"/>
                          </a:solidFill>
                          <a:effectLst/>
                          <a:latin typeface="Arial"/>
                          <a:ea typeface="+mn-ea"/>
                          <a:cs typeface="+mn-cs"/>
                        </a:rPr>
                        <a:t>Q2</a:t>
                      </a:r>
                      <a:endParaRPr lang="en-US" sz="1200" b="1" i="0" u="none" strike="noStrike" kern="1200">
                        <a:solidFill>
                          <a:schemeClr val="lt1"/>
                        </a:solidFill>
                        <a:effectLst/>
                        <a:latin typeface="Arial"/>
                        <a:ea typeface="+mn-ea"/>
                        <a:cs typeface="+mn-cs"/>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algn="ctr" fontAlgn="base"/>
                      <a:r>
                        <a:rPr lang="en-US" sz="1200" b="1" i="0" u="none" strike="noStrike" kern="1200">
                          <a:solidFill>
                            <a:schemeClr val="lt1"/>
                          </a:solidFill>
                          <a:effectLst/>
                          <a:latin typeface="Arial"/>
                          <a:ea typeface="+mn-ea"/>
                          <a:cs typeface="+mn-cs"/>
                        </a:rPr>
                        <a:t>Result</a:t>
                      </a:r>
                    </a:p>
                    <a:p>
                      <a:pPr algn="ctr" fontAlgn="base"/>
                      <a:r>
                        <a:rPr lang="en-US" sz="1200" b="1" i="0" u="none" strike="noStrike" kern="1200">
                          <a:solidFill>
                            <a:schemeClr val="lt1"/>
                          </a:solidFill>
                          <a:effectLst/>
                          <a:latin typeface="Arial"/>
                          <a:ea typeface="+mn-ea"/>
                          <a:cs typeface="+mn-cs"/>
                        </a:rPr>
                        <a:t>Q3</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algn="ctr" fontAlgn="auto"/>
                      <a:r>
                        <a:rPr lang="en-US" sz="1200" b="1" i="0" u="none" strike="noStrike" kern="1200">
                          <a:solidFill>
                            <a:schemeClr val="lt1"/>
                          </a:solidFill>
                          <a:effectLst/>
                          <a:latin typeface="Arial"/>
                          <a:ea typeface="+mn-ea"/>
                          <a:cs typeface="+mn-cs"/>
                        </a:rPr>
                        <a:t>​</a:t>
                      </a:r>
                      <a:r>
                        <a:rPr lang="en-US" sz="1200" b="1" i="0" u="none" strike="noStrike" kern="1200" noProof="0">
                          <a:solidFill>
                            <a:schemeClr val="lt1"/>
                          </a:solidFill>
                          <a:effectLst/>
                          <a:latin typeface="Arial"/>
                          <a:ea typeface="+mn-ea"/>
                          <a:cs typeface="+mn-cs"/>
                        </a:rPr>
                        <a:t>Result</a:t>
                      </a:r>
                    </a:p>
                    <a:p>
                      <a:pPr lvl="0" algn="ctr">
                        <a:buNone/>
                      </a:pPr>
                      <a:r>
                        <a:rPr lang="en-US" sz="1200" b="1" i="0" u="none" strike="noStrike" kern="1200" noProof="0">
                          <a:solidFill>
                            <a:schemeClr val="lt1"/>
                          </a:solidFill>
                          <a:effectLst/>
                          <a:latin typeface="Arial"/>
                          <a:ea typeface="+mn-ea"/>
                          <a:cs typeface="+mn-cs"/>
                        </a:rPr>
                        <a:t>Q4</a:t>
                      </a:r>
                      <a:endParaRPr lang="en-US" sz="1200" b="1" i="0" u="none" strike="noStrike" kern="1200">
                        <a:solidFill>
                          <a:schemeClr val="lt1"/>
                        </a:solidFill>
                        <a:effectLst/>
                        <a:latin typeface="Arial"/>
                        <a:ea typeface="+mn-ea"/>
                        <a:cs typeface="+mn-cs"/>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extLst>
                  <a:ext uri="{0D108BD9-81ED-4DB2-BD59-A6C34878D82A}">
                    <a16:rowId xmlns:a16="http://schemas.microsoft.com/office/drawing/2014/main" val="2948275390"/>
                  </a:ext>
                </a:extLst>
              </a:tr>
              <a:tr h="245145">
                <a:tc>
                  <a:txBody>
                    <a:bodyPr/>
                    <a:lstStyle/>
                    <a:p>
                      <a:pPr algn="ctr" fontAlgn="base"/>
                      <a:r>
                        <a:rPr lang="en-US" sz="1200" b="1" kern="1200">
                          <a:solidFill>
                            <a:schemeClr val="dk1"/>
                          </a:solidFill>
                          <a:effectLst/>
                          <a:latin typeface="+mn-lt"/>
                          <a:ea typeface="+mn-ea"/>
                          <a:cs typeface="+mn-cs"/>
                        </a:rPr>
                        <a:t>123,057</a:t>
                      </a: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2">
                        <a:lumMod val="9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baseline="0">
                          <a:latin typeface="+mn-lt"/>
                          <a:cs typeface="Arial"/>
                        </a:rPr>
                        <a:t>198,326</a:t>
                      </a:r>
                      <a:endParaRPr lang="en-US" sz="1200"/>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2">
                        <a:lumMod val="90000"/>
                      </a:schemeClr>
                    </a:solidFill>
                  </a:tcPr>
                </a:tc>
                <a:tc>
                  <a:txBody>
                    <a:bodyPr/>
                    <a:lstStyle/>
                    <a:p>
                      <a:pPr algn="ctr" fontAlgn="base"/>
                      <a:r>
                        <a:rPr lang="en-US" sz="1200" b="1" kern="1200" baseline="0">
                          <a:solidFill>
                            <a:schemeClr val="dk1"/>
                          </a:solidFill>
                          <a:latin typeface="+mn-lt"/>
                          <a:ea typeface="+mn-ea"/>
                          <a:cs typeface="Arial"/>
                        </a:rPr>
                        <a:t>102,257</a:t>
                      </a: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2">
                        <a:lumMod val="90000"/>
                      </a:schemeClr>
                    </a:solidFill>
                  </a:tcPr>
                </a:tc>
                <a:tc>
                  <a:txBody>
                    <a:bodyPr/>
                    <a:lstStyle/>
                    <a:p>
                      <a:pPr algn="ctr" fontAlgn="auto"/>
                      <a:r>
                        <a:rPr lang="en-US" sz="1200" b="1">
                          <a:effectLst/>
                          <a:latin typeface="Arial"/>
                        </a:rPr>
                        <a:t>88,202</a:t>
                      </a: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2">
                        <a:lumMod val="90000"/>
                      </a:schemeClr>
                    </a:solidFill>
                  </a:tcPr>
                </a:tc>
                <a:extLst>
                  <a:ext uri="{0D108BD9-81ED-4DB2-BD59-A6C34878D82A}">
                    <a16:rowId xmlns:a16="http://schemas.microsoft.com/office/drawing/2014/main" val="1470773360"/>
                  </a:ext>
                </a:extLst>
              </a:tr>
            </a:tbl>
          </a:graphicData>
        </a:graphic>
      </p:graphicFrame>
      <p:graphicFrame>
        <p:nvGraphicFramePr>
          <p:cNvPr id="57" name="Table 56">
            <a:extLst>
              <a:ext uri="{FF2B5EF4-FFF2-40B4-BE49-F238E27FC236}">
                <a16:creationId xmlns:a16="http://schemas.microsoft.com/office/drawing/2014/main" id="{3CC98EE0-8E48-4040-A4BE-7CD054E14027}"/>
              </a:ext>
            </a:extLst>
          </p:cNvPr>
          <p:cNvGraphicFramePr>
            <a:graphicFrameLocks noGrp="1"/>
          </p:cNvGraphicFramePr>
          <p:nvPr>
            <p:extLst>
              <p:ext uri="{D42A27DB-BD31-4B8C-83A1-F6EECF244321}">
                <p14:modId xmlns:p14="http://schemas.microsoft.com/office/powerpoint/2010/main" val="2678995906"/>
              </p:ext>
            </p:extLst>
          </p:nvPr>
        </p:nvGraphicFramePr>
        <p:xfrm>
          <a:off x="7768952" y="4364043"/>
          <a:ext cx="4248601" cy="760838"/>
        </p:xfrm>
        <a:graphic>
          <a:graphicData uri="http://schemas.openxmlformats.org/drawingml/2006/table">
            <a:tbl>
              <a:tblPr firstRow="1" bandRow="1">
                <a:tableStyleId>{5C22544A-7EE6-4342-B048-85BDC9FD1C3A}</a:tableStyleId>
              </a:tblPr>
              <a:tblGrid>
                <a:gridCol w="1025829">
                  <a:extLst>
                    <a:ext uri="{9D8B030D-6E8A-4147-A177-3AD203B41FA5}">
                      <a16:colId xmlns:a16="http://schemas.microsoft.com/office/drawing/2014/main" val="2756712608"/>
                    </a:ext>
                  </a:extLst>
                </a:gridCol>
                <a:gridCol w="1163523">
                  <a:extLst>
                    <a:ext uri="{9D8B030D-6E8A-4147-A177-3AD203B41FA5}">
                      <a16:colId xmlns:a16="http://schemas.microsoft.com/office/drawing/2014/main" val="644144769"/>
                    </a:ext>
                  </a:extLst>
                </a:gridCol>
                <a:gridCol w="1066563">
                  <a:extLst>
                    <a:ext uri="{9D8B030D-6E8A-4147-A177-3AD203B41FA5}">
                      <a16:colId xmlns:a16="http://schemas.microsoft.com/office/drawing/2014/main" val="2407208335"/>
                    </a:ext>
                  </a:extLst>
                </a:gridCol>
                <a:gridCol w="992686">
                  <a:extLst>
                    <a:ext uri="{9D8B030D-6E8A-4147-A177-3AD203B41FA5}">
                      <a16:colId xmlns:a16="http://schemas.microsoft.com/office/drawing/2014/main" val="3937966216"/>
                    </a:ext>
                  </a:extLst>
                </a:gridCol>
              </a:tblGrid>
              <a:tr h="379547">
                <a:tc>
                  <a:txBody>
                    <a:bodyPr/>
                    <a:lstStyle/>
                    <a:p>
                      <a:pPr lvl="0" algn="ctr">
                        <a:buNone/>
                      </a:pPr>
                      <a:r>
                        <a:rPr lang="en-US" sz="1200" b="1" i="0" u="none" strike="noStrike" noProof="0" dirty="0">
                          <a:effectLst/>
                          <a:latin typeface="Arial"/>
                        </a:rPr>
                        <a:t>Target</a:t>
                      </a:r>
                    </a:p>
                    <a:p>
                      <a:pPr lvl="0" algn="ctr">
                        <a:buNone/>
                      </a:pPr>
                      <a:r>
                        <a:rPr lang="en-US" sz="1200" b="1" i="0" u="none" strike="noStrike" noProof="0" dirty="0">
                          <a:effectLst/>
                          <a:latin typeface="Arial"/>
                        </a:rPr>
                        <a:t>Q1</a:t>
                      </a:r>
                      <a:endParaRPr lang="en-US" sz="1200"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lvl="0" algn="ctr">
                        <a:buNone/>
                      </a:pPr>
                      <a:r>
                        <a:rPr lang="en-US" sz="1200" b="1" i="0" u="none" strike="noStrike" kern="1200" noProof="0">
                          <a:solidFill>
                            <a:schemeClr val="lt1"/>
                          </a:solidFill>
                          <a:effectLst/>
                          <a:latin typeface="Arial"/>
                          <a:ea typeface="+mn-ea"/>
                          <a:cs typeface="+mn-cs"/>
                        </a:rPr>
                        <a:t>Target</a:t>
                      </a:r>
                    </a:p>
                    <a:p>
                      <a:pPr lvl="0" algn="ctr">
                        <a:buNone/>
                      </a:pPr>
                      <a:r>
                        <a:rPr lang="en-US" sz="1200" b="1" i="0" u="none" strike="noStrike" kern="1200" noProof="0">
                          <a:solidFill>
                            <a:schemeClr val="lt1"/>
                          </a:solidFill>
                          <a:effectLst/>
                          <a:latin typeface="Arial"/>
                          <a:ea typeface="+mn-ea"/>
                          <a:cs typeface="+mn-cs"/>
                        </a:rPr>
                        <a:t>Q2</a:t>
                      </a:r>
                      <a:endParaRPr lang="en-US" sz="1200" b="1" i="0" u="none" strike="noStrike" kern="1200">
                        <a:solidFill>
                          <a:schemeClr val="lt1"/>
                        </a:solidFill>
                        <a:effectLst/>
                        <a:latin typeface="Arial"/>
                        <a:ea typeface="+mn-ea"/>
                        <a:cs typeface="+mn-cs"/>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algn="ctr" fontAlgn="base"/>
                      <a:r>
                        <a:rPr lang="en-US" sz="1200" b="1" i="0" u="none" strike="noStrike" kern="1200">
                          <a:solidFill>
                            <a:schemeClr val="lt1"/>
                          </a:solidFill>
                          <a:effectLst/>
                          <a:latin typeface="Arial"/>
                          <a:ea typeface="+mn-ea"/>
                          <a:cs typeface="+mn-cs"/>
                        </a:rPr>
                        <a:t>Target</a:t>
                      </a:r>
                    </a:p>
                    <a:p>
                      <a:pPr algn="ctr" fontAlgn="base"/>
                      <a:r>
                        <a:rPr lang="en-US" sz="1200" b="1" i="0" u="none" strike="noStrike" kern="1200">
                          <a:solidFill>
                            <a:schemeClr val="lt1"/>
                          </a:solidFill>
                          <a:effectLst/>
                          <a:latin typeface="Arial"/>
                          <a:ea typeface="+mn-ea"/>
                          <a:cs typeface="+mn-cs"/>
                        </a:rPr>
                        <a:t>Q3</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lvl="0" algn="ctr">
                        <a:buNone/>
                      </a:pPr>
                      <a:r>
                        <a:rPr lang="en-US" sz="1200" b="1" i="0" u="none" strike="noStrike" kern="1200" noProof="0">
                          <a:solidFill>
                            <a:schemeClr val="lt1"/>
                          </a:solidFill>
                          <a:effectLst/>
                          <a:latin typeface="Arial"/>
                          <a:ea typeface="+mn-ea"/>
                          <a:cs typeface="+mn-cs"/>
                        </a:rPr>
                        <a:t>Target</a:t>
                      </a:r>
                    </a:p>
                    <a:p>
                      <a:pPr lvl="0" algn="ctr">
                        <a:buNone/>
                      </a:pPr>
                      <a:r>
                        <a:rPr lang="en-US" sz="1200" b="1" i="0" u="none" strike="noStrike" kern="1200" noProof="0">
                          <a:solidFill>
                            <a:schemeClr val="lt1"/>
                          </a:solidFill>
                          <a:effectLst/>
                          <a:latin typeface="Arial"/>
                          <a:ea typeface="+mn-ea"/>
                          <a:cs typeface="+mn-cs"/>
                        </a:rPr>
                        <a:t>Q4</a:t>
                      </a:r>
                      <a:endParaRPr lang="en-US" sz="1200" b="1" i="0" u="none" strike="noStrike" kern="1200">
                        <a:solidFill>
                          <a:schemeClr val="lt1"/>
                        </a:solidFill>
                        <a:effectLst/>
                        <a:latin typeface="Arial"/>
                        <a:ea typeface="+mn-ea"/>
                        <a:cs typeface="+mn-cs"/>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extLst>
                  <a:ext uri="{0D108BD9-81ED-4DB2-BD59-A6C34878D82A}">
                    <a16:rowId xmlns:a16="http://schemas.microsoft.com/office/drawing/2014/main" val="816728297"/>
                  </a:ext>
                </a:extLst>
              </a:tr>
              <a:tr h="303638">
                <a:tc>
                  <a:txBody>
                    <a:bodyPr/>
                    <a:lstStyle/>
                    <a:p>
                      <a:pPr lvl="0" algn="ctr">
                        <a:buNone/>
                      </a:pPr>
                      <a:r>
                        <a:rPr lang="en-US" sz="1200" b="1"/>
                        <a:t>129,390</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a:t>129,390</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lang="en-US" sz="1200" b="1"/>
                        <a:t>129,390</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dirty="0"/>
                        <a:t>129,390</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extLst>
                  <a:ext uri="{0D108BD9-81ED-4DB2-BD59-A6C34878D82A}">
                    <a16:rowId xmlns:a16="http://schemas.microsoft.com/office/drawing/2014/main" val="4119677891"/>
                  </a:ext>
                </a:extLst>
              </a:tr>
            </a:tbl>
          </a:graphicData>
        </a:graphic>
      </p:graphicFrame>
      <p:sp>
        <p:nvSpPr>
          <p:cNvPr id="2" name="Date Placeholder 1">
            <a:extLst>
              <a:ext uri="{FF2B5EF4-FFF2-40B4-BE49-F238E27FC236}">
                <a16:creationId xmlns:a16="http://schemas.microsoft.com/office/drawing/2014/main" id="{1C098006-FED2-A246-84B4-ED633A130B15}"/>
              </a:ext>
            </a:extLst>
          </p:cNvPr>
          <p:cNvSpPr>
            <a:spLocks noGrp="1"/>
          </p:cNvSpPr>
          <p:nvPr>
            <p:ph type="dt" sz="half" idx="11"/>
          </p:nvPr>
        </p:nvSpPr>
        <p:spPr>
          <a:xfrm>
            <a:off x="9628094" y="6458363"/>
            <a:ext cx="1638431" cy="365125"/>
          </a:xfrm>
        </p:spPr>
        <p:txBody>
          <a:bodyPr/>
          <a:lstStyle/>
          <a:p>
            <a:fld id="{0E0D49EF-B042-C344-AF47-8E57279681DB}" type="datetime4">
              <a:rPr lang="en-US" smtClean="0"/>
              <a:t>August 25, 2021</a:t>
            </a:fld>
            <a:endParaRPr lang="en-US"/>
          </a:p>
        </p:txBody>
      </p:sp>
      <p:grpSp>
        <p:nvGrpSpPr>
          <p:cNvPr id="60" name="Group 59">
            <a:extLst>
              <a:ext uri="{FF2B5EF4-FFF2-40B4-BE49-F238E27FC236}">
                <a16:creationId xmlns:a16="http://schemas.microsoft.com/office/drawing/2014/main" id="{60BB2ACD-831C-F643-96FF-8796D62F5FF1}"/>
              </a:ext>
            </a:extLst>
          </p:cNvPr>
          <p:cNvGrpSpPr/>
          <p:nvPr/>
        </p:nvGrpSpPr>
        <p:grpSpPr>
          <a:xfrm>
            <a:off x="4232916" y="6098708"/>
            <a:ext cx="6145689" cy="288820"/>
            <a:chOff x="3324562" y="6100518"/>
            <a:chExt cx="6145689" cy="288820"/>
          </a:xfrm>
        </p:grpSpPr>
        <p:grpSp>
          <p:nvGrpSpPr>
            <p:cNvPr id="61" name="Group 60">
              <a:extLst>
                <a:ext uri="{FF2B5EF4-FFF2-40B4-BE49-F238E27FC236}">
                  <a16:creationId xmlns:a16="http://schemas.microsoft.com/office/drawing/2014/main" id="{8416BB09-BA43-5346-B0E1-89AB7FE4D7FF}"/>
                </a:ext>
              </a:extLst>
            </p:cNvPr>
            <p:cNvGrpSpPr/>
            <p:nvPr/>
          </p:nvGrpSpPr>
          <p:grpSpPr>
            <a:xfrm>
              <a:off x="3324562" y="6100518"/>
              <a:ext cx="4530971" cy="288820"/>
              <a:chOff x="1686021" y="6157422"/>
              <a:chExt cx="5039886" cy="288820"/>
            </a:xfrm>
          </p:grpSpPr>
          <p:sp>
            <p:nvSpPr>
              <p:cNvPr id="64" name="Rectangle 63">
                <a:extLst>
                  <a:ext uri="{FF2B5EF4-FFF2-40B4-BE49-F238E27FC236}">
                    <a16:creationId xmlns:a16="http://schemas.microsoft.com/office/drawing/2014/main" id="{C7F76919-91A3-5440-963A-D51C0AE03426}"/>
                  </a:ext>
                </a:extLst>
              </p:cNvPr>
              <p:cNvSpPr/>
              <p:nvPr/>
            </p:nvSpPr>
            <p:spPr>
              <a:xfrm>
                <a:off x="4156387" y="6157422"/>
                <a:ext cx="2569520" cy="276999"/>
              </a:xfrm>
              <a:prstGeom prst="rect">
                <a:avLst/>
              </a:prstGeom>
            </p:spPr>
            <p:txBody>
              <a:bodyPr wrap="none">
                <a:spAutoFit/>
              </a:bodyPr>
              <a:lstStyle/>
              <a:p>
                <a:r>
                  <a:rPr lang="en-US" sz="1200" b="1" dirty="0">
                    <a:solidFill>
                      <a:srgbClr val="FFC20D"/>
                    </a:solidFill>
                    <a:latin typeface="Arial" panose="020B0604020202020204" pitchFamily="34" charset="0"/>
                    <a:ea typeface="Calibri" panose="020F0502020204030204" pitchFamily="34" charset="0"/>
                    <a:cs typeface="Arial" panose="020B0604020202020204" pitchFamily="34" charset="0"/>
                  </a:rPr>
                  <a:t>Between Baseline and Target</a:t>
                </a:r>
                <a:endParaRPr lang="en-US" sz="1200" b="1" dirty="0">
                  <a:latin typeface="Arial" panose="020B0604020202020204" pitchFamily="34" charset="0"/>
                  <a:cs typeface="Arial" panose="020B0604020202020204" pitchFamily="34" charset="0"/>
                </a:endParaRPr>
              </a:p>
            </p:txBody>
          </p:sp>
          <p:sp>
            <p:nvSpPr>
              <p:cNvPr id="65" name="Rectangle 64">
                <a:extLst>
                  <a:ext uri="{FF2B5EF4-FFF2-40B4-BE49-F238E27FC236}">
                    <a16:creationId xmlns:a16="http://schemas.microsoft.com/office/drawing/2014/main" id="{48E0E59E-346E-0343-9108-7BA7730C7714}"/>
                  </a:ext>
                </a:extLst>
              </p:cNvPr>
              <p:cNvSpPr/>
              <p:nvPr/>
            </p:nvSpPr>
            <p:spPr>
              <a:xfrm>
                <a:off x="1957129" y="6166936"/>
                <a:ext cx="2199257" cy="276999"/>
              </a:xfrm>
              <a:prstGeom prst="rect">
                <a:avLst/>
              </a:prstGeom>
            </p:spPr>
            <p:txBody>
              <a:bodyPr wrap="square">
                <a:spAutoFit/>
              </a:bodyPr>
              <a:lstStyle/>
              <a:p>
                <a:r>
                  <a:rPr lang="en-US" sz="1200" b="1" dirty="0">
                    <a:solidFill>
                      <a:srgbClr val="05BC57"/>
                    </a:solidFill>
                    <a:latin typeface="Arial" panose="020B0604020202020204" pitchFamily="34" charset="0"/>
                    <a:cs typeface="Arial" panose="020B0604020202020204" pitchFamily="34" charset="0"/>
                  </a:rPr>
                  <a:t>At or Above Target</a:t>
                </a:r>
              </a:p>
            </p:txBody>
          </p:sp>
          <p:sp>
            <p:nvSpPr>
              <p:cNvPr id="66" name="Oval 65">
                <a:extLst>
                  <a:ext uri="{FF2B5EF4-FFF2-40B4-BE49-F238E27FC236}">
                    <a16:creationId xmlns:a16="http://schemas.microsoft.com/office/drawing/2014/main" id="{4E49AED4-163C-F24B-9F62-2D838C76AE04}"/>
                  </a:ext>
                </a:extLst>
              </p:cNvPr>
              <p:cNvSpPr/>
              <p:nvPr/>
            </p:nvSpPr>
            <p:spPr>
              <a:xfrm>
                <a:off x="1686021" y="6181066"/>
                <a:ext cx="305131" cy="265176"/>
              </a:xfrm>
              <a:prstGeom prst="ellipse">
                <a:avLst/>
              </a:prstGeom>
              <a:solidFill>
                <a:srgbClr val="006600"/>
              </a:solidFill>
              <a:ln>
                <a:noFill/>
              </a:ln>
              <a:scene3d>
                <a:camera prst="orthographicFront"/>
                <a:lightRig rig="soft" dir="t">
                  <a:rot lat="0" lon="0" rev="15600000"/>
                </a:lightRig>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prstMaterial="softEdge">
                  <a:bevelT w="25400" h="38100"/>
                </a:sp3d>
              </a:bodyPr>
              <a:lstStyle/>
              <a:p>
                <a:pPr algn="ctr"/>
                <a:r>
                  <a:rPr lang="en-US" b="1">
                    <a:ln/>
                    <a:solidFill>
                      <a:schemeClr val="accent4"/>
                    </a:solidFill>
                  </a:rPr>
                  <a:t>  </a:t>
                </a:r>
              </a:p>
            </p:txBody>
          </p:sp>
          <p:sp>
            <p:nvSpPr>
              <p:cNvPr id="67" name="Oval 66">
                <a:extLst>
                  <a:ext uri="{FF2B5EF4-FFF2-40B4-BE49-F238E27FC236}">
                    <a16:creationId xmlns:a16="http://schemas.microsoft.com/office/drawing/2014/main" id="{7D3031EC-80B1-8743-A241-C7A2A923C9BD}"/>
                  </a:ext>
                </a:extLst>
              </p:cNvPr>
              <p:cNvSpPr/>
              <p:nvPr/>
            </p:nvSpPr>
            <p:spPr>
              <a:xfrm>
                <a:off x="3929842" y="6169244"/>
                <a:ext cx="305131" cy="265176"/>
              </a:xfrm>
              <a:prstGeom prst="ellipse">
                <a:avLst/>
              </a:prstGeom>
              <a:solidFill>
                <a:srgbClr val="FFC000"/>
              </a:solidFill>
              <a:ln>
                <a:noFill/>
              </a:ln>
              <a:scene3d>
                <a:camera prst="orthographicFront"/>
                <a:lightRig rig="soft" dir="t">
                  <a:rot lat="0" lon="0" rev="15600000"/>
                </a:lightRig>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prstMaterial="softEdge">
                  <a:bevelT w="25400" h="38100"/>
                </a:sp3d>
              </a:bodyPr>
              <a:lstStyle/>
              <a:p>
                <a:pPr algn="ctr"/>
                <a:r>
                  <a:rPr lang="en-US" b="1">
                    <a:ln/>
                    <a:solidFill>
                      <a:schemeClr val="accent4"/>
                    </a:solidFill>
                  </a:rPr>
                  <a:t>  </a:t>
                </a:r>
              </a:p>
            </p:txBody>
          </p:sp>
        </p:grpSp>
        <p:sp>
          <p:nvSpPr>
            <p:cNvPr id="62" name="Rectangle 61">
              <a:extLst>
                <a:ext uri="{FF2B5EF4-FFF2-40B4-BE49-F238E27FC236}">
                  <a16:creationId xmlns:a16="http://schemas.microsoft.com/office/drawing/2014/main" id="{E2A6F82F-D45B-1C40-8575-EAC00BF30F38}"/>
                </a:ext>
              </a:extLst>
            </p:cNvPr>
            <p:cNvSpPr/>
            <p:nvPr/>
          </p:nvSpPr>
          <p:spPr>
            <a:xfrm>
              <a:off x="8297743" y="6104842"/>
              <a:ext cx="1172508" cy="276999"/>
            </a:xfrm>
            <a:prstGeom prst="rect">
              <a:avLst/>
            </a:prstGeom>
          </p:spPr>
          <p:txBody>
            <a:bodyPr wrap="none">
              <a:spAutoFit/>
            </a:bodyPr>
            <a:lstStyle/>
            <a:p>
              <a:r>
                <a:rPr lang="en-US" sz="1200" b="1" spc="-5" dirty="0">
                  <a:solidFill>
                    <a:srgbClr val="EC1C23"/>
                  </a:solidFill>
                  <a:latin typeface="Arial" panose="020B0604020202020204" pitchFamily="34" charset="0"/>
                  <a:ea typeface="Calibri" panose="020F0502020204030204" pitchFamily="34" charset="0"/>
                  <a:cs typeface="Arial" panose="020B0604020202020204" pitchFamily="34" charset="0"/>
                </a:rPr>
                <a:t>Below Baseline</a:t>
              </a:r>
              <a:endParaRPr lang="en-US" sz="1200" b="1" dirty="0">
                <a:latin typeface="Arial" panose="020B0604020202020204" pitchFamily="34" charset="0"/>
                <a:cs typeface="Arial" panose="020B0604020202020204" pitchFamily="34" charset="0"/>
              </a:endParaRPr>
            </a:p>
          </p:txBody>
        </p:sp>
        <p:sp>
          <p:nvSpPr>
            <p:cNvPr id="63" name="Oval 62">
              <a:extLst>
                <a:ext uri="{FF2B5EF4-FFF2-40B4-BE49-F238E27FC236}">
                  <a16:creationId xmlns:a16="http://schemas.microsoft.com/office/drawing/2014/main" id="{B6B43D05-0E8F-1146-B2E5-01CBC9DD93B5}"/>
                </a:ext>
              </a:extLst>
            </p:cNvPr>
            <p:cNvSpPr/>
            <p:nvPr/>
          </p:nvSpPr>
          <p:spPr>
            <a:xfrm>
              <a:off x="8070165" y="6102934"/>
              <a:ext cx="276098" cy="268542"/>
            </a:xfrm>
            <a:prstGeom prst="ellipse">
              <a:avLst/>
            </a:prstGeom>
            <a:solidFill>
              <a:srgbClr val="C00000"/>
            </a:solidFill>
            <a:ln>
              <a:noFill/>
            </a:ln>
            <a:scene3d>
              <a:camera prst="orthographicFront"/>
              <a:lightRig rig="soft" dir="t">
                <a:rot lat="0" lon="0" rev="15600000"/>
              </a:lightRig>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prstMaterial="softEdge">
                <a:bevelT w="25400" h="38100"/>
              </a:sp3d>
            </a:bodyPr>
            <a:lstStyle/>
            <a:p>
              <a:pPr algn="ctr"/>
              <a:r>
                <a:rPr lang="en-US" b="1">
                  <a:ln/>
                  <a:solidFill>
                    <a:schemeClr val="accent4"/>
                  </a:solidFill>
                </a:rPr>
                <a:t>  </a:t>
              </a:r>
            </a:p>
          </p:txBody>
        </p:sp>
      </p:grpSp>
      <p:sp>
        <p:nvSpPr>
          <p:cNvPr id="68" name="Text Placeholder 3">
            <a:extLst>
              <a:ext uri="{FF2B5EF4-FFF2-40B4-BE49-F238E27FC236}">
                <a16:creationId xmlns:a16="http://schemas.microsoft.com/office/drawing/2014/main" id="{E0F9A7BF-CA2F-7345-A59E-79FA6D4C0D85}"/>
              </a:ext>
            </a:extLst>
          </p:cNvPr>
          <p:cNvSpPr>
            <a:spLocks noGrp="1"/>
          </p:cNvSpPr>
          <p:nvPr>
            <p:ph type="body" sz="quarter" idx="10"/>
          </p:nvPr>
        </p:nvSpPr>
        <p:spPr>
          <a:xfrm>
            <a:off x="4440823" y="6510338"/>
            <a:ext cx="5845175" cy="260350"/>
          </a:xfrm>
        </p:spPr>
        <p:txBody>
          <a:bodyPr/>
          <a:lstStyle/>
          <a:p>
            <a:pPr lvl="0"/>
            <a:r>
              <a:rPr lang="en-US" dirty="0">
                <a:solidFill>
                  <a:srgbClr val="FFFFFF"/>
                </a:solidFill>
              </a:rPr>
              <a:t>Office of Strategic Planning and Initiatives</a:t>
            </a:r>
          </a:p>
          <a:p>
            <a:endParaRPr lang="en-US" dirty="0"/>
          </a:p>
        </p:txBody>
      </p:sp>
      <p:grpSp>
        <p:nvGrpSpPr>
          <p:cNvPr id="71" name="Group 70">
            <a:extLst>
              <a:ext uri="{FF2B5EF4-FFF2-40B4-BE49-F238E27FC236}">
                <a16:creationId xmlns:a16="http://schemas.microsoft.com/office/drawing/2014/main" id="{76BBBA45-BF00-044F-98C2-649C966AFA3F}"/>
              </a:ext>
            </a:extLst>
          </p:cNvPr>
          <p:cNvGrpSpPr/>
          <p:nvPr/>
        </p:nvGrpSpPr>
        <p:grpSpPr>
          <a:xfrm>
            <a:off x="2522969" y="4184431"/>
            <a:ext cx="5148176" cy="1822491"/>
            <a:chOff x="175726" y="83052"/>
            <a:chExt cx="4914945" cy="860198"/>
          </a:xfrm>
          <a:scene3d>
            <a:camera prst="orthographicFront"/>
            <a:lightRig rig="threePt" dir="t">
              <a:rot lat="0" lon="0" rev="7500000"/>
            </a:lightRig>
          </a:scene3d>
        </p:grpSpPr>
        <p:sp>
          <p:nvSpPr>
            <p:cNvPr id="72" name="Rounded Rectangle 71">
              <a:extLst>
                <a:ext uri="{FF2B5EF4-FFF2-40B4-BE49-F238E27FC236}">
                  <a16:creationId xmlns:a16="http://schemas.microsoft.com/office/drawing/2014/main" id="{7D2F27C3-D09E-9E47-A400-E08A30F6060B}"/>
                </a:ext>
              </a:extLst>
            </p:cNvPr>
            <p:cNvSpPr/>
            <p:nvPr/>
          </p:nvSpPr>
          <p:spPr>
            <a:xfrm>
              <a:off x="175726" y="83052"/>
              <a:ext cx="4914945" cy="860198"/>
            </a:xfrm>
            <a:prstGeom prst="roundRect">
              <a:avLst/>
            </a:prstGeom>
            <a:solidFill>
              <a:srgbClr val="085959"/>
            </a:solidFill>
            <a:sp3d prstMaterial="plastic">
              <a:bevelT w="127000" h="25400" prst="relaxedInset"/>
            </a:sp3d>
          </p:spPr>
          <p:style>
            <a:lnRef idx="0">
              <a:schemeClr val="lt1">
                <a:hueOff val="0"/>
                <a:satOff val="0"/>
                <a:lumOff val="0"/>
                <a:alphaOff val="0"/>
              </a:schemeClr>
            </a:lnRef>
            <a:fillRef idx="3">
              <a:scrgbClr r="0" g="0" b="0"/>
            </a:fillRef>
            <a:effectRef idx="2">
              <a:schemeClr val="accent2">
                <a:hueOff val="0"/>
                <a:satOff val="0"/>
                <a:lumOff val="0"/>
                <a:alphaOff val="0"/>
              </a:schemeClr>
            </a:effectRef>
            <a:fontRef idx="minor">
              <a:schemeClr val="lt1"/>
            </a:fontRef>
          </p:style>
        </p:sp>
        <p:sp>
          <p:nvSpPr>
            <p:cNvPr id="73" name="Rounded Rectangle 4">
              <a:extLst>
                <a:ext uri="{FF2B5EF4-FFF2-40B4-BE49-F238E27FC236}">
                  <a16:creationId xmlns:a16="http://schemas.microsoft.com/office/drawing/2014/main" id="{345EE809-762C-6F40-9B98-1A7A1ADF3348}"/>
                </a:ext>
              </a:extLst>
            </p:cNvPr>
            <p:cNvSpPr txBox="1"/>
            <p:nvPr/>
          </p:nvSpPr>
          <p:spPr>
            <a:xfrm>
              <a:off x="217717" y="125043"/>
              <a:ext cx="4830963" cy="776216"/>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36577" tIns="0" rIns="136577" bIns="0" numCol="1" spcCol="1270" anchor="ctr" anchorCtr="0">
              <a:noAutofit/>
            </a:bodyPr>
            <a:lstStyle/>
            <a:p>
              <a:pPr marL="347663" lvl="0" indent="-347663" defTabSz="622300">
                <a:lnSpc>
                  <a:spcPct val="90000"/>
                </a:lnSpc>
                <a:spcBef>
                  <a:spcPct val="0"/>
                </a:spcBef>
                <a:spcAft>
                  <a:spcPct val="35000"/>
                </a:spcAft>
              </a:pPr>
              <a:r>
                <a:rPr lang="en-US" sz="1500" b="1" dirty="0"/>
                <a:t>SFY 2022 Proposed Update:  Increase the number of constituents using self-service options from 378,195 to </a:t>
              </a:r>
              <a:r>
                <a:rPr lang="en-US" sz="1500" b="1" dirty="0">
                  <a:solidFill>
                    <a:schemeClr val="bg1"/>
                  </a:solidFill>
                </a:rPr>
                <a:t>605,000 (60%) </a:t>
              </a:r>
              <a:r>
                <a:rPr lang="en-US" sz="1500" b="1" dirty="0"/>
                <a:t>by June 30, 2024. </a:t>
              </a:r>
            </a:p>
            <a:p>
              <a:pPr marL="1588" lvl="0" indent="-1588" defTabSz="800100">
                <a:lnSpc>
                  <a:spcPct val="90000"/>
                </a:lnSpc>
                <a:spcBef>
                  <a:spcPct val="0"/>
                </a:spcBef>
                <a:spcAft>
                  <a:spcPct val="35000"/>
                </a:spcAft>
              </a:pPr>
              <a:endParaRPr lang="en-US" sz="1500" b="1" dirty="0">
                <a:solidFill>
                  <a:srgbClr val="FFFFFF"/>
                </a:solidFill>
              </a:endParaRPr>
            </a:p>
            <a:p>
              <a:pPr marL="285750" lvl="0" indent="-274638" defTabSz="800100">
                <a:lnSpc>
                  <a:spcPct val="90000"/>
                </a:lnSpc>
                <a:spcBef>
                  <a:spcPct val="0"/>
                </a:spcBef>
                <a:spcAft>
                  <a:spcPct val="35000"/>
                </a:spcAft>
              </a:pPr>
              <a:r>
                <a:rPr lang="en-US" sz="1500" b="1" u="sng" dirty="0">
                  <a:solidFill>
                    <a:srgbClr val="FFFFFF"/>
                  </a:solidFill>
                </a:rPr>
                <a:t>COVID-19 IMPACT</a:t>
              </a:r>
              <a:r>
                <a:rPr lang="en-US" sz="1500" b="1" dirty="0">
                  <a:solidFill>
                    <a:srgbClr val="FFFFFF"/>
                  </a:solidFill>
                </a:rPr>
                <a:t>: Due to the pandemic, limited in-person activity increased constituent call volume</a:t>
              </a:r>
              <a:r>
                <a:rPr lang="en-US" sz="1500" b="1" dirty="0">
                  <a:solidFill>
                    <a:schemeClr val="bg1"/>
                  </a:solidFill>
                </a:rPr>
                <a:t>.</a:t>
              </a:r>
              <a:endParaRPr lang="en-US" sz="1500" b="1" dirty="0">
                <a:solidFill>
                  <a:schemeClr val="bg1"/>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28122330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DHS PowerPoint Presentation">
  <a:themeElements>
    <a:clrScheme name="Custom 3">
      <a:dk1>
        <a:srgbClr val="000000"/>
      </a:dk1>
      <a:lt1>
        <a:srgbClr val="FFFFFF"/>
      </a:lt1>
      <a:dk2>
        <a:srgbClr val="44546A"/>
      </a:dk2>
      <a:lt2>
        <a:srgbClr val="E7E6E6"/>
      </a:lt2>
      <a:accent1>
        <a:srgbClr val="085959"/>
      </a:accent1>
      <a:accent2>
        <a:srgbClr val="4DADB0"/>
      </a:accent2>
      <a:accent3>
        <a:srgbClr val="D68119"/>
      </a:accent3>
      <a:accent4>
        <a:srgbClr val="A0CD4D"/>
      </a:accent4>
      <a:accent5>
        <a:srgbClr val="676898"/>
      </a:accent5>
      <a:accent6>
        <a:srgbClr val="A8D9E2"/>
      </a:accent6>
      <a:hlink>
        <a:srgbClr val="180BEB"/>
      </a:hlink>
      <a:folHlink>
        <a:srgbClr val="F6B221"/>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HS PowerPoint Presentation" id="{CFFFBDF1-AD7D-421A-9A4F-00A06A3E4133}" vid="{FE79345C-359E-48C1-93F6-9CE3B4B9FD97}"/>
    </a:ext>
  </a:extLst>
</a:theme>
</file>

<file path=ppt/theme/theme2.xml><?xml version="1.0" encoding="utf-8"?>
<a:theme xmlns:a="http://schemas.openxmlformats.org/drawingml/2006/main" name="1_DHS PowerPoint Presentation">
  <a:themeElements>
    <a:clrScheme name="Custom 3">
      <a:dk1>
        <a:srgbClr val="000000"/>
      </a:dk1>
      <a:lt1>
        <a:srgbClr val="FFFFFF"/>
      </a:lt1>
      <a:dk2>
        <a:srgbClr val="44546A"/>
      </a:dk2>
      <a:lt2>
        <a:srgbClr val="E7E6E6"/>
      </a:lt2>
      <a:accent1>
        <a:srgbClr val="085959"/>
      </a:accent1>
      <a:accent2>
        <a:srgbClr val="4DADB0"/>
      </a:accent2>
      <a:accent3>
        <a:srgbClr val="D68119"/>
      </a:accent3>
      <a:accent4>
        <a:srgbClr val="A0CD4D"/>
      </a:accent4>
      <a:accent5>
        <a:srgbClr val="676898"/>
      </a:accent5>
      <a:accent6>
        <a:srgbClr val="A8D9E2"/>
      </a:accent6>
      <a:hlink>
        <a:srgbClr val="180BEB"/>
      </a:hlink>
      <a:folHlink>
        <a:srgbClr val="F6B221"/>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HS PowerPoint Presentation" id="{CFFFBDF1-AD7D-421A-9A4F-00A06A3E4133}" vid="{FE79345C-359E-48C1-93F6-9CE3B4B9FD9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69043054CCE3840B62B2D2F07EF8A01" ma:contentTypeVersion="6" ma:contentTypeDescription="Create a new document." ma:contentTypeScope="" ma:versionID="a744cbf5c4a56e8e349a6f9fc310d575">
  <xsd:schema xmlns:xsd="http://www.w3.org/2001/XMLSchema" xmlns:xs="http://www.w3.org/2001/XMLSchema" xmlns:p="http://schemas.microsoft.com/office/2006/metadata/properties" xmlns:ns2="ba5f1e4b-5c35-45ad-8314-8c34f3b737dd" xmlns:ns3="43ac8383-34d5-4d4f-96a1-c02a1d0be353" targetNamespace="http://schemas.microsoft.com/office/2006/metadata/properties" ma:root="true" ma:fieldsID="d82851fcbcbdb8e8eb4e68c762222f20" ns2:_="" ns3:_="">
    <xsd:import namespace="ba5f1e4b-5c35-45ad-8314-8c34f3b737dd"/>
    <xsd:import namespace="43ac8383-34d5-4d4f-96a1-c02a1d0be353"/>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a5f1e4b-5c35-45ad-8314-8c34f3b737d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43ac8383-34d5-4d4f-96a1-c02a1d0be353"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43ac8383-34d5-4d4f-96a1-c02a1d0be353">
      <UserInfo>
        <DisplayName>Doolittle, Keisha</DisplayName>
        <AccountId>29</AccountId>
        <AccountType/>
      </UserInfo>
      <UserInfo>
        <DisplayName>Walker, Lynn</DisplayName>
        <AccountId>21</AccountId>
        <AccountType/>
      </UserInfo>
      <UserInfo>
        <DisplayName>Loganandh, Komala</DisplayName>
        <AccountId>6</AccountId>
        <AccountType/>
      </UserInfo>
      <UserInfo>
        <DisplayName>Burnett, Rosalee</DisplayName>
        <AccountId>22</AccountId>
        <AccountType/>
      </UserInfo>
      <UserInfo>
        <DisplayName>Kilpatrick, Tonya</DisplayName>
        <AccountId>17</AccountId>
        <AccountType/>
      </UserInfo>
    </SharedWithUser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67820C4-3ED3-46C9-BAC9-51FD247271A9}">
  <ds:schemaRefs>
    <ds:schemaRef ds:uri="43ac8383-34d5-4d4f-96a1-c02a1d0be353"/>
    <ds:schemaRef ds:uri="ba5f1e4b-5c35-45ad-8314-8c34f3b737d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29C8D365-3055-4877-8B36-804B5A92977A}">
  <ds:schemaRefs>
    <ds:schemaRef ds:uri="http://schemas.microsoft.com/office/2006/metadata/properties"/>
    <ds:schemaRef ds:uri="43ac8383-34d5-4d4f-96a1-c02a1d0be353"/>
    <ds:schemaRef ds:uri="ba5f1e4b-5c35-45ad-8314-8c34f3b737dd"/>
    <ds:schemaRef ds:uri="http://purl.org/dc/terms/"/>
    <ds:schemaRef ds:uri="http://schemas.openxmlformats.org/package/2006/metadata/core-properties"/>
    <ds:schemaRef ds:uri="http://purl.org/dc/dcmitype/"/>
    <ds:schemaRef ds:uri="http://schemas.microsoft.com/office/infopath/2007/PartnerControls"/>
    <ds:schemaRef ds:uri="http://schemas.microsoft.com/office/2006/documentManagement/types"/>
    <ds:schemaRef ds:uri="http://purl.org/dc/elements/1.1/"/>
    <ds:schemaRef ds:uri="http://www.w3.org/XML/1998/namespace"/>
  </ds:schemaRefs>
</ds:datastoreItem>
</file>

<file path=customXml/itemProps3.xml><?xml version="1.0" encoding="utf-8"?>
<ds:datastoreItem xmlns:ds="http://schemas.openxmlformats.org/officeDocument/2006/customXml" ds:itemID="{E8451F34-4ABE-425F-A40E-3B148EBB839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DHS PowerPoint Presentation</Template>
  <TotalTime>16030</TotalTime>
  <Words>2123</Words>
  <Application>Microsoft Office PowerPoint</Application>
  <PresentationFormat>Widescreen</PresentationFormat>
  <Paragraphs>558</Paragraphs>
  <Slides>16</Slides>
  <Notes>16</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16</vt:i4>
      </vt:variant>
    </vt:vector>
  </HeadingPairs>
  <TitlesOfParts>
    <vt:vector size="23" baseType="lpstr">
      <vt:lpstr>Arial</vt:lpstr>
      <vt:lpstr>Arial Black</vt:lpstr>
      <vt:lpstr>Calibri</vt:lpstr>
      <vt:lpstr>Times New Roman</vt:lpstr>
      <vt:lpstr>-webkit-standard</vt:lpstr>
      <vt:lpstr>DHS PowerPoint Presentation</vt:lpstr>
      <vt:lpstr>1_DHS PowerPoint Presentation</vt:lpstr>
      <vt:lpstr>Strategic Plan Update</vt:lpstr>
      <vt:lpstr>PowerPoint Presentation</vt:lpstr>
      <vt:lpstr>Governor’s Strategic Goals</vt:lpstr>
      <vt:lpstr>Make Georgia #1 for small business</vt:lpstr>
      <vt:lpstr>Make Georgia #1 for small business</vt:lpstr>
      <vt:lpstr>Make Georgia #1 for small business</vt:lpstr>
      <vt:lpstr>Reform state government</vt:lpstr>
      <vt:lpstr>Reform state government</vt:lpstr>
      <vt:lpstr>Reform state government</vt:lpstr>
      <vt:lpstr>Reform state government</vt:lpstr>
      <vt:lpstr>Strengthen rural Georgia</vt:lpstr>
      <vt:lpstr>Strengthen rural Georgia</vt:lpstr>
      <vt:lpstr>Put Georgians first</vt:lpstr>
      <vt:lpstr>Put Georgians first</vt:lpstr>
      <vt:lpstr>Put Georgians first</vt:lpstr>
      <vt:lpstr>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OSPI Strategic 1st Qtr Plan Board PP</dc:title>
  <dc:creator>Walker, Iesha</dc:creator>
  <cp:keywords>OSPI Strategic Plan</cp:keywords>
  <cp:lastModifiedBy>Cherry, Monica</cp:lastModifiedBy>
  <cp:revision>61</cp:revision>
  <cp:lastPrinted>2021-08-25T11:44:39Z</cp:lastPrinted>
  <dcterms:created xsi:type="dcterms:W3CDTF">2017-10-06T14:58:55Z</dcterms:created>
  <dcterms:modified xsi:type="dcterms:W3CDTF">2021-08-25T11:45:01Z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0x010100369043054CCE3840B62B2D2F07EF8A01</vt:lpwstr>
  </property>
</Properties>
</file>