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1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87" autoAdjust="0"/>
  </p:normalViewPr>
  <p:slideViewPr>
    <p:cSldViewPr snapToGrid="0" snapToObjects="1">
      <p:cViewPr>
        <p:scale>
          <a:sx n="94" d="100"/>
          <a:sy n="94" d="100"/>
        </p:scale>
        <p:origin x="-81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1BC8EA-659B-4AC1-B8E8-E5462AA6A7B3}" type="datetimeFigureOut">
              <a:rPr lang="en-US" smtClean="0"/>
              <a:t>2/15/2016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25A698-2D3F-4C31-9560-5DB1F3B5F267}" type="slidenum">
              <a:rPr lang="en-US" smtClean="0"/>
              <a:t>‹#›</a:t>
            </a:fld>
            <a:endParaRPr lang="en-US"/>
          </a:p>
        </p:txBody>
      </p:sp>
    </p:spTree>
    <p:extLst>
      <p:ext uri="{BB962C8B-B14F-4D97-AF65-F5344CB8AC3E}">
        <p14:creationId xmlns:p14="http://schemas.microsoft.com/office/powerpoint/2010/main" val="191921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a:t>
            </a:fld>
            <a:endParaRPr lang="en-US"/>
          </a:p>
        </p:txBody>
      </p:sp>
    </p:spTree>
    <p:extLst>
      <p:ext uri="{BB962C8B-B14F-4D97-AF65-F5344CB8AC3E}">
        <p14:creationId xmlns:p14="http://schemas.microsoft.com/office/powerpoint/2010/main" val="100683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10</a:t>
            </a:fld>
            <a:endParaRPr lang="en-US"/>
          </a:p>
        </p:txBody>
      </p:sp>
    </p:spTree>
    <p:extLst>
      <p:ext uri="{BB962C8B-B14F-4D97-AF65-F5344CB8AC3E}">
        <p14:creationId xmlns:p14="http://schemas.microsoft.com/office/powerpoint/2010/main" val="58193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11</a:t>
            </a:fld>
            <a:endParaRPr lang="en-US"/>
          </a:p>
        </p:txBody>
      </p:sp>
    </p:spTree>
    <p:extLst>
      <p:ext uri="{BB962C8B-B14F-4D97-AF65-F5344CB8AC3E}">
        <p14:creationId xmlns:p14="http://schemas.microsoft.com/office/powerpoint/2010/main" val="96878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12</a:t>
            </a:fld>
            <a:endParaRPr lang="en-US"/>
          </a:p>
        </p:txBody>
      </p:sp>
    </p:spTree>
    <p:extLst>
      <p:ext uri="{BB962C8B-B14F-4D97-AF65-F5344CB8AC3E}">
        <p14:creationId xmlns:p14="http://schemas.microsoft.com/office/powerpoint/2010/main" val="15930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13</a:t>
            </a:fld>
            <a:endParaRPr lang="en-US"/>
          </a:p>
        </p:txBody>
      </p:sp>
    </p:spTree>
    <p:extLst>
      <p:ext uri="{BB962C8B-B14F-4D97-AF65-F5344CB8AC3E}">
        <p14:creationId xmlns:p14="http://schemas.microsoft.com/office/powerpoint/2010/main" val="105190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14</a:t>
            </a:fld>
            <a:endParaRPr lang="en-US"/>
          </a:p>
        </p:txBody>
      </p:sp>
    </p:spTree>
    <p:extLst>
      <p:ext uri="{BB962C8B-B14F-4D97-AF65-F5344CB8AC3E}">
        <p14:creationId xmlns:p14="http://schemas.microsoft.com/office/powerpoint/2010/main" val="395811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15</a:t>
            </a:fld>
            <a:endParaRPr lang="en-US"/>
          </a:p>
        </p:txBody>
      </p:sp>
    </p:spTree>
    <p:extLst>
      <p:ext uri="{BB962C8B-B14F-4D97-AF65-F5344CB8AC3E}">
        <p14:creationId xmlns:p14="http://schemas.microsoft.com/office/powerpoint/2010/main" val="146253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16</a:t>
            </a:fld>
            <a:endParaRPr lang="en-US"/>
          </a:p>
        </p:txBody>
      </p:sp>
    </p:spTree>
    <p:extLst>
      <p:ext uri="{BB962C8B-B14F-4D97-AF65-F5344CB8AC3E}">
        <p14:creationId xmlns:p14="http://schemas.microsoft.com/office/powerpoint/2010/main" val="36423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2</a:t>
            </a:fld>
            <a:endParaRPr lang="en-US"/>
          </a:p>
        </p:txBody>
      </p:sp>
    </p:spTree>
    <p:extLst>
      <p:ext uri="{BB962C8B-B14F-4D97-AF65-F5344CB8AC3E}">
        <p14:creationId xmlns:p14="http://schemas.microsoft.com/office/powerpoint/2010/main" val="413060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3</a:t>
            </a:fld>
            <a:endParaRPr lang="en-US"/>
          </a:p>
        </p:txBody>
      </p:sp>
    </p:spTree>
    <p:extLst>
      <p:ext uri="{BB962C8B-B14F-4D97-AF65-F5344CB8AC3E}">
        <p14:creationId xmlns:p14="http://schemas.microsoft.com/office/powerpoint/2010/main" val="277984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4</a:t>
            </a:fld>
            <a:endParaRPr lang="en-US"/>
          </a:p>
        </p:txBody>
      </p:sp>
    </p:spTree>
    <p:extLst>
      <p:ext uri="{BB962C8B-B14F-4D97-AF65-F5344CB8AC3E}">
        <p14:creationId xmlns:p14="http://schemas.microsoft.com/office/powerpoint/2010/main" val="394496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5</a:t>
            </a:fld>
            <a:endParaRPr lang="en-US"/>
          </a:p>
        </p:txBody>
      </p:sp>
    </p:spTree>
    <p:extLst>
      <p:ext uri="{BB962C8B-B14F-4D97-AF65-F5344CB8AC3E}">
        <p14:creationId xmlns:p14="http://schemas.microsoft.com/office/powerpoint/2010/main" val="40921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6</a:t>
            </a:fld>
            <a:endParaRPr lang="en-US"/>
          </a:p>
        </p:txBody>
      </p:sp>
    </p:spTree>
    <p:extLst>
      <p:ext uri="{BB962C8B-B14F-4D97-AF65-F5344CB8AC3E}">
        <p14:creationId xmlns:p14="http://schemas.microsoft.com/office/powerpoint/2010/main" val="89083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7</a:t>
            </a:fld>
            <a:endParaRPr lang="en-US"/>
          </a:p>
        </p:txBody>
      </p:sp>
    </p:spTree>
    <p:extLst>
      <p:ext uri="{BB962C8B-B14F-4D97-AF65-F5344CB8AC3E}">
        <p14:creationId xmlns:p14="http://schemas.microsoft.com/office/powerpoint/2010/main" val="3044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8</a:t>
            </a:fld>
            <a:endParaRPr lang="en-US"/>
          </a:p>
        </p:txBody>
      </p:sp>
    </p:spTree>
    <p:extLst>
      <p:ext uri="{BB962C8B-B14F-4D97-AF65-F5344CB8AC3E}">
        <p14:creationId xmlns:p14="http://schemas.microsoft.com/office/powerpoint/2010/main" val="314035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A698-2D3F-4C31-9560-5DB1F3B5F267}" type="slidenum">
              <a:rPr lang="en-US" smtClean="0"/>
              <a:t>9</a:t>
            </a:fld>
            <a:endParaRPr lang="en-US"/>
          </a:p>
        </p:txBody>
      </p:sp>
    </p:spTree>
    <p:extLst>
      <p:ext uri="{BB962C8B-B14F-4D97-AF65-F5344CB8AC3E}">
        <p14:creationId xmlns:p14="http://schemas.microsoft.com/office/powerpoint/2010/main" val="395698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mailto:gwenyth.johnson@dhs.ga.gov" TargetMode="External"/><Relationship Id="rId5" Type="http://schemas.openxmlformats.org/officeDocument/2006/relationships/hyperlink" Target="mailto:sarah.ekart@dhs.ga.gov" TargetMode="External"/><Relationship Id="rId4" Type="http://schemas.openxmlformats.org/officeDocument/2006/relationships/hyperlink" Target="http://www.gatf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2960" y="4717123"/>
            <a:ext cx="7487920" cy="830997"/>
          </a:xfrm>
          <a:prstGeom prst="rect">
            <a:avLst/>
          </a:prstGeom>
          <a:noFill/>
        </p:spPr>
        <p:txBody>
          <a:bodyPr wrap="square" rtlCol="0">
            <a:spAutoFit/>
          </a:bodyPr>
          <a:lstStyle/>
          <a:p>
            <a:pPr algn="ctr"/>
            <a:r>
              <a:rPr lang="en-US" sz="2400" b="1" dirty="0" smtClean="0">
                <a:latin typeface="Book Antiqua"/>
                <a:cs typeface="Book Antiqua"/>
              </a:rPr>
              <a:t>Meeting Challenges Through Technology &amp; Innovation</a:t>
            </a:r>
            <a:endParaRPr lang="en-US" sz="2400" b="1" dirty="0">
              <a:latin typeface="Book Antiqua"/>
              <a:cs typeface="Book Antiqua"/>
            </a:endParaRPr>
          </a:p>
        </p:txBody>
      </p:sp>
      <p:sp>
        <p:nvSpPr>
          <p:cNvPr id="3" name="TextBox 2"/>
          <p:cNvSpPr txBox="1"/>
          <p:nvPr/>
        </p:nvSpPr>
        <p:spPr>
          <a:xfrm>
            <a:off x="1351150" y="5547050"/>
            <a:ext cx="6431539" cy="400110"/>
          </a:xfrm>
          <a:prstGeom prst="rect">
            <a:avLst/>
          </a:prstGeom>
          <a:noFill/>
        </p:spPr>
        <p:txBody>
          <a:bodyPr wrap="square" rtlCol="0">
            <a:spAutoFit/>
          </a:bodyPr>
          <a:lstStyle/>
          <a:p>
            <a:pPr algn="ctr"/>
            <a:r>
              <a:rPr lang="en-US" sz="2000" dirty="0" smtClean="0">
                <a:latin typeface="Book Antiqua"/>
                <a:cs typeface="Book Antiqua"/>
              </a:rPr>
              <a:t>Sarah Ekart &amp; Gwenyth Johnson MS. RDN. LD.</a:t>
            </a:r>
            <a:endParaRPr lang="en-US" sz="2000" dirty="0">
              <a:latin typeface="Book Antiqua"/>
              <a:cs typeface="Book Antiqua"/>
            </a:endParaRPr>
          </a:p>
        </p:txBody>
      </p:sp>
      <p:sp>
        <p:nvSpPr>
          <p:cNvPr id="5" name="TextBox 4"/>
          <p:cNvSpPr txBox="1"/>
          <p:nvPr/>
        </p:nvSpPr>
        <p:spPr>
          <a:xfrm>
            <a:off x="1351164" y="6214244"/>
            <a:ext cx="6431539" cy="307777"/>
          </a:xfrm>
          <a:prstGeom prst="rect">
            <a:avLst/>
          </a:prstGeom>
          <a:noFill/>
        </p:spPr>
        <p:txBody>
          <a:bodyPr wrap="square" rtlCol="0">
            <a:spAutoFit/>
          </a:bodyPr>
          <a:lstStyle/>
          <a:p>
            <a:pPr algn="ctr"/>
            <a:r>
              <a:rPr lang="en-US" sz="1400" b="1" i="1" dirty="0" smtClean="0">
                <a:latin typeface="Book Antiqua"/>
                <a:cs typeface="Book Antiqua"/>
              </a:rPr>
              <a:t>Stronger Families for a Stronger Georgia</a:t>
            </a:r>
            <a:endParaRPr lang="en-US" sz="1400" b="1" i="1" dirty="0">
              <a:latin typeface="Book Antiqua"/>
              <a:cs typeface="Book Antiqua"/>
            </a:endParaRPr>
          </a:p>
        </p:txBody>
      </p:sp>
      <p:sp>
        <p:nvSpPr>
          <p:cNvPr id="6" name="TextBox 5"/>
          <p:cNvSpPr txBox="1"/>
          <p:nvPr/>
        </p:nvSpPr>
        <p:spPr>
          <a:xfrm>
            <a:off x="7782703" y="6247373"/>
            <a:ext cx="1270000" cy="246221"/>
          </a:xfrm>
          <a:prstGeom prst="rect">
            <a:avLst/>
          </a:prstGeom>
          <a:noFill/>
        </p:spPr>
        <p:txBody>
          <a:bodyPr wrap="square" rtlCol="0">
            <a:spAutoFit/>
          </a:bodyPr>
          <a:lstStyle/>
          <a:p>
            <a:pPr algn="r"/>
            <a:r>
              <a:rPr lang="en-US" sz="1000" dirty="0" smtClean="0">
                <a:latin typeface="Book Antiqua"/>
                <a:cs typeface="Book Antiqua"/>
              </a:rPr>
              <a:t>2/17/2016</a:t>
            </a:r>
            <a:endParaRPr lang="en-US" sz="1000" dirty="0">
              <a:latin typeface="Book Antiqua"/>
              <a:cs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Environmental Adaptions</a:t>
            </a:r>
            <a:endParaRPr lang="en-US" sz="3200" b="1" dirty="0">
              <a:latin typeface="Book Antiqua"/>
              <a:cs typeface="Book Antiqua"/>
            </a:endParaRPr>
          </a:p>
        </p:txBody>
      </p:sp>
      <p:sp>
        <p:nvSpPr>
          <p:cNvPr id="3" name="TextBox 2"/>
          <p:cNvSpPr txBox="1"/>
          <p:nvPr/>
        </p:nvSpPr>
        <p:spPr>
          <a:xfrm>
            <a:off x="395861" y="1220664"/>
            <a:ext cx="8087737"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Bed Rails</a:t>
            </a:r>
          </a:p>
          <a:p>
            <a:pPr marL="342900" indent="-342900">
              <a:buFont typeface="Arial" panose="020B0604020202020204" pitchFamily="34" charset="0"/>
              <a:buChar char="•"/>
            </a:pPr>
            <a:r>
              <a:rPr lang="en-US" sz="2800" dirty="0" smtClean="0">
                <a:latin typeface="Book Antiqua"/>
                <a:cs typeface="Book Antiqua"/>
              </a:rPr>
              <a:t>Grab Bars </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62" y="257556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Assistive Technology\AT Tool Kit\AT Tool Kit 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82" y="1724660"/>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10</a:t>
            </a:r>
            <a:endParaRPr lang="en-US" sz="1200" dirty="0">
              <a:latin typeface="Book Antiqua" panose="02040602050305030304" pitchFamily="18" charset="0"/>
            </a:endParaRPr>
          </a:p>
        </p:txBody>
      </p:sp>
    </p:spTree>
    <p:extLst>
      <p:ext uri="{BB962C8B-B14F-4D97-AF65-F5344CB8AC3E}">
        <p14:creationId xmlns:p14="http://schemas.microsoft.com/office/powerpoint/2010/main" val="94202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Household</a:t>
            </a:r>
            <a:endParaRPr lang="en-US" sz="3200" b="1" dirty="0">
              <a:latin typeface="Book Antiqua"/>
              <a:cs typeface="Book Antiqua"/>
            </a:endParaRPr>
          </a:p>
        </p:txBody>
      </p:sp>
      <p:sp>
        <p:nvSpPr>
          <p:cNvPr id="3" name="TextBox 2"/>
          <p:cNvSpPr txBox="1"/>
          <p:nvPr/>
        </p:nvSpPr>
        <p:spPr>
          <a:xfrm>
            <a:off x="395861" y="1220664"/>
            <a:ext cx="8087737"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Reminder Alarms</a:t>
            </a:r>
          </a:p>
          <a:p>
            <a:pPr marL="342900" indent="-342900">
              <a:buFont typeface="Arial" panose="020B0604020202020204" pitchFamily="34" charset="0"/>
              <a:buChar char="•"/>
            </a:pPr>
            <a:r>
              <a:rPr lang="en-US" sz="2800" dirty="0" smtClean="0">
                <a:latin typeface="Book Antiqua"/>
                <a:cs typeface="Book Antiqua"/>
              </a:rPr>
              <a:t>Robotic Vacuum</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5" descr="H:\Assistive Technology\AT Tool Kit\AT Tool Kit 0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576" y="1220664"/>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blog.chronicarly.com/wp-content/uploads/2015/04/959246-irobot-roomb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125" y="2611314"/>
            <a:ext cx="2967098" cy="29670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11</a:t>
            </a:r>
            <a:endParaRPr lang="en-US" sz="1200" dirty="0">
              <a:latin typeface="Book Antiqua" panose="02040602050305030304" pitchFamily="18" charset="0"/>
            </a:endParaRPr>
          </a:p>
        </p:txBody>
      </p:sp>
    </p:spTree>
    <p:extLst>
      <p:ext uri="{BB962C8B-B14F-4D97-AF65-F5344CB8AC3E}">
        <p14:creationId xmlns:p14="http://schemas.microsoft.com/office/powerpoint/2010/main" val="181767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3040" y="445378"/>
            <a:ext cx="8879840" cy="584775"/>
          </a:xfrm>
          <a:prstGeom prst="rect">
            <a:avLst/>
          </a:prstGeom>
          <a:noFill/>
        </p:spPr>
        <p:txBody>
          <a:bodyPr wrap="square" rtlCol="0">
            <a:spAutoFit/>
          </a:bodyPr>
          <a:lstStyle/>
          <a:p>
            <a:pPr algn="ctr"/>
            <a:r>
              <a:rPr lang="en-US" sz="3200" b="1" dirty="0" smtClean="0">
                <a:latin typeface="Book Antiqua"/>
                <a:cs typeface="Book Antiqua"/>
              </a:rPr>
              <a:t>AT: a Cost Effective Means of Long-term Care</a:t>
            </a:r>
            <a:endParaRPr lang="en-US" sz="3200" b="1" dirty="0">
              <a:latin typeface="Book Antiqua"/>
              <a:cs typeface="Book Antiqua"/>
            </a:endParaRPr>
          </a:p>
        </p:txBody>
      </p:sp>
      <p:sp>
        <p:nvSpPr>
          <p:cNvPr id="3" name="TextBox 2"/>
          <p:cNvSpPr txBox="1"/>
          <p:nvPr/>
        </p:nvSpPr>
        <p:spPr>
          <a:xfrm>
            <a:off x="395861" y="1220664"/>
            <a:ext cx="8087737"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Average non-Medicaid Personal Care Service: $1,670/year</a:t>
            </a:r>
          </a:p>
          <a:p>
            <a:pPr marL="342900" indent="-342900">
              <a:buFont typeface="Arial" panose="020B0604020202020204" pitchFamily="34" charset="0"/>
              <a:buChar char="•"/>
            </a:pPr>
            <a:r>
              <a:rPr lang="en-US" sz="2800" dirty="0" smtClean="0">
                <a:latin typeface="Book Antiqua"/>
                <a:cs typeface="Book Antiqua"/>
              </a:rPr>
              <a:t>Average non-Medicaid Homemaker Service: $1,515/year</a:t>
            </a:r>
          </a:p>
          <a:p>
            <a:pPr marL="342900" indent="-342900">
              <a:buFont typeface="Arial" panose="020B0604020202020204" pitchFamily="34" charset="0"/>
              <a:buChar char="•"/>
            </a:pPr>
            <a:r>
              <a:rPr lang="en-US" sz="2800" smtClean="0">
                <a:latin typeface="Book Antiqua"/>
                <a:cs typeface="Book Antiqua"/>
              </a:rPr>
              <a:t>Less than $100 </a:t>
            </a:r>
            <a:r>
              <a:rPr lang="en-US" sz="2800" dirty="0" smtClean="0">
                <a:latin typeface="Book Antiqua"/>
                <a:cs typeface="Book Antiqua"/>
              </a:rPr>
              <a:t>can purchase: handheld shower, shower chair, 2 grab bars and long handle sponge </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12</a:t>
            </a:r>
            <a:endParaRPr lang="en-US" sz="1200" dirty="0">
              <a:latin typeface="Book Antiqua" panose="02040602050305030304" pitchFamily="18" charset="0"/>
            </a:endParaRPr>
          </a:p>
        </p:txBody>
      </p:sp>
    </p:spTree>
    <p:extLst>
      <p:ext uri="{BB962C8B-B14F-4D97-AF65-F5344CB8AC3E}">
        <p14:creationId xmlns:p14="http://schemas.microsoft.com/office/powerpoint/2010/main" val="384839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Toolkits</a:t>
            </a:r>
            <a:endParaRPr lang="en-US" sz="3200" b="1" dirty="0">
              <a:latin typeface="Book Antiqua"/>
              <a:cs typeface="Book Antiqua"/>
            </a:endParaRPr>
          </a:p>
        </p:txBody>
      </p:sp>
      <p:sp>
        <p:nvSpPr>
          <p:cNvPr id="3" name="TextBox 2"/>
          <p:cNvSpPr txBox="1"/>
          <p:nvPr/>
        </p:nvSpPr>
        <p:spPr>
          <a:xfrm>
            <a:off x="395861" y="1220664"/>
            <a:ext cx="8087737" cy="523220"/>
          </a:xfrm>
          <a:prstGeom prst="rect">
            <a:avLst/>
          </a:prstGeom>
          <a:noFill/>
        </p:spPr>
        <p:txBody>
          <a:bodyPr wrap="square" rtlCol="0">
            <a:spAutoFit/>
          </a:bodyPr>
          <a:lstStyle/>
          <a:p>
            <a:r>
              <a:rPr lang="en-US" sz="2800" dirty="0">
                <a:latin typeface="Book Antiqua"/>
                <a:cs typeface="Book Antiqua"/>
              </a:rPr>
              <a:t> </a:t>
            </a:r>
            <a:endParaRPr lang="en-US" sz="2800" dirty="0" smtClean="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2" descr="C:\Users\gjohnson\AppData\Local\Microsoft\Windows\Temporary Internet Files\Content.Outlook\Y7WI9SOG\20150828_1504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42240" y="990600"/>
            <a:ext cx="4876800" cy="3657600"/>
          </a:xfrm>
          <a:prstGeom prst="rect">
            <a:avLst/>
          </a:prstGeom>
        </p:spPr>
      </p:pic>
      <p:pic>
        <p:nvPicPr>
          <p:cNvPr id="7" name="Picture 2" descr="H:\Assistive Technology\AT Tool Kit\AT Tool Kit 0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9906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13</a:t>
            </a:r>
            <a:endParaRPr lang="en-US" sz="1200" dirty="0">
              <a:latin typeface="Book Antiqua" panose="02040602050305030304" pitchFamily="18" charset="0"/>
            </a:endParaRPr>
          </a:p>
        </p:txBody>
      </p:sp>
    </p:spTree>
    <p:extLst>
      <p:ext uri="{BB962C8B-B14F-4D97-AF65-F5344CB8AC3E}">
        <p14:creationId xmlns:p14="http://schemas.microsoft.com/office/powerpoint/2010/main" val="90814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Lab – Coastal Area Agency on Aging</a:t>
            </a:r>
            <a:endParaRPr lang="en-US" sz="3200" b="1" dirty="0">
              <a:latin typeface="Book Antiqua"/>
              <a:cs typeface="Book Antiqua"/>
            </a:endParaRPr>
          </a:p>
        </p:txBody>
      </p:sp>
      <p:sp>
        <p:nvSpPr>
          <p:cNvPr id="3" name="TextBox 2"/>
          <p:cNvSpPr txBox="1"/>
          <p:nvPr/>
        </p:nvSpPr>
        <p:spPr>
          <a:xfrm>
            <a:off x="395861" y="1220664"/>
            <a:ext cx="8087737"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Book Antiqua"/>
                <a:cs typeface="Book Antiqua"/>
              </a:rPr>
              <a:t> </a:t>
            </a:r>
            <a:endParaRPr lang="en-US" sz="2800" dirty="0" smtClean="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14</a:t>
            </a:r>
            <a:endParaRPr lang="en-US" sz="1200" dirty="0">
              <a:latin typeface="Book Antiqua" panose="02040602050305030304" pitchFamily="18" charset="0"/>
            </a:endParaRPr>
          </a:p>
        </p:txBody>
      </p:sp>
      <p:pic>
        <p:nvPicPr>
          <p:cNvPr id="7" name="Picture 2" descr="E:\AT Lab Poster Pics\IMG_20150721_1316453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923" y="980926"/>
            <a:ext cx="5410200" cy="3043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AT Lab Poster Pics\IMG_20150721_1318062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5853" y="3338392"/>
            <a:ext cx="4809067"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Upcoming</a:t>
            </a:r>
            <a:endParaRPr lang="en-US" sz="3200" b="1" dirty="0">
              <a:latin typeface="Book Antiqua"/>
              <a:cs typeface="Book Antiqua"/>
            </a:endParaRPr>
          </a:p>
        </p:txBody>
      </p:sp>
      <p:sp>
        <p:nvSpPr>
          <p:cNvPr id="3" name="TextBox 2"/>
          <p:cNvSpPr txBox="1"/>
          <p:nvPr/>
        </p:nvSpPr>
        <p:spPr>
          <a:xfrm>
            <a:off x="395861" y="1220664"/>
            <a:ext cx="8087737"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Toolkit distribution and training for five remaining Area Agencies on Aging</a:t>
            </a:r>
          </a:p>
          <a:p>
            <a:pPr marL="342900" indent="-342900">
              <a:buFont typeface="Arial" panose="020B0604020202020204" pitchFamily="34" charset="0"/>
              <a:buChar char="•"/>
            </a:pPr>
            <a:r>
              <a:rPr lang="en-US" sz="2800" dirty="0" smtClean="0">
                <a:latin typeface="Book Antiqua"/>
                <a:cs typeface="Book Antiqua"/>
              </a:rPr>
              <a:t>Development of a feature matching tool</a:t>
            </a:r>
          </a:p>
          <a:p>
            <a:pPr marL="342900" indent="-342900">
              <a:buFont typeface="Arial" panose="020B0604020202020204" pitchFamily="34" charset="0"/>
              <a:buChar char="•"/>
            </a:pPr>
            <a:r>
              <a:rPr lang="en-US" sz="2800" dirty="0" smtClean="0">
                <a:latin typeface="Book Antiqua"/>
                <a:cs typeface="Book Antiqua"/>
              </a:rPr>
              <a:t>Pilot project between the Money Follows the Person program and Georgia Tech Tools for Life </a:t>
            </a:r>
          </a:p>
          <a:p>
            <a:pPr marL="342900" indent="-342900">
              <a:buFont typeface="Arial" panose="020B0604020202020204" pitchFamily="34" charset="0"/>
              <a:buChar char="•"/>
            </a:pPr>
            <a:r>
              <a:rPr lang="en-US" sz="2800" dirty="0">
                <a:latin typeface="Book Antiqua"/>
                <a:cs typeface="Book Antiqua"/>
              </a:rPr>
              <a:t>Partnership with </a:t>
            </a:r>
            <a:r>
              <a:rPr lang="en-US" sz="2800" dirty="0" smtClean="0">
                <a:latin typeface="Book Antiqua"/>
                <a:cs typeface="Book Antiqua"/>
              </a:rPr>
              <a:t>Microsoft</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15</a:t>
            </a:r>
            <a:endParaRPr lang="en-US" sz="1200" dirty="0">
              <a:latin typeface="Book Antiqua" panose="02040602050305030304" pitchFamily="18" charset="0"/>
            </a:endParaRPr>
          </a:p>
        </p:txBody>
      </p:sp>
    </p:spTree>
    <p:extLst>
      <p:ext uri="{BB962C8B-B14F-4D97-AF65-F5344CB8AC3E}">
        <p14:creationId xmlns:p14="http://schemas.microsoft.com/office/powerpoint/2010/main" val="27957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For More Information</a:t>
            </a:r>
            <a:endParaRPr lang="en-US" sz="3200" b="1" dirty="0">
              <a:latin typeface="Book Antiqua"/>
              <a:cs typeface="Book Antiqua"/>
            </a:endParaRPr>
          </a:p>
        </p:txBody>
      </p:sp>
      <p:sp>
        <p:nvSpPr>
          <p:cNvPr id="3" name="TextBox 2"/>
          <p:cNvSpPr txBox="1"/>
          <p:nvPr/>
        </p:nvSpPr>
        <p:spPr>
          <a:xfrm>
            <a:off x="395861" y="1220664"/>
            <a:ext cx="8087737"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Book Antiqua"/>
                <a:cs typeface="Book Antiqua"/>
              </a:rPr>
              <a:t>Tools </a:t>
            </a:r>
            <a:r>
              <a:rPr lang="en-US" sz="2800" dirty="0">
                <a:latin typeface="Book Antiqua"/>
                <a:cs typeface="Book Antiqua"/>
              </a:rPr>
              <a:t>for Life Website: </a:t>
            </a:r>
            <a:r>
              <a:rPr lang="en-US" sz="2800" dirty="0">
                <a:latin typeface="Book Antiqua"/>
                <a:cs typeface="Book Antiqua"/>
                <a:hlinkClick r:id="rId4"/>
              </a:rPr>
              <a:t>http://www.gatfl.org</a:t>
            </a:r>
            <a:r>
              <a:rPr lang="en-US" sz="2800" dirty="0" smtClean="0">
                <a:latin typeface="Book Antiqua"/>
                <a:cs typeface="Book Antiqua"/>
                <a:hlinkClick r:id="rId4"/>
              </a:rPr>
              <a:t>/</a:t>
            </a:r>
            <a:r>
              <a:rPr lang="en-US" sz="2800" dirty="0" smtClean="0">
                <a:latin typeface="Book Antiqua"/>
                <a:cs typeface="Book Antiqua"/>
              </a:rPr>
              <a:t> </a:t>
            </a:r>
          </a:p>
          <a:p>
            <a:pPr marL="457200" indent="-457200">
              <a:buFont typeface="Arial" panose="020B0604020202020204" pitchFamily="34" charset="0"/>
              <a:buChar char="•"/>
            </a:pPr>
            <a:endParaRPr lang="en-US" sz="2800" dirty="0">
              <a:latin typeface="Book Antiqua"/>
              <a:cs typeface="Book Antiqua"/>
            </a:endParaRPr>
          </a:p>
          <a:p>
            <a:pPr marL="457200" indent="-457200">
              <a:buFont typeface="Arial" panose="020B0604020202020204" pitchFamily="34" charset="0"/>
              <a:buChar char="•"/>
            </a:pPr>
            <a:endParaRPr lang="en-US" sz="2800" dirty="0" smtClean="0">
              <a:latin typeface="Book Antiqua"/>
              <a:cs typeface="Book Antiqua"/>
            </a:endParaRPr>
          </a:p>
          <a:p>
            <a:pPr marL="457200" indent="-457200">
              <a:buFont typeface="Arial" panose="020B0604020202020204" pitchFamily="34" charset="0"/>
              <a:buChar char="•"/>
            </a:pPr>
            <a:endParaRPr lang="en-US" sz="2800" dirty="0">
              <a:latin typeface="Book Antiqua"/>
              <a:cs typeface="Book Antiqua"/>
            </a:endParaRPr>
          </a:p>
          <a:p>
            <a:pPr marL="457200" indent="-457200">
              <a:buFont typeface="Arial" panose="020B0604020202020204" pitchFamily="34" charset="0"/>
              <a:buChar char="•"/>
            </a:pPr>
            <a:endParaRPr lang="en-US" sz="2800" dirty="0" smtClean="0">
              <a:latin typeface="Book Antiqua"/>
              <a:cs typeface="Book Antiqua"/>
            </a:endParaRPr>
          </a:p>
          <a:p>
            <a:endParaRPr lang="en-US" sz="2800" dirty="0" smtClean="0">
              <a:latin typeface="Book Antiqua"/>
              <a:cs typeface="Book Antiqua"/>
            </a:endParaRPr>
          </a:p>
          <a:p>
            <a:pPr marL="457200" indent="-457200">
              <a:buFont typeface="Arial" panose="020B0604020202020204" pitchFamily="34" charset="0"/>
              <a:buChar char="•"/>
            </a:pPr>
            <a:r>
              <a:rPr lang="en-US" sz="2800" dirty="0" smtClean="0">
                <a:latin typeface="Book Antiqua"/>
                <a:cs typeface="Book Antiqua"/>
              </a:rPr>
              <a:t>Sarah Ekart </a:t>
            </a:r>
          </a:p>
          <a:p>
            <a:pPr indent="457200"/>
            <a:r>
              <a:rPr lang="en-US" sz="2800" dirty="0" smtClean="0">
                <a:latin typeface="Book Antiqua"/>
                <a:cs typeface="Book Antiqua"/>
                <a:hlinkClick r:id="rId5"/>
              </a:rPr>
              <a:t>sarah.ekart@dhs.ga.gov</a:t>
            </a:r>
            <a:endParaRPr lang="en-US" sz="2800" dirty="0" smtClean="0">
              <a:latin typeface="Book Antiqua"/>
              <a:cs typeface="Book Antiqua"/>
            </a:endParaRPr>
          </a:p>
          <a:p>
            <a:pPr marL="457200" indent="-457200">
              <a:buFont typeface="Arial" panose="020B0604020202020204" pitchFamily="34" charset="0"/>
              <a:buChar char="•"/>
            </a:pPr>
            <a:r>
              <a:rPr lang="en-US" sz="2800" dirty="0" smtClean="0">
                <a:latin typeface="Book Antiqua"/>
                <a:cs typeface="Book Antiqua"/>
              </a:rPr>
              <a:t>Gwenyth Johnson </a:t>
            </a:r>
            <a:r>
              <a:rPr lang="en-US" sz="2800" dirty="0" smtClean="0">
                <a:latin typeface="Book Antiqua"/>
                <a:cs typeface="Book Antiqua"/>
                <a:hlinkClick r:id="rId6"/>
              </a:rPr>
              <a:t>gwenyth.johnson@dhs.ga.gov</a:t>
            </a:r>
            <a:endParaRPr lang="en-US" sz="2800" dirty="0" smtClean="0">
              <a:latin typeface="Book Antiqua"/>
              <a:cs typeface="Book Antiqua"/>
            </a:endParaRPr>
          </a:p>
          <a:p>
            <a:pPr marL="457200" indent="-457200">
              <a:buFont typeface="Arial" panose="020B0604020202020204" pitchFamily="34" charset="0"/>
              <a:buChar char="•"/>
            </a:pP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15</a:t>
            </a:r>
            <a:endParaRPr lang="en-US" sz="1200" dirty="0">
              <a:latin typeface="Book Antiqua" panose="02040602050305030304" pitchFamily="18" charset="0"/>
            </a:endParaRPr>
          </a:p>
        </p:txBody>
      </p:sp>
      <p:pic>
        <p:nvPicPr>
          <p:cNvPr id="1026" name="Picture 2" descr="TFL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843" y="1886577"/>
            <a:ext cx="1699769" cy="175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4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latin typeface="Book Antiqua"/>
                <a:cs typeface="Book Antiqua"/>
              </a:rPr>
              <a:t>Table of Contents</a:t>
            </a:r>
            <a:endParaRPr lang="en-US" sz="2400" b="1" dirty="0">
              <a:latin typeface="Book Antiqua"/>
              <a:cs typeface="Book Antiqua"/>
            </a:endParaRPr>
          </a:p>
        </p:txBody>
      </p:sp>
      <p:sp>
        <p:nvSpPr>
          <p:cNvPr id="4" name="TextBox 3"/>
          <p:cNvSpPr txBox="1"/>
          <p:nvPr/>
        </p:nvSpPr>
        <p:spPr>
          <a:xfrm>
            <a:off x="1224125" y="6210061"/>
            <a:ext cx="6670195"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graphicFrame>
        <p:nvGraphicFramePr>
          <p:cNvPr id="6" name="Table 5"/>
          <p:cNvGraphicFramePr>
            <a:graphicFrameLocks noGrp="1"/>
          </p:cNvGraphicFramePr>
          <p:nvPr>
            <p:extLst>
              <p:ext uri="{D42A27DB-BD31-4B8C-83A1-F6EECF244321}">
                <p14:modId xmlns:p14="http://schemas.microsoft.com/office/powerpoint/2010/main" val="1955852939"/>
              </p:ext>
            </p:extLst>
          </p:nvPr>
        </p:nvGraphicFramePr>
        <p:xfrm>
          <a:off x="650240" y="1397000"/>
          <a:ext cx="7721600" cy="3134360"/>
        </p:xfrm>
        <a:graphic>
          <a:graphicData uri="http://schemas.openxmlformats.org/drawingml/2006/table">
            <a:tbl>
              <a:tblPr firstRow="1" bandRow="1">
                <a:tableStyleId>{073A0DAA-6AF3-43AB-8588-CEC1D06C72B9}</a:tableStyleId>
              </a:tblPr>
              <a:tblGrid>
                <a:gridCol w="3860800"/>
                <a:gridCol w="3860800"/>
              </a:tblGrid>
              <a:tr h="370840">
                <a:tc>
                  <a:txBody>
                    <a:bodyPr/>
                    <a:lstStyle/>
                    <a:p>
                      <a:r>
                        <a:rPr lang="en-US" dirty="0" smtClean="0">
                          <a:latin typeface="Book Antiqua" panose="02040602050305030304" pitchFamily="18" charset="0"/>
                        </a:rPr>
                        <a:t>Section</a:t>
                      </a:r>
                      <a:endParaRPr lang="en-US" dirty="0">
                        <a:latin typeface="Book Antiqua" panose="02040602050305030304" pitchFamily="18" charset="0"/>
                      </a:endParaRPr>
                    </a:p>
                  </a:txBody>
                  <a:tcPr/>
                </a:tc>
                <a:tc>
                  <a:txBody>
                    <a:bodyPr/>
                    <a:lstStyle/>
                    <a:p>
                      <a:r>
                        <a:rPr lang="en-US" dirty="0" smtClean="0">
                          <a:latin typeface="Book Antiqua" panose="02040602050305030304" pitchFamily="18" charset="0"/>
                        </a:rPr>
                        <a:t>Slide Number</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What is Assistive Technology</a:t>
                      </a:r>
                      <a:r>
                        <a:rPr lang="en-US" baseline="0" dirty="0" smtClean="0">
                          <a:latin typeface="Book Antiqua" panose="02040602050305030304" pitchFamily="18" charset="0"/>
                        </a:rPr>
                        <a:t> </a:t>
                      </a:r>
                    </a:p>
                  </a:txBody>
                  <a:tcPr/>
                </a:tc>
                <a:tc>
                  <a:txBody>
                    <a:bodyPr/>
                    <a:lstStyle/>
                    <a:p>
                      <a:r>
                        <a:rPr lang="en-US" dirty="0" smtClean="0">
                          <a:latin typeface="Book Antiqua" panose="02040602050305030304" pitchFamily="18" charset="0"/>
                        </a:rPr>
                        <a:t>3</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Categories of</a:t>
                      </a:r>
                      <a:r>
                        <a:rPr lang="en-US" baseline="0" dirty="0" smtClean="0">
                          <a:latin typeface="Book Antiqua" panose="02040602050305030304" pitchFamily="18" charset="0"/>
                        </a:rPr>
                        <a:t> Assistive Technology</a:t>
                      </a:r>
                      <a:endParaRPr lang="en-US" dirty="0">
                        <a:latin typeface="Book Antiqua" panose="02040602050305030304" pitchFamily="18" charset="0"/>
                      </a:endParaRPr>
                    </a:p>
                  </a:txBody>
                  <a:tcPr/>
                </a:tc>
                <a:tc>
                  <a:txBody>
                    <a:bodyPr/>
                    <a:lstStyle/>
                    <a:p>
                      <a:r>
                        <a:rPr lang="en-US" dirty="0" smtClean="0">
                          <a:latin typeface="Book Antiqua" panose="02040602050305030304" pitchFamily="18" charset="0"/>
                        </a:rPr>
                        <a:t>4</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Cost Effectiveness of Assistive Technology</a:t>
                      </a:r>
                    </a:p>
                  </a:txBody>
                  <a:tcPr/>
                </a:tc>
                <a:tc>
                  <a:txBody>
                    <a:bodyPr/>
                    <a:lstStyle/>
                    <a:p>
                      <a:r>
                        <a:rPr lang="en-US" dirty="0" smtClean="0">
                          <a:latin typeface="Book Antiqua" panose="02040602050305030304" pitchFamily="18" charset="0"/>
                        </a:rPr>
                        <a:t>12</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Toolkits</a:t>
                      </a:r>
                      <a:endParaRPr lang="en-US" dirty="0">
                        <a:latin typeface="Book Antiqua" panose="02040602050305030304" pitchFamily="18" charset="0"/>
                      </a:endParaRPr>
                    </a:p>
                  </a:txBody>
                  <a:tcPr/>
                </a:tc>
                <a:tc>
                  <a:txBody>
                    <a:bodyPr/>
                    <a:lstStyle/>
                    <a:p>
                      <a:r>
                        <a:rPr lang="en-US" dirty="0" smtClean="0">
                          <a:latin typeface="Book Antiqua" panose="02040602050305030304" pitchFamily="18" charset="0"/>
                        </a:rPr>
                        <a:t>13</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Coastal Area Agency on Aging Assistive Technology Lab</a:t>
                      </a:r>
                      <a:endParaRPr lang="en-US" dirty="0">
                        <a:latin typeface="Book Antiqua" panose="02040602050305030304" pitchFamily="18" charset="0"/>
                      </a:endParaRPr>
                    </a:p>
                  </a:txBody>
                  <a:tcPr/>
                </a:tc>
                <a:tc>
                  <a:txBody>
                    <a:bodyPr/>
                    <a:lstStyle/>
                    <a:p>
                      <a:r>
                        <a:rPr lang="en-US" dirty="0" smtClean="0">
                          <a:latin typeface="Book Antiqua" panose="02040602050305030304" pitchFamily="18" charset="0"/>
                        </a:rPr>
                        <a:t>14</a:t>
                      </a:r>
                      <a:endParaRPr lang="en-US" dirty="0">
                        <a:latin typeface="Book Antiqua" panose="02040602050305030304" pitchFamily="18" charset="0"/>
                      </a:endParaRPr>
                    </a:p>
                  </a:txBody>
                  <a:tcPr/>
                </a:tc>
              </a:tr>
              <a:tr h="370840">
                <a:tc>
                  <a:txBody>
                    <a:bodyPr/>
                    <a:lstStyle/>
                    <a:p>
                      <a:r>
                        <a:rPr lang="en-US" dirty="0" smtClean="0">
                          <a:latin typeface="Book Antiqua" panose="02040602050305030304" pitchFamily="18" charset="0"/>
                        </a:rPr>
                        <a:t>Upcoming</a:t>
                      </a:r>
                      <a:endParaRPr lang="en-US" dirty="0">
                        <a:latin typeface="Book Antiqua" panose="02040602050305030304" pitchFamily="18" charset="0"/>
                      </a:endParaRPr>
                    </a:p>
                  </a:txBody>
                  <a:tcPr/>
                </a:tc>
                <a:tc>
                  <a:txBody>
                    <a:bodyPr/>
                    <a:lstStyle/>
                    <a:p>
                      <a:r>
                        <a:rPr lang="en-US" dirty="0" smtClean="0">
                          <a:latin typeface="Book Antiqua" panose="02040602050305030304" pitchFamily="18" charset="0"/>
                        </a:rPr>
                        <a:t>15</a:t>
                      </a:r>
                      <a:endParaRPr lang="en-US" dirty="0">
                        <a:latin typeface="Book Antiqua" panose="02040602050305030304" pitchFamily="18" charset="0"/>
                      </a:endParaRPr>
                    </a:p>
                  </a:txBody>
                  <a:tcPr/>
                </a:tc>
              </a:tr>
            </a:tbl>
          </a:graphicData>
        </a:graphic>
      </p:graphicFrame>
      <p:sp>
        <p:nvSpPr>
          <p:cNvPr id="3" name="TextBox 2"/>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2</a:t>
            </a:r>
            <a:endParaRPr lang="en-US" sz="1200" dirty="0">
              <a:latin typeface="Book Antiqua" panose="0204060205030503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What is Assistive Technology</a:t>
            </a:r>
            <a:endParaRPr lang="en-US" sz="3200" b="1" dirty="0">
              <a:latin typeface="Book Antiqua"/>
              <a:cs typeface="Book Antiqua"/>
            </a:endParaRPr>
          </a:p>
        </p:txBody>
      </p:sp>
      <p:sp>
        <p:nvSpPr>
          <p:cNvPr id="3" name="TextBox 2"/>
          <p:cNvSpPr txBox="1"/>
          <p:nvPr/>
        </p:nvSpPr>
        <p:spPr>
          <a:xfrm>
            <a:off x="395863" y="1220666"/>
            <a:ext cx="8087737"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smtClean="0">
                <a:latin typeface="Book Antiqua"/>
                <a:cs typeface="Book Antiqua"/>
              </a:rPr>
              <a:t>Assistive Technology (AT)</a:t>
            </a:r>
            <a:r>
              <a:rPr lang="en-US" sz="2800" dirty="0" smtClean="0">
                <a:latin typeface="Book Antiqua"/>
                <a:cs typeface="Book Antiqua"/>
              </a:rPr>
              <a:t> is any item or piece of equipment that is used to increase, maintain or improve the functional capabilities of an individual </a:t>
            </a:r>
          </a:p>
          <a:p>
            <a:pPr marL="342900" indent="-342900">
              <a:buFont typeface="Arial" panose="020B0604020202020204" pitchFamily="34" charset="0"/>
              <a:buChar char="•"/>
            </a:pPr>
            <a:r>
              <a:rPr lang="en-US" sz="2800" dirty="0" smtClean="0">
                <a:latin typeface="Book Antiqua"/>
                <a:cs typeface="Book Antiqua"/>
              </a:rPr>
              <a:t>AT ranges from low technology to high technology devices </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3</a:t>
            </a:r>
            <a:endParaRPr lang="en-US" sz="1200" dirty="0">
              <a:latin typeface="Book Antiqua" panose="0204060205030503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Categories of Assistive Technology</a:t>
            </a:r>
            <a:endParaRPr lang="en-US" sz="3200" b="1" dirty="0">
              <a:latin typeface="Book Antiqua"/>
              <a:cs typeface="Book Antiqua"/>
            </a:endParaRPr>
          </a:p>
        </p:txBody>
      </p:sp>
      <p:sp>
        <p:nvSpPr>
          <p:cNvPr id="3" name="TextBox 2"/>
          <p:cNvSpPr txBox="1"/>
          <p:nvPr/>
        </p:nvSpPr>
        <p:spPr>
          <a:xfrm>
            <a:off x="395863" y="1220666"/>
            <a:ext cx="8087737" cy="2677656"/>
          </a:xfrm>
          <a:prstGeom prst="rect">
            <a:avLst/>
          </a:prstGeom>
          <a:noFill/>
        </p:spPr>
        <p:txBody>
          <a:bodyPr wrap="square" rtlCol="0">
            <a:spAutoFit/>
          </a:bodyPr>
          <a:lstStyle/>
          <a:p>
            <a:pPr marL="514350" indent="-514350">
              <a:buFont typeface="+mj-lt"/>
              <a:buAutoNum type="arabicPeriod"/>
            </a:pPr>
            <a:r>
              <a:rPr lang="en-US" sz="2800" dirty="0" smtClean="0">
                <a:latin typeface="Book Antiqua"/>
                <a:cs typeface="Book Antiqua"/>
              </a:rPr>
              <a:t>Daily Living</a:t>
            </a:r>
          </a:p>
          <a:p>
            <a:pPr marL="514350" indent="-514350">
              <a:buFont typeface="+mj-lt"/>
              <a:buAutoNum type="arabicPeriod"/>
            </a:pPr>
            <a:r>
              <a:rPr lang="en-US" sz="2800" dirty="0" smtClean="0">
                <a:latin typeface="Book Antiqua"/>
                <a:cs typeface="Book Antiqua"/>
              </a:rPr>
              <a:t>Communication</a:t>
            </a:r>
          </a:p>
          <a:p>
            <a:pPr marL="514350" indent="-514350">
              <a:buFont typeface="+mj-lt"/>
              <a:buAutoNum type="arabicPeriod"/>
            </a:pPr>
            <a:r>
              <a:rPr lang="en-US" sz="2800" dirty="0" smtClean="0">
                <a:latin typeface="Book Antiqua"/>
                <a:cs typeface="Book Antiqua"/>
              </a:rPr>
              <a:t>Dexterity</a:t>
            </a:r>
          </a:p>
          <a:p>
            <a:pPr marL="514350" indent="-514350">
              <a:buFont typeface="+mj-lt"/>
              <a:buAutoNum type="arabicPeriod"/>
            </a:pPr>
            <a:r>
              <a:rPr lang="en-US" sz="2800" dirty="0" smtClean="0">
                <a:latin typeface="Book Antiqua"/>
                <a:cs typeface="Book Antiqua"/>
              </a:rPr>
              <a:t>Safety</a:t>
            </a:r>
          </a:p>
          <a:p>
            <a:pPr marL="514350" indent="-514350">
              <a:buFont typeface="+mj-lt"/>
              <a:buAutoNum type="arabicPeriod"/>
            </a:pPr>
            <a:r>
              <a:rPr lang="en-US" sz="2800" dirty="0" smtClean="0">
                <a:latin typeface="Book Antiqua"/>
                <a:cs typeface="Book Antiqua"/>
              </a:rPr>
              <a:t>Environmental Adaptions</a:t>
            </a:r>
          </a:p>
          <a:p>
            <a:pPr marL="514350" indent="-514350">
              <a:buFont typeface="+mj-lt"/>
              <a:buAutoNum type="arabicPeriod"/>
            </a:pPr>
            <a:r>
              <a:rPr lang="en-US" sz="2800" dirty="0" smtClean="0">
                <a:latin typeface="Book Antiqua"/>
                <a:cs typeface="Book Antiqua"/>
              </a:rPr>
              <a:t>Household</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4</a:t>
            </a:r>
            <a:endParaRPr lang="en-US" sz="1200" dirty="0">
              <a:latin typeface="Book Antiqua" panose="02040602050305030304" pitchFamily="18" charset="0"/>
            </a:endParaRPr>
          </a:p>
        </p:txBody>
      </p:sp>
    </p:spTree>
    <p:extLst>
      <p:ext uri="{BB962C8B-B14F-4D97-AF65-F5344CB8AC3E}">
        <p14:creationId xmlns:p14="http://schemas.microsoft.com/office/powerpoint/2010/main" val="84046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Disclaimer</a:t>
            </a:r>
            <a:endParaRPr lang="en-US" sz="3200" b="1" dirty="0">
              <a:latin typeface="Book Antiqua"/>
              <a:cs typeface="Book Antiqua"/>
            </a:endParaRPr>
          </a:p>
        </p:txBody>
      </p:sp>
      <p:sp>
        <p:nvSpPr>
          <p:cNvPr id="3" name="TextBox 2"/>
          <p:cNvSpPr txBox="1"/>
          <p:nvPr/>
        </p:nvSpPr>
        <p:spPr>
          <a:xfrm>
            <a:off x="395863" y="1220666"/>
            <a:ext cx="8087737"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We do not endorse any specific product or brand.  The products demonstrated here and in the Toolkits were selected by Georgia Tech Tools for Life based on their expertise as well as the popularity of the products though their experience and the features of the pieces of AT demonstrated. Each person has different needs and desires and we recommend testing multiple products and features to ensure the best fit for the individual.</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sp>
        <p:nvSpPr>
          <p:cNvPr id="6" name="TextBox 5"/>
          <p:cNvSpPr txBox="1"/>
          <p:nvPr/>
        </p:nvSpPr>
        <p:spPr>
          <a:xfrm>
            <a:off x="8585200" y="6348560"/>
            <a:ext cx="396240" cy="276999"/>
          </a:xfrm>
          <a:prstGeom prst="rect">
            <a:avLst/>
          </a:prstGeom>
          <a:noFill/>
        </p:spPr>
        <p:txBody>
          <a:bodyPr wrap="square" rtlCol="0">
            <a:spAutoFit/>
          </a:bodyPr>
          <a:lstStyle/>
          <a:p>
            <a:r>
              <a:rPr lang="en-US" sz="1200" dirty="0">
                <a:latin typeface="Book Antiqua" panose="02040602050305030304" pitchFamily="18" charset="0"/>
              </a:rPr>
              <a:t>5</a:t>
            </a:r>
          </a:p>
        </p:txBody>
      </p:sp>
    </p:spTree>
    <p:extLst>
      <p:ext uri="{BB962C8B-B14F-4D97-AF65-F5344CB8AC3E}">
        <p14:creationId xmlns:p14="http://schemas.microsoft.com/office/powerpoint/2010/main" val="382244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Daily Living</a:t>
            </a:r>
            <a:endParaRPr lang="en-US" sz="3200" b="1" dirty="0">
              <a:latin typeface="Book Antiqua"/>
              <a:cs typeface="Book Antiqua"/>
            </a:endParaRPr>
          </a:p>
        </p:txBody>
      </p:sp>
      <p:sp>
        <p:nvSpPr>
          <p:cNvPr id="3" name="TextBox 2"/>
          <p:cNvSpPr txBox="1"/>
          <p:nvPr/>
        </p:nvSpPr>
        <p:spPr>
          <a:xfrm>
            <a:off x="395861" y="1220664"/>
            <a:ext cx="8087737"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Freedom Wand</a:t>
            </a:r>
          </a:p>
          <a:p>
            <a:pPr marL="342900" indent="-342900">
              <a:buFont typeface="Arial" panose="020B0604020202020204" pitchFamily="34" charset="0"/>
              <a:buChar char="•"/>
            </a:pPr>
            <a:r>
              <a:rPr lang="en-US" sz="2800" dirty="0" smtClean="0">
                <a:latin typeface="Book Antiqua"/>
                <a:cs typeface="Book Antiqua"/>
              </a:rPr>
              <a:t>Medication Reminders</a:t>
            </a:r>
          </a:p>
          <a:p>
            <a:pPr marL="342900" indent="-342900">
              <a:buFont typeface="Arial" panose="020B0604020202020204" pitchFamily="34" charset="0"/>
              <a:buChar char="•"/>
            </a:pPr>
            <a:r>
              <a:rPr lang="en-US" sz="2800" dirty="0" smtClean="0">
                <a:latin typeface="Book Antiqua"/>
                <a:cs typeface="Book Antiqua"/>
              </a:rPr>
              <a:t>Large Handle Silverware</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2" descr="H:\Assistive Technology\AT Tool Kit\AT Tool Kit 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19458" y="941264"/>
            <a:ext cx="167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Assistive Technology\AT Tool Kit\AT Tool Kit 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408" y="3058160"/>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Assistive Technology\AT Tool Kit\AT Tool Kit 0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458" y="3058160"/>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6</a:t>
            </a:r>
            <a:endParaRPr lang="en-US" sz="1200" dirty="0">
              <a:latin typeface="Book Antiqua" panose="02040602050305030304" pitchFamily="18" charset="0"/>
            </a:endParaRPr>
          </a:p>
        </p:txBody>
      </p:sp>
    </p:spTree>
    <p:extLst>
      <p:ext uri="{BB962C8B-B14F-4D97-AF65-F5344CB8AC3E}">
        <p14:creationId xmlns:p14="http://schemas.microsoft.com/office/powerpoint/2010/main" val="35360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Communications</a:t>
            </a:r>
            <a:endParaRPr lang="en-US" sz="3200" b="1" dirty="0">
              <a:latin typeface="Book Antiqua"/>
              <a:cs typeface="Book Antiqua"/>
            </a:endParaRPr>
          </a:p>
        </p:txBody>
      </p:sp>
      <p:sp>
        <p:nvSpPr>
          <p:cNvPr id="3" name="TextBox 2"/>
          <p:cNvSpPr txBox="1"/>
          <p:nvPr/>
        </p:nvSpPr>
        <p:spPr>
          <a:xfrm>
            <a:off x="395860" y="1220664"/>
            <a:ext cx="8087737"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Personal Amplifier</a:t>
            </a:r>
          </a:p>
          <a:p>
            <a:pPr marL="342900" indent="-342900">
              <a:buFont typeface="Arial" panose="020B0604020202020204" pitchFamily="34" charset="0"/>
              <a:buChar char="•"/>
            </a:pPr>
            <a:r>
              <a:rPr lang="en-US" sz="2800" dirty="0" smtClean="0">
                <a:latin typeface="Book Antiqua"/>
                <a:cs typeface="Book Antiqua"/>
              </a:rPr>
              <a:t>Picture Dialing Phones</a:t>
            </a:r>
          </a:p>
          <a:p>
            <a:pPr marL="342900" indent="-342900">
              <a:buFont typeface="Arial" panose="020B0604020202020204" pitchFamily="34" charset="0"/>
              <a:buChar char="•"/>
            </a:pPr>
            <a:r>
              <a:rPr lang="en-US" sz="2800" dirty="0" smtClean="0">
                <a:latin typeface="Book Antiqua"/>
                <a:cs typeface="Book Antiqua"/>
              </a:rPr>
              <a:t>Tablets</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2" descr="H:\Assistive Technology\AT Tool Kit\AT Tool Kit 0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283200" y="3053080"/>
            <a:ext cx="275336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Assistive Technology\AT Tool Kit\AT Tool Kit 0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7432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7</a:t>
            </a:r>
            <a:endParaRPr lang="en-US" sz="1200" dirty="0">
              <a:latin typeface="Book Antiqua" panose="02040602050305030304" pitchFamily="18" charset="0"/>
            </a:endParaRPr>
          </a:p>
        </p:txBody>
      </p:sp>
    </p:spTree>
    <p:extLst>
      <p:ext uri="{BB962C8B-B14F-4D97-AF65-F5344CB8AC3E}">
        <p14:creationId xmlns:p14="http://schemas.microsoft.com/office/powerpoint/2010/main" val="343267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Dexterity</a:t>
            </a:r>
            <a:endParaRPr lang="en-US" sz="3200" b="1" dirty="0">
              <a:latin typeface="Book Antiqua"/>
              <a:cs typeface="Book Antiqua"/>
            </a:endParaRPr>
          </a:p>
        </p:txBody>
      </p:sp>
      <p:sp>
        <p:nvSpPr>
          <p:cNvPr id="3" name="TextBox 2"/>
          <p:cNvSpPr txBox="1"/>
          <p:nvPr/>
        </p:nvSpPr>
        <p:spPr>
          <a:xfrm>
            <a:off x="395860" y="1220664"/>
            <a:ext cx="8087737"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Virtual Senior Centers</a:t>
            </a:r>
          </a:p>
          <a:p>
            <a:pPr marL="342900" indent="-342900">
              <a:buFont typeface="Arial" panose="020B0604020202020204" pitchFamily="34" charset="0"/>
              <a:buChar char="•"/>
            </a:pPr>
            <a:r>
              <a:rPr lang="en-US" sz="2800" dirty="0" err="1" smtClean="0">
                <a:latin typeface="Book Antiqua"/>
                <a:cs typeface="Book Antiqua"/>
              </a:rPr>
              <a:t>Reachers</a:t>
            </a:r>
            <a:r>
              <a:rPr lang="en-US" sz="2800" dirty="0" smtClean="0">
                <a:latin typeface="Book Antiqua"/>
                <a:cs typeface="Book Antiqua"/>
              </a:rPr>
              <a:t>/Grabbers </a:t>
            </a:r>
          </a:p>
          <a:p>
            <a:pPr marL="342900" indent="-342900">
              <a:buFont typeface="Arial" panose="020B0604020202020204" pitchFamily="34" charset="0"/>
              <a:buChar char="•"/>
            </a:pPr>
            <a:r>
              <a:rPr lang="en-US" sz="2800" dirty="0" smtClean="0">
                <a:latin typeface="Book Antiqua"/>
                <a:cs typeface="Book Antiqua"/>
              </a:rPr>
              <a:t>Alternative Pointing Devices</a:t>
            </a:r>
            <a:endParaRPr lang="en-US" sz="28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876" y="1220664"/>
            <a:ext cx="1987367" cy="198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20" y="3326406"/>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elfhelp.net/sites/default/files/vsc-20131004-yetta-compu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643" y="3219877"/>
            <a:ext cx="4800600" cy="234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8</a:t>
            </a:r>
            <a:endParaRPr lang="en-US" sz="1200" dirty="0">
              <a:latin typeface="Book Antiqua" panose="02040602050305030304" pitchFamily="18" charset="0"/>
            </a:endParaRPr>
          </a:p>
        </p:txBody>
      </p:sp>
    </p:spTree>
    <p:extLst>
      <p:ext uri="{BB962C8B-B14F-4D97-AF65-F5344CB8AC3E}">
        <p14:creationId xmlns:p14="http://schemas.microsoft.com/office/powerpoint/2010/main" val="252872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584775"/>
          </a:xfrm>
          <a:prstGeom prst="rect">
            <a:avLst/>
          </a:prstGeom>
          <a:noFill/>
        </p:spPr>
        <p:txBody>
          <a:bodyPr wrap="square" rtlCol="0">
            <a:spAutoFit/>
          </a:bodyPr>
          <a:lstStyle/>
          <a:p>
            <a:pPr algn="ctr"/>
            <a:r>
              <a:rPr lang="en-US" sz="3200" b="1" dirty="0" smtClean="0">
                <a:latin typeface="Book Antiqua"/>
                <a:cs typeface="Book Antiqua"/>
              </a:rPr>
              <a:t>AT for Safety</a:t>
            </a:r>
            <a:endParaRPr lang="en-US" sz="3200" b="1" dirty="0">
              <a:latin typeface="Book Antiqua"/>
              <a:cs typeface="Book Antiqua"/>
            </a:endParaRPr>
          </a:p>
        </p:txBody>
      </p:sp>
      <p:sp>
        <p:nvSpPr>
          <p:cNvPr id="3" name="TextBox 2"/>
          <p:cNvSpPr txBox="1"/>
          <p:nvPr/>
        </p:nvSpPr>
        <p:spPr>
          <a:xfrm>
            <a:off x="395861" y="1220664"/>
            <a:ext cx="8087737"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Book Antiqua"/>
                <a:cs typeface="Book Antiqua"/>
              </a:rPr>
              <a:t>Wearable Emergency ID</a:t>
            </a:r>
          </a:p>
          <a:p>
            <a:pPr marL="342900" indent="-342900">
              <a:buFont typeface="Arial" panose="020B0604020202020204" pitchFamily="34" charset="0"/>
              <a:buChar char="•"/>
            </a:pPr>
            <a:r>
              <a:rPr lang="en-US" sz="2800" dirty="0" smtClean="0">
                <a:latin typeface="Book Antiqua"/>
                <a:cs typeface="Book Antiqua"/>
              </a:rPr>
              <a:t>Security Camera System</a:t>
            </a:r>
          </a:p>
          <a:p>
            <a:pPr marL="342900" indent="-342900">
              <a:buFont typeface="Arial" panose="020B0604020202020204" pitchFamily="34" charset="0"/>
              <a:buChar char="•"/>
            </a:pPr>
            <a:r>
              <a:rPr lang="en-US" sz="2800" dirty="0" smtClean="0">
                <a:latin typeface="Book Antiqua"/>
                <a:cs typeface="Book Antiqua"/>
              </a:rPr>
              <a:t>Wearable Monitoring </a:t>
            </a: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
        <p:nvSpPr>
          <p:cNvPr id="5" name="TextBox 4"/>
          <p:cNvSpPr txBox="1"/>
          <p:nvPr/>
        </p:nvSpPr>
        <p:spPr>
          <a:xfrm>
            <a:off x="1224125" y="6043492"/>
            <a:ext cx="8280114" cy="246221"/>
          </a:xfrm>
          <a:prstGeom prst="rect">
            <a:avLst/>
          </a:prstGeom>
          <a:noFill/>
        </p:spPr>
        <p:txBody>
          <a:bodyPr wrap="square" rtlCol="0">
            <a:spAutoFit/>
          </a:bodyPr>
          <a:lstStyle/>
          <a:p>
            <a:r>
              <a:rPr lang="en-US" sz="1000" i="1" dirty="0" smtClean="0">
                <a:latin typeface="Book Antiqua"/>
                <a:cs typeface="Book Antiqua"/>
              </a:rPr>
              <a:t>Division of Aging Services</a:t>
            </a:r>
            <a:endParaRPr lang="en-US" sz="1000" i="1" dirty="0">
              <a:latin typeface="Book Antiqua"/>
              <a:cs typeface="Book Antiqua"/>
            </a:endParaRPr>
          </a:p>
        </p:txBody>
      </p:sp>
      <p:pic>
        <p:nvPicPr>
          <p:cNvPr id="6" name="Picture 2" descr="H:\Assistive Technology\AT Tool Kit\AT Tool Kit 0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636" y="1066800"/>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 y="3505200"/>
            <a:ext cx="2021840" cy="202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199" y="3499716"/>
            <a:ext cx="3817937" cy="204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85200" y="6348560"/>
            <a:ext cx="396240" cy="276999"/>
          </a:xfrm>
          <a:prstGeom prst="rect">
            <a:avLst/>
          </a:prstGeom>
          <a:noFill/>
        </p:spPr>
        <p:txBody>
          <a:bodyPr wrap="square" rtlCol="0">
            <a:spAutoFit/>
          </a:bodyPr>
          <a:lstStyle/>
          <a:p>
            <a:r>
              <a:rPr lang="en-US" sz="1200" dirty="0" smtClean="0">
                <a:latin typeface="Book Antiqua" panose="02040602050305030304" pitchFamily="18" charset="0"/>
              </a:rPr>
              <a:t>9</a:t>
            </a:r>
            <a:endParaRPr lang="en-US" sz="1200" dirty="0">
              <a:latin typeface="Book Antiqua" panose="02040602050305030304" pitchFamily="18" charset="0"/>
            </a:endParaRPr>
          </a:p>
        </p:txBody>
      </p:sp>
    </p:spTree>
    <p:extLst>
      <p:ext uri="{BB962C8B-B14F-4D97-AF65-F5344CB8AC3E}">
        <p14:creationId xmlns:p14="http://schemas.microsoft.com/office/powerpoint/2010/main" val="352562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519</Words>
  <Application>Microsoft Office PowerPoint</Application>
  <PresentationFormat>On-screen Show (4:3)</PresentationFormat>
  <Paragraphs>137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Johnson, Gwenyth L</cp:lastModifiedBy>
  <cp:revision>39</cp:revision>
  <cp:lastPrinted>2016-02-08T20:14:42Z</cp:lastPrinted>
  <dcterms:created xsi:type="dcterms:W3CDTF">2015-12-22T03:12:10Z</dcterms:created>
  <dcterms:modified xsi:type="dcterms:W3CDTF">2016-02-15T14:16:52Z</dcterms:modified>
</cp:coreProperties>
</file>