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314" r:id="rId5"/>
    <p:sldId id="288" r:id="rId6"/>
    <p:sldId id="313" r:id="rId7"/>
    <p:sldId id="312" r:id="rId8"/>
    <p:sldId id="289" r:id="rId9"/>
    <p:sldId id="311" r:id="rId10"/>
    <p:sldId id="308" r:id="rId11"/>
    <p:sldId id="310" r:id="rId12"/>
    <p:sldId id="309" r:id="rId13"/>
    <p:sldId id="307" r:id="rId14"/>
    <p:sldId id="306" r:id="rId15"/>
    <p:sldId id="305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430" autoAdjust="0"/>
  </p:normalViewPr>
  <p:slideViewPr>
    <p:cSldViewPr snapToGrid="0" snapToObjects="1">
      <p:cViewPr varScale="1">
        <p:scale>
          <a:sx n="42" d="100"/>
          <a:sy n="42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1A20-3E2A-4834-925C-B422778B3E6A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8907-FD26-4F8E-AB0D-E993220F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C02FB47-B049-45B0-A223-3147923C3ED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3F4341B-0FF7-4EEE-ACD4-9F6E29A06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4341B-0FF7-4EEE-ACD4-9F6E29A06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64" y="4717123"/>
            <a:ext cx="643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Division of Aging Services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164" y="5241490"/>
            <a:ext cx="64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Abby Cox</a:t>
            </a: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Director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64" y="6214244"/>
            <a:ext cx="6431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/>
                <a:cs typeface="Book Antiqua"/>
              </a:rPr>
              <a:t>Stronger Families for a Stronger Georgia</a:t>
            </a:r>
            <a:endParaRPr lang="en-US" sz="14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2703" y="6247373"/>
            <a:ext cx="127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Book Antiqua"/>
                <a:cs typeface="Book Antiqua"/>
              </a:rPr>
              <a:t>May 18, 2016</a:t>
            </a:r>
            <a:endParaRPr lang="en-US" sz="1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4162" y="6578820"/>
            <a:ext cx="42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3456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2016 - 2019 DAS Strategic Plan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Goals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02975"/>
              </p:ext>
            </p:extLst>
          </p:nvPr>
        </p:nvGraphicFramePr>
        <p:xfrm>
          <a:off x="347241" y="795469"/>
          <a:ext cx="8511009" cy="5705790"/>
        </p:xfrm>
        <a:graphic>
          <a:graphicData uri="http://schemas.openxmlformats.org/drawingml/2006/table">
            <a:tbl>
              <a:tblPr/>
              <a:tblGrid>
                <a:gridCol w="8511009"/>
              </a:tblGrid>
              <a:tr h="368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Goal 3:  </a:t>
                      </a:r>
                      <a:r>
                        <a:rPr lang="en-US" sz="2000" b="0" dirty="0" smtClean="0">
                          <a:latin typeface="Book Antiqua" panose="02040602050305030304" pitchFamily="18" charset="0"/>
                        </a:rPr>
                        <a:t>Self-Sufficiency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19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Description:  </a:t>
                      </a:r>
                      <a:r>
                        <a:rPr lang="en-US" sz="2000" i="0" dirty="0" smtClean="0">
                          <a:latin typeface="Book Antiqua" panose="02040602050305030304" pitchFamily="18" charset="0"/>
                        </a:rPr>
                        <a:t>Older adults and adults with disabilities will remain independent and in their desired residence as long as possible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57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Strategies: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Identify and prioritize potential underserved populations to reach and offer services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Options Counselors and Long-Term Care Ombudsman (LTCO) collaborate to assist nursing facility residents who have expressed interest in learning more about less restrictive housing options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Expand service types and options available to consumers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Implement a Kinship Care Continuum – including Voluntary Kinship Care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Expand partnership with Centers for Independent Living for cross support in transition activities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Enhance Public Guardianship Office (PGO) staff’s practice of determining the preference or wishes of a person under guardianship and incorporating that input into surrogate decision-making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Refer cases that are more appropriate for less restrictive alternatives back to court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Increase the number of multi-disciplinary/multi-agency groups in which PGO staff participates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Adheres to Governor’s Goal of:  Safe – Protecting the public’s safety and security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15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9438" y="6578820"/>
            <a:ext cx="45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456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2016 - 2019 DAS Strategic Plan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Goals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48990"/>
              </p:ext>
            </p:extLst>
          </p:nvPr>
        </p:nvGraphicFramePr>
        <p:xfrm>
          <a:off x="501325" y="841777"/>
          <a:ext cx="8229600" cy="460851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Goal 4: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Network Sustainability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Description:</a:t>
                      </a:r>
                      <a:r>
                        <a:rPr lang="en-US" sz="2000" i="1" dirty="0" smtClean="0"/>
                        <a:t>. </a:t>
                      </a:r>
                      <a:r>
                        <a:rPr lang="en-US" sz="2000" i="0" dirty="0" smtClean="0">
                          <a:latin typeface="Book Antiqua" panose="02040602050305030304" pitchFamily="18" charset="0"/>
                        </a:rPr>
                        <a:t>Programs and services will remain available for vulnerable adults in need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Strategies: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Expand fee for service program model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Implement evidence based hospital transition programs in all Area Agencies on Aging (AAAs)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Monitor funding increases realized via fee for service options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Explore senior centers serving as a hub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Strengthen partnerships with SNAP and senior centers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All senior centers will have a minimum of one SNAP sign-up day per quarter by 2019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Adheres to Governor’s Goal of:  Safe – Protecting the public’s safety and security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8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6289" y="6578820"/>
            <a:ext cx="48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456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2016 - 2019 DAS Strategic Plan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Goals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90126"/>
              </p:ext>
            </p:extLst>
          </p:nvPr>
        </p:nvGraphicFramePr>
        <p:xfrm>
          <a:off x="455029" y="980671"/>
          <a:ext cx="8229600" cy="444391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Goal 5: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Workforce Focus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Description:</a:t>
                      </a:r>
                      <a:r>
                        <a:rPr lang="en-US" sz="2000" i="1" dirty="0" smtClean="0"/>
                        <a:t>. </a:t>
                      </a:r>
                      <a:r>
                        <a:rPr lang="en-US" sz="2000" i="0" dirty="0" smtClean="0">
                          <a:latin typeface="Book Antiqua" panose="02040602050305030304" pitchFamily="18" charset="0"/>
                        </a:rPr>
                        <a:t>Ensure that DAS maintains a learning environment with opportunities to increase professional growth, share knowledge and stimulate creative thinking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Strategies: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Utilize annual Employee Satisfaction Survey (ESAT) to measure employee satisfaction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Management team meeting to discuss ESAT results and develop strategies to increase satisfaction rates and adequately trained metrics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Charter a team to begin planning and develop a succession planning protocol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Adheres to Governor’s Goal of:  Responsible and Efficient Government – Fiscally sound, principled, conservative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51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5976" y="6578820"/>
            <a:ext cx="4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9619"/>
            <a:ext cx="82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rial" charset="0"/>
              </a:rPr>
              <a:t>Division of Aging Services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Upcoming Events, Initiatives, Projects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08357"/>
              </p:ext>
            </p:extLst>
          </p:nvPr>
        </p:nvGraphicFramePr>
        <p:xfrm>
          <a:off x="794182" y="951201"/>
          <a:ext cx="7315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Older Americans Month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Theme:  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Blaze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 Trail</a:t>
                      </a:r>
                      <a:endParaRPr lang="en-US" sz="20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9" y="1957041"/>
            <a:ext cx="3657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06" y="195678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9991" y="6578820"/>
            <a:ext cx="5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9619"/>
            <a:ext cx="82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rial" charset="0"/>
              </a:rPr>
              <a:t>Division of Aging Services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Upcoming Events, Initiatives, Projects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12263"/>
              </p:ext>
            </p:extLst>
          </p:nvPr>
        </p:nvGraphicFramePr>
        <p:xfrm>
          <a:off x="1820563" y="993020"/>
          <a:ext cx="541226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130"/>
                <a:gridCol w="270613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June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Alzheimer’s and Brain Awareness Month</a:t>
                      </a:r>
                      <a:endParaRPr lang="en-US" sz="1800" b="1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June 15:</a:t>
                      </a:r>
                      <a:r>
                        <a:rPr lang="en-US" sz="2000" baseline="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World Elder Abuse Awareness Day </a:t>
                      </a: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June 30:</a:t>
                      </a:r>
                      <a:r>
                        <a:rPr lang="en-US" sz="2000" baseline="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2000" i="1" dirty="0" smtClean="0">
                          <a:latin typeface="Arial Narrow" panose="020B0606020202030204" pitchFamily="34" charset="0"/>
                        </a:rPr>
                        <a:t>Being Mortal</a:t>
                      </a:r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 Screening</a:t>
                      </a:r>
                      <a:r>
                        <a:rPr lang="en-US" sz="2000" baseline="0" dirty="0" smtClean="0">
                          <a:latin typeface="Arial Narrow" panose="020B0606020202030204" pitchFamily="34" charset="0"/>
                        </a:rPr>
                        <a:t> and Q&amp;A</a:t>
                      </a: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June</a:t>
                      </a:r>
                      <a:r>
                        <a:rPr lang="en-US" sz="2000" baseline="0" dirty="0" smtClean="0">
                          <a:latin typeface="Arial Narrow" panose="020B0606020202030204" pitchFamily="34" charset="0"/>
                        </a:rPr>
                        <a:t> 21 – 24:  ADRC Healthy Aging Summit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September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Date</a:t>
                      </a:r>
                      <a:r>
                        <a:rPr lang="en-US" sz="2000" baseline="0" dirty="0" smtClean="0">
                          <a:latin typeface="Arial Narrow" panose="020B0606020202030204" pitchFamily="34" charset="0"/>
                        </a:rPr>
                        <a:t> TBD:  Statewide </a:t>
                      </a:r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Hunger Summit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28" y="2344834"/>
            <a:ext cx="2120348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37" y="2350068"/>
            <a:ext cx="15973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7863" y="6578820"/>
            <a:ext cx="4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4262" y="2473879"/>
            <a:ext cx="296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latin typeface="Arial" charset="0"/>
              </a:rPr>
              <a:t>Questions???</a:t>
            </a:r>
            <a:endParaRPr lang="en-US" altLang="en-US" sz="32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1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Vision, Mission and Core Values 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63" y="931692"/>
            <a:ext cx="8280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Book Antiqua"/>
              <a:cs typeface="Book Antiqua"/>
            </a:endParaRPr>
          </a:p>
          <a:p>
            <a:r>
              <a:rPr lang="en-US" b="1" dirty="0" smtClean="0">
                <a:latin typeface="Book Antiqua"/>
                <a:cs typeface="Book Antiqua"/>
              </a:rPr>
              <a:t>Vision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endParaRPr lang="en-US" dirty="0">
              <a:latin typeface="Book Antiqua"/>
              <a:cs typeface="Book Antiqua"/>
            </a:endParaRPr>
          </a:p>
          <a:p>
            <a:r>
              <a:rPr lang="en-US" sz="1600" b="1" i="1" dirty="0" smtClean="0">
                <a:latin typeface="Book Antiqua"/>
                <a:cs typeface="Book Antiqua"/>
              </a:rPr>
              <a:t>Stronger </a:t>
            </a:r>
            <a:r>
              <a:rPr lang="en-US" sz="1600" b="1" i="1" dirty="0">
                <a:latin typeface="Book Antiqua"/>
                <a:cs typeface="Book Antiqua"/>
              </a:rPr>
              <a:t>Families for a Stronger Georgia.</a:t>
            </a:r>
          </a:p>
          <a:p>
            <a:endParaRPr lang="en-US" dirty="0">
              <a:latin typeface="Book Antiqua"/>
              <a:cs typeface="Book Antiqua"/>
            </a:endParaRPr>
          </a:p>
          <a:p>
            <a:r>
              <a:rPr lang="en-US" b="1" dirty="0">
                <a:latin typeface="Book Antiqua"/>
                <a:cs typeface="Book Antiqua"/>
              </a:rPr>
              <a:t>Mission</a:t>
            </a:r>
          </a:p>
          <a:p>
            <a:r>
              <a:rPr lang="en-US" sz="1600" dirty="0" smtClean="0">
                <a:latin typeface="Book Antiqua"/>
                <a:cs typeface="Book Antiqua"/>
              </a:rPr>
              <a:t>Strengthen </a:t>
            </a:r>
            <a:r>
              <a:rPr lang="en-US" sz="1600" dirty="0">
                <a:latin typeface="Book Antiqua"/>
                <a:cs typeface="Book Antiqua"/>
              </a:rPr>
              <a:t>Georgia by providing Individuals and Families access to services that promote self-sufficiency, independence, and protect Georgia's vulnerable children and adults.</a:t>
            </a:r>
          </a:p>
          <a:p>
            <a:endParaRPr lang="en-US" dirty="0">
              <a:latin typeface="Book Antiqua"/>
              <a:cs typeface="Book Antiqua"/>
            </a:endParaRPr>
          </a:p>
          <a:p>
            <a:r>
              <a:rPr lang="en-US" b="1" dirty="0" smtClean="0">
                <a:latin typeface="Book Antiqua"/>
                <a:cs typeface="Book Antiqua"/>
              </a:rPr>
              <a:t>Core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ook Antiqua"/>
                <a:cs typeface="Book Antiqua"/>
              </a:rPr>
              <a:t>Provide access to resources that offer support and empower Georgians and their families.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ook Antiqua"/>
                <a:cs typeface="Book Antiqua"/>
              </a:rPr>
              <a:t>Deliver </a:t>
            </a:r>
            <a:r>
              <a:rPr lang="en-US" sz="1600" dirty="0">
                <a:latin typeface="Book Antiqua"/>
                <a:cs typeface="Book Antiqua"/>
              </a:rPr>
              <a:t>services professionally and treat all clients with dignity and respect</a:t>
            </a:r>
            <a:r>
              <a:rPr lang="en-US" sz="1600">
                <a:latin typeface="Book Antiqua"/>
                <a:cs typeface="Book Antiqua"/>
              </a:rPr>
              <a:t>. </a:t>
            </a:r>
            <a:endParaRPr lang="en-US" sz="1600" smtClean="0">
              <a:latin typeface="Book Antiqua"/>
              <a:cs typeface="Book Antiqu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Book Antiqua"/>
                <a:cs typeface="Book Antiqua"/>
              </a:rPr>
              <a:t>Manage </a:t>
            </a:r>
            <a:r>
              <a:rPr lang="en-US" sz="1600" dirty="0">
                <a:latin typeface="Book Antiqua"/>
                <a:cs typeface="Book Antiqua"/>
              </a:rPr>
              <a:t>business operations effectively and efficiently by aligning resources across the agency.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/>
                <a:cs typeface="Book Antiqua"/>
              </a:rPr>
              <a:t>Promote accountability, transparency and quality in all services we deliver and programs we administer.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/>
                <a:cs typeface="Book Antiqua"/>
              </a:rPr>
              <a:t>Develop our employees at all levels of the agency. </a:t>
            </a:r>
          </a:p>
          <a:p>
            <a:endParaRPr lang="en-US" sz="2000" dirty="0" smtClean="0">
              <a:latin typeface="Book Antiqua"/>
              <a:cs typeface="Book Antiqua"/>
            </a:endParaRPr>
          </a:p>
          <a:p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801" y="5990670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863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Division of Aging Services 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63" y="962760"/>
            <a:ext cx="79704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latin typeface="Book Antiqua"/>
                <a:cs typeface="Book Antiqua"/>
              </a:rPr>
              <a:t>Vision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endParaRPr lang="en-US" dirty="0">
              <a:latin typeface="Book Antiqua"/>
              <a:cs typeface="Book Antiqua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n-US" sz="1600" b="1" i="1" dirty="0" smtClean="0">
                <a:latin typeface="Book Antiqua" panose="02040602050305030304" pitchFamily="18" charset="0"/>
              </a:rPr>
              <a:t>Living Longer, Living Safely, Living Well</a:t>
            </a:r>
            <a:endParaRPr lang="en-US" sz="1600" b="1" i="1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en-US" b="1" dirty="0" smtClean="0">
              <a:latin typeface="Book Antiqua"/>
              <a:cs typeface="Book Antiqua"/>
            </a:endParaRPr>
          </a:p>
          <a:p>
            <a:pPr>
              <a:defRPr/>
            </a:pPr>
            <a:r>
              <a:rPr lang="en-US" b="1" dirty="0" smtClean="0">
                <a:latin typeface="Book Antiqua"/>
                <a:cs typeface="Book Antiqua"/>
              </a:rPr>
              <a:t>Mission</a:t>
            </a:r>
            <a:endParaRPr lang="en-US" b="1" dirty="0">
              <a:latin typeface="Book Antiqua"/>
              <a:cs typeface="Book Antiqua"/>
            </a:endParaRPr>
          </a:p>
          <a:p>
            <a:pPr>
              <a:buFontTx/>
              <a:buNone/>
              <a:defRPr/>
            </a:pPr>
            <a:r>
              <a:rPr lang="en-US" sz="1600" b="1" dirty="0" smtClean="0">
                <a:latin typeface="Book Antiqua" panose="02040602050305030304" pitchFamily="18" charset="0"/>
              </a:rPr>
              <a:t>The </a:t>
            </a:r>
            <a:r>
              <a:rPr lang="en-US" sz="1600" b="1" dirty="0">
                <a:latin typeface="Book Antiqua" panose="02040602050305030304" pitchFamily="18" charset="0"/>
              </a:rPr>
              <a:t>Georgia Department of Human Services (DHS) Division of Aging Services (DAS) supports the larger goals of DHS by assisting older individuals, at-risk adults, persons with disabilities and their families and caregivers to achieve safe, healthy, independent and self-reliant lives</a:t>
            </a:r>
            <a:r>
              <a:rPr lang="en-US" sz="1600" b="1" dirty="0" smtClean="0">
                <a:latin typeface="Book Antiqua" panose="02040602050305030304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39168"/>
              </p:ext>
            </p:extLst>
          </p:nvPr>
        </p:nvGraphicFramePr>
        <p:xfrm>
          <a:off x="395863" y="3407163"/>
          <a:ext cx="805592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964"/>
                <a:gridCol w="4027964"/>
              </a:tblGrid>
              <a:tr h="2039873">
                <a:tc>
                  <a:txBody>
                    <a:bodyPr/>
                    <a:lstStyle/>
                    <a:p>
                      <a:pPr>
                        <a:buFontTx/>
                        <a:buNone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Core Values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 strong customer focus		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Accountability and results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Teamwork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Open Communication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Proactive Approach</a:t>
                      </a:r>
                    </a:p>
                    <a:p>
                      <a:pPr marL="0" indent="0">
                        <a:buFont typeface="Arial" charset="0"/>
                        <a:buNone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Dignity and Respect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Our Workforce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Trust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Diversity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Empowerment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59" y="93691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Aging Services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1" t="13104"/>
          <a:stretch/>
        </p:blipFill>
        <p:spPr>
          <a:xfrm>
            <a:off x="277796" y="509278"/>
            <a:ext cx="8854633" cy="54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801" y="5990670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graphicFrame>
        <p:nvGraphicFramePr>
          <p:cNvPr id="7" name="Group 7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48496"/>
              </p:ext>
            </p:extLst>
          </p:nvPr>
        </p:nvGraphicFramePr>
        <p:xfrm>
          <a:off x="207977" y="1244636"/>
          <a:ext cx="8458200" cy="1776295"/>
        </p:xfrm>
        <a:graphic>
          <a:graphicData uri="http://schemas.openxmlformats.org/drawingml/2006/table">
            <a:tbl>
              <a:tblPr/>
              <a:tblGrid>
                <a:gridCol w="3186113"/>
                <a:gridCol w="5272087"/>
              </a:tblGrid>
              <a:tr h="16058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Division Legislative Authority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State Authority / Reference </a:t>
                      </a: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O.C.G.A §49-6-1, et seq. (DAS), § 30-5-1 et seq. (APS)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Federal Authority / Reference </a:t>
                      </a: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Older Americans Act of 1965, as amended, PL 89-73, 42 USC § 3001, et seq.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20320"/>
              </p:ext>
            </p:extLst>
          </p:nvPr>
        </p:nvGraphicFramePr>
        <p:xfrm>
          <a:off x="207977" y="3395308"/>
          <a:ext cx="8458200" cy="1765263"/>
        </p:xfrm>
        <a:graphic>
          <a:graphicData uri="http://schemas.openxmlformats.org/drawingml/2006/table">
            <a:tbl>
              <a:tblPr/>
              <a:tblGrid>
                <a:gridCol w="3186113"/>
                <a:gridCol w="5272087"/>
              </a:tblGrid>
              <a:tr h="43813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Division Demographics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Offices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offices statewide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Staff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264 filled as of 3/31/2016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Budget 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SFY17 AOB: $87,675,405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28506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latin typeface="Arial" charset="0"/>
              </a:rPr>
              <a:t>Division of Aging Services</a:t>
            </a:r>
            <a:br>
              <a:rPr lang="en-US" sz="2400" dirty="0" smtClean="0">
                <a:latin typeface="Arial" charset="0"/>
              </a:rPr>
            </a:b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Division Structure</a:t>
            </a:r>
          </a:p>
        </p:txBody>
      </p:sp>
    </p:spTree>
    <p:extLst>
      <p:ext uri="{BB962C8B-B14F-4D97-AF65-F5344CB8AC3E}">
        <p14:creationId xmlns:p14="http://schemas.microsoft.com/office/powerpoint/2010/main" val="3576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38" y="245882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Division of Aging Services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Key Services</a:t>
            </a:r>
          </a:p>
        </p:txBody>
      </p:sp>
      <p:graphicFrame>
        <p:nvGraphicFramePr>
          <p:cNvPr id="9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62031"/>
              </p:ext>
            </p:extLst>
          </p:nvPr>
        </p:nvGraphicFramePr>
        <p:xfrm>
          <a:off x="2506853" y="1585550"/>
          <a:ext cx="4114800" cy="32002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1148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Access to Services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Adult Protective Services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Forensic Special Initiatives Unit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Livable Communities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Program Integrity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Public Guardianship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Regional Coordinators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28506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latin typeface="Arial" charset="0"/>
              </a:rPr>
              <a:t>Division of Aging Services</a:t>
            </a:r>
            <a:br>
              <a:rPr lang="en-US" sz="2400" dirty="0" smtClean="0">
                <a:latin typeface="Arial" charset="0"/>
              </a:rPr>
            </a:b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Planning &amp; Service Areas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9071" b="9610"/>
          <a:stretch/>
        </p:blipFill>
        <p:spPr bwMode="auto">
          <a:xfrm>
            <a:off x="1273215" y="810232"/>
            <a:ext cx="6555744" cy="51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3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5801" y="5990670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456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2016 - 2019 DAS Strategic Plan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Goals</a:t>
            </a:r>
          </a:p>
        </p:txBody>
      </p:sp>
      <p:graphicFrame>
        <p:nvGraphicFramePr>
          <p:cNvPr id="9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97663"/>
              </p:ext>
            </p:extLst>
          </p:nvPr>
        </p:nvGraphicFramePr>
        <p:xfrm>
          <a:off x="380490" y="934761"/>
          <a:ext cx="8229600" cy="48828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Goal 1: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Food Security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Description:  </a:t>
                      </a:r>
                      <a:r>
                        <a:rPr lang="en-US" sz="2000" i="0" dirty="0" smtClean="0">
                          <a:latin typeface="Book Antiqua" panose="02040602050305030304" pitchFamily="18" charset="0"/>
                        </a:rPr>
                        <a:t>Empower older adults to stay active and healthy by increasing food security and access to healthy food options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Strategies: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Increase access to healthy food options for older adults by connecting them to local food systems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Implement a person-centered approach to dining options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Quarterly Supplemental Nutrition Assistance Program (SNAP) sign up days at senior centers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Develop a partner group to support and implement a State Senior Hunger Summit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Evaluate the extent of choice of dining options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Expand the role of site councils to improve dining choices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Adheres to Governor’s Goal of:  Healthy – Accessible care and active lifestyles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799" y="5970582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Division of Aging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456"/>
            <a:ext cx="9128506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charset="0"/>
              </a:rPr>
              <a:t>2016 - 2019 DAS Strategic Plan</a:t>
            </a:r>
            <a:r>
              <a:rPr lang="en-US" altLang="en-US" sz="2400" dirty="0" smtClean="0"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Goals</a:t>
            </a:r>
          </a:p>
        </p:txBody>
      </p:sp>
      <p:graphicFrame>
        <p:nvGraphicFramePr>
          <p:cNvPr id="8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91670"/>
              </p:ext>
            </p:extLst>
          </p:nvPr>
        </p:nvGraphicFramePr>
        <p:xfrm>
          <a:off x="380489" y="934761"/>
          <a:ext cx="8331431" cy="4827966"/>
        </p:xfrm>
        <a:graphic>
          <a:graphicData uri="http://schemas.openxmlformats.org/drawingml/2006/table">
            <a:tbl>
              <a:tblPr/>
              <a:tblGrid>
                <a:gridCol w="8331431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Goal 2: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Safety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Description:  </a:t>
                      </a:r>
                      <a:r>
                        <a:rPr lang="en-US" sz="2000" i="0" dirty="0" smtClean="0">
                          <a:latin typeface="Book Antiqua" panose="02040602050305030304" pitchFamily="18" charset="0"/>
                        </a:rPr>
                        <a:t>Ensure the protection and rights of older and disabled individuals who are victims of abuse, neglect and/or exploitation</a:t>
                      </a:r>
                      <a:r>
                        <a:rPr lang="en-US" sz="2000" dirty="0" smtClean="0">
                          <a:latin typeface="Book Antiqua" panose="02040602050305030304" pitchFamily="18" charset="0"/>
                        </a:rPr>
                        <a:t>  </a:t>
                      </a:r>
                      <a:endParaRPr lang="en-US" sz="2000" dirty="0"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Strategies: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“Right size” staffing to regions with higher investigation intakes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Target At-Risk Adult Crime Tactics (ACT) training to counties that do not have ACT certified law enforcement officers trained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Develop a pilot train-the-trainer model to increase the number of ACT trainers without decreasing quality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Facilitate multi-disciplinary work groups to identify barriers to addressing financial exploitation and other gaps in response to at risk adult abuse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Develop an Elderly Legal Assistance Program (ELAP) educational/publicity plan or protocol to disseminate to targeted groups with targeted issues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Adheres to Governor’s Goal of:  Safe – Protecting the public’s safety and security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5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1051</Words>
  <Application>Microsoft Office PowerPoint</Application>
  <PresentationFormat>On-screen Show (4:3)</PresentationFormat>
  <Paragraphs>177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Tahni Segars</dc:creator>
  <cp:lastModifiedBy>Evans, Chantel LL</cp:lastModifiedBy>
  <cp:revision>125</cp:revision>
  <cp:lastPrinted>2016-05-13T17:54:49Z</cp:lastPrinted>
  <dcterms:created xsi:type="dcterms:W3CDTF">2015-12-22T03:12:10Z</dcterms:created>
  <dcterms:modified xsi:type="dcterms:W3CDTF">2016-05-23T14:48:27Z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