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  <p:sldMasterId id="2147483686" r:id="rId4"/>
    <p:sldMasterId id="2147483698" r:id="rId5"/>
  </p:sldMasterIdLst>
  <p:notesMasterIdLst>
    <p:notesMasterId r:id="rId19"/>
  </p:notesMasterIdLst>
  <p:handoutMasterIdLst>
    <p:handoutMasterId r:id="rId20"/>
  </p:handoutMasterIdLst>
  <p:sldIdLst>
    <p:sldId id="256" r:id="rId6"/>
    <p:sldId id="260" r:id="rId7"/>
    <p:sldId id="292" r:id="rId8"/>
    <p:sldId id="259" r:id="rId9"/>
    <p:sldId id="265" r:id="rId10"/>
    <p:sldId id="266" r:id="rId11"/>
    <p:sldId id="285" r:id="rId12"/>
    <p:sldId id="290" r:id="rId13"/>
    <p:sldId id="287" r:id="rId14"/>
    <p:sldId id="286" r:id="rId15"/>
    <p:sldId id="288" r:id="rId16"/>
    <p:sldId id="278" r:id="rId17"/>
    <p:sldId id="293" r:id="rId18"/>
  </p:sldIdLst>
  <p:sldSz cx="9144000" cy="6858000" type="screen4x3"/>
  <p:notesSz cx="6980238" cy="92662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BDB2"/>
    <a:srgbClr val="8DDFD9"/>
    <a:srgbClr val="CCFFCC"/>
    <a:srgbClr val="CCECFF"/>
    <a:srgbClr val="CCFFFF"/>
    <a:srgbClr val="FFFFCC"/>
    <a:srgbClr val="FFFF66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2" autoAdjust="0"/>
    <p:restoredTop sz="93278" autoAdjust="0"/>
  </p:normalViewPr>
  <p:slideViewPr>
    <p:cSldViewPr>
      <p:cViewPr varScale="1">
        <p:scale>
          <a:sx n="76" d="100"/>
          <a:sy n="76" d="100"/>
        </p:scale>
        <p:origin x="1661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3822" cy="463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11" tIns="45655" rIns="91311" bIns="45655" numCol="1" anchor="t" anchorCtr="0" compatLnSpc="1">
            <a:prstTxWarp prst="textNoShape">
              <a:avLst/>
            </a:prstTxWarp>
          </a:bodyPr>
          <a:lstStyle>
            <a:lvl1pPr defTabSz="912599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4836" y="0"/>
            <a:ext cx="3023822" cy="463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11" tIns="45655" rIns="91311" bIns="45655" numCol="1" anchor="t" anchorCtr="0" compatLnSpc="1">
            <a:prstTxWarp prst="textNoShape">
              <a:avLst/>
            </a:prstTxWarp>
          </a:bodyPr>
          <a:lstStyle>
            <a:lvl1pPr algn="r" defTabSz="912599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1027"/>
            <a:ext cx="3023822" cy="463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11" tIns="45655" rIns="91311" bIns="45655" numCol="1" anchor="b" anchorCtr="0" compatLnSpc="1">
            <a:prstTxWarp prst="textNoShape">
              <a:avLst/>
            </a:prstTxWarp>
          </a:bodyPr>
          <a:lstStyle>
            <a:lvl1pPr defTabSz="912599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4836" y="8801027"/>
            <a:ext cx="3023822" cy="463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11" tIns="45655" rIns="91311" bIns="45655" numCol="1" anchor="b" anchorCtr="0" compatLnSpc="1">
            <a:prstTxWarp prst="textNoShape">
              <a:avLst/>
            </a:prstTxWarp>
          </a:bodyPr>
          <a:lstStyle>
            <a:lvl1pPr algn="r" defTabSz="912599">
              <a:defRPr sz="1200" smtClean="0"/>
            </a:lvl1pPr>
          </a:lstStyle>
          <a:p>
            <a:pPr>
              <a:defRPr/>
            </a:pPr>
            <a:fld id="{9BB916A8-147A-418A-8C6B-EFAD7B9765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1643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3822" cy="463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11" tIns="45655" rIns="91311" bIns="45655" numCol="1" anchor="t" anchorCtr="0" compatLnSpc="1">
            <a:prstTxWarp prst="textNoShape">
              <a:avLst/>
            </a:prstTxWarp>
          </a:bodyPr>
          <a:lstStyle>
            <a:lvl1pPr defTabSz="912599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4836" y="0"/>
            <a:ext cx="3023822" cy="463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11" tIns="45655" rIns="91311" bIns="45655" numCol="1" anchor="t" anchorCtr="0" compatLnSpc="1">
            <a:prstTxWarp prst="textNoShape">
              <a:avLst/>
            </a:prstTxWarp>
          </a:bodyPr>
          <a:lstStyle>
            <a:lvl1pPr algn="r" defTabSz="912599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5325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656" y="4402097"/>
            <a:ext cx="5582926" cy="4169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11" tIns="45655" rIns="91311" bIns="456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1027"/>
            <a:ext cx="3023822" cy="463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11" tIns="45655" rIns="91311" bIns="45655" numCol="1" anchor="b" anchorCtr="0" compatLnSpc="1">
            <a:prstTxWarp prst="textNoShape">
              <a:avLst/>
            </a:prstTxWarp>
          </a:bodyPr>
          <a:lstStyle>
            <a:lvl1pPr defTabSz="912599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4836" y="8801027"/>
            <a:ext cx="3023822" cy="463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11" tIns="45655" rIns="91311" bIns="45655" numCol="1" anchor="b" anchorCtr="0" compatLnSpc="1">
            <a:prstTxWarp prst="textNoShape">
              <a:avLst/>
            </a:prstTxWarp>
          </a:bodyPr>
          <a:lstStyle>
            <a:lvl1pPr algn="r" defTabSz="912599">
              <a:defRPr sz="1200" smtClean="0"/>
            </a:lvl1pPr>
          </a:lstStyle>
          <a:p>
            <a:pPr>
              <a:defRPr/>
            </a:pPr>
            <a:fld id="{9D69BE43-7BDF-4364-930B-8BD97D1817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5792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D69BE43-7BDF-4364-930B-8BD97D1817D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74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D69BE43-7BDF-4364-930B-8BD97D1817D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034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76200"/>
            <a:ext cx="22860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7056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9B6B6-EE9C-4001-92D9-1D365B70A0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196A0-D7B8-4734-913E-348F70680B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70CD8-488B-4E4E-B804-2A5D34F18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254D6-B901-439D-9ED2-59E09975AE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3AA86-EA99-45C5-9D17-0FD856C30C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9A2BD-55F9-4B61-B5D6-F673DB29C0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6E69A-CE7B-4823-9F66-4D4377203C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17E17-103D-4B74-BD20-5735DEDDE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1D394-ECBB-42BA-BB16-C3EF06D05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AF79B-9EC2-4CA2-9A0B-54647A586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4D1B0-ECBA-48CA-AAD6-899C0AAD4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51AC7-B28E-456B-A391-1FF279446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279C3-8ECF-4811-AFAA-9C1CA23E7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D922A-780F-47B2-8A27-852B329C9E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ABFED-FE46-447C-8B07-599EDA769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D259F-FC38-4092-A5F3-71683060A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BB6BE-D091-44EE-A51F-8FFB69AA72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29D33-9E5B-4008-86A6-4F6BAD2646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00955-C2FB-4A8E-805A-FC6EA8BFC6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1C19F-7CF1-498B-88A6-5E68AFB9C1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0955B-930B-41DF-8ADE-51414ECAD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D4946-33D3-443E-B14F-5FF114D691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5ADA1-9451-49A0-BF95-FE21C1F91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94840-AEAE-4382-8CD0-459AF96C49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B71C3-C53E-459D-96AB-C2C6F53DB0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E5045-D2FE-4935-B485-2F39FC9927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62633-9893-4335-9619-0771EC3A1E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D1131-338D-4FCD-89C2-EE7178A56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F1FF0-57A6-4205-A260-5E3AE1AE7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16791-75DA-4C9A-BA36-B3E7CB1B9A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85206-782F-481C-A69A-6D5A9EEFD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E8E1C-0F97-438F-8EFA-F2E16C003A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427CD-7F39-4309-A974-DF54454F73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E70B4-6995-46EE-A706-70EA2CC162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6A100-65E3-4904-B36F-BBEDB7D341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1B431-94A8-4FE5-83DB-9770136E0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1CC9E-B8FF-443B-9E7A-926C4F7268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7A87C-76E5-40C5-A3A5-8319ECE45A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74F21-CF3F-4F33-90B5-A59C5E91B2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FFDD9-AEA1-4892-B6E4-3E1E67B86E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AA49B-039F-4C88-9851-B1A2AF779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BE7EA-2CAE-4802-8C0A-0877C30242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25371-8407-40B0-B307-815EBF6CC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5C967-AFCB-469A-B48C-1C614E77BD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68B32-4261-4C8F-BE50-13A790ACE1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EFAC2-E2FC-4DB1-8F06-A0D07D09D1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21018-D9F5-47BE-B495-BA066ED2D8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ChangeArrowheads="1"/>
          </p:cNvSpPr>
          <p:nvPr userDrawn="1"/>
        </p:nvSpPr>
        <p:spPr bwMode="auto">
          <a:xfrm>
            <a:off x="14288" y="5867400"/>
            <a:ext cx="9144000" cy="990600"/>
          </a:xfrm>
          <a:prstGeom prst="rect">
            <a:avLst/>
          </a:prstGeom>
          <a:gradFill rotWithShape="1">
            <a:gsLst>
              <a:gs pos="0">
                <a:srgbClr val="14736B"/>
              </a:gs>
              <a:gs pos="50000">
                <a:srgbClr val="22A79C"/>
              </a:gs>
              <a:gs pos="100000">
                <a:srgbClr val="2BC7BB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11"/>
          <p:cNvSpPr>
            <a:spLocks noChangeArrowheads="1"/>
          </p:cNvSpPr>
          <p:nvPr userDrawn="1"/>
        </p:nvSpPr>
        <p:spPr bwMode="auto">
          <a:xfrm>
            <a:off x="0" y="0"/>
            <a:ext cx="9144000" cy="990600"/>
          </a:xfrm>
          <a:prstGeom prst="rect">
            <a:avLst/>
          </a:prstGeom>
          <a:gradFill rotWithShape="1">
            <a:gsLst>
              <a:gs pos="0">
                <a:srgbClr val="14736B"/>
              </a:gs>
              <a:gs pos="50000">
                <a:srgbClr val="22A79C"/>
              </a:gs>
              <a:gs pos="100000">
                <a:srgbClr val="2BC7BB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12"/>
          <p:cNvSpPr>
            <a:spLocks noChangeArrowheads="1"/>
          </p:cNvSpPr>
          <p:nvPr userDrawn="1"/>
        </p:nvSpPr>
        <p:spPr bwMode="auto">
          <a:xfrm>
            <a:off x="0" y="152400"/>
            <a:ext cx="9144000" cy="152400"/>
          </a:xfrm>
          <a:prstGeom prst="rect">
            <a:avLst/>
          </a:prstGeom>
          <a:solidFill>
            <a:srgbClr val="8DDFD9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Line 13"/>
          <p:cNvSpPr>
            <a:spLocks noChangeShapeType="1"/>
          </p:cNvSpPr>
          <p:nvPr userDrawn="1"/>
        </p:nvSpPr>
        <p:spPr bwMode="auto">
          <a:xfrm>
            <a:off x="0" y="152400"/>
            <a:ext cx="9144000" cy="0"/>
          </a:xfrm>
          <a:prstGeom prst="line">
            <a:avLst/>
          </a:prstGeom>
          <a:noFill/>
          <a:ln w="19050">
            <a:solidFill>
              <a:srgbClr val="CCE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0" name="Line 14"/>
          <p:cNvSpPr>
            <a:spLocks noChangeShapeType="1"/>
          </p:cNvSpPr>
          <p:nvPr userDrawn="1"/>
        </p:nvSpPr>
        <p:spPr bwMode="auto">
          <a:xfrm>
            <a:off x="14288" y="304800"/>
            <a:ext cx="9129712" cy="0"/>
          </a:xfrm>
          <a:prstGeom prst="line">
            <a:avLst/>
          </a:prstGeom>
          <a:noFill/>
          <a:ln w="19050">
            <a:solidFill>
              <a:srgbClr val="CCE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1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9144000" cy="1143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 </a:t>
            </a:r>
          </a:p>
        </p:txBody>
      </p:sp>
      <p:sp>
        <p:nvSpPr>
          <p:cNvPr id="1032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  </a:t>
            </a:r>
          </a:p>
        </p:txBody>
      </p:sp>
      <p:pic>
        <p:nvPicPr>
          <p:cNvPr id="1033" name="Picture 21" descr="DHS_logo_c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5791200"/>
            <a:ext cx="787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BBAE8EF-CC93-4821-B696-CAB0E2529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</p:sldLayoutIdLst>
  <p:timing>
    <p:tnLst>
      <p:par>
        <p:cTn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06404E-4AA7-4820-9C49-006664DEDD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AD10A87-52C2-4038-A725-D3E2676BE4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791185D-B285-4D80-9496-2E6D79A228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</p:sldLayoutIdLst>
  <p:timing>
    <p:tnLst>
      <p:par>
        <p:cTn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ging.ga.gov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lz.org/care/alzheimers-dementia-care-training-certification.asp" TargetMode="External"/><Relationship Id="rId3" Type="http://schemas.openxmlformats.org/officeDocument/2006/relationships/hyperlink" Target="http://dhs.georgia.gov/sites/dhs.georgia.gov/files/2014%20Progress%20Report%20-%20Georgia%20Dementia%20Plan.pdf" TargetMode="External"/><Relationship Id="rId7" Type="http://schemas.openxmlformats.org/officeDocument/2006/relationships/hyperlink" Target="http://www.nia.nih.gov/alzheimers" TargetMode="External"/><Relationship Id="rId2" Type="http://schemas.openxmlformats.org/officeDocument/2006/relationships/hyperlink" Target="https://dhs.georgia.gov/sites/dhs.georgia.gov/files/GARD-PLAN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lz.org/georgia/" TargetMode="External"/><Relationship Id="rId11" Type="http://schemas.openxmlformats.org/officeDocument/2006/relationships/hyperlink" Target="http://aging.dhs.georgia.gov/sites/aging.dhs.georgia.gov/files/imported/DHR-DAS/DHR-DAS_Publications/ELAP-%20Alt%20to%20Gdship-Adv%20Drctvs%202012.pdf" TargetMode="External"/><Relationship Id="rId5" Type="http://schemas.openxmlformats.org/officeDocument/2006/relationships/hyperlink" Target="http://dph.georgia.gov/alzheimers-registry" TargetMode="External"/><Relationship Id="rId10" Type="http://schemas.openxmlformats.org/officeDocument/2006/relationships/hyperlink" Target="http://aging.dhs.georgia.gov/sites/aging.dhs.georgia.gov/files/imported/DHR-DAS/DHR-DAS_Publications/ELAP-%20GUARDIANSHIP%202012.pdf" TargetMode="External"/><Relationship Id="rId4" Type="http://schemas.openxmlformats.org/officeDocument/2006/relationships/hyperlink" Target="http://aspe.hhs.gov/national-alzheimers-project-act" TargetMode="External"/><Relationship Id="rId9" Type="http://schemas.openxmlformats.org/officeDocument/2006/relationships/hyperlink" Target="http://www.rosalynncarter.org/gdas_trainings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296400" cy="7010400"/>
          </a:xfrm>
          <a:solidFill>
            <a:schemeClr val="bg1"/>
          </a:solidFill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95" name="Rectangle 47"/>
          <p:cNvSpPr>
            <a:spLocks noChangeArrowheads="1"/>
          </p:cNvSpPr>
          <p:nvPr/>
        </p:nvSpPr>
        <p:spPr bwMode="auto">
          <a:xfrm>
            <a:off x="-1" y="6248400"/>
            <a:ext cx="6964335" cy="762000"/>
          </a:xfrm>
          <a:prstGeom prst="rect">
            <a:avLst/>
          </a:prstGeom>
          <a:gradFill flip="none" rotWithShape="1">
            <a:gsLst>
              <a:gs pos="0">
                <a:srgbClr val="35BDB2">
                  <a:shade val="30000"/>
                  <a:satMod val="115000"/>
                </a:srgbClr>
              </a:gs>
              <a:gs pos="50000">
                <a:srgbClr val="35BDB2">
                  <a:shade val="67500"/>
                  <a:satMod val="115000"/>
                </a:srgbClr>
              </a:gs>
              <a:gs pos="100000">
                <a:srgbClr val="35BDB2">
                  <a:shade val="100000"/>
                  <a:satMod val="11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150" name="Rectangle 52"/>
          <p:cNvSpPr>
            <a:spLocks noChangeArrowheads="1"/>
          </p:cNvSpPr>
          <p:nvPr/>
        </p:nvSpPr>
        <p:spPr bwMode="auto">
          <a:xfrm>
            <a:off x="0" y="0"/>
            <a:ext cx="6948488" cy="6172200"/>
          </a:xfrm>
          <a:prstGeom prst="rect">
            <a:avLst/>
          </a:prstGeom>
          <a:gradFill rotWithShape="1">
            <a:gsLst>
              <a:gs pos="0">
                <a:srgbClr val="14736B"/>
              </a:gs>
              <a:gs pos="50000">
                <a:srgbClr val="22A79C"/>
              </a:gs>
              <a:gs pos="100000">
                <a:srgbClr val="2BC7BB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Rectangle 53"/>
          <p:cNvSpPr>
            <a:spLocks noChangeArrowheads="1"/>
          </p:cNvSpPr>
          <p:nvPr/>
        </p:nvSpPr>
        <p:spPr bwMode="auto">
          <a:xfrm>
            <a:off x="228600" y="1570109"/>
            <a:ext cx="5943600" cy="15240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Aft>
                <a:spcPct val="25000"/>
              </a:spcAft>
            </a:pPr>
            <a:r>
              <a:rPr lang="en-US" sz="2800" b="1" dirty="0">
                <a:solidFill>
                  <a:schemeClr val="bg1"/>
                </a:solidFill>
                <a:latin typeface="Arial Narrow" pitchFamily="34" charset="0"/>
              </a:rPr>
              <a:t>T</a:t>
            </a:r>
            <a:r>
              <a:rPr lang="en-US" sz="2800" b="1" dirty="0" smtClean="0">
                <a:solidFill>
                  <a:schemeClr val="bg1"/>
                </a:solidFill>
                <a:latin typeface="Arial Narrow" pitchFamily="34" charset="0"/>
              </a:rPr>
              <a:t>he Georgia Alzheimer’s and Related Dementias State Plan </a:t>
            </a:r>
            <a:endParaRPr lang="en-US" sz="2400" dirty="0" smtClean="0">
              <a:solidFill>
                <a:schemeClr val="bg1"/>
              </a:solidFill>
              <a:latin typeface="Arial Narrow" pitchFamily="34" charset="0"/>
            </a:endParaRPr>
          </a:p>
          <a:p>
            <a:pPr>
              <a:spcAft>
                <a:spcPct val="25000"/>
              </a:spcAft>
            </a:pPr>
            <a:r>
              <a:rPr lang="en-US" sz="3600" b="1" dirty="0" smtClean="0">
                <a:solidFill>
                  <a:schemeClr val="bg1"/>
                </a:solidFill>
                <a:latin typeface="Arial Narrow" pitchFamily="34" charset="0"/>
              </a:rPr>
              <a:t>2015 Progress Update</a:t>
            </a:r>
            <a:endParaRPr lang="en-US" sz="36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6152" name="Rectangle 54"/>
          <p:cNvSpPr>
            <a:spLocks noChangeArrowheads="1"/>
          </p:cNvSpPr>
          <p:nvPr/>
        </p:nvSpPr>
        <p:spPr bwMode="auto">
          <a:xfrm>
            <a:off x="119063" y="3238500"/>
            <a:ext cx="58674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800" dirty="0" smtClean="0">
                <a:solidFill>
                  <a:schemeClr val="bg1"/>
                </a:solidFill>
                <a:latin typeface="Arial Narrow" pitchFamily="34" charset="0"/>
              </a:rPr>
              <a:t>   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bg1"/>
                </a:solidFill>
                <a:latin typeface="Arial Narrow" pitchFamily="34" charset="0"/>
              </a:rPr>
              <a:t>         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bg1"/>
                </a:solidFill>
                <a:latin typeface="Arial Narrow" pitchFamily="34" charset="0"/>
              </a:rPr>
              <a:t>Presenter:               Dr. James Bulot, Director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bg1"/>
                </a:solidFill>
                <a:latin typeface="Arial Narrow" pitchFamily="34" charset="0"/>
              </a:rPr>
              <a:t>	</a:t>
            </a:r>
            <a:r>
              <a:rPr lang="en-US" sz="2000" dirty="0" smtClean="0">
                <a:solidFill>
                  <a:schemeClr val="bg1"/>
                </a:solidFill>
                <a:latin typeface="Arial Narrow" pitchFamily="34" charset="0"/>
              </a:rPr>
              <a:t>	</a:t>
            </a:r>
            <a:r>
              <a:rPr lang="en-US" dirty="0" smtClean="0">
                <a:solidFill>
                  <a:schemeClr val="bg1"/>
                </a:solidFill>
                <a:latin typeface="Arial Narrow" pitchFamily="34" charset="0"/>
              </a:rPr>
              <a:t>Division of Aging Services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000" dirty="0">
                <a:solidFill>
                  <a:schemeClr val="bg1"/>
                </a:solidFill>
                <a:latin typeface="Arial Narrow" pitchFamily="34" charset="0"/>
              </a:rPr>
              <a:t>	 </a:t>
            </a:r>
            <a:r>
              <a:rPr lang="en-US" sz="1000" dirty="0" smtClean="0">
                <a:solidFill>
                  <a:schemeClr val="bg1"/>
                </a:solidFill>
                <a:latin typeface="Arial Narrow" pitchFamily="34" charset="0"/>
              </a:rPr>
              <a:t>     	 	</a:t>
            </a:r>
            <a:endParaRPr lang="en-US" sz="1000" dirty="0">
              <a:solidFill>
                <a:schemeClr val="bg1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bg1"/>
                </a:solidFill>
                <a:latin typeface="Arial Narrow" pitchFamily="34" charset="0"/>
              </a:rPr>
              <a:t>Presentation to: </a:t>
            </a:r>
            <a:r>
              <a:rPr lang="en-US" sz="2000" dirty="0" smtClean="0">
                <a:solidFill>
                  <a:schemeClr val="bg1"/>
                </a:solidFill>
                <a:latin typeface="Arial Narrow" pitchFamily="34" charset="0"/>
              </a:rPr>
              <a:t>  	Department of Human Services Board </a:t>
            </a:r>
            <a:endParaRPr lang="en-US" dirty="0" smtClean="0">
              <a:solidFill>
                <a:schemeClr val="bg1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000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en-US" sz="1000" dirty="0" smtClean="0">
                <a:solidFill>
                  <a:schemeClr val="bg1"/>
                </a:solidFill>
                <a:latin typeface="Arial Narrow" pitchFamily="34" charset="0"/>
              </a:rPr>
              <a:t>                            </a:t>
            </a:r>
            <a:endParaRPr lang="en-US" sz="1000" dirty="0">
              <a:solidFill>
                <a:schemeClr val="bg1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bg1"/>
                </a:solidFill>
                <a:latin typeface="Arial Narrow" pitchFamily="34" charset="0"/>
              </a:rPr>
              <a:t>Date</a:t>
            </a:r>
            <a:r>
              <a:rPr lang="en-US" sz="2000" dirty="0" smtClean="0">
                <a:solidFill>
                  <a:schemeClr val="bg1"/>
                </a:solidFill>
                <a:latin typeface="Arial Narrow" pitchFamily="34" charset="0"/>
              </a:rPr>
              <a:t>:                    	</a:t>
            </a:r>
            <a:r>
              <a:rPr lang="en-US" dirty="0" smtClean="0">
                <a:solidFill>
                  <a:schemeClr val="bg1"/>
                </a:solidFill>
                <a:latin typeface="Arial Narrow" pitchFamily="34" charset="0"/>
              </a:rPr>
              <a:t>December 9, 2015</a:t>
            </a:r>
            <a:endParaRPr lang="en-US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6153" name="Rectangle 55"/>
          <p:cNvSpPr>
            <a:spLocks noChangeArrowheads="1"/>
          </p:cNvSpPr>
          <p:nvPr/>
        </p:nvSpPr>
        <p:spPr bwMode="auto">
          <a:xfrm>
            <a:off x="-14288" y="1328738"/>
            <a:ext cx="6962776" cy="152400"/>
          </a:xfrm>
          <a:prstGeom prst="rect">
            <a:avLst/>
          </a:prstGeom>
          <a:solidFill>
            <a:srgbClr val="8DDFD9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Line 58"/>
          <p:cNvSpPr>
            <a:spLocks noChangeShapeType="1"/>
          </p:cNvSpPr>
          <p:nvPr/>
        </p:nvSpPr>
        <p:spPr bwMode="auto">
          <a:xfrm>
            <a:off x="0" y="1328738"/>
            <a:ext cx="6948488" cy="0"/>
          </a:xfrm>
          <a:prstGeom prst="line">
            <a:avLst/>
          </a:prstGeom>
          <a:noFill/>
          <a:ln w="19050">
            <a:solidFill>
              <a:srgbClr val="CCE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59"/>
          <p:cNvSpPr>
            <a:spLocks noChangeShapeType="1"/>
          </p:cNvSpPr>
          <p:nvPr/>
        </p:nvSpPr>
        <p:spPr bwMode="auto">
          <a:xfrm>
            <a:off x="0" y="1485900"/>
            <a:ext cx="6948488" cy="0"/>
          </a:xfrm>
          <a:prstGeom prst="line">
            <a:avLst/>
          </a:prstGeom>
          <a:noFill/>
          <a:ln w="19050">
            <a:solidFill>
              <a:srgbClr val="CCEC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6" name="Rectangle 60"/>
          <p:cNvSpPr>
            <a:spLocks noChangeArrowheads="1"/>
          </p:cNvSpPr>
          <p:nvPr/>
        </p:nvSpPr>
        <p:spPr bwMode="auto">
          <a:xfrm>
            <a:off x="228600" y="4800600"/>
            <a:ext cx="8915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1600" b="1" i="1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6157" name="Text Box 66"/>
          <p:cNvSpPr txBox="1">
            <a:spLocks noChangeArrowheads="1"/>
          </p:cNvSpPr>
          <p:nvPr/>
        </p:nvSpPr>
        <p:spPr bwMode="auto">
          <a:xfrm>
            <a:off x="0" y="6534150"/>
            <a:ext cx="693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          Georgia Department of Human Services </a:t>
            </a:r>
            <a:endParaRPr lang="en-US" sz="2000" b="1"/>
          </a:p>
        </p:txBody>
      </p:sp>
      <p:pic>
        <p:nvPicPr>
          <p:cNvPr id="17" name="Picture 61" descr="iStock_000003190969Mediu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396" y="1828800"/>
            <a:ext cx="2318004" cy="16002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2" descr="iStock_000006944381Lar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240" y="5229092"/>
            <a:ext cx="2388160" cy="178130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3" descr="Togethernes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4335" y="3581400"/>
            <a:ext cx="2332065" cy="154739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5" descr="AsianMomAndNewborn_UNHS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76200"/>
            <a:ext cx="2388160" cy="15912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2" name="Picture 21" descr="DHS_logo_c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3663" y="6318250"/>
            <a:ext cx="473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Financial Exploitation Training 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000" dirty="0" smtClean="0"/>
              <a:t>Partnership between  DAS, the Georgia Bankers’ Association, AARP, and the Prosecuting Attorney’s Council of Georgia to provide training to law enforcement and bank personnel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000" dirty="0" smtClean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► Adult Crime Tactics (ACT) Training 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000" dirty="0" smtClean="0"/>
              <a:t>DAS’ pioneering training program; further expansion of ACT’s audience from law enforcement to prosecutors and financial professionals</a:t>
            </a:r>
          </a:p>
        </p:txBody>
      </p:sp>
      <p:sp>
        <p:nvSpPr>
          <p:cNvPr id="5" name="Rectangle 4"/>
          <p:cNvSpPr/>
          <p:nvPr/>
        </p:nvSpPr>
        <p:spPr>
          <a:xfrm>
            <a:off x="18143" y="4419600"/>
            <a:ext cx="7622536" cy="13388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5400" b="1" i="1" dirty="0" smtClean="0">
                <a:solidFill>
                  <a:schemeClr val="accent1">
                    <a:lumMod val="90000"/>
                  </a:schemeClr>
                </a:solidFill>
              </a:rPr>
              <a:t>2015 </a:t>
            </a:r>
            <a:r>
              <a:rPr lang="en-US" sz="5400" b="1" i="1" dirty="0">
                <a:solidFill>
                  <a:schemeClr val="accent1">
                    <a:lumMod val="90000"/>
                  </a:schemeClr>
                </a:solidFill>
              </a:rPr>
              <a:t>Action Highlights</a:t>
            </a:r>
          </a:p>
        </p:txBody>
      </p:sp>
      <p:sp>
        <p:nvSpPr>
          <p:cNvPr id="6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 smtClean="0">
                <a:solidFill>
                  <a:srgbClr val="FFFFFF"/>
                </a:solidFill>
                <a:latin typeface="Arial" panose="020B0604020202020204" pitchFamily="34" charset="0"/>
              </a:rPr>
              <a:t>10</a:t>
            </a:r>
            <a:endParaRPr lang="en-US" altLang="en-US" sz="10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60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Outreach &amp; Partnerships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► Community Conversations II on Alzheimer’s Disease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000" dirty="0" smtClean="0"/>
              <a:t>Invitation to participate in second series of facilitated discussions sponsored by Eli Lilly and Company</a:t>
            </a:r>
          </a:p>
          <a:p>
            <a:pPr marL="400050" lvl="1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Interfaith Education for Congregations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000" smtClean="0"/>
              <a:t>Outreach program </a:t>
            </a:r>
            <a:r>
              <a:rPr lang="en-US" sz="2000" dirty="0" smtClean="0"/>
              <a:t>organized by the Emory Alzheimer’s Disease Research Center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18143" y="4419600"/>
            <a:ext cx="7622536" cy="13388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5400" b="1" i="1" dirty="0" smtClean="0">
                <a:solidFill>
                  <a:schemeClr val="accent1">
                    <a:lumMod val="90000"/>
                  </a:schemeClr>
                </a:solidFill>
              </a:rPr>
              <a:t>2015 </a:t>
            </a:r>
            <a:r>
              <a:rPr lang="en-US" sz="5400" b="1" i="1" dirty="0">
                <a:solidFill>
                  <a:schemeClr val="accent1">
                    <a:lumMod val="90000"/>
                  </a:schemeClr>
                </a:solidFill>
              </a:rPr>
              <a:t>Action Highlights</a:t>
            </a:r>
          </a:p>
        </p:txBody>
      </p:sp>
      <p:sp>
        <p:nvSpPr>
          <p:cNvPr id="6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 smtClean="0">
                <a:solidFill>
                  <a:srgbClr val="FFFFFF"/>
                </a:solidFill>
                <a:latin typeface="Arial" panose="020B0604020202020204" pitchFamily="34" charset="0"/>
              </a:rPr>
              <a:t>11</a:t>
            </a:r>
            <a:endParaRPr lang="en-US" altLang="en-US" sz="10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63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Get Involved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>
              <a:buFont typeface="Wingdings 2"/>
              <a:buChar char="©"/>
            </a:pPr>
            <a:r>
              <a:rPr lang="en-US" sz="2400" b="1" dirty="0" smtClean="0"/>
              <a:t>Website:  </a:t>
            </a:r>
          </a:p>
          <a:p>
            <a:pPr marL="0" indent="0">
              <a:buNone/>
            </a:pPr>
            <a:r>
              <a:rPr lang="en-US" sz="2000" dirty="0" smtClean="0"/>
              <a:t>Go to the DHS Division of Aging Services’ website at    </a:t>
            </a:r>
            <a:r>
              <a:rPr lang="en-US" sz="2000" dirty="0" smtClean="0">
                <a:hlinkClick r:id="rId2"/>
              </a:rPr>
              <a:t>www.aging.ga.gov</a:t>
            </a:r>
            <a:r>
              <a:rPr lang="en-US" sz="2000" dirty="0" smtClean="0"/>
              <a:t> </a:t>
            </a:r>
          </a:p>
          <a:p>
            <a:pPr marL="0" indent="0">
              <a:buNone/>
            </a:pPr>
            <a:r>
              <a:rPr lang="en-US" sz="2000" dirty="0" smtClean="0"/>
              <a:t>and click “Dementia Resources.”</a:t>
            </a:r>
          </a:p>
          <a:p>
            <a:pPr>
              <a:buNone/>
            </a:pPr>
            <a:r>
              <a:rPr lang="en-US" sz="1200" dirty="0" smtClean="0"/>
              <a:t>   </a:t>
            </a:r>
          </a:p>
          <a:p>
            <a:pPr>
              <a:buFont typeface="Wingdings 2"/>
              <a:buChar char="©"/>
            </a:pPr>
            <a:r>
              <a:rPr lang="en-US" sz="2400" b="1" dirty="0" smtClean="0"/>
              <a:t>Forum:  </a:t>
            </a:r>
          </a:p>
          <a:p>
            <a:pPr marL="0" indent="0">
              <a:buNone/>
            </a:pPr>
            <a:r>
              <a:rPr lang="en-US" sz="2000" dirty="0" smtClean="0"/>
              <a:t>Join “Georgia Dementia Network” on LinkedIn.</a:t>
            </a:r>
          </a:p>
          <a:p>
            <a:pPr>
              <a:buNone/>
            </a:pPr>
            <a:r>
              <a:rPr lang="en-US" sz="1200" dirty="0" smtClean="0"/>
              <a:t>  </a:t>
            </a:r>
          </a:p>
          <a:p>
            <a:pPr>
              <a:buNone/>
            </a:pPr>
            <a:r>
              <a:rPr lang="en-US" sz="2400" b="1" dirty="0">
                <a:latin typeface="Arial"/>
                <a:cs typeface="Arial"/>
                <a:sym typeface="Wingdings 2"/>
              </a:rPr>
              <a:t></a:t>
            </a:r>
            <a:r>
              <a:rPr lang="en-US" sz="2400" b="1" dirty="0" smtClean="0">
                <a:latin typeface="Arial"/>
                <a:cs typeface="Arial"/>
              </a:rPr>
              <a:t> </a:t>
            </a:r>
            <a:r>
              <a:rPr lang="en-US" sz="2400" b="1" dirty="0" smtClean="0"/>
              <a:t>Other Options:</a:t>
            </a:r>
          </a:p>
          <a:p>
            <a:pPr>
              <a:buNone/>
            </a:pPr>
            <a:r>
              <a:rPr lang="en-US" sz="2000" dirty="0" smtClean="0"/>
              <a:t> Contact the DHS Division of Aging Services about ways to collaborate.</a:t>
            </a:r>
          </a:p>
          <a:p>
            <a:pPr lvl="1"/>
            <a:r>
              <a:rPr lang="en-US" sz="2000" dirty="0" smtClean="0"/>
              <a:t>Chairperson:  Dr. James Bulot (james.bulot@dhs.ga.gov / 404-657-5252)</a:t>
            </a:r>
          </a:p>
          <a:p>
            <a:pPr lvl="1"/>
            <a:r>
              <a:rPr lang="en-US" sz="2000" dirty="0" smtClean="0"/>
              <a:t>Coordinator:    </a:t>
            </a:r>
            <a:r>
              <a:rPr lang="en-US" sz="2000" dirty="0" smtClean="0">
                <a:solidFill>
                  <a:srgbClr val="FF0000"/>
                </a:solidFill>
              </a:rPr>
              <a:t>To Be Announced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 smtClean="0">
                <a:solidFill>
                  <a:srgbClr val="FFFFFF"/>
                </a:solidFill>
                <a:latin typeface="Arial" panose="020B0604020202020204" pitchFamily="34" charset="0"/>
              </a:rPr>
              <a:t>12</a:t>
            </a:r>
            <a:endParaRPr lang="en-US" altLang="en-US" sz="10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9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000" dirty="0" smtClean="0">
                <a:hlinkClick r:id="rId2"/>
              </a:rPr>
              <a:t>The </a:t>
            </a:r>
            <a:r>
              <a:rPr lang="en-US" sz="2000" dirty="0">
                <a:hlinkClick r:id="rId2"/>
              </a:rPr>
              <a:t>Georgia Alzheimer's and Related Dementias State </a:t>
            </a:r>
            <a:r>
              <a:rPr lang="en-US" sz="2000" dirty="0" smtClean="0">
                <a:hlinkClick r:id="rId2"/>
              </a:rPr>
              <a:t>Plan</a:t>
            </a:r>
            <a:endParaRPr lang="en-US" sz="2000" dirty="0" smtClean="0"/>
          </a:p>
          <a:p>
            <a:pPr lvl="1"/>
            <a:r>
              <a:rPr lang="en-US" sz="2000" dirty="0">
                <a:hlinkClick r:id="rId3"/>
              </a:rPr>
              <a:t>2014 Progress Report: Georgia Dementia </a:t>
            </a:r>
            <a:r>
              <a:rPr lang="en-US" sz="2000" dirty="0" smtClean="0">
                <a:hlinkClick r:id="rId3"/>
              </a:rPr>
              <a:t>Plan</a:t>
            </a:r>
            <a:endParaRPr lang="en-US" sz="2000" dirty="0" smtClean="0"/>
          </a:p>
          <a:p>
            <a:pPr lvl="1"/>
            <a:r>
              <a:rPr lang="en-US" sz="2000" dirty="0">
                <a:hlinkClick r:id="rId4"/>
              </a:rPr>
              <a:t>The National Plan to Address Alzheimer's </a:t>
            </a:r>
            <a:r>
              <a:rPr lang="en-US" sz="2000" dirty="0" smtClean="0">
                <a:hlinkClick r:id="rId4"/>
              </a:rPr>
              <a:t>Disease</a:t>
            </a:r>
            <a:endParaRPr lang="en-US" sz="2000" dirty="0" smtClean="0"/>
          </a:p>
          <a:p>
            <a:pPr lvl="1"/>
            <a:r>
              <a:rPr lang="en-US" sz="2000" dirty="0" smtClean="0">
                <a:hlinkClick r:id="rId5"/>
              </a:rPr>
              <a:t>Georgia </a:t>
            </a:r>
            <a:r>
              <a:rPr lang="en-US" sz="2000" dirty="0">
                <a:hlinkClick r:id="rId5"/>
              </a:rPr>
              <a:t>Alzheimer’s Disease and Related Dementia (ADRD) State </a:t>
            </a:r>
            <a:r>
              <a:rPr lang="en-US" sz="2000" dirty="0" smtClean="0">
                <a:hlinkClick r:id="rId5"/>
              </a:rPr>
              <a:t>Registry</a:t>
            </a:r>
            <a:endParaRPr lang="en-US" sz="2000" dirty="0" smtClean="0"/>
          </a:p>
          <a:p>
            <a:pPr lvl="1"/>
            <a:r>
              <a:rPr lang="en-US" sz="2000" dirty="0">
                <a:hlinkClick r:id="rId6"/>
              </a:rPr>
              <a:t>Alzheimer's Association, Georgia </a:t>
            </a:r>
            <a:r>
              <a:rPr lang="en-US" sz="2000" dirty="0" smtClean="0">
                <a:hlinkClick r:id="rId6"/>
              </a:rPr>
              <a:t>Chapter</a:t>
            </a:r>
            <a:endParaRPr lang="en-US" sz="2000" dirty="0" smtClean="0"/>
          </a:p>
          <a:p>
            <a:pPr lvl="1"/>
            <a:r>
              <a:rPr lang="en-US" sz="2000" dirty="0">
                <a:hlinkClick r:id="rId7"/>
              </a:rPr>
              <a:t>Alzheimer's Disease Education and Referral </a:t>
            </a:r>
            <a:r>
              <a:rPr lang="en-US" sz="2000" dirty="0" smtClean="0">
                <a:hlinkClick r:id="rId7"/>
              </a:rPr>
              <a:t>Center</a:t>
            </a:r>
            <a:endParaRPr lang="en-US" sz="2000" dirty="0" smtClean="0"/>
          </a:p>
          <a:p>
            <a:pPr lvl="1"/>
            <a:r>
              <a:rPr lang="en-US" sz="2000" dirty="0">
                <a:hlinkClick r:id="rId8"/>
              </a:rPr>
              <a:t>Care Training Resources for Caregivers</a:t>
            </a:r>
            <a:endParaRPr lang="en-US" sz="2000" dirty="0"/>
          </a:p>
          <a:p>
            <a:pPr lvl="1"/>
            <a:r>
              <a:rPr lang="en-US" sz="2000" dirty="0">
                <a:hlinkClick r:id="rId9"/>
              </a:rPr>
              <a:t>Dementia Capability Webinars</a:t>
            </a:r>
            <a:endParaRPr lang="en-US" sz="2000" dirty="0"/>
          </a:p>
          <a:p>
            <a:pPr lvl="1"/>
            <a:r>
              <a:rPr lang="en-US" sz="2000" dirty="0">
                <a:hlinkClick r:id="rId10"/>
              </a:rPr>
              <a:t>Guardianship Law in Georgia</a:t>
            </a:r>
            <a:endParaRPr lang="en-US" sz="2000" dirty="0"/>
          </a:p>
          <a:p>
            <a:pPr lvl="1"/>
            <a:r>
              <a:rPr lang="en-US" sz="2000" dirty="0">
                <a:hlinkClick r:id="rId11"/>
              </a:rPr>
              <a:t>Alternatives to Guardianship with Advance Directives</a:t>
            </a:r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marL="457200" lvl="1" indent="0">
              <a:buNone/>
            </a:pPr>
            <a:r>
              <a:rPr lang="en-US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5164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Vision, Mission and Core Values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 b="1" i="1" dirty="0" smtClean="0">
                <a:solidFill>
                  <a:srgbClr val="35BDB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Vision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Stronger Families for a Stronger Georgia.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i="1" dirty="0" smtClean="0">
                <a:solidFill>
                  <a:srgbClr val="35BDB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Mission</a:t>
            </a:r>
            <a:endParaRPr lang="en-US" sz="2400" b="1" dirty="0" smtClean="0">
              <a:solidFill>
                <a:srgbClr val="35BDB2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 smtClean="0"/>
              <a:t>	Strengthen Georgia by providing Individuals and Families access to services that promote self-sufficiency, independence, and protect Georgia's vulnerable children and adults.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800" b="1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i="1" dirty="0" smtClean="0">
                <a:solidFill>
                  <a:srgbClr val="35BDB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Core Values</a:t>
            </a:r>
            <a:endParaRPr lang="en-US" sz="2400" b="1" dirty="0" smtClean="0">
              <a:solidFill>
                <a:srgbClr val="35BDB2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000" b="1" dirty="0" smtClean="0"/>
              <a:t>Provide access to resources that offer support and empower Georgians and their families. </a:t>
            </a:r>
          </a:p>
          <a:p>
            <a:pPr>
              <a:lnSpc>
                <a:spcPct val="80000"/>
              </a:lnSpc>
            </a:pPr>
            <a:r>
              <a:rPr lang="en-US" sz="2000" b="1" dirty="0" smtClean="0"/>
              <a:t>Deliver services professionally and treat all clients with dignity and respect.</a:t>
            </a:r>
          </a:p>
          <a:p>
            <a:pPr>
              <a:lnSpc>
                <a:spcPct val="80000"/>
              </a:lnSpc>
            </a:pPr>
            <a:r>
              <a:rPr lang="en-US" sz="2000" b="1" dirty="0" smtClean="0"/>
              <a:t>Manage business operations effectively and efficiently by aligning resources across the agency. </a:t>
            </a:r>
          </a:p>
          <a:p>
            <a:pPr>
              <a:lnSpc>
                <a:spcPct val="80000"/>
              </a:lnSpc>
            </a:pPr>
            <a:r>
              <a:rPr lang="en-US" sz="2000" b="1" dirty="0" smtClean="0"/>
              <a:t>Promote accountability, transparency and quality in all services we deliver and programs we administer. </a:t>
            </a:r>
          </a:p>
          <a:p>
            <a:pPr>
              <a:lnSpc>
                <a:spcPct val="80000"/>
              </a:lnSpc>
            </a:pPr>
            <a:r>
              <a:rPr lang="en-US" sz="2000" b="1" dirty="0" smtClean="0"/>
              <a:t>Develop our employees at all levels of the agency.</a:t>
            </a:r>
            <a:r>
              <a:rPr lang="en-US" sz="20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533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Table of Contents</a:t>
            </a:r>
          </a:p>
        </p:txBody>
      </p:sp>
      <p:sp>
        <p:nvSpPr>
          <p:cNvPr id="17411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7244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800" u="sng" dirty="0"/>
              <a:t>Title						</a:t>
            </a:r>
            <a:r>
              <a:rPr lang="en-US" sz="2800" u="sng" dirty="0" smtClean="0"/>
              <a:t>         Slide </a:t>
            </a:r>
            <a:r>
              <a:rPr lang="en-US" sz="2800" u="sng" dirty="0"/>
              <a:t>Number</a:t>
            </a:r>
          </a:p>
          <a:p>
            <a:pPr marL="0" indent="0">
              <a:buFontTx/>
              <a:buNone/>
              <a:defRPr/>
            </a:pPr>
            <a:r>
              <a:rPr lang="en-US" sz="2400" dirty="0" smtClean="0"/>
              <a:t>History of Georgia Plan	</a:t>
            </a:r>
            <a:r>
              <a:rPr lang="en-US" sz="2400" dirty="0"/>
              <a:t>			</a:t>
            </a:r>
            <a:r>
              <a:rPr lang="en-US" sz="2400" dirty="0" smtClean="0"/>
              <a:t>      		4</a:t>
            </a:r>
            <a:endParaRPr lang="en-US" sz="2400" dirty="0"/>
          </a:p>
          <a:p>
            <a:pPr marL="0" indent="0">
              <a:buFontTx/>
              <a:buNone/>
              <a:defRPr/>
            </a:pPr>
            <a:r>
              <a:rPr lang="en-US" sz="2400" dirty="0" smtClean="0"/>
              <a:t>Recommendations		</a:t>
            </a:r>
            <a:r>
              <a:rPr lang="en-US" sz="2400" dirty="0"/>
              <a:t>			</a:t>
            </a:r>
            <a:r>
              <a:rPr lang="en-US" sz="2400" dirty="0" smtClean="0"/>
              <a:t>      	6</a:t>
            </a:r>
            <a:endParaRPr lang="en-US" sz="2400" dirty="0"/>
          </a:p>
          <a:p>
            <a:pPr marL="0" indent="0">
              <a:buFontTx/>
              <a:buNone/>
              <a:defRPr/>
            </a:pPr>
            <a:r>
              <a:rPr lang="en-US" sz="2400" dirty="0"/>
              <a:t>Healthcare, Research, and Data </a:t>
            </a:r>
            <a:r>
              <a:rPr lang="en-US" sz="2400" dirty="0" smtClean="0"/>
              <a:t>Collection	      		7</a:t>
            </a:r>
          </a:p>
          <a:p>
            <a:pPr marL="0" indent="0">
              <a:buFontTx/>
              <a:buNone/>
              <a:defRPr/>
            </a:pPr>
            <a:r>
              <a:rPr lang="en-US" sz="2400" dirty="0"/>
              <a:t>Workforce Development	</a:t>
            </a:r>
            <a:r>
              <a:rPr lang="en-US" sz="2400" dirty="0" smtClean="0"/>
              <a:t>     </a:t>
            </a:r>
            <a:r>
              <a:rPr lang="en-US" sz="2400" dirty="0"/>
              <a:t>			</a:t>
            </a:r>
            <a:r>
              <a:rPr lang="en-US" sz="2400" dirty="0" smtClean="0"/>
              <a:t>      		8</a:t>
            </a:r>
          </a:p>
          <a:p>
            <a:pPr marL="0" indent="0">
              <a:buFontTx/>
              <a:buNone/>
              <a:defRPr/>
            </a:pPr>
            <a:r>
              <a:rPr lang="en-US" sz="2400" dirty="0" smtClean="0"/>
              <a:t>Service Delivery					      		9</a:t>
            </a:r>
          </a:p>
          <a:p>
            <a:pPr marL="0" indent="0">
              <a:buFontTx/>
              <a:buNone/>
              <a:defRPr/>
            </a:pPr>
            <a:r>
              <a:rPr lang="en-US" sz="2400" dirty="0" smtClean="0"/>
              <a:t>Public Safety						    	10</a:t>
            </a:r>
          </a:p>
          <a:p>
            <a:pPr marL="0" indent="0">
              <a:buFontTx/>
              <a:buNone/>
              <a:defRPr/>
            </a:pPr>
            <a:r>
              <a:rPr lang="en-US" sz="2400" dirty="0" smtClean="0"/>
              <a:t>Outreach and Partnerships				    	11</a:t>
            </a:r>
          </a:p>
          <a:p>
            <a:pPr marL="0" indent="0">
              <a:buFontTx/>
              <a:buNone/>
              <a:defRPr/>
            </a:pPr>
            <a:r>
              <a:rPr lang="en-US" sz="2400" dirty="0" smtClean="0"/>
              <a:t>How to Get Involved					    	12</a:t>
            </a:r>
          </a:p>
          <a:p>
            <a:pPr marL="0" indent="0">
              <a:buFontTx/>
              <a:buNone/>
              <a:defRPr/>
            </a:pPr>
            <a:r>
              <a:rPr lang="en-US" sz="2400" dirty="0" smtClean="0"/>
              <a:t>Resources							13</a:t>
            </a:r>
          </a:p>
          <a:p>
            <a:pPr marL="0" indent="0">
              <a:buFontTx/>
              <a:buNone/>
              <a:defRPr/>
            </a:pPr>
            <a:endParaRPr lang="en-US" sz="2800" dirty="0" smtClean="0"/>
          </a:p>
          <a:p>
            <a:pPr marL="0" indent="0">
              <a:buFontTx/>
              <a:buNone/>
              <a:defRPr/>
            </a:pPr>
            <a:endParaRPr lang="en-US" sz="2800" dirty="0" smtClean="0"/>
          </a:p>
          <a:p>
            <a:pPr marL="0" indent="0">
              <a:buFontTx/>
              <a:buNone/>
              <a:defRPr/>
            </a:pPr>
            <a:endParaRPr lang="en-US" sz="2800" dirty="0" smtClean="0"/>
          </a:p>
          <a:p>
            <a:pPr marL="0" indent="0">
              <a:buFontTx/>
              <a:buNone/>
              <a:defRPr/>
            </a:pPr>
            <a:endParaRPr lang="en-US" sz="2800" dirty="0"/>
          </a:p>
          <a:p>
            <a:pPr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484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8E6CBC66-6780-4277-8F29-1689A15B881B}" type="slidenum">
              <a:rPr lang="en-US" altLang="en-US" sz="1000">
                <a:solidFill>
                  <a:srgbClr val="FFFFFF"/>
                </a:solidFill>
                <a:latin typeface="Arial" panose="020B0604020202020204" pitchFamily="34" charset="0"/>
              </a:rPr>
              <a:pPr algn="ctr"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0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0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Creation of Georgia’s Plan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b="1" dirty="0" smtClean="0"/>
              <a:t>Model:  </a:t>
            </a:r>
            <a:r>
              <a:rPr lang="en-US" sz="2000" dirty="0" smtClean="0"/>
              <a:t>National Alzheimer’s Plan  </a:t>
            </a:r>
          </a:p>
          <a:p>
            <a:pPr eaLnBrk="1" hangingPunct="1">
              <a:buFontTx/>
              <a:buNone/>
            </a:pPr>
            <a:r>
              <a:rPr lang="en-US" sz="800" dirty="0"/>
              <a:t> </a:t>
            </a:r>
            <a:r>
              <a:rPr lang="en-US" sz="800" dirty="0" smtClean="0"/>
              <a:t> </a:t>
            </a:r>
          </a:p>
          <a:p>
            <a:pPr eaLnBrk="1" hangingPunct="1">
              <a:buFontTx/>
              <a:buNone/>
            </a:pPr>
            <a:r>
              <a:rPr lang="en-US" sz="2800" b="1" dirty="0" smtClean="0"/>
              <a:t>History of the Georgia Plan: </a:t>
            </a:r>
          </a:p>
          <a:p>
            <a:pPr eaLnBrk="1" hangingPunct="1">
              <a:buFontTx/>
              <a:buNone/>
            </a:pPr>
            <a:r>
              <a:rPr lang="en-US" sz="800" dirty="0"/>
              <a:t> </a:t>
            </a:r>
            <a:endParaRPr lang="en-US" sz="800" dirty="0" smtClean="0"/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35BDB2"/>
                </a:solidFill>
              </a:rPr>
              <a:t>●</a:t>
            </a:r>
            <a:r>
              <a:rPr lang="en-US" sz="2000" b="1" dirty="0"/>
              <a:t> </a:t>
            </a:r>
            <a:r>
              <a:rPr lang="en-US" sz="2000" b="1" dirty="0" smtClean="0"/>
              <a:t>  </a:t>
            </a:r>
            <a:r>
              <a:rPr lang="en-US" sz="2000" dirty="0" smtClean="0"/>
              <a:t>General Assembly establishes task force. 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35BDB2"/>
                </a:solidFill>
              </a:rPr>
              <a:t>● </a:t>
            </a:r>
            <a:r>
              <a:rPr lang="en-US" sz="2000" dirty="0" smtClean="0"/>
              <a:t>  Task Force and 70+ advisors draft plan.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35BDB2"/>
                </a:solidFill>
              </a:rPr>
              <a:t>● </a:t>
            </a:r>
            <a:r>
              <a:rPr lang="en-US" sz="2000" dirty="0" smtClean="0"/>
              <a:t>  General Assembly supports plan.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en-US" sz="2000" dirty="0"/>
              <a:t> </a:t>
            </a:r>
            <a:r>
              <a:rPr lang="en-US" sz="2000" dirty="0" smtClean="0">
                <a:solidFill>
                  <a:srgbClr val="35BDB2"/>
                </a:solidFill>
              </a:rPr>
              <a:t>● </a:t>
            </a:r>
            <a:r>
              <a:rPr lang="en-US" sz="2000" dirty="0" smtClean="0"/>
              <a:t>  Task Force becomes a Council.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en-US" sz="2000" dirty="0"/>
              <a:t> </a:t>
            </a:r>
            <a:r>
              <a:rPr lang="en-US" sz="2000" dirty="0" smtClean="0">
                <a:solidFill>
                  <a:srgbClr val="35BDB2"/>
                </a:solidFill>
              </a:rPr>
              <a:t>● </a:t>
            </a:r>
            <a:r>
              <a:rPr lang="en-US" sz="2000" dirty="0" smtClean="0"/>
              <a:t>  Governor signs plan June 2014.</a:t>
            </a:r>
          </a:p>
          <a:p>
            <a:pPr eaLnBrk="1" hangingPunct="1">
              <a:buFontTx/>
              <a:buNone/>
            </a:pPr>
            <a:endParaRPr lang="en-US" sz="2800" dirty="0" smtClean="0"/>
          </a:p>
          <a:p>
            <a:pPr lvl="4" eaLnBrk="1" hangingPunct="1">
              <a:buFontTx/>
              <a:buNone/>
            </a:pPr>
            <a:endParaRPr lang="en-US" dirty="0" smtClean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rgbClr val="FFFFFF"/>
                </a:solidFill>
                <a:latin typeface="Arial" panose="020B0604020202020204" pitchFamily="34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Anatomy of the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35BDB2"/>
                </a:solidFill>
              </a:rPr>
              <a:t>►</a:t>
            </a:r>
            <a:r>
              <a:rPr lang="en-US" sz="2400" b="1" dirty="0" smtClean="0"/>
              <a:t>Where We Are: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Demographics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State Planning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Existing Research, Services, Resources, and Capacity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sz="2400" b="1" dirty="0" smtClean="0">
                <a:solidFill>
                  <a:srgbClr val="35BDB2"/>
                </a:solidFill>
              </a:rPr>
              <a:t>►</a:t>
            </a:r>
            <a:r>
              <a:rPr lang="en-US" sz="2400" b="1" dirty="0" smtClean="0"/>
              <a:t>Where We’re Going: </a:t>
            </a:r>
          </a:p>
          <a:p>
            <a:r>
              <a:rPr lang="en-US" sz="2000" dirty="0" smtClean="0"/>
              <a:t>Recommendations (6 Categories)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400" b="1" dirty="0" smtClean="0">
                <a:solidFill>
                  <a:srgbClr val="35BDB2"/>
                </a:solidFill>
              </a:rPr>
              <a:t>►</a:t>
            </a:r>
            <a:r>
              <a:rPr lang="en-US" sz="2400" b="1" dirty="0" smtClean="0"/>
              <a:t>How to Get There:</a:t>
            </a:r>
          </a:p>
          <a:p>
            <a:r>
              <a:rPr lang="en-US" sz="2000" dirty="0" smtClean="0"/>
              <a:t>Strategies </a:t>
            </a:r>
            <a:endParaRPr lang="en-US" sz="2000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 smtClean="0">
                <a:solidFill>
                  <a:srgbClr val="FFFFFF"/>
                </a:solidFill>
                <a:latin typeface="Arial" panose="020B0604020202020204" pitchFamily="34" charset="0"/>
              </a:rPr>
              <a:t>5</a:t>
            </a:r>
            <a:endParaRPr lang="en-US" altLang="en-US" sz="10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30000"/>
              </a:lnSpc>
              <a:buNone/>
            </a:pPr>
            <a:r>
              <a:rPr lang="en-US" sz="2800" dirty="0" smtClean="0">
                <a:solidFill>
                  <a:srgbClr val="35BDB2"/>
                </a:solidFill>
                <a:sym typeface="Wingdings"/>
              </a:rPr>
              <a:t></a:t>
            </a:r>
            <a:r>
              <a:rPr lang="en-US" sz="2800" b="1" dirty="0" smtClean="0"/>
              <a:t>Healthcare, Research and Data Collection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en-US" sz="2800" b="1" dirty="0">
                <a:solidFill>
                  <a:srgbClr val="35BDB2"/>
                </a:solidFill>
                <a:sym typeface="Wingdings"/>
              </a:rPr>
              <a:t> </a:t>
            </a:r>
            <a:r>
              <a:rPr lang="en-US" sz="2800" b="1" dirty="0" smtClean="0"/>
              <a:t>Workforce Development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en-US" sz="2800" b="1" dirty="0">
                <a:solidFill>
                  <a:srgbClr val="35BDB2"/>
                </a:solidFill>
                <a:sym typeface="Wingdings"/>
              </a:rPr>
              <a:t> </a:t>
            </a:r>
            <a:r>
              <a:rPr lang="en-US" sz="2800" b="1" dirty="0" smtClean="0"/>
              <a:t>Service Delivery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en-US" sz="2800" b="1" dirty="0">
                <a:solidFill>
                  <a:srgbClr val="35BDB2"/>
                </a:solidFill>
                <a:sym typeface="Wingdings"/>
              </a:rPr>
              <a:t> </a:t>
            </a:r>
            <a:r>
              <a:rPr lang="en-US" sz="2800" b="1" dirty="0" smtClean="0"/>
              <a:t>Public Safety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en-US" sz="2800" b="1" dirty="0">
                <a:solidFill>
                  <a:srgbClr val="35BDB2"/>
                </a:solidFill>
                <a:sym typeface="Wingdings"/>
              </a:rPr>
              <a:t> </a:t>
            </a:r>
            <a:r>
              <a:rPr lang="en-US" sz="2800" b="1" dirty="0" smtClean="0"/>
              <a:t>Outreach &amp; Partnerships</a:t>
            </a:r>
          </a:p>
          <a:p>
            <a:pPr marL="0" indent="0">
              <a:lnSpc>
                <a:spcPct val="110000"/>
              </a:lnSpc>
              <a:buNone/>
            </a:pPr>
            <a:endParaRPr lang="en-US" sz="2400" dirty="0"/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 smtClean="0">
                <a:solidFill>
                  <a:srgbClr val="FFFFFF"/>
                </a:solidFill>
                <a:latin typeface="Arial" panose="020B0604020202020204" pitchFamily="34" charset="0"/>
              </a:rPr>
              <a:t>6</a:t>
            </a:r>
            <a:endParaRPr lang="en-US" altLang="en-US" sz="10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9296400" cy="1143000"/>
          </a:xfrm>
        </p:spPr>
        <p:txBody>
          <a:bodyPr/>
          <a:lstStyle/>
          <a:p>
            <a:r>
              <a:rPr lang="en-US" dirty="0" smtClean="0"/>
              <a:t>Healthcare, Research, and Data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52596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► Georgia’s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Alzheimer’s Disease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Registry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000" dirty="0" smtClean="0"/>
              <a:t>Went “live” March 2015</a:t>
            </a:r>
            <a:endParaRPr lang="en-US" sz="2000" dirty="0"/>
          </a:p>
          <a:p>
            <a:pPr marL="400050" lvl="1" indent="0">
              <a:spcBef>
                <a:spcPts val="0"/>
              </a:spcBef>
              <a:buNone/>
            </a:pPr>
            <a:r>
              <a:rPr lang="en-US" sz="2000" dirty="0" smtClean="0">
                <a:latin typeface="Arial"/>
                <a:cs typeface="Arial"/>
              </a:rPr>
              <a:t>▪ </a:t>
            </a:r>
            <a:r>
              <a:rPr lang="en-US" sz="2000" dirty="0" smtClean="0">
                <a:cs typeface="Arial"/>
              </a:rPr>
              <a:t>Se</a:t>
            </a:r>
            <a:r>
              <a:rPr lang="en-US" sz="2000" dirty="0" smtClean="0"/>
              <a:t>cured Medicare data 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000" dirty="0" smtClean="0">
                <a:latin typeface="Arial"/>
                <a:cs typeface="Arial"/>
              </a:rPr>
              <a:t>▪ </a:t>
            </a:r>
            <a:r>
              <a:rPr lang="en-US" sz="2000" dirty="0" smtClean="0"/>
              <a:t>Seeking Centers for Disease Control and Prevention fellow</a:t>
            </a:r>
          </a:p>
          <a:p>
            <a:pPr marL="400050" lvl="1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Education for Physicians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000" dirty="0" smtClean="0"/>
              <a:t>“A Roadmap for Cognitive Screening for Primary Care Doctors” offered through the Department of Public Health and the Emory Alzheimer’s Disease Research Center</a:t>
            </a:r>
            <a:endParaRPr lang="en-US" sz="2000" dirty="0"/>
          </a:p>
          <a:p>
            <a:pPr marL="0" indent="0">
              <a:lnSpc>
                <a:spcPct val="150000"/>
              </a:lnSpc>
              <a:buNone/>
            </a:pPr>
            <a:endParaRPr lang="en-US" sz="24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2400" dirty="0"/>
          </a:p>
          <a:p>
            <a:pPr marL="0" indent="0">
              <a:lnSpc>
                <a:spcPct val="150000"/>
              </a:lnSpc>
              <a:buNone/>
            </a:pPr>
            <a:endParaRPr lang="en-US" sz="24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2400" dirty="0"/>
          </a:p>
          <a:p>
            <a:pPr marL="0" indent="0">
              <a:lnSpc>
                <a:spcPct val="150000"/>
              </a:lnSpc>
              <a:buNone/>
            </a:pPr>
            <a:endParaRPr lang="en-US" sz="24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2400" dirty="0"/>
          </a:p>
          <a:p>
            <a:pPr marL="0" indent="0">
              <a:lnSpc>
                <a:spcPct val="150000"/>
              </a:lnSpc>
              <a:buNone/>
            </a:pPr>
            <a:endParaRPr lang="en-US" sz="24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2400" dirty="0"/>
          </a:p>
          <a:p>
            <a:pPr marL="0" indent="0">
              <a:lnSpc>
                <a:spcPct val="150000"/>
              </a:lnSpc>
              <a:buNone/>
            </a:pPr>
            <a:endParaRPr lang="en-US" sz="24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2400" dirty="0"/>
          </a:p>
          <a:p>
            <a:pPr marL="0" indent="0">
              <a:lnSpc>
                <a:spcPct val="150000"/>
              </a:lnSpc>
              <a:buNone/>
            </a:pPr>
            <a:endParaRPr lang="en-US" sz="24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2400" dirty="0"/>
          </a:p>
          <a:p>
            <a:pPr marL="0" indent="0">
              <a:lnSpc>
                <a:spcPct val="150000"/>
              </a:lnSpc>
              <a:buNone/>
            </a:pPr>
            <a:endParaRPr lang="en-US" sz="24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2400" dirty="0"/>
          </a:p>
          <a:p>
            <a:pPr marL="0" indent="0">
              <a:lnSpc>
                <a:spcPct val="150000"/>
              </a:lnSpc>
              <a:buNone/>
            </a:pPr>
            <a:endParaRPr lang="en-US" sz="18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1800" dirty="0" smtClean="0"/>
          </a:p>
        </p:txBody>
      </p:sp>
      <p:sp>
        <p:nvSpPr>
          <p:cNvPr id="24" name="Rectangle 23"/>
          <p:cNvSpPr/>
          <p:nvPr/>
        </p:nvSpPr>
        <p:spPr>
          <a:xfrm>
            <a:off x="-3628" y="4412343"/>
            <a:ext cx="7622536" cy="13388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5400" b="1" i="1" dirty="0" smtClean="0">
                <a:solidFill>
                  <a:schemeClr val="accent1">
                    <a:lumMod val="90000"/>
                  </a:schemeClr>
                </a:solidFill>
              </a:rPr>
              <a:t>2015 </a:t>
            </a:r>
            <a:r>
              <a:rPr lang="en-US" sz="5400" b="1" i="1" dirty="0">
                <a:solidFill>
                  <a:schemeClr val="accent1">
                    <a:lumMod val="90000"/>
                  </a:schemeClr>
                </a:solidFill>
              </a:rPr>
              <a:t>Action Highlights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 smtClean="0">
                <a:solidFill>
                  <a:srgbClr val="FFFFFF"/>
                </a:solidFill>
                <a:latin typeface="Arial" panose="020B0604020202020204" pitchFamily="34" charset="0"/>
              </a:rPr>
              <a:t>7</a:t>
            </a:r>
            <a:endParaRPr lang="en-US" altLang="en-US" sz="10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90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Workforce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► Survey, Core Competencies, Curriculum Initiatives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000" dirty="0" smtClean="0"/>
              <a:t>Statewide training inventory and workforce surveys plus national research on other states’ core dementia competencies</a:t>
            </a:r>
          </a:p>
          <a:p>
            <a:pPr marL="400050" lvl="1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► Evidence-Based Training for Direct-Care Workers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000" dirty="0" smtClean="0"/>
              <a:t>Rosalynn Carter Institute’s “Dealing with Dementia Behaviors” guide and training program for direct-care workers and family caregivers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8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1800" dirty="0"/>
          </a:p>
          <a:p>
            <a:pPr marL="0" indent="0">
              <a:lnSpc>
                <a:spcPct val="150000"/>
              </a:lnSpc>
              <a:buNone/>
            </a:pPr>
            <a:endParaRPr lang="en-US" sz="18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18143" y="4419600"/>
            <a:ext cx="7622536" cy="13388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5400" b="1" i="1" dirty="0" smtClean="0">
                <a:solidFill>
                  <a:schemeClr val="accent1">
                    <a:lumMod val="90000"/>
                  </a:schemeClr>
                </a:solidFill>
              </a:rPr>
              <a:t>2015 </a:t>
            </a:r>
            <a:r>
              <a:rPr lang="en-US" sz="5400" b="1" i="1" dirty="0">
                <a:solidFill>
                  <a:schemeClr val="accent1">
                    <a:lumMod val="90000"/>
                  </a:schemeClr>
                </a:solidFill>
              </a:rPr>
              <a:t>Action Highlights</a:t>
            </a: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 smtClean="0">
                <a:solidFill>
                  <a:srgbClr val="FFFFFF"/>
                </a:solidFill>
                <a:latin typeface="Arial" panose="020B0604020202020204" pitchFamily="34" charset="0"/>
              </a:rPr>
              <a:t>8</a:t>
            </a:r>
            <a:endParaRPr lang="en-US" altLang="en-US" sz="10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Delivery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►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House Study Committee on Adult Day Services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000" dirty="0"/>
              <a:t>HR 618  - C</a:t>
            </a:r>
            <a:r>
              <a:rPr lang="en-US" sz="2000" dirty="0" smtClean="0"/>
              <a:t>ommittee convened to </a:t>
            </a:r>
            <a:r>
              <a:rPr lang="en-US" sz="2000" dirty="0"/>
              <a:t>examine conditions, needs, issues, and </a:t>
            </a:r>
            <a:r>
              <a:rPr lang="en-US" sz="2000" dirty="0" smtClean="0"/>
              <a:t>challenges related to Adult Day Services</a:t>
            </a:r>
          </a:p>
          <a:p>
            <a:pPr marL="400050" lvl="1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►Eden Alternative Training on Person-Centered Care 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000" dirty="0" smtClean="0"/>
              <a:t>Georgia – one of five states to participate in “Creating a Culture of Person-Centered Dementia Care,” as part of the National Partnership to Improve Dementia Care in Nursing Homes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8143" y="4419600"/>
            <a:ext cx="7622536" cy="13388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5400" b="1" i="1" dirty="0" smtClean="0">
                <a:solidFill>
                  <a:schemeClr val="accent1">
                    <a:lumMod val="90000"/>
                  </a:schemeClr>
                </a:solidFill>
              </a:rPr>
              <a:t>2015 </a:t>
            </a:r>
            <a:r>
              <a:rPr lang="en-US" sz="5400" b="1" i="1" dirty="0">
                <a:solidFill>
                  <a:schemeClr val="accent1">
                    <a:lumMod val="90000"/>
                  </a:schemeClr>
                </a:solidFill>
              </a:rPr>
              <a:t>Action Highlights</a:t>
            </a:r>
          </a:p>
        </p:txBody>
      </p:sp>
      <p:sp>
        <p:nvSpPr>
          <p:cNvPr id="6" name="Slide Number Placeholder 1"/>
          <p:cNvSpPr txBox="1">
            <a:spLocks/>
          </p:cNvSpPr>
          <p:nvPr/>
        </p:nvSpPr>
        <p:spPr bwMode="auto">
          <a:xfrm>
            <a:off x="8229600" y="6172200"/>
            <a:ext cx="6096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dirty="0">
                <a:solidFill>
                  <a:srgbClr val="FFFFFF"/>
                </a:solidFill>
                <a:latin typeface="Arial" panose="020B0604020202020204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81986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2954</TotalTime>
  <Words>600</Words>
  <Application>Microsoft Office PowerPoint</Application>
  <PresentationFormat>On-screen Show (4:3)</PresentationFormat>
  <Paragraphs>157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ＭＳ Ｐゴシック</vt:lpstr>
      <vt:lpstr>Arial</vt:lpstr>
      <vt:lpstr>Arial Narrow</vt:lpstr>
      <vt:lpstr>Calibri</vt:lpstr>
      <vt:lpstr>Wingdings</vt:lpstr>
      <vt:lpstr>Wingdings 2</vt:lpstr>
      <vt:lpstr>Default Design</vt:lpstr>
      <vt:lpstr>Custom Design</vt:lpstr>
      <vt:lpstr>1_Custom Design</vt:lpstr>
      <vt:lpstr>2_Custom Design</vt:lpstr>
      <vt:lpstr>3_Custom Design</vt:lpstr>
      <vt:lpstr>PowerPoint Presentation</vt:lpstr>
      <vt:lpstr>Vision, Mission and Core Values</vt:lpstr>
      <vt:lpstr>Table of Contents</vt:lpstr>
      <vt:lpstr>The Creation of Georgia’s Plan</vt:lpstr>
      <vt:lpstr>The Anatomy of the Plan</vt:lpstr>
      <vt:lpstr>Recommendation Areas</vt:lpstr>
      <vt:lpstr>Healthcare, Research, and Data Collection</vt:lpstr>
      <vt:lpstr>Workforce Development</vt:lpstr>
      <vt:lpstr>Service Delivery</vt:lpstr>
      <vt:lpstr>Public Safety</vt:lpstr>
      <vt:lpstr>Outreach &amp; Partnerships</vt:lpstr>
      <vt:lpstr>How to Get Involved</vt:lpstr>
      <vt:lpstr>Resources</vt:lpstr>
    </vt:vector>
  </TitlesOfParts>
  <Company>DCH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PAGE</dc:title>
  <dc:creator>lkuczmarski</dc:creator>
  <cp:lastModifiedBy>Bulot, James J</cp:lastModifiedBy>
  <cp:revision>236</cp:revision>
  <cp:lastPrinted>2014-07-16T15:00:45Z</cp:lastPrinted>
  <dcterms:created xsi:type="dcterms:W3CDTF">2006-10-19T21:28:07Z</dcterms:created>
  <dcterms:modified xsi:type="dcterms:W3CDTF">2015-12-04T13:03:57Z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ILEGUID">
    <vt:lpwstr>e184c194-d952-4ca7-bb27-ea714642d1cd</vt:lpwstr>
  </property>
  <property fmtid="{D5CDD505-2E9C-101B-9397-08002B2CF9AE}" pid="3" name="MODFILEGUID">
    <vt:lpwstr>914ae773-9409-461c-a60e-9ecf64c68255</vt:lpwstr>
  </property>
  <property fmtid="{D5CDD505-2E9C-101B-9397-08002B2CF9AE}" pid="4" name="FILEOWNER">
    <vt:lpwstr>lkuczmarski</vt:lpwstr>
  </property>
  <property fmtid="{D5CDD505-2E9C-101B-9397-08002B2CF9AE}" pid="5" name="MODFILEOWNER">
    <vt:lpwstr>A68034</vt:lpwstr>
  </property>
  <property fmtid="{D5CDD505-2E9C-101B-9397-08002B2CF9AE}" pid="6" name="IPPCLASS">
    <vt:i4>1</vt:i4>
  </property>
  <property fmtid="{D5CDD505-2E9C-101B-9397-08002B2CF9AE}" pid="7" name="MODIPPCLASS">
    <vt:i4>1</vt:i4>
  </property>
  <property fmtid="{D5CDD505-2E9C-101B-9397-08002B2CF9AE}" pid="8" name="MACHINEID">
    <vt:lpwstr>A68034-0811</vt:lpwstr>
  </property>
  <property fmtid="{D5CDD505-2E9C-101B-9397-08002B2CF9AE}" pid="9" name="MODMACHINEID">
    <vt:lpwstr>A68034-0811</vt:lpwstr>
  </property>
  <property fmtid="{D5CDD505-2E9C-101B-9397-08002B2CF9AE}" pid="10" name="CURRENTCLASS">
    <vt:lpwstr>Classified - Internal use</vt:lpwstr>
  </property>
</Properties>
</file>