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1"/>
  </p:sldMasterIdLst>
  <p:notesMasterIdLst>
    <p:notesMasterId r:id="rId20"/>
  </p:notesMasterIdLst>
  <p:sldIdLst>
    <p:sldId id="288" r:id="rId2"/>
    <p:sldId id="276" r:id="rId3"/>
    <p:sldId id="277" r:id="rId4"/>
    <p:sldId id="278" r:id="rId5"/>
    <p:sldId id="258" r:id="rId6"/>
    <p:sldId id="260" r:id="rId7"/>
    <p:sldId id="272" r:id="rId8"/>
    <p:sldId id="273" r:id="rId9"/>
    <p:sldId id="283" r:id="rId10"/>
    <p:sldId id="284" r:id="rId11"/>
    <p:sldId id="285" r:id="rId12"/>
    <p:sldId id="286" r:id="rId13"/>
    <p:sldId id="280" r:id="rId14"/>
    <p:sldId id="279" r:id="rId15"/>
    <p:sldId id="287" r:id="rId16"/>
    <p:sldId id="262" r:id="rId17"/>
    <p:sldId id="275" r:id="rId18"/>
    <p:sldId id="282"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2" autoAdjust="0"/>
    <p:restoredTop sz="94687" autoAdjust="0"/>
  </p:normalViewPr>
  <p:slideViewPr>
    <p:cSldViewPr snapToGrid="0" snapToObjects="1">
      <p:cViewPr varScale="1">
        <p:scale>
          <a:sx n="118" d="100"/>
          <a:sy n="118" d="100"/>
        </p:scale>
        <p:origin x="14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A1BC8EA-659B-4AC1-B8E8-E5462AA6A7B3}" type="datetimeFigureOut">
              <a:rPr lang="en-US" smtClean="0"/>
              <a:t>8/23/2016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25A698-2D3F-4C31-9560-5DB1F3B5F267}" type="slidenum">
              <a:rPr lang="en-US" smtClean="0"/>
              <a:t>‹#›</a:t>
            </a:fld>
            <a:endParaRPr lang="en-US" dirty="0"/>
          </a:p>
        </p:txBody>
      </p:sp>
    </p:spTree>
    <p:extLst>
      <p:ext uri="{BB962C8B-B14F-4D97-AF65-F5344CB8AC3E}">
        <p14:creationId xmlns:p14="http://schemas.microsoft.com/office/powerpoint/2010/main" val="191921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2</a:t>
            </a:fld>
            <a:endParaRPr lang="en-US" dirty="0"/>
          </a:p>
        </p:txBody>
      </p:sp>
    </p:spTree>
    <p:extLst>
      <p:ext uri="{BB962C8B-B14F-4D97-AF65-F5344CB8AC3E}">
        <p14:creationId xmlns:p14="http://schemas.microsoft.com/office/powerpoint/2010/main" val="11834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11</a:t>
            </a:fld>
            <a:endParaRPr lang="en-US" dirty="0"/>
          </a:p>
        </p:txBody>
      </p:sp>
    </p:spTree>
    <p:extLst>
      <p:ext uri="{BB962C8B-B14F-4D97-AF65-F5344CB8AC3E}">
        <p14:creationId xmlns:p14="http://schemas.microsoft.com/office/powerpoint/2010/main" val="417248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12</a:t>
            </a:fld>
            <a:endParaRPr lang="en-US" dirty="0"/>
          </a:p>
        </p:txBody>
      </p:sp>
    </p:spTree>
    <p:extLst>
      <p:ext uri="{BB962C8B-B14F-4D97-AF65-F5344CB8AC3E}">
        <p14:creationId xmlns:p14="http://schemas.microsoft.com/office/powerpoint/2010/main" val="359722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13</a:t>
            </a:fld>
            <a:endParaRPr lang="en-US" dirty="0"/>
          </a:p>
        </p:txBody>
      </p:sp>
    </p:spTree>
    <p:extLst>
      <p:ext uri="{BB962C8B-B14F-4D97-AF65-F5344CB8AC3E}">
        <p14:creationId xmlns:p14="http://schemas.microsoft.com/office/powerpoint/2010/main" val="387401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out of 5 seniors who qualify for SNAP do not participate.  Many seniors face barriers related to mobility, technology and stigma and are discouraged by widespread myths about how the program works and who can qualify.</a:t>
            </a:r>
            <a:r>
              <a:rPr lang="en-US" baseline="0" dirty="0"/>
              <a:t>  </a:t>
            </a:r>
          </a:p>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14</a:t>
            </a:fld>
            <a:endParaRPr lang="en-US" dirty="0"/>
          </a:p>
        </p:txBody>
      </p:sp>
    </p:spTree>
    <p:extLst>
      <p:ext uri="{BB962C8B-B14F-4D97-AF65-F5344CB8AC3E}">
        <p14:creationId xmlns:p14="http://schemas.microsoft.com/office/powerpoint/2010/main" val="2619825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marL="171441" indent="-171441">
              <a:buFont typeface="Arial" panose="020B0604020202020204" pitchFamily="34" charset="0"/>
              <a:buChar char="•"/>
            </a:pPr>
            <a:endParaRPr lang="en-US" sz="1400" dirty="0"/>
          </a:p>
          <a:p>
            <a:pPr marL="171441" indent="-171441">
              <a:buFont typeface="Arial" panose="020B0604020202020204" pitchFamily="34" charset="0"/>
              <a:buChar char="•"/>
            </a:pPr>
            <a:r>
              <a:rPr lang="en-US" sz="1400" dirty="0"/>
              <a:t>Let us look at how Margaret, a 64 year old single woman can use the medical expense deduction to get more SNAP benefits.</a:t>
            </a:r>
          </a:p>
          <a:p>
            <a:pPr marL="171441" indent="-171441">
              <a:buFont typeface="Arial" panose="020B0604020202020204" pitchFamily="34" charset="0"/>
              <a:buChar char="•"/>
            </a:pPr>
            <a:endParaRPr lang="en-US" sz="1400" dirty="0"/>
          </a:p>
          <a:p>
            <a:pPr marL="171441" indent="-171441">
              <a:buFont typeface="Arial" panose="020B0604020202020204" pitchFamily="34" charset="0"/>
              <a:buChar char="•"/>
            </a:pPr>
            <a:r>
              <a:rPr lang="en-US" sz="1400" dirty="0"/>
              <a:t>Margaret's total out-of-pocket medical expenses per month is $321.13</a:t>
            </a:r>
          </a:p>
          <a:p>
            <a:pPr marL="171441" indent="-171441" defTabSz="897301">
              <a:buFont typeface="Arial" panose="020B0604020202020204" pitchFamily="34" charset="0"/>
              <a:buChar char="•"/>
              <a:defRPr/>
            </a:pPr>
            <a:endParaRPr lang="en-US" sz="1400" dirty="0"/>
          </a:p>
          <a:p>
            <a:pPr marL="171441" indent="-171441" defTabSz="897301">
              <a:buFont typeface="Arial" panose="020B0604020202020204" pitchFamily="34" charset="0"/>
              <a:buChar char="•"/>
              <a:defRPr/>
            </a:pPr>
            <a:r>
              <a:rPr lang="en-US" sz="1400" dirty="0"/>
              <a:t>Without claiming any medical expenses this client would </a:t>
            </a:r>
            <a:r>
              <a:rPr lang="en-US" sz="1400" u="sng" dirty="0"/>
              <a:t>only</a:t>
            </a:r>
            <a:r>
              <a:rPr lang="en-US" sz="1400" dirty="0"/>
              <a:t> qualify for $28 per month.  </a:t>
            </a:r>
          </a:p>
          <a:p>
            <a:pPr marL="171441" indent="-171441">
              <a:buFont typeface="Arial" panose="020B0604020202020204" pitchFamily="34" charset="0"/>
              <a:buChar char="•"/>
            </a:pPr>
            <a:endParaRPr lang="en-US" sz="1400" dirty="0"/>
          </a:p>
          <a:p>
            <a:pPr marL="171441" indent="-171441">
              <a:buFont typeface="Arial" panose="020B0604020202020204" pitchFamily="34" charset="0"/>
              <a:buChar char="•"/>
            </a:pPr>
            <a:r>
              <a:rPr lang="en-US" sz="1400" dirty="0"/>
              <a:t>By simply verifying over $35</a:t>
            </a:r>
            <a:r>
              <a:rPr lang="en-US" sz="1400" baseline="0" dirty="0"/>
              <a:t> </a:t>
            </a:r>
            <a:r>
              <a:rPr lang="en-US" sz="1400" dirty="0"/>
              <a:t>in out-of-pocket medical expenses per month, Margaret</a:t>
            </a:r>
            <a:r>
              <a:rPr lang="en-US" sz="1400" baseline="0" dirty="0"/>
              <a:t> </a:t>
            </a:r>
            <a:r>
              <a:rPr lang="en-US" sz="1400" dirty="0"/>
              <a:t>can receive $96 per month in SNAP benefits</a:t>
            </a:r>
          </a:p>
          <a:p>
            <a:pPr marL="171441" indent="-171441">
              <a:buFont typeface="Arial" panose="020B0604020202020204" pitchFamily="34" charset="0"/>
              <a:buChar char="•"/>
            </a:pPr>
            <a:endParaRPr lang="en-US" sz="1400" dirty="0"/>
          </a:p>
          <a:p>
            <a:pPr marL="171441" indent="-171441">
              <a:buFont typeface="Arial" panose="020B0604020202020204" pitchFamily="34" charset="0"/>
              <a:buChar char="•"/>
            </a:pPr>
            <a:r>
              <a:rPr lang="en-US" sz="1400" dirty="0"/>
              <a:t>If Margaret claimed her actual medical expenses, she could receive up to $157 per month.  </a:t>
            </a:r>
          </a:p>
          <a:p>
            <a:pPr marL="171441" indent="-171441">
              <a:buFont typeface="Arial" panose="020B0604020202020204" pitchFamily="34" charset="0"/>
              <a:buChar char="•"/>
            </a:pPr>
            <a:endParaRPr lang="en-US" sz="1400" dirty="0"/>
          </a:p>
          <a:p>
            <a:pPr marL="171441" indent="-171441">
              <a:buFont typeface="Arial" panose="020B0604020202020204" pitchFamily="34" charset="0"/>
              <a:buChar char="•"/>
            </a:pPr>
            <a:r>
              <a:rPr lang="en-US" sz="1400" dirty="0"/>
              <a:t>The bottom line is that if Margaret could </a:t>
            </a:r>
            <a:r>
              <a:rPr lang="en-US" sz="1400" u="sng" dirty="0"/>
              <a:t>not</a:t>
            </a:r>
            <a:r>
              <a:rPr lang="en-US" sz="1400" dirty="0"/>
              <a:t> provide verification of her total out-of-pocket expenses per month, she </a:t>
            </a:r>
            <a:r>
              <a:rPr lang="en-US" sz="1400" u="sng" dirty="0"/>
              <a:t>could simply</a:t>
            </a:r>
            <a:r>
              <a:rPr lang="en-US" sz="1400" dirty="0"/>
              <a:t> provide verification of any of her expenses totaling more than $35 per month and she would be eligible for the standard medical expense deduction to receive $96 per month in benefits.</a:t>
            </a:r>
          </a:p>
          <a:p>
            <a:pPr marL="171441" indent="-171441">
              <a:buFont typeface="Arial" panose="020B0604020202020204" pitchFamily="34" charset="0"/>
              <a:buChar char="•"/>
            </a:pPr>
            <a:endParaRPr lang="en-US" sz="1400" b="1" dirty="0"/>
          </a:p>
          <a:p>
            <a:pPr marL="171441" indent="-171441" defTabSz="897301">
              <a:buFont typeface="Arial" panose="020B0604020202020204" pitchFamily="34" charset="0"/>
              <a:buChar char="•"/>
              <a:defRPr/>
            </a:pPr>
            <a:r>
              <a:rPr lang="en-US" sz="1400" dirty="0"/>
              <a:t>For many people, claiming the SMED or their actual expenses may mean MORE SNAP benefits </a:t>
            </a:r>
            <a:r>
              <a:rPr lang="en-US" sz="1400"/>
              <a:t>each month</a:t>
            </a:r>
            <a:endParaRPr lang="en-US" sz="1400" b="1" dirty="0"/>
          </a:p>
          <a:p>
            <a:pPr defTabSz="897301">
              <a:defRPr/>
            </a:pPr>
            <a:endParaRPr lang="en-US" sz="1400" dirty="0"/>
          </a:p>
          <a:p>
            <a:pPr marL="171441" indent="-171441" defTabSz="897301">
              <a:buFont typeface="Arial" panose="020B0604020202020204" pitchFamily="34" charset="0"/>
              <a:buChar char="•"/>
              <a:defRPr/>
            </a:pPr>
            <a:endParaRPr lang="en-US" sz="1400" b="1" dirty="0"/>
          </a:p>
          <a:p>
            <a:pPr marL="171441" indent="-171441">
              <a:buFont typeface="Arial" panose="020B0604020202020204" pitchFamily="34" charset="0"/>
              <a:buChar char="•"/>
            </a:pPr>
            <a:endParaRPr lang="en-US" sz="1400" b="1" dirty="0"/>
          </a:p>
          <a:p>
            <a:pPr marL="171441" indent="-171441">
              <a:buFont typeface="Arial" panose="020B0604020202020204" pitchFamily="34" charset="0"/>
              <a:buChar char="•"/>
            </a:pPr>
            <a:endParaRPr lang="en-US" sz="1400" b="1" dirty="0"/>
          </a:p>
          <a:p>
            <a:pPr marL="171441" indent="-171441"/>
            <a:endParaRPr lang="en-US" sz="1400" b="1"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3DC853F-8F19-475E-B4E6-508C2E3E0B9E}" type="slidenum">
              <a:rPr lang="en-US" smtClean="0"/>
              <a:pPr/>
              <a:t>15</a:t>
            </a:fld>
            <a:endParaRPr lang="en-US" dirty="0"/>
          </a:p>
        </p:txBody>
      </p:sp>
    </p:spTree>
    <p:extLst>
      <p:ext uri="{BB962C8B-B14F-4D97-AF65-F5344CB8AC3E}">
        <p14:creationId xmlns:p14="http://schemas.microsoft.com/office/powerpoint/2010/main" val="1595892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16</a:t>
            </a:fld>
            <a:endParaRPr lang="en-US" dirty="0"/>
          </a:p>
        </p:txBody>
      </p:sp>
    </p:spTree>
    <p:extLst>
      <p:ext uri="{BB962C8B-B14F-4D97-AF65-F5344CB8AC3E}">
        <p14:creationId xmlns:p14="http://schemas.microsoft.com/office/powerpoint/2010/main" val="30440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Arial" panose="020B0604020202020204" pitchFamily="34" charset="0"/>
              <a:buChar char="•"/>
            </a:pPr>
            <a:r>
              <a:rPr lang="en-US" sz="1200" dirty="0">
                <a:latin typeface="+mn-lt"/>
                <a:cs typeface="Book Antiqua"/>
              </a:rPr>
              <a:t>Health Care Industry</a:t>
            </a:r>
          </a:p>
          <a:p>
            <a:pPr marL="800100" lvl="1" indent="-342900">
              <a:buFont typeface="Arial" panose="020B0604020202020204" pitchFamily="34" charset="0"/>
              <a:buChar char="•"/>
            </a:pPr>
            <a:r>
              <a:rPr lang="en-US" sz="1200" dirty="0">
                <a:latin typeface="+mn-lt"/>
                <a:cs typeface="Book Antiqua"/>
              </a:rPr>
              <a:t>Food Industry</a:t>
            </a:r>
          </a:p>
          <a:p>
            <a:pPr marL="800100" lvl="1" indent="-342900">
              <a:buFont typeface="Arial" panose="020B0604020202020204" pitchFamily="34" charset="0"/>
              <a:buChar char="•"/>
            </a:pPr>
            <a:r>
              <a:rPr lang="en-US" sz="1200" dirty="0">
                <a:latin typeface="+mn-lt"/>
                <a:cs typeface="Book Antiqua"/>
              </a:rPr>
              <a:t>Aging Network</a:t>
            </a:r>
          </a:p>
          <a:p>
            <a:pPr marL="800100" lvl="1" indent="-342900">
              <a:buFont typeface="Arial" panose="020B0604020202020204" pitchFamily="34" charset="0"/>
              <a:buChar char="•"/>
            </a:pPr>
            <a:r>
              <a:rPr lang="en-US" sz="1200" dirty="0">
                <a:latin typeface="+mn-lt"/>
                <a:cs typeface="Book Antiqua"/>
              </a:rPr>
              <a:t>Faith Based Organizations</a:t>
            </a:r>
          </a:p>
          <a:p>
            <a:pPr marL="800100" lvl="1" indent="-342900">
              <a:buFont typeface="Arial" panose="020B0604020202020204" pitchFamily="34" charset="0"/>
              <a:buChar char="•"/>
            </a:pPr>
            <a:r>
              <a:rPr lang="en-US" sz="1200" dirty="0">
                <a:latin typeface="+mn-lt"/>
                <a:cs typeface="Book Antiqua"/>
              </a:rPr>
              <a:t>Legislators and Community Leaders</a:t>
            </a:r>
          </a:p>
          <a:p>
            <a:pPr marL="800100" lvl="1" indent="-342900">
              <a:buFont typeface="Arial" panose="020B0604020202020204" pitchFamily="34" charset="0"/>
              <a:buChar char="•"/>
            </a:pPr>
            <a:r>
              <a:rPr lang="en-US" sz="1200" dirty="0">
                <a:latin typeface="+mn-lt"/>
                <a:cs typeface="Book Antiqua"/>
              </a:rPr>
              <a:t>State Government Partners</a:t>
            </a:r>
          </a:p>
          <a:p>
            <a:pPr marL="800100" lvl="1" indent="-342900">
              <a:buFont typeface="Arial" panose="020B0604020202020204" pitchFamily="34" charset="0"/>
              <a:buChar char="•"/>
            </a:pPr>
            <a:r>
              <a:rPr lang="en-US" sz="1200" dirty="0">
                <a:latin typeface="+mn-lt"/>
                <a:cs typeface="Book Antiqua"/>
              </a:rPr>
              <a:t>Community Gardens and Farmers</a:t>
            </a:r>
          </a:p>
          <a:p>
            <a:pPr marL="800100" lvl="1" indent="-342900">
              <a:buFont typeface="Arial" panose="020B0604020202020204" pitchFamily="34" charset="0"/>
              <a:buChar char="•"/>
            </a:pPr>
            <a:r>
              <a:rPr lang="en-US" sz="1200" dirty="0">
                <a:latin typeface="+mn-lt"/>
                <a:cs typeface="Book Antiqua"/>
              </a:rPr>
              <a:t>Food Banks and other not for profit organizations</a:t>
            </a:r>
          </a:p>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17</a:t>
            </a:fld>
            <a:endParaRPr lang="en-US" dirty="0"/>
          </a:p>
        </p:txBody>
      </p:sp>
    </p:spTree>
    <p:extLst>
      <p:ext uri="{BB962C8B-B14F-4D97-AF65-F5344CB8AC3E}">
        <p14:creationId xmlns:p14="http://schemas.microsoft.com/office/powerpoint/2010/main" val="421105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18</a:t>
            </a:fld>
            <a:endParaRPr lang="en-US" dirty="0"/>
          </a:p>
        </p:txBody>
      </p:sp>
    </p:spTree>
    <p:extLst>
      <p:ext uri="{BB962C8B-B14F-4D97-AF65-F5344CB8AC3E}">
        <p14:creationId xmlns:p14="http://schemas.microsoft.com/office/powerpoint/2010/main" val="154167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F4341B-0FF7-4EEE-ACD4-9F6E29A062FB}" type="slidenum">
              <a:rPr lang="en-US" smtClean="0"/>
              <a:t>3</a:t>
            </a:fld>
            <a:endParaRPr lang="en-US" dirty="0"/>
          </a:p>
        </p:txBody>
      </p:sp>
    </p:spTree>
    <p:extLst>
      <p:ext uri="{BB962C8B-B14F-4D97-AF65-F5344CB8AC3E}">
        <p14:creationId xmlns:p14="http://schemas.microsoft.com/office/powerpoint/2010/main" val="3346139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start communicating with the aging network and those with whom we collaborate, it is helpful for me to keep our strategic plan in mind and our goals for 2016-2019.  These goals have been carefully thought through and we have made sure they align with the Governor’s goals.</a:t>
            </a:r>
          </a:p>
        </p:txBody>
      </p:sp>
      <p:sp>
        <p:nvSpPr>
          <p:cNvPr id="4" name="Slide Number Placeholder 3"/>
          <p:cNvSpPr>
            <a:spLocks noGrp="1"/>
          </p:cNvSpPr>
          <p:nvPr>
            <p:ph type="sldNum" sz="quarter" idx="10"/>
          </p:nvPr>
        </p:nvSpPr>
        <p:spPr/>
        <p:txBody>
          <a:bodyPr/>
          <a:lstStyle/>
          <a:p>
            <a:fld id="{83F4341B-0FF7-4EEE-ACD4-9F6E29A062FB}" type="slidenum">
              <a:rPr lang="en-US" smtClean="0"/>
              <a:t>4</a:t>
            </a:fld>
            <a:endParaRPr lang="en-US" dirty="0"/>
          </a:p>
        </p:txBody>
      </p:sp>
    </p:spTree>
    <p:extLst>
      <p:ext uri="{BB962C8B-B14F-4D97-AF65-F5344CB8AC3E}">
        <p14:creationId xmlns:p14="http://schemas.microsoft.com/office/powerpoint/2010/main" val="1904739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Book Antiqua"/>
                <a:cs typeface="Book Antiqua"/>
              </a:rPr>
              <a:t>Millions of seniors struggle with hunger, isolation and the ability to pay for basic living needs.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Book Antiqua"/>
                <a:cs typeface="Book Antiqua"/>
              </a:rPr>
              <a:t>From the USDA:</a:t>
            </a:r>
          </a:p>
          <a:p>
            <a:r>
              <a:rPr lang="en-US" sz="1200" b="0" i="0" kern="1200" dirty="0">
                <a:solidFill>
                  <a:schemeClr val="tx1"/>
                </a:solidFill>
                <a:effectLst/>
                <a:latin typeface="+mn-lt"/>
                <a:ea typeface="+mn-ea"/>
                <a:cs typeface="+mn-cs"/>
              </a:rPr>
              <a:t>The CNSTAT panel also recommended that USDA make a clear and explicit distinction between food insecurity and hunger.</a:t>
            </a:r>
          </a:p>
          <a:p>
            <a:r>
              <a:rPr lang="en-US" sz="1200" b="0" i="0" kern="1200" dirty="0">
                <a:solidFill>
                  <a:schemeClr val="tx1"/>
                </a:solidFill>
                <a:effectLst/>
                <a:latin typeface="+mn-lt"/>
                <a:ea typeface="+mn-ea"/>
                <a:cs typeface="+mn-cs"/>
              </a:rPr>
              <a:t>Food insecurity—the condition assessed in the food security survey and represented in USDA food security reports—is a household-level economic and social condition of limited or uncertain access to adequate food.</a:t>
            </a:r>
          </a:p>
          <a:p>
            <a:r>
              <a:rPr lang="en-US" sz="1200" b="0" i="0" kern="1200" dirty="0">
                <a:solidFill>
                  <a:schemeClr val="tx1"/>
                </a:solidFill>
                <a:effectLst/>
                <a:latin typeface="+mn-lt"/>
                <a:ea typeface="+mn-ea"/>
                <a:cs typeface="+mn-cs"/>
              </a:rPr>
              <a:t>Hunger is an individual-level physiological condition that may result from food insecurity.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Book Antiqua"/>
              <a:cs typeface="Book Antiqua"/>
            </a:endParaRPr>
          </a:p>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5</a:t>
            </a:fld>
            <a:endParaRPr lang="en-US" dirty="0"/>
          </a:p>
        </p:txBody>
      </p:sp>
    </p:spTree>
    <p:extLst>
      <p:ext uri="{BB962C8B-B14F-4D97-AF65-F5344CB8AC3E}">
        <p14:creationId xmlns:p14="http://schemas.microsoft.com/office/powerpoint/2010/main" val="2779847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latin typeface="Book Antiqua"/>
                <a:cs typeface="Book Antiqua"/>
              </a:rPr>
              <a:t>According to the Meals on Wheels Association of America(MOWAA) 1 in 6 seniors struggles with hunger</a:t>
            </a:r>
          </a:p>
          <a:p>
            <a:pPr marL="457200" indent="-457200">
              <a:buFont typeface="Arial" panose="020B0604020202020204" pitchFamily="34" charset="0"/>
              <a:buChar char="•"/>
            </a:pPr>
            <a:r>
              <a:rPr lang="en-US" sz="1200" dirty="0">
                <a:latin typeface="Book Antiqua"/>
                <a:cs typeface="Book Antiqua"/>
              </a:rPr>
              <a:t>We expect to see increases in these numbers as the older adult population grows.</a:t>
            </a:r>
          </a:p>
          <a:p>
            <a:pPr marL="457200" indent="-457200">
              <a:buFont typeface="Arial" panose="020B0604020202020204" pitchFamily="34" charset="0"/>
              <a:buChar char="•"/>
            </a:pPr>
            <a:r>
              <a:rPr lang="en-US" sz="1200" dirty="0">
                <a:latin typeface="Book Antiqua"/>
                <a:cs typeface="Book Antiqua"/>
              </a:rPr>
              <a:t>The cost to provide meals for an older adult for an entire year is about the same as the cost of hospitalization for a single day.</a:t>
            </a:r>
          </a:p>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6</a:t>
            </a:fld>
            <a:endParaRPr lang="en-US" dirty="0"/>
          </a:p>
        </p:txBody>
      </p:sp>
    </p:spTree>
    <p:extLst>
      <p:ext uri="{BB962C8B-B14F-4D97-AF65-F5344CB8AC3E}">
        <p14:creationId xmlns:p14="http://schemas.microsoft.com/office/powerpoint/2010/main" val="394496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dirty="0">
              <a:latin typeface="Book Antiqua"/>
              <a:cs typeface="Book Antiqua"/>
            </a:endParaRPr>
          </a:p>
          <a:p>
            <a:pPr marL="342900" indent="-342900">
              <a:buFont typeface="Arial" panose="020B0604020202020204" pitchFamily="34" charset="0"/>
              <a:buChar char="•"/>
            </a:pPr>
            <a:r>
              <a:rPr lang="en-US" sz="1200" dirty="0">
                <a:latin typeface="Book Antiqua"/>
                <a:cs typeface="Book Antiqua"/>
              </a:rPr>
              <a:t>Georgia has the 11</a:t>
            </a:r>
            <a:r>
              <a:rPr lang="en-US" sz="1200" baseline="30000" dirty="0">
                <a:latin typeface="Book Antiqua"/>
                <a:cs typeface="Book Antiqua"/>
              </a:rPr>
              <a:t>th</a:t>
            </a:r>
            <a:r>
              <a:rPr lang="en-US" sz="1200" dirty="0">
                <a:latin typeface="Book Antiqua"/>
                <a:cs typeface="Book Antiqua"/>
              </a:rPr>
              <a:t> fastest growing 60+ population and the 10</a:t>
            </a:r>
            <a:r>
              <a:rPr lang="en-US" sz="1200" baseline="30000" dirty="0">
                <a:latin typeface="Book Antiqua"/>
                <a:cs typeface="Book Antiqua"/>
              </a:rPr>
              <a:t>th</a:t>
            </a:r>
            <a:r>
              <a:rPr lang="en-US" sz="1200" dirty="0">
                <a:latin typeface="Book Antiqua"/>
                <a:cs typeface="Book Antiqua"/>
              </a:rPr>
              <a:t> fastest growing 85+ population in the United States between 2010-2030.</a:t>
            </a:r>
          </a:p>
          <a:p>
            <a:pPr marL="342900" indent="-342900">
              <a:buFont typeface="Arial" panose="020B0604020202020204" pitchFamily="34" charset="0"/>
              <a:buChar char="•"/>
            </a:pPr>
            <a:r>
              <a:rPr lang="en-US" sz="1200" dirty="0">
                <a:latin typeface="Book Antiqua"/>
                <a:cs typeface="Book Antiqua"/>
              </a:rPr>
              <a:t>The MOWAA report estimates that 245,919 older adults or 16% are struggling with hunger</a:t>
            </a:r>
          </a:p>
          <a:p>
            <a:pPr marL="342900" indent="-342900">
              <a:buFont typeface="Arial" panose="020B0604020202020204" pitchFamily="34" charset="0"/>
              <a:buChar char="•"/>
            </a:pPr>
            <a:r>
              <a:rPr lang="en-US" sz="1200" dirty="0">
                <a:latin typeface="Book Antiqua"/>
                <a:cs typeface="Book Antiqua"/>
              </a:rPr>
              <a:t>Approximately 24% (23.8%) or 395,714 of Georgia seniors live alone</a:t>
            </a:r>
          </a:p>
          <a:p>
            <a:pPr marL="342900" indent="-342900">
              <a:buFont typeface="Arial" panose="020B0604020202020204" pitchFamily="34" charset="0"/>
              <a:buChar char="•"/>
            </a:pPr>
            <a:r>
              <a:rPr lang="en-US" sz="1200" dirty="0">
                <a:latin typeface="Book Antiqua"/>
                <a:cs typeface="Book Antiqua"/>
              </a:rPr>
              <a:t>Approximately 32% or 538,854 are living at or near the poverty line.</a:t>
            </a:r>
          </a:p>
          <a:p>
            <a:pPr marL="457200" indent="-457200">
              <a:buFont typeface="Arial" panose="020B0604020202020204" pitchFamily="34" charset="0"/>
              <a:buChar char="•"/>
            </a:pPr>
            <a:r>
              <a:rPr lang="en-US" sz="1200" dirty="0">
                <a:latin typeface="Book Antiqua"/>
                <a:cs typeface="Book Antiqua"/>
              </a:rPr>
              <a:t>The number of seniors experiencing the threat of hunger increased by 119% between 2001 and 2011.</a:t>
            </a:r>
          </a:p>
          <a:p>
            <a:pPr marL="457200" indent="-457200">
              <a:buFont typeface="Arial" panose="020B0604020202020204" pitchFamily="34" charset="0"/>
              <a:buChar char="•"/>
            </a:pPr>
            <a:r>
              <a:rPr lang="en-US" sz="1200" dirty="0">
                <a:latin typeface="Book Antiqua"/>
                <a:cs typeface="Book Antiqua"/>
              </a:rPr>
              <a:t>Georgia ranked 9</a:t>
            </a:r>
            <a:r>
              <a:rPr lang="en-US" sz="1200" baseline="30000" dirty="0">
                <a:latin typeface="Book Antiqua"/>
                <a:cs typeface="Book Antiqua"/>
              </a:rPr>
              <a:t>th</a:t>
            </a:r>
            <a:r>
              <a:rPr lang="en-US" sz="1200" dirty="0">
                <a:latin typeface="Book Antiqua"/>
                <a:cs typeface="Book Antiqua"/>
              </a:rPr>
              <a:t> worst for senior hunger with 17.8% reporting food insecurity</a:t>
            </a:r>
          </a:p>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7</a:t>
            </a:fld>
            <a:endParaRPr lang="en-US" dirty="0"/>
          </a:p>
        </p:txBody>
      </p:sp>
    </p:spTree>
    <p:extLst>
      <p:ext uri="{BB962C8B-B14F-4D97-AF65-F5344CB8AC3E}">
        <p14:creationId xmlns:p14="http://schemas.microsoft.com/office/powerpoint/2010/main" val="200615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8</a:t>
            </a:fld>
            <a:endParaRPr lang="en-US" dirty="0"/>
          </a:p>
        </p:txBody>
      </p:sp>
    </p:spTree>
    <p:extLst>
      <p:ext uri="{BB962C8B-B14F-4D97-AF65-F5344CB8AC3E}">
        <p14:creationId xmlns:p14="http://schemas.microsoft.com/office/powerpoint/2010/main" val="25638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9</a:t>
            </a:fld>
            <a:endParaRPr lang="en-US" dirty="0"/>
          </a:p>
        </p:txBody>
      </p:sp>
    </p:spTree>
    <p:extLst>
      <p:ext uri="{BB962C8B-B14F-4D97-AF65-F5344CB8AC3E}">
        <p14:creationId xmlns:p14="http://schemas.microsoft.com/office/powerpoint/2010/main" val="2222298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5A698-2D3F-4C31-9560-5DB1F3B5F267}" type="slidenum">
              <a:rPr lang="en-US" smtClean="0"/>
              <a:t>10</a:t>
            </a:fld>
            <a:endParaRPr lang="en-US" dirty="0"/>
          </a:p>
        </p:txBody>
      </p:sp>
    </p:spTree>
    <p:extLst>
      <p:ext uri="{BB962C8B-B14F-4D97-AF65-F5344CB8AC3E}">
        <p14:creationId xmlns:p14="http://schemas.microsoft.com/office/powerpoint/2010/main" val="203913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093A25-436B-4CA9-BCF3-32B0609D0B49}"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F32A0-0F40-46D2-88EC-92067F002E1E}" type="slidenum">
              <a:rPr lang="en-US" smtClean="0"/>
              <a:t>‹#›</a:t>
            </a:fld>
            <a:endParaRPr lang="en-US"/>
          </a:p>
        </p:txBody>
      </p:sp>
    </p:spTree>
    <p:extLst>
      <p:ext uri="{BB962C8B-B14F-4D97-AF65-F5344CB8AC3E}">
        <p14:creationId xmlns:p14="http://schemas.microsoft.com/office/powerpoint/2010/main" val="164425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_DHS Option 2.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605" y="5417392"/>
            <a:ext cx="7776445" cy="528098"/>
          </a:xfrm>
        </p:spPr>
        <p:txBody>
          <a:bodyPr>
            <a:noAutofit/>
          </a:bodyPr>
          <a:lstStyle>
            <a:lvl1pPr marL="0" indent="0" algn="l">
              <a:buNone/>
              <a:defRPr sz="2250" i="1">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Title 12"/>
          <p:cNvSpPr>
            <a:spLocks noGrp="1"/>
          </p:cNvSpPr>
          <p:nvPr>
            <p:ph type="title" hasCustomPrompt="1"/>
          </p:nvPr>
        </p:nvSpPr>
        <p:spPr>
          <a:xfrm>
            <a:off x="142605" y="4258335"/>
            <a:ext cx="7375315" cy="1185952"/>
          </a:xfrm>
        </p:spPr>
        <p:txBody>
          <a:bodyPr anchor="b">
            <a:normAutofit/>
          </a:bodyPr>
          <a:lstStyle>
            <a:lvl1pPr>
              <a:defRPr sz="3000" b="1" i="0" baseline="0">
                <a:solidFill>
                  <a:schemeClr val="bg1"/>
                </a:solidFill>
                <a:latin typeface="Arial Black" charset="0"/>
                <a:ea typeface="Arial Black" charset="0"/>
                <a:cs typeface="Arial Black" charset="0"/>
              </a:defRPr>
            </a:lvl1pPr>
          </a:lstStyle>
          <a:p>
            <a:r>
              <a:rPr lang="en-US" dirty="0"/>
              <a:t>Presentation Title Here</a:t>
            </a:r>
          </a:p>
        </p:txBody>
      </p:sp>
      <p:sp>
        <p:nvSpPr>
          <p:cNvPr id="15" name="Text Placeholder 14"/>
          <p:cNvSpPr>
            <a:spLocks noGrp="1"/>
          </p:cNvSpPr>
          <p:nvPr>
            <p:ph type="body" sz="quarter" idx="11" hasCustomPrompt="1"/>
          </p:nvPr>
        </p:nvSpPr>
        <p:spPr>
          <a:xfrm>
            <a:off x="142606" y="6037544"/>
            <a:ext cx="8061115" cy="414337"/>
          </a:xfrm>
        </p:spPr>
        <p:txBody>
          <a:bodyPr>
            <a:noAutofit/>
          </a:bodyPr>
          <a:lstStyle>
            <a:lvl1pPr marL="0" indent="0">
              <a:buFontTx/>
              <a:buNone/>
              <a:defRPr sz="1800" b="0" i="0" baseline="0">
                <a:solidFill>
                  <a:schemeClr val="bg1"/>
                </a:solidFill>
                <a:latin typeface="Arial" charset="0"/>
                <a:ea typeface="Arial" charset="0"/>
                <a:cs typeface="Arial"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a:t>Presenter Name, Presenter 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552" y="2010733"/>
            <a:ext cx="3829853" cy="2354352"/>
          </a:xfrm>
          <a:prstGeom prst="rect">
            <a:avLst/>
          </a:prstGeom>
        </p:spPr>
      </p:pic>
      <p:sp>
        <p:nvSpPr>
          <p:cNvPr id="9" name="Text Placeholder 22"/>
          <p:cNvSpPr>
            <a:spLocks noGrp="1"/>
          </p:cNvSpPr>
          <p:nvPr>
            <p:ph type="body" sz="quarter" idx="13" hasCustomPrompt="1"/>
          </p:nvPr>
        </p:nvSpPr>
        <p:spPr>
          <a:xfrm>
            <a:off x="7874000" y="6620934"/>
            <a:ext cx="1225947" cy="237067"/>
          </a:xfrm>
        </p:spPr>
        <p:txBody>
          <a:bodyPr anchor="ctr">
            <a:noAutofit/>
          </a:bodyPr>
          <a:lstStyle>
            <a:lvl1pPr marL="0" indent="0" algn="r">
              <a:buFontTx/>
              <a:buNone/>
              <a:defRPr sz="900" baseline="0">
                <a:solidFill>
                  <a:schemeClr val="bg1"/>
                </a:solidFill>
                <a:latin typeface="Arial" charset="0"/>
                <a:ea typeface="Arial" charset="0"/>
                <a:cs typeface="Arial" charset="0"/>
              </a:defRPr>
            </a:lvl1pPr>
            <a:lvl2pPr marL="342900" indent="0">
              <a:buFontTx/>
              <a:buNone/>
              <a:defRPr sz="900">
                <a:latin typeface="Arial" charset="0"/>
                <a:ea typeface="Arial" charset="0"/>
                <a:cs typeface="Arial" charset="0"/>
              </a:defRPr>
            </a:lvl2pPr>
            <a:lvl3pPr marL="685800" indent="0">
              <a:buFontTx/>
              <a:buNone/>
              <a:defRPr sz="900">
                <a:latin typeface="Arial" charset="0"/>
                <a:ea typeface="Arial" charset="0"/>
                <a:cs typeface="Arial" charset="0"/>
              </a:defRPr>
            </a:lvl3pPr>
            <a:lvl4pPr marL="1028700" indent="0">
              <a:buFontTx/>
              <a:buNone/>
              <a:defRPr sz="900">
                <a:latin typeface="Arial" charset="0"/>
                <a:ea typeface="Arial" charset="0"/>
                <a:cs typeface="Arial" charset="0"/>
              </a:defRPr>
            </a:lvl4pPr>
            <a:lvl5pPr marL="1371600" indent="0">
              <a:buFontTx/>
              <a:buNone/>
              <a:defRPr sz="900">
                <a:latin typeface="Arial" charset="0"/>
                <a:ea typeface="Arial" charset="0"/>
                <a:cs typeface="Arial" charset="0"/>
              </a:defRPr>
            </a:lvl5pPr>
          </a:lstStyle>
          <a:p>
            <a:pPr lvl="0"/>
            <a:r>
              <a:rPr lang="en-US" dirty="0"/>
              <a:t>Month/Day/Year</a:t>
            </a:r>
          </a:p>
        </p:txBody>
      </p:sp>
    </p:spTree>
    <p:extLst>
      <p:ext uri="{BB962C8B-B14F-4D97-AF65-F5344CB8AC3E}">
        <p14:creationId xmlns:p14="http://schemas.microsoft.com/office/powerpoint/2010/main" val="824282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5" r:id="rId2"/>
    <p:sldLayoutId id="2147483656"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605" y="4878355"/>
            <a:ext cx="7375315" cy="889464"/>
          </a:xfrm>
        </p:spPr>
        <p:txBody>
          <a:bodyPr>
            <a:normAutofit fontScale="90000"/>
          </a:bodyPr>
          <a:lstStyle/>
          <a:p>
            <a:r>
              <a:rPr lang="en-US" dirty="0"/>
              <a:t>Senior Hunger and </a:t>
            </a:r>
            <a:br>
              <a:rPr lang="en-US" dirty="0"/>
            </a:br>
            <a:r>
              <a:rPr lang="en-US" dirty="0"/>
              <a:t>Food Insecurity in Georgia</a:t>
            </a:r>
          </a:p>
        </p:txBody>
      </p:sp>
      <p:sp>
        <p:nvSpPr>
          <p:cNvPr id="4" name="Text Placeholder 3"/>
          <p:cNvSpPr>
            <a:spLocks noGrp="1"/>
          </p:cNvSpPr>
          <p:nvPr>
            <p:ph type="body" sz="quarter" idx="11"/>
          </p:nvPr>
        </p:nvSpPr>
        <p:spPr/>
        <p:txBody>
          <a:bodyPr/>
          <a:lstStyle/>
          <a:p>
            <a:r>
              <a:rPr lang="en-US" dirty="0"/>
              <a:t>Abby Cox, Director</a:t>
            </a:r>
          </a:p>
        </p:txBody>
      </p:sp>
      <p:sp>
        <p:nvSpPr>
          <p:cNvPr id="5" name="Text Placeholder 4"/>
          <p:cNvSpPr>
            <a:spLocks noGrp="1"/>
          </p:cNvSpPr>
          <p:nvPr>
            <p:ph type="body" sz="quarter" idx="13"/>
          </p:nvPr>
        </p:nvSpPr>
        <p:spPr/>
        <p:txBody>
          <a:bodyPr/>
          <a:lstStyle/>
          <a:p>
            <a:r>
              <a:rPr lang="en-US" dirty="0"/>
              <a:t>8/24/2016</a:t>
            </a:r>
          </a:p>
        </p:txBody>
      </p:sp>
    </p:spTree>
    <p:extLst>
      <p:ext uri="{BB962C8B-B14F-4D97-AF65-F5344CB8AC3E}">
        <p14:creationId xmlns:p14="http://schemas.microsoft.com/office/powerpoint/2010/main" val="312753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862" y="445378"/>
            <a:ext cx="8280114" cy="584775"/>
          </a:xfrm>
          <a:prstGeom prst="rect">
            <a:avLst/>
          </a:prstGeom>
          <a:noFill/>
        </p:spPr>
        <p:txBody>
          <a:bodyPr wrap="square" rtlCol="0">
            <a:spAutoFit/>
          </a:bodyPr>
          <a:lstStyle/>
          <a:p>
            <a:pPr algn="ctr"/>
            <a:r>
              <a:rPr lang="en-US" sz="3200" b="1" dirty="0">
                <a:latin typeface="Book Antiqua"/>
                <a:cs typeface="Book Antiqua"/>
              </a:rPr>
              <a:t>Food Insecurity by County</a:t>
            </a: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
        <p:nvSpPr>
          <p:cNvPr id="7" name="TextBox 6"/>
          <p:cNvSpPr txBox="1"/>
          <p:nvPr/>
        </p:nvSpPr>
        <p:spPr>
          <a:xfrm>
            <a:off x="8732215" y="6479147"/>
            <a:ext cx="418400" cy="369332"/>
          </a:xfrm>
          <a:prstGeom prst="rect">
            <a:avLst/>
          </a:prstGeom>
          <a:noFill/>
        </p:spPr>
        <p:txBody>
          <a:bodyPr wrap="square" rtlCol="0">
            <a:spAutoFit/>
          </a:bodyPr>
          <a:lstStyle/>
          <a:p>
            <a:r>
              <a:rPr lang="en-US" dirty="0">
                <a:solidFill>
                  <a:prstClr val="black"/>
                </a:solidFill>
              </a:rPr>
              <a:t>10</a:t>
            </a:r>
          </a:p>
        </p:txBody>
      </p:sp>
      <p:sp>
        <p:nvSpPr>
          <p:cNvPr id="8" name="Text Placeholder 3"/>
          <p:cNvSpPr txBox="1">
            <a:spLocks/>
          </p:cNvSpPr>
          <p:nvPr/>
        </p:nvSpPr>
        <p:spPr>
          <a:xfrm>
            <a:off x="609600" y="1480456"/>
            <a:ext cx="3815306" cy="53600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latin typeface="Book Antiqua" panose="02040602050305030304" pitchFamily="18" charset="0"/>
              </a:rPr>
              <a:t>Top 10 Counties</a:t>
            </a:r>
          </a:p>
        </p:txBody>
      </p:sp>
      <p:graphicFrame>
        <p:nvGraphicFramePr>
          <p:cNvPr id="9" name="Content Placeholder 5"/>
          <p:cNvGraphicFramePr>
            <a:graphicFrameLocks/>
          </p:cNvGraphicFramePr>
          <p:nvPr>
            <p:extLst>
              <p:ext uri="{D42A27DB-BD31-4B8C-83A1-F6EECF244321}">
                <p14:modId xmlns:p14="http://schemas.microsoft.com/office/powerpoint/2010/main" val="2230894030"/>
              </p:ext>
            </p:extLst>
          </p:nvPr>
        </p:nvGraphicFramePr>
        <p:xfrm>
          <a:off x="468084" y="2057400"/>
          <a:ext cx="4044032" cy="3664924"/>
        </p:xfrm>
        <a:graphic>
          <a:graphicData uri="http://schemas.openxmlformats.org/drawingml/2006/table">
            <a:tbl>
              <a:tblPr firstRow="1" firstCol="1" bandRow="1"/>
              <a:tblGrid>
                <a:gridCol w="549180">
                  <a:extLst>
                    <a:ext uri="{9D8B030D-6E8A-4147-A177-3AD203B41FA5}">
                      <a16:colId xmlns:a16="http://schemas.microsoft.com/office/drawing/2014/main" val="20000"/>
                    </a:ext>
                  </a:extLst>
                </a:gridCol>
                <a:gridCol w="1700920">
                  <a:extLst>
                    <a:ext uri="{9D8B030D-6E8A-4147-A177-3AD203B41FA5}">
                      <a16:colId xmlns:a16="http://schemas.microsoft.com/office/drawing/2014/main" val="20001"/>
                    </a:ext>
                  </a:extLst>
                </a:gridCol>
                <a:gridCol w="896966">
                  <a:extLst>
                    <a:ext uri="{9D8B030D-6E8A-4147-A177-3AD203B41FA5}">
                      <a16:colId xmlns:a16="http://schemas.microsoft.com/office/drawing/2014/main" val="20002"/>
                    </a:ext>
                  </a:extLst>
                </a:gridCol>
                <a:gridCol w="896966">
                  <a:extLst>
                    <a:ext uri="{9D8B030D-6E8A-4147-A177-3AD203B41FA5}">
                      <a16:colId xmlns:a16="http://schemas.microsoft.com/office/drawing/2014/main" val="20003"/>
                    </a:ext>
                  </a:extLst>
                </a:gridCol>
              </a:tblGrid>
              <a:tr h="308149">
                <a:tc>
                  <a:txBody>
                    <a:bodyPr/>
                    <a:lstStyle/>
                    <a:p>
                      <a:pPr>
                        <a:lnSpc>
                          <a:spcPct val="115000"/>
                        </a:lnSpc>
                      </a:pPr>
                      <a:endParaRPr lang="en-US" sz="1800" dirty="0">
                        <a:effectLst/>
                        <a:latin typeface="+mj-lt"/>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800" dirty="0">
                        <a:effectLst/>
                        <a:latin typeface="+mj-lt"/>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b="1" dirty="0">
                          <a:solidFill>
                            <a:srgbClr val="000000"/>
                          </a:solidFill>
                          <a:effectLst/>
                          <a:latin typeface="+mj-lt"/>
                          <a:ea typeface="Times New Roman" panose="02020603050405020304" pitchFamily="18" charset="0"/>
                          <a:cs typeface="Times New Roman" panose="02020603050405020304" pitchFamily="18" charset="0"/>
                        </a:rPr>
                        <a:t>Food Insecurity</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04496">
                <a:tc>
                  <a:txBody>
                    <a:bodyPr/>
                    <a:lstStyle/>
                    <a:p>
                      <a:pPr marL="0" marR="0" algn="ctr">
                        <a:lnSpc>
                          <a:spcPct val="115000"/>
                        </a:lnSpc>
                        <a:spcBef>
                          <a:spcPts val="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PSA</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000000"/>
                          </a:solidFill>
                          <a:effectLst/>
                          <a:latin typeface="+mj-lt"/>
                          <a:ea typeface="Times New Roman" panose="02020603050405020304" pitchFamily="18" charset="0"/>
                          <a:cs typeface="Times New Roman" panose="02020603050405020304" pitchFamily="18" charset="0"/>
                        </a:rPr>
                        <a:t>County Name</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000000"/>
                          </a:solidFill>
                          <a:effectLst/>
                          <a:latin typeface="+mj-lt"/>
                          <a:ea typeface="Times New Roman" panose="02020603050405020304" pitchFamily="18"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rgbClr val="000000"/>
                          </a:solidFill>
                          <a:effectLst/>
                          <a:latin typeface="+mj-lt"/>
                          <a:ea typeface="Times New Roman" panose="02020603050405020304" pitchFamily="18" charset="0"/>
                          <a:cs typeface="Times New Roman" panose="02020603050405020304" pitchFamily="18" charset="0"/>
                        </a:rPr>
                        <a:t>Rank</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10</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Thomas</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61.4</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2"/>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Murray</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59.4</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2</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10003"/>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Whitfield</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55.2</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3</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10004"/>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Floyd</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51.8</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4</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10005"/>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Bartow</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49.5</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5</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10006"/>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2</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Stephens</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48.2</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6</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extLst>
                  <a:ext uri="{0D108BD9-81ED-4DB2-BD59-A6C34878D82A}">
                    <a16:rowId xmlns:a16="http://schemas.microsoft.com/office/drawing/2014/main" val="10007"/>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Pickens</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47.6</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7</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10008"/>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2</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Dawson</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46.6</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8</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extLst>
                  <a:ext uri="{0D108BD9-81ED-4DB2-BD59-A6C34878D82A}">
                    <a16:rowId xmlns:a16="http://schemas.microsoft.com/office/drawing/2014/main" val="10009"/>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2</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Hall</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46.1</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9</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extLst>
                  <a:ext uri="{0D108BD9-81ED-4DB2-BD59-A6C34878D82A}">
                    <a16:rowId xmlns:a16="http://schemas.microsoft.com/office/drawing/2014/main" val="10010"/>
                  </a:ext>
                </a:extLst>
              </a:tr>
              <a:tr h="30449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2</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Banks</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45.7</a:t>
                      </a:r>
                      <a:endParaRPr lang="en-US" sz="180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10</a:t>
                      </a:r>
                      <a:endParaRPr lang="en-US" sz="1800" dirty="0">
                        <a:effectLst/>
                        <a:latin typeface="+mj-lt"/>
                        <a:ea typeface="Calibri" panose="020F0502020204030204" pitchFamily="34" charset="0"/>
                        <a:cs typeface="Times New Roman" panose="02020603050405020304" pitchFamily="18" charset="0"/>
                      </a:endParaRPr>
                    </a:p>
                  </a:txBody>
                  <a:tcPr marL="27711" marR="27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extLst>
                  <a:ext uri="{0D108BD9-81ED-4DB2-BD59-A6C34878D82A}">
                    <a16:rowId xmlns:a16="http://schemas.microsoft.com/office/drawing/2014/main" val="10011"/>
                  </a:ext>
                </a:extLst>
              </a:tr>
            </a:tbl>
          </a:graphicData>
        </a:graphic>
      </p:graphicFrame>
      <p:sp>
        <p:nvSpPr>
          <p:cNvPr id="10" name="Text Placeholder 4"/>
          <p:cNvSpPr txBox="1">
            <a:spLocks/>
          </p:cNvSpPr>
          <p:nvPr/>
        </p:nvSpPr>
        <p:spPr>
          <a:xfrm>
            <a:off x="4953000" y="1469570"/>
            <a:ext cx="3815305" cy="5533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latin typeface="Book Antiqua" panose="02040602050305030304" pitchFamily="18" charset="0"/>
              </a:rPr>
              <a:t>Bottom 10 Counties</a:t>
            </a:r>
          </a:p>
        </p:txBody>
      </p:sp>
      <p:graphicFrame>
        <p:nvGraphicFramePr>
          <p:cNvPr id="11" name="Content Placeholder 7"/>
          <p:cNvGraphicFramePr>
            <a:graphicFrameLocks/>
          </p:cNvGraphicFramePr>
          <p:nvPr>
            <p:extLst>
              <p:ext uri="{D42A27DB-BD31-4B8C-83A1-F6EECF244321}">
                <p14:modId xmlns:p14="http://schemas.microsoft.com/office/powerpoint/2010/main" val="3737368338"/>
              </p:ext>
            </p:extLst>
          </p:nvPr>
        </p:nvGraphicFramePr>
        <p:xfrm>
          <a:off x="4746172" y="2090056"/>
          <a:ext cx="4044555" cy="3651504"/>
        </p:xfrm>
        <a:graphic>
          <a:graphicData uri="http://schemas.openxmlformats.org/drawingml/2006/table">
            <a:tbl>
              <a:tblPr firstRow="1" firstCol="1" bandRow="1"/>
              <a:tblGrid>
                <a:gridCol w="549251">
                  <a:extLst>
                    <a:ext uri="{9D8B030D-6E8A-4147-A177-3AD203B41FA5}">
                      <a16:colId xmlns:a16="http://schemas.microsoft.com/office/drawing/2014/main" val="20000"/>
                    </a:ext>
                  </a:extLst>
                </a:gridCol>
                <a:gridCol w="1701140">
                  <a:extLst>
                    <a:ext uri="{9D8B030D-6E8A-4147-A177-3AD203B41FA5}">
                      <a16:colId xmlns:a16="http://schemas.microsoft.com/office/drawing/2014/main" val="20001"/>
                    </a:ext>
                  </a:extLst>
                </a:gridCol>
                <a:gridCol w="897082">
                  <a:extLst>
                    <a:ext uri="{9D8B030D-6E8A-4147-A177-3AD203B41FA5}">
                      <a16:colId xmlns:a16="http://schemas.microsoft.com/office/drawing/2014/main" val="20002"/>
                    </a:ext>
                  </a:extLst>
                </a:gridCol>
                <a:gridCol w="897082">
                  <a:extLst>
                    <a:ext uri="{9D8B030D-6E8A-4147-A177-3AD203B41FA5}">
                      <a16:colId xmlns:a16="http://schemas.microsoft.com/office/drawing/2014/main" val="20003"/>
                    </a:ext>
                  </a:extLst>
                </a:gridCol>
              </a:tblGrid>
              <a:tr h="303276">
                <a:tc>
                  <a:txBody>
                    <a:bodyPr/>
                    <a:lstStyle/>
                    <a:p>
                      <a:pPr marL="0" marR="0" algn="ctr">
                        <a:lnSpc>
                          <a:spcPct val="115000"/>
                        </a:lnSpc>
                        <a:spcBef>
                          <a:spcPts val="0"/>
                        </a:spcBef>
                        <a:spcAft>
                          <a:spcPts val="0"/>
                        </a:spcAft>
                      </a:pPr>
                      <a:endParaRPr lang="en-US" sz="1800" b="1"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endParaRPr lang="en-US" sz="1800" b="1"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Food Insecurity</a:t>
                      </a: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ctr">
                        <a:lnSpc>
                          <a:spcPct val="115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718" marR="337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03276">
                <a:tc>
                  <a:txBody>
                    <a:bodyPr/>
                    <a:lstStyle/>
                    <a:p>
                      <a:pPr marL="0" marR="0" algn="ctr">
                        <a:lnSpc>
                          <a:spcPct val="115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PSA</a:t>
                      </a: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County Name</a:t>
                      </a: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a:t>
                      </a: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b="1" dirty="0">
                          <a:effectLst/>
                          <a:latin typeface="+mj-lt"/>
                          <a:ea typeface="Calibri" panose="020F0502020204030204" pitchFamily="34" charset="0"/>
                          <a:cs typeface="Times New Roman" panose="02020603050405020304" pitchFamily="18" charset="0"/>
                        </a:rPr>
                        <a:t>Rank</a:t>
                      </a: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8</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Hancock</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11.6</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150</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2"/>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6</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Harris</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11.6</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150</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3"/>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9</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Treutlen</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11.1</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152</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4"/>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3</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Fayette</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10.7</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153</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5"/>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3</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Cobb</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10.5</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154</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6"/>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8</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Warren</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10.5</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155</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7"/>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8</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Lincoln</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9.9</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156</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8"/>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10</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Early</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9.3</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157</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9"/>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10</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Lee</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8.2</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158</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10"/>
                  </a:ext>
                </a:extLst>
              </a:tr>
              <a:tr h="303276">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8</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a:solidFill>
                            <a:srgbClr val="000000"/>
                          </a:solidFill>
                          <a:effectLst/>
                          <a:latin typeface="+mj-lt"/>
                          <a:ea typeface="Times New Roman" panose="02020603050405020304" pitchFamily="18" charset="0"/>
                          <a:cs typeface="Times New Roman" panose="02020603050405020304" pitchFamily="18" charset="0"/>
                        </a:rPr>
                        <a:t>Taliaferro</a:t>
                      </a:r>
                      <a:endParaRPr lang="en-US" sz="180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4.3</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159</a:t>
                      </a:r>
                      <a:endParaRPr lang="en-US" sz="1800" dirty="0">
                        <a:effectLst/>
                        <a:latin typeface="+mj-lt"/>
                        <a:ea typeface="Calibri" panose="020F0502020204030204" pitchFamily="34" charset="0"/>
                        <a:cs typeface="Times New Roman" panose="02020603050405020304" pitchFamily="18" charset="0"/>
                      </a:endParaRPr>
                    </a:p>
                  </a:txBody>
                  <a:tcPr marL="25148" marR="251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1"/>
                  </a:ext>
                </a:extLst>
              </a:tr>
            </a:tbl>
          </a:graphicData>
        </a:graphic>
      </p:graphicFrame>
      <p:pic>
        <p:nvPicPr>
          <p:cNvPr id="12" name="Picture 11" descr="C:\Users\albernal\Pictures\logo.png"/>
          <p:cNvPicPr/>
          <p:nvPr/>
        </p:nvPicPr>
        <p:blipFill>
          <a:blip r:embed="rId3">
            <a:extLst>
              <a:ext uri="{28A0092B-C50C-407E-A947-70E740481C1C}">
                <a14:useLocalDpi xmlns:a14="http://schemas.microsoft.com/office/drawing/2010/main" val="0"/>
              </a:ext>
            </a:extLst>
          </a:blip>
          <a:stretch>
            <a:fillRect/>
          </a:stretch>
        </p:blipFill>
        <p:spPr bwMode="auto">
          <a:xfrm>
            <a:off x="223685" y="5766478"/>
            <a:ext cx="1028844" cy="1047896"/>
          </a:xfrm>
          <a:prstGeom prst="rect">
            <a:avLst/>
          </a:prstGeom>
          <a:noFill/>
          <a:ln>
            <a:noFill/>
          </a:ln>
        </p:spPr>
      </p:pic>
    </p:spTree>
    <p:extLst>
      <p:ext uri="{BB962C8B-B14F-4D97-AF65-F5344CB8AC3E}">
        <p14:creationId xmlns:p14="http://schemas.microsoft.com/office/powerpoint/2010/main" val="154016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862" y="445378"/>
            <a:ext cx="8280114" cy="954107"/>
          </a:xfrm>
          <a:prstGeom prst="rect">
            <a:avLst/>
          </a:prstGeom>
          <a:noFill/>
        </p:spPr>
        <p:txBody>
          <a:bodyPr wrap="square" rtlCol="0">
            <a:spAutoFit/>
          </a:bodyPr>
          <a:lstStyle/>
          <a:p>
            <a:pPr algn="ctr"/>
            <a:r>
              <a:rPr lang="en-US" sz="2800" b="1" dirty="0">
                <a:latin typeface="Book Antiqua" panose="02040602050305030304" pitchFamily="18" charset="0"/>
              </a:rPr>
              <a:t>Food Insecurity among Older Georgians Receiving Aging Services by PSA and County</a:t>
            </a:r>
            <a:endParaRPr lang="en-US" sz="3200" b="1" dirty="0">
              <a:latin typeface="Book Antiqua" panose="02040602050305030304" pitchFamily="18" charset="0"/>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
        <p:nvSpPr>
          <p:cNvPr id="7" name="TextBox 6"/>
          <p:cNvSpPr txBox="1"/>
          <p:nvPr/>
        </p:nvSpPr>
        <p:spPr>
          <a:xfrm>
            <a:off x="8707693" y="6479153"/>
            <a:ext cx="418704" cy="369332"/>
          </a:xfrm>
          <a:prstGeom prst="rect">
            <a:avLst/>
          </a:prstGeom>
          <a:noFill/>
        </p:spPr>
        <p:txBody>
          <a:bodyPr wrap="none" rtlCol="0">
            <a:spAutoFit/>
          </a:bodyPr>
          <a:lstStyle/>
          <a:p>
            <a:r>
              <a:rPr lang="en-US" dirty="0">
                <a:solidFill>
                  <a:prstClr val="black"/>
                </a:solidFill>
              </a:rPr>
              <a:t>11</a:t>
            </a:r>
          </a:p>
        </p:txBody>
      </p:sp>
      <p:pic>
        <p:nvPicPr>
          <p:cNvPr id="8" name="Content Placeholder 3"/>
          <p:cNvPicPr>
            <a:picLocks noChangeAspect="1"/>
          </p:cNvPicPr>
          <p:nvPr/>
        </p:nvPicPr>
        <p:blipFill>
          <a:blip r:embed="rId3"/>
          <a:stretch>
            <a:fillRect/>
          </a:stretch>
        </p:blipFill>
        <p:spPr>
          <a:xfrm>
            <a:off x="1320657" y="1516942"/>
            <a:ext cx="6477000" cy="4943475"/>
          </a:xfrm>
          <a:prstGeom prst="rect">
            <a:avLst/>
          </a:prstGeom>
        </p:spPr>
      </p:pic>
      <p:pic>
        <p:nvPicPr>
          <p:cNvPr id="9" name="Picture 8" descr="C:\Users\albernal\Pictures\logo.png"/>
          <p:cNvPicPr/>
          <p:nvPr/>
        </p:nvPicPr>
        <p:blipFill>
          <a:blip r:embed="rId4">
            <a:extLst>
              <a:ext uri="{28A0092B-C50C-407E-A947-70E740481C1C}">
                <a14:useLocalDpi xmlns:a14="http://schemas.microsoft.com/office/drawing/2010/main" val="0"/>
              </a:ext>
            </a:extLst>
          </a:blip>
          <a:stretch>
            <a:fillRect/>
          </a:stretch>
        </p:blipFill>
        <p:spPr bwMode="auto">
          <a:xfrm>
            <a:off x="223685" y="5655756"/>
            <a:ext cx="1028844" cy="1047896"/>
          </a:xfrm>
          <a:prstGeom prst="rect">
            <a:avLst/>
          </a:prstGeom>
          <a:noFill/>
          <a:ln>
            <a:noFill/>
          </a:ln>
        </p:spPr>
      </p:pic>
    </p:spTree>
    <p:extLst>
      <p:ext uri="{BB962C8B-B14F-4D97-AF65-F5344CB8AC3E}">
        <p14:creationId xmlns:p14="http://schemas.microsoft.com/office/powerpoint/2010/main" val="293450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862" y="445378"/>
            <a:ext cx="8280114" cy="1077218"/>
          </a:xfrm>
          <a:prstGeom prst="rect">
            <a:avLst/>
          </a:prstGeom>
          <a:noFill/>
        </p:spPr>
        <p:txBody>
          <a:bodyPr wrap="square" rtlCol="0">
            <a:spAutoFit/>
          </a:bodyPr>
          <a:lstStyle/>
          <a:p>
            <a:pPr algn="ctr"/>
            <a:r>
              <a:rPr lang="en-US" sz="3200" b="1" dirty="0">
                <a:latin typeface="Book Antiqua" panose="02040602050305030304" pitchFamily="18" charset="0"/>
              </a:rPr>
              <a:t>Older Georgians Receiving Aging Services living in Food Deserts by Census Tract</a:t>
            </a:r>
            <a:endParaRPr lang="en-US" sz="3200" b="1" dirty="0">
              <a:latin typeface="Book Antiqua" panose="02040602050305030304" pitchFamily="18" charset="0"/>
              <a:cs typeface="Book Antiqua"/>
            </a:endParaRPr>
          </a:p>
        </p:txBody>
      </p:sp>
      <p:sp>
        <p:nvSpPr>
          <p:cNvPr id="4" name="TextBox 3"/>
          <p:cNvSpPr txBox="1"/>
          <p:nvPr/>
        </p:nvSpPr>
        <p:spPr>
          <a:xfrm>
            <a:off x="1224125" y="630824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122218"/>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
        <p:nvSpPr>
          <p:cNvPr id="7" name="TextBox 6"/>
          <p:cNvSpPr txBox="1"/>
          <p:nvPr/>
        </p:nvSpPr>
        <p:spPr>
          <a:xfrm>
            <a:off x="8683772" y="6491261"/>
            <a:ext cx="428550" cy="369332"/>
          </a:xfrm>
          <a:prstGeom prst="rect">
            <a:avLst/>
          </a:prstGeom>
          <a:noFill/>
        </p:spPr>
        <p:txBody>
          <a:bodyPr wrap="square" rtlCol="0">
            <a:spAutoFit/>
          </a:bodyPr>
          <a:lstStyle/>
          <a:p>
            <a:r>
              <a:rPr lang="en-US" dirty="0">
                <a:solidFill>
                  <a:prstClr val="black"/>
                </a:solidFill>
              </a:rPr>
              <a:t>12</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57170"/>
            <a:ext cx="6324600" cy="453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albernal\Pictures\logo.png"/>
          <p:cNvPicPr/>
          <p:nvPr/>
        </p:nvPicPr>
        <p:blipFill>
          <a:blip r:embed="rId4">
            <a:extLst>
              <a:ext uri="{28A0092B-C50C-407E-A947-70E740481C1C}">
                <a14:useLocalDpi xmlns:a14="http://schemas.microsoft.com/office/drawing/2010/main" val="0"/>
              </a:ext>
            </a:extLst>
          </a:blip>
          <a:stretch>
            <a:fillRect/>
          </a:stretch>
        </p:blipFill>
        <p:spPr bwMode="auto">
          <a:xfrm>
            <a:off x="223685" y="5655756"/>
            <a:ext cx="1028844" cy="1047896"/>
          </a:xfrm>
          <a:prstGeom prst="rect">
            <a:avLst/>
          </a:prstGeom>
          <a:noFill/>
          <a:ln>
            <a:noFill/>
          </a:ln>
        </p:spPr>
      </p:pic>
    </p:spTree>
    <p:extLst>
      <p:ext uri="{BB962C8B-B14F-4D97-AF65-F5344CB8AC3E}">
        <p14:creationId xmlns:p14="http://schemas.microsoft.com/office/powerpoint/2010/main" val="385877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
        <p:nvSpPr>
          <p:cNvPr id="7" name="TextBox 6"/>
          <p:cNvSpPr txBox="1"/>
          <p:nvPr/>
        </p:nvSpPr>
        <p:spPr>
          <a:xfrm>
            <a:off x="8738274" y="6485575"/>
            <a:ext cx="495160" cy="369332"/>
          </a:xfrm>
          <a:prstGeom prst="rect">
            <a:avLst/>
          </a:prstGeom>
          <a:noFill/>
        </p:spPr>
        <p:txBody>
          <a:bodyPr wrap="square" rtlCol="0">
            <a:spAutoFit/>
          </a:bodyPr>
          <a:lstStyle/>
          <a:p>
            <a:r>
              <a:rPr lang="en-US" dirty="0">
                <a:solidFill>
                  <a:prstClr val="black"/>
                </a:solidFill>
              </a:rPr>
              <a:t>13</a:t>
            </a:r>
          </a:p>
        </p:txBody>
      </p:sp>
      <p:pic>
        <p:nvPicPr>
          <p:cNvPr id="8" name="Picture 7"/>
          <p:cNvPicPr/>
          <p:nvPr/>
        </p:nvPicPr>
        <p:blipFill rotWithShape="1">
          <a:blip r:embed="rId3"/>
          <a:srcRect l="43518" t="16398" r="40394" b="24761"/>
          <a:stretch/>
        </p:blipFill>
        <p:spPr bwMode="auto">
          <a:xfrm>
            <a:off x="923607" y="228600"/>
            <a:ext cx="7296785" cy="6400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50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4125" y="6306317"/>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48189" y="6109668"/>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pic>
        <p:nvPicPr>
          <p:cNvPr id="7" name="Picture 6"/>
          <p:cNvPicPr/>
          <p:nvPr/>
        </p:nvPicPr>
        <p:blipFill rotWithShape="1">
          <a:blip r:embed="rId3"/>
          <a:srcRect l="43171" t="17846" r="39523" b="26531"/>
          <a:stretch/>
        </p:blipFill>
        <p:spPr bwMode="auto">
          <a:xfrm>
            <a:off x="776605" y="79278"/>
            <a:ext cx="7590790" cy="5857875"/>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8713532" y="6465532"/>
            <a:ext cx="418704" cy="369332"/>
          </a:xfrm>
          <a:prstGeom prst="rect">
            <a:avLst/>
          </a:prstGeom>
          <a:noFill/>
        </p:spPr>
        <p:txBody>
          <a:bodyPr wrap="none" rtlCol="0">
            <a:spAutoFit/>
          </a:bodyPr>
          <a:lstStyle/>
          <a:p>
            <a:r>
              <a:rPr lang="en-US" dirty="0">
                <a:solidFill>
                  <a:prstClr val="black"/>
                </a:solidFill>
              </a:rPr>
              <a:t>14</a:t>
            </a:r>
          </a:p>
        </p:txBody>
      </p:sp>
      <p:pic>
        <p:nvPicPr>
          <p:cNvPr id="9" name="Picture 8" descr="C:\Users\albernal\Pictures\logo.png"/>
          <p:cNvPicPr/>
          <p:nvPr/>
        </p:nvPicPr>
        <p:blipFill>
          <a:blip r:embed="rId4">
            <a:extLst>
              <a:ext uri="{28A0092B-C50C-407E-A947-70E740481C1C}">
                <a14:useLocalDpi xmlns:a14="http://schemas.microsoft.com/office/drawing/2010/main" val="0"/>
              </a:ext>
            </a:extLst>
          </a:blip>
          <a:stretch>
            <a:fillRect/>
          </a:stretch>
        </p:blipFill>
        <p:spPr bwMode="auto">
          <a:xfrm>
            <a:off x="223685" y="5655756"/>
            <a:ext cx="1028844" cy="1047896"/>
          </a:xfrm>
          <a:prstGeom prst="rect">
            <a:avLst/>
          </a:prstGeom>
          <a:noFill/>
          <a:ln>
            <a:noFill/>
          </a:ln>
        </p:spPr>
      </p:pic>
    </p:spTree>
    <p:extLst>
      <p:ext uri="{BB962C8B-B14F-4D97-AF65-F5344CB8AC3E}">
        <p14:creationId xmlns:p14="http://schemas.microsoft.com/office/powerpoint/2010/main" val="229638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194262"/>
            <a:ext cx="1253538" cy="1253538"/>
          </a:xfrm>
          <a:prstGeom prst="rect">
            <a:avLst/>
          </a:prstGeom>
        </p:spPr>
      </p:pic>
      <p:sp>
        <p:nvSpPr>
          <p:cNvPr id="2" name="Title 1"/>
          <p:cNvSpPr>
            <a:spLocks noGrp="1"/>
          </p:cNvSpPr>
          <p:nvPr>
            <p:ph type="title"/>
          </p:nvPr>
        </p:nvSpPr>
        <p:spPr>
          <a:xfrm>
            <a:off x="474111" y="194262"/>
            <a:ext cx="6098967" cy="1325563"/>
          </a:xfrm>
        </p:spPr>
        <p:txBody>
          <a:bodyPr>
            <a:noAutofit/>
          </a:bodyPr>
          <a:lstStyle/>
          <a:p>
            <a:pPr algn="ctr"/>
            <a:r>
              <a:rPr lang="en-US" sz="3200" b="1" dirty="0">
                <a:latin typeface="Book Antiqua" panose="02040602050305030304" pitchFamily="18" charset="0"/>
              </a:rPr>
              <a:t>Maximizing Margaret’s </a:t>
            </a:r>
            <a:br>
              <a:rPr lang="en-US" sz="3200" b="1" dirty="0">
                <a:latin typeface="Book Antiqua" panose="02040602050305030304" pitchFamily="18" charset="0"/>
              </a:rPr>
            </a:br>
            <a:r>
              <a:rPr lang="en-US" sz="3200" b="1" dirty="0">
                <a:latin typeface="Book Antiqua" panose="02040602050305030304" pitchFamily="18" charset="0"/>
              </a:rPr>
              <a:t>SNAP Benefits with the SMED</a:t>
            </a:r>
            <a:endParaRPr lang="en-US" sz="3200" b="1" dirty="0">
              <a:solidFill>
                <a:srgbClr val="C00000"/>
              </a:solidFill>
              <a:latin typeface="Book Antiqua" panose="02040602050305030304" pitchFamily="18" charset="0"/>
            </a:endParaRPr>
          </a:p>
        </p:txBody>
      </p:sp>
      <p:sp>
        <p:nvSpPr>
          <p:cNvPr id="3" name="Content Placeholder 2"/>
          <p:cNvSpPr>
            <a:spLocks noGrp="1"/>
          </p:cNvSpPr>
          <p:nvPr>
            <p:ph idx="1"/>
          </p:nvPr>
        </p:nvSpPr>
        <p:spPr/>
        <p:txBody>
          <a:bodyPr>
            <a:noAutofit/>
          </a:bodyPr>
          <a:lstStyle/>
          <a:p>
            <a:pPr marL="0" indent="0">
              <a:lnSpc>
                <a:spcPct val="110000"/>
              </a:lnSpc>
              <a:spcBef>
                <a:spcPts val="0"/>
              </a:spcBef>
              <a:spcAft>
                <a:spcPts val="1200"/>
              </a:spcAft>
              <a:buNone/>
            </a:pPr>
            <a:endParaRPr lang="en-US" b="1" dirty="0"/>
          </a:p>
          <a:p>
            <a:pPr marL="0" indent="0">
              <a:lnSpc>
                <a:spcPct val="110000"/>
              </a:lnSpc>
              <a:spcBef>
                <a:spcPts val="0"/>
              </a:spcBef>
              <a:spcAft>
                <a:spcPts val="1200"/>
              </a:spcAft>
              <a:buNone/>
            </a:pPr>
            <a:endParaRPr lang="en-US" b="1" dirty="0"/>
          </a:p>
        </p:txBody>
      </p:sp>
      <p:graphicFrame>
        <p:nvGraphicFramePr>
          <p:cNvPr id="5" name="Content Placeholder 3"/>
          <p:cNvGraphicFramePr>
            <a:graphicFrameLocks/>
          </p:cNvGraphicFramePr>
          <p:nvPr>
            <p:extLst/>
          </p:nvPr>
        </p:nvGraphicFramePr>
        <p:xfrm>
          <a:off x="454232" y="1676400"/>
          <a:ext cx="8020298" cy="3963289"/>
        </p:xfrm>
        <a:graphic>
          <a:graphicData uri="http://schemas.openxmlformats.org/drawingml/2006/table">
            <a:tbl>
              <a:tblPr firstRow="1" bandRow="1">
                <a:tableStyleId>{5C22544A-7EE6-4342-B048-85BDC9FD1C3A}</a:tableStyleId>
              </a:tblPr>
              <a:tblGrid>
                <a:gridCol w="5915677">
                  <a:extLst>
                    <a:ext uri="{9D8B030D-6E8A-4147-A177-3AD203B41FA5}">
                      <a16:colId xmlns:a16="http://schemas.microsoft.com/office/drawing/2014/main" val="20000"/>
                    </a:ext>
                  </a:extLst>
                </a:gridCol>
                <a:gridCol w="2104621">
                  <a:extLst>
                    <a:ext uri="{9D8B030D-6E8A-4147-A177-3AD203B41FA5}">
                      <a16:colId xmlns:a16="http://schemas.microsoft.com/office/drawing/2014/main" val="20001"/>
                    </a:ext>
                  </a:extLst>
                </a:gridCol>
              </a:tblGrid>
              <a:tr h="536304">
                <a:tc gridSpan="2">
                  <a:txBody>
                    <a:bodyPr/>
                    <a:lstStyle/>
                    <a:p>
                      <a:r>
                        <a:rPr lang="en-US" sz="2800" baseline="0" dirty="0"/>
                        <a:t>Her Out-of-Pocket Medical Expenses</a:t>
                      </a:r>
                      <a:endParaRPr lang="en-US" sz="2800" dirty="0"/>
                    </a:p>
                  </a:txBody>
                  <a:tcPr marL="68580" marR="68580"/>
                </a:tc>
                <a:tc hMerge="1">
                  <a:txBody>
                    <a:bodyPr/>
                    <a:lstStyle/>
                    <a:p>
                      <a:endParaRPr lang="en-US" dirty="0"/>
                    </a:p>
                  </a:txBody>
                  <a:tcPr/>
                </a:tc>
                <a:extLst>
                  <a:ext uri="{0D108BD9-81ED-4DB2-BD59-A6C34878D82A}">
                    <a16:rowId xmlns:a16="http://schemas.microsoft.com/office/drawing/2014/main" val="10000"/>
                  </a:ext>
                </a:extLst>
              </a:tr>
              <a:tr h="980981">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2800" b="1" dirty="0"/>
                        <a:t>Total out-of-pocket-medical expenses</a:t>
                      </a:r>
                      <a:r>
                        <a:rPr lang="en-US" sz="2800" b="0" dirty="0"/>
                        <a:t>:</a:t>
                      </a:r>
                      <a:r>
                        <a:rPr lang="en-US" sz="2800" b="0" baseline="0" dirty="0"/>
                        <a:t> t</a:t>
                      </a:r>
                      <a:r>
                        <a:rPr lang="en-US" sz="2800" b="0" dirty="0"/>
                        <a:t>ransportation,</a:t>
                      </a:r>
                      <a:r>
                        <a:rPr lang="en-US" sz="2800" b="0" baseline="0" dirty="0"/>
                        <a:t> insurance premium, prescription co-pay, over-the-counter drugs and supplies</a:t>
                      </a:r>
                      <a:endParaRPr lang="en-US" sz="2800" b="0" dirty="0"/>
                    </a:p>
                  </a:txBody>
                  <a:tcPr marL="68580" marR="68580"/>
                </a:tc>
                <a:tc>
                  <a:txBody>
                    <a:bodyPr/>
                    <a:lstStyle/>
                    <a:p>
                      <a:pPr algn="r"/>
                      <a:r>
                        <a:rPr lang="en-US" sz="2800" b="1" dirty="0">
                          <a:solidFill>
                            <a:srgbClr val="C00000"/>
                          </a:solidFill>
                        </a:rPr>
                        <a:t>$321.13/</a:t>
                      </a:r>
                      <a:r>
                        <a:rPr lang="en-US" sz="2800" b="1" dirty="0" err="1">
                          <a:solidFill>
                            <a:srgbClr val="C00000"/>
                          </a:solidFill>
                        </a:rPr>
                        <a:t>mo</a:t>
                      </a:r>
                      <a:endParaRPr lang="en-US" sz="2800" b="0" dirty="0"/>
                    </a:p>
                  </a:txBody>
                  <a:tcPr marL="68580" marR="68580"/>
                </a:tc>
                <a:extLst>
                  <a:ext uri="{0D108BD9-81ED-4DB2-BD59-A6C34878D82A}">
                    <a16:rowId xmlns:a16="http://schemas.microsoft.com/office/drawing/2014/main" val="10001"/>
                  </a:ext>
                </a:extLst>
              </a:tr>
              <a:tr h="555708">
                <a:tc gridSpan="2">
                  <a:txBody>
                    <a:bodyPr/>
                    <a:lstStyle/>
                    <a:p>
                      <a:r>
                        <a:rPr lang="en-US" sz="2800" b="1" dirty="0">
                          <a:solidFill>
                            <a:schemeClr val="bg1"/>
                          </a:solidFill>
                        </a:rPr>
                        <a:t>Her Expected SNAP Benefits</a:t>
                      </a:r>
                    </a:p>
                  </a:txBody>
                  <a:tcPr marL="68580" marR="68580">
                    <a:solidFill>
                      <a:schemeClr val="accent1"/>
                    </a:solidFill>
                  </a:tcPr>
                </a:tc>
                <a:tc hMerge="1">
                  <a:txBody>
                    <a:bodyPr/>
                    <a:lstStyle/>
                    <a:p>
                      <a:endParaRPr lang="en-US"/>
                    </a:p>
                  </a:txBody>
                  <a:tcPr/>
                </a:tc>
                <a:extLst>
                  <a:ext uri="{0D108BD9-81ED-4DB2-BD59-A6C34878D82A}">
                    <a16:rowId xmlns:a16="http://schemas.microsoft.com/office/drawing/2014/main" val="10002"/>
                  </a:ext>
                </a:extLst>
              </a:tr>
              <a:tr h="333829">
                <a:tc>
                  <a:txBody>
                    <a:bodyPr/>
                    <a:lstStyle/>
                    <a:p>
                      <a:pPr marL="274320"/>
                      <a:r>
                        <a:rPr lang="en-US" sz="2800" b="1" dirty="0">
                          <a:solidFill>
                            <a:schemeClr val="tx1"/>
                          </a:solidFill>
                        </a:rPr>
                        <a:t>Without</a:t>
                      </a:r>
                      <a:r>
                        <a:rPr lang="en-US" sz="2800" b="1" baseline="0" dirty="0">
                          <a:solidFill>
                            <a:schemeClr val="tx1"/>
                          </a:solidFill>
                        </a:rPr>
                        <a:t> medical expense deduction</a:t>
                      </a:r>
                      <a:endParaRPr lang="en-US" sz="2800" b="1" dirty="0">
                        <a:solidFill>
                          <a:schemeClr val="tx1"/>
                        </a:solidFill>
                      </a:endParaRPr>
                    </a:p>
                  </a:txBody>
                  <a:tcPr marL="68580" marR="68580"/>
                </a:tc>
                <a:tc>
                  <a:txBody>
                    <a:bodyPr/>
                    <a:lstStyle/>
                    <a:p>
                      <a:pPr algn="r"/>
                      <a:r>
                        <a:rPr lang="en-US" sz="2800" b="1" dirty="0">
                          <a:solidFill>
                            <a:srgbClr val="C00000"/>
                          </a:solidFill>
                        </a:rPr>
                        <a:t>$28/</a:t>
                      </a:r>
                      <a:r>
                        <a:rPr lang="en-US" sz="2800" b="1" dirty="0" err="1">
                          <a:solidFill>
                            <a:srgbClr val="C00000"/>
                          </a:solidFill>
                        </a:rPr>
                        <a:t>mo</a:t>
                      </a:r>
                      <a:r>
                        <a:rPr lang="en-US" sz="2800" b="1" dirty="0">
                          <a:solidFill>
                            <a:srgbClr val="C00000"/>
                          </a:solidFill>
                        </a:rPr>
                        <a:t>*</a:t>
                      </a:r>
                    </a:p>
                  </a:txBody>
                  <a:tcPr marL="68580" marR="68580"/>
                </a:tc>
                <a:extLst>
                  <a:ext uri="{0D108BD9-81ED-4DB2-BD59-A6C34878D82A}">
                    <a16:rowId xmlns:a16="http://schemas.microsoft.com/office/drawing/2014/main" val="10003"/>
                  </a:ext>
                </a:extLst>
              </a:tr>
              <a:tr h="554797">
                <a:tc>
                  <a:txBody>
                    <a:bodyPr/>
                    <a:lstStyle/>
                    <a:p>
                      <a:pPr marL="274320"/>
                      <a:r>
                        <a:rPr lang="en-US" sz="2800" b="1" dirty="0"/>
                        <a:t>With SMED</a:t>
                      </a:r>
                    </a:p>
                  </a:txBody>
                  <a:tcPr marL="68580" marR="6858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rPr>
                        <a:t>$96/</a:t>
                      </a:r>
                      <a:r>
                        <a:rPr lang="en-US" sz="2800" b="1" dirty="0" err="1">
                          <a:solidFill>
                            <a:srgbClr val="C00000"/>
                          </a:solidFill>
                        </a:rPr>
                        <a:t>mo</a:t>
                      </a:r>
                      <a:r>
                        <a:rPr lang="en-US" sz="2800" b="1" dirty="0">
                          <a:solidFill>
                            <a:srgbClr val="C00000"/>
                          </a:solidFill>
                        </a:rPr>
                        <a:t>*</a:t>
                      </a:r>
                      <a:endParaRPr lang="en-US" sz="2800" b="0" dirty="0"/>
                    </a:p>
                  </a:txBody>
                  <a:tcPr marL="68580" marR="68580"/>
                </a:tc>
                <a:extLst>
                  <a:ext uri="{0D108BD9-81ED-4DB2-BD59-A6C34878D82A}">
                    <a16:rowId xmlns:a16="http://schemas.microsoft.com/office/drawing/2014/main" val="10004"/>
                  </a:ext>
                </a:extLst>
              </a:tr>
            </a:tbl>
          </a:graphicData>
        </a:graphic>
      </p:graphicFrame>
      <p:sp>
        <p:nvSpPr>
          <p:cNvPr id="6" name="TextBox 5"/>
          <p:cNvSpPr txBox="1"/>
          <p:nvPr/>
        </p:nvSpPr>
        <p:spPr>
          <a:xfrm>
            <a:off x="454233" y="5562600"/>
            <a:ext cx="5717968" cy="707886"/>
          </a:xfrm>
          <a:prstGeom prst="rect">
            <a:avLst/>
          </a:prstGeom>
          <a:noFill/>
        </p:spPr>
        <p:txBody>
          <a:bodyPr wrap="square" rtlCol="0">
            <a:spAutoFit/>
          </a:bodyPr>
          <a:lstStyle/>
          <a:p>
            <a:pPr algn="ctr"/>
            <a:r>
              <a:rPr lang="en-US" sz="2000" b="1" i="1" dirty="0"/>
              <a:t>*Based on benefit amounts and standards set in October 2015</a:t>
            </a:r>
          </a:p>
        </p:txBody>
      </p:sp>
      <p:sp>
        <p:nvSpPr>
          <p:cNvPr id="7" name="Rectangle 6"/>
          <p:cNvSpPr/>
          <p:nvPr/>
        </p:nvSpPr>
        <p:spPr>
          <a:xfrm>
            <a:off x="508840" y="6355825"/>
            <a:ext cx="4572000" cy="261610"/>
          </a:xfrm>
          <a:prstGeom prst="rect">
            <a:avLst/>
          </a:prstGeom>
        </p:spPr>
        <p:txBody>
          <a:bodyPr>
            <a:spAutoFit/>
          </a:bodyPr>
          <a:lstStyle/>
          <a:p>
            <a:r>
              <a:rPr lang="en-US" sz="1100" b="1" dirty="0">
                <a:latin typeface="Calibri (Body)"/>
              </a:rPr>
              <a:t>Image: www.fotolia.com</a:t>
            </a:r>
          </a:p>
        </p:txBody>
      </p:sp>
      <p:sp>
        <p:nvSpPr>
          <p:cNvPr id="9" name="TextBox 8"/>
          <p:cNvSpPr txBox="1"/>
          <p:nvPr/>
        </p:nvSpPr>
        <p:spPr>
          <a:xfrm>
            <a:off x="8721624" y="6471061"/>
            <a:ext cx="418704" cy="369332"/>
          </a:xfrm>
          <a:prstGeom prst="rect">
            <a:avLst/>
          </a:prstGeom>
          <a:noFill/>
        </p:spPr>
        <p:txBody>
          <a:bodyPr wrap="square" rtlCol="0">
            <a:spAutoFit/>
          </a:bodyPr>
          <a:lstStyle/>
          <a:p>
            <a:r>
              <a:rPr lang="en-US" dirty="0">
                <a:solidFill>
                  <a:prstClr val="black"/>
                </a:solidFill>
              </a:rPr>
              <a:t>15</a:t>
            </a:r>
          </a:p>
        </p:txBody>
      </p:sp>
    </p:spTree>
    <p:extLst>
      <p:ext uri="{BB962C8B-B14F-4D97-AF65-F5344CB8AC3E}">
        <p14:creationId xmlns:p14="http://schemas.microsoft.com/office/powerpoint/2010/main" val="220018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141633"/>
            <a:ext cx="8280114" cy="584775"/>
          </a:xfrm>
          <a:prstGeom prst="rect">
            <a:avLst/>
          </a:prstGeom>
          <a:noFill/>
        </p:spPr>
        <p:txBody>
          <a:bodyPr wrap="square" rtlCol="0">
            <a:spAutoFit/>
          </a:bodyPr>
          <a:lstStyle/>
          <a:p>
            <a:pPr algn="ctr"/>
            <a:r>
              <a:rPr lang="en-US" sz="3200" b="1" dirty="0">
                <a:latin typeface="Book Antiqua"/>
                <a:cs typeface="Book Antiqua"/>
              </a:rPr>
              <a:t>What Can Be Done?</a:t>
            </a: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pic>
        <p:nvPicPr>
          <p:cNvPr id="7" name="Picture 6"/>
          <p:cNvPicPr/>
          <p:nvPr/>
        </p:nvPicPr>
        <p:blipFill rotWithShape="1">
          <a:blip r:embed="rId4"/>
          <a:srcRect l="45374" t="18810" r="41532" b="20043"/>
          <a:stretch/>
        </p:blipFill>
        <p:spPr bwMode="auto">
          <a:xfrm>
            <a:off x="2167255" y="603953"/>
            <a:ext cx="4809490" cy="539115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8721624" y="6222772"/>
            <a:ext cx="418704" cy="369332"/>
          </a:xfrm>
          <a:prstGeom prst="rect">
            <a:avLst/>
          </a:prstGeom>
          <a:noFill/>
        </p:spPr>
        <p:txBody>
          <a:bodyPr wrap="square" rtlCol="0">
            <a:spAutoFit/>
          </a:bodyPr>
          <a:lstStyle/>
          <a:p>
            <a:r>
              <a:rPr lang="en-US" dirty="0">
                <a:solidFill>
                  <a:prstClr val="black"/>
                </a:solidFill>
              </a:rPr>
              <a:t>16</a:t>
            </a:r>
          </a:p>
        </p:txBody>
      </p:sp>
    </p:spTree>
    <p:extLst>
      <p:ext uri="{BB962C8B-B14F-4D97-AF65-F5344CB8AC3E}">
        <p14:creationId xmlns:p14="http://schemas.microsoft.com/office/powerpoint/2010/main" val="343267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584775"/>
          </a:xfrm>
          <a:prstGeom prst="rect">
            <a:avLst/>
          </a:prstGeom>
          <a:noFill/>
        </p:spPr>
        <p:txBody>
          <a:bodyPr wrap="square" rtlCol="0">
            <a:spAutoFit/>
          </a:bodyPr>
          <a:lstStyle/>
          <a:p>
            <a:pPr algn="ctr"/>
            <a:r>
              <a:rPr lang="en-US" sz="3200" b="1" dirty="0">
                <a:latin typeface="Book Antiqua"/>
                <a:cs typeface="Book Antiqua"/>
              </a:rPr>
              <a:t>What Can Be Done?</a:t>
            </a:r>
          </a:p>
        </p:txBody>
      </p:sp>
      <p:sp>
        <p:nvSpPr>
          <p:cNvPr id="3" name="TextBox 2"/>
          <p:cNvSpPr txBox="1"/>
          <p:nvPr/>
        </p:nvSpPr>
        <p:spPr>
          <a:xfrm>
            <a:off x="395860" y="1220664"/>
            <a:ext cx="8087737" cy="181588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Book Antiqua"/>
                <a:cs typeface="Book Antiqua"/>
              </a:rPr>
              <a:t>Senior Hunger Workgroup October 2016-2019</a:t>
            </a:r>
          </a:p>
          <a:p>
            <a:pPr marL="342900" indent="-342900">
              <a:buFont typeface="Arial" panose="020B0604020202020204" pitchFamily="34" charset="0"/>
              <a:buChar char="•"/>
            </a:pPr>
            <a:r>
              <a:rPr lang="en-US" sz="2800" dirty="0">
                <a:latin typeface="Book Antiqua"/>
                <a:cs typeface="Book Antiqua"/>
              </a:rPr>
              <a:t>Senior Hunger State Plan Development 2019</a:t>
            </a:r>
          </a:p>
          <a:p>
            <a:pPr marL="342900" indent="-342900">
              <a:buFont typeface="Arial" panose="020B0604020202020204" pitchFamily="34" charset="0"/>
              <a:buChar char="•"/>
            </a:pPr>
            <a:r>
              <a:rPr lang="en-US" sz="2800" dirty="0">
                <a:latin typeface="Book Antiqua"/>
                <a:cs typeface="Book Antiqua"/>
              </a:rPr>
              <a:t>Develop community, regional and statewide partnerships</a:t>
            </a: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pic>
        <p:nvPicPr>
          <p:cNvPr id="6" name="Picture 5"/>
          <p:cNvPicPr>
            <a:picLocks noChangeAspect="1"/>
          </p:cNvPicPr>
          <p:nvPr/>
        </p:nvPicPr>
        <p:blipFill>
          <a:blip r:embed="rId4"/>
          <a:stretch>
            <a:fillRect/>
          </a:stretch>
        </p:blipFill>
        <p:spPr>
          <a:xfrm>
            <a:off x="650232" y="3323881"/>
            <a:ext cx="2619375" cy="1743075"/>
          </a:xfrm>
          <a:prstGeom prst="rect">
            <a:avLst/>
          </a:prstGeom>
        </p:spPr>
      </p:pic>
      <p:pic>
        <p:nvPicPr>
          <p:cNvPr id="9" name="Picture 8"/>
          <p:cNvPicPr>
            <a:picLocks noChangeAspect="1"/>
          </p:cNvPicPr>
          <p:nvPr/>
        </p:nvPicPr>
        <p:blipFill>
          <a:blip r:embed="rId5"/>
          <a:stretch>
            <a:fillRect/>
          </a:stretch>
        </p:blipFill>
        <p:spPr>
          <a:xfrm>
            <a:off x="3500437" y="3061441"/>
            <a:ext cx="2143125" cy="2143125"/>
          </a:xfrm>
          <a:prstGeom prst="rect">
            <a:avLst/>
          </a:prstGeom>
        </p:spPr>
      </p:pic>
      <p:pic>
        <p:nvPicPr>
          <p:cNvPr id="10" name="Picture 9"/>
          <p:cNvPicPr>
            <a:picLocks noChangeAspect="1"/>
          </p:cNvPicPr>
          <p:nvPr/>
        </p:nvPicPr>
        <p:blipFill>
          <a:blip r:embed="rId6"/>
          <a:stretch>
            <a:fillRect/>
          </a:stretch>
        </p:blipFill>
        <p:spPr>
          <a:xfrm>
            <a:off x="5848991" y="3204259"/>
            <a:ext cx="2466975" cy="1847850"/>
          </a:xfrm>
          <a:prstGeom prst="rect">
            <a:avLst/>
          </a:prstGeom>
        </p:spPr>
      </p:pic>
      <p:sp>
        <p:nvSpPr>
          <p:cNvPr id="11" name="TextBox 10"/>
          <p:cNvSpPr txBox="1"/>
          <p:nvPr/>
        </p:nvSpPr>
        <p:spPr>
          <a:xfrm>
            <a:off x="8729716" y="6214680"/>
            <a:ext cx="418704" cy="369332"/>
          </a:xfrm>
          <a:prstGeom prst="rect">
            <a:avLst/>
          </a:prstGeom>
          <a:noFill/>
        </p:spPr>
        <p:txBody>
          <a:bodyPr wrap="none" rtlCol="0">
            <a:spAutoFit/>
          </a:bodyPr>
          <a:lstStyle/>
          <a:p>
            <a:r>
              <a:rPr lang="en-US" dirty="0">
                <a:solidFill>
                  <a:prstClr val="black"/>
                </a:solidFill>
              </a:rPr>
              <a:t>17</a:t>
            </a:r>
          </a:p>
        </p:txBody>
      </p:sp>
    </p:spTree>
    <p:extLst>
      <p:ext uri="{BB962C8B-B14F-4D97-AF65-F5344CB8AC3E}">
        <p14:creationId xmlns:p14="http://schemas.microsoft.com/office/powerpoint/2010/main" val="1295198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863" y="931692"/>
            <a:ext cx="8280114" cy="2339102"/>
          </a:xfrm>
          <a:prstGeom prst="rect">
            <a:avLst/>
          </a:prstGeom>
          <a:noFill/>
        </p:spPr>
        <p:txBody>
          <a:bodyPr wrap="square" rtlCol="0">
            <a:spAutoFit/>
          </a:bodyPr>
          <a:lstStyle/>
          <a:p>
            <a:endParaRPr lang="en-US" b="1" dirty="0">
              <a:latin typeface="Book Antiqua"/>
              <a:cs typeface="Book Antiqua"/>
            </a:endParaRPr>
          </a:p>
          <a:p>
            <a:pPr algn="ctr"/>
            <a:r>
              <a:rPr lang="en-US" sz="8800" b="1" dirty="0">
                <a:latin typeface="Book Antiqua"/>
                <a:cs typeface="Book Antiqua"/>
              </a:rPr>
              <a:t>Questions?</a:t>
            </a:r>
            <a:endParaRPr lang="en-US" sz="8000" dirty="0">
              <a:latin typeface="Book Antiqua"/>
              <a:cs typeface="Book Antiqua"/>
            </a:endParaRPr>
          </a:p>
          <a:p>
            <a:endParaRPr lang="en-US" sz="2000" dirty="0">
              <a:latin typeface="Book Antiqua"/>
              <a:cs typeface="Book Antiqua"/>
            </a:endParaRPr>
          </a:p>
          <a:p>
            <a:endParaRPr lang="en-US" sz="2000" dirty="0">
              <a:latin typeface="Book Antiqua"/>
              <a:cs typeface="Book Antiqua"/>
            </a:endParaRPr>
          </a:p>
        </p:txBody>
      </p:sp>
      <p:sp>
        <p:nvSpPr>
          <p:cNvPr id="4" name="TextBox 3"/>
          <p:cNvSpPr txBox="1"/>
          <p:nvPr/>
        </p:nvSpPr>
        <p:spPr>
          <a:xfrm>
            <a:off x="1257302" y="6210061"/>
            <a:ext cx="8307097"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8725853" y="6481716"/>
            <a:ext cx="418704" cy="369332"/>
          </a:xfrm>
          <a:prstGeom prst="rect">
            <a:avLst/>
          </a:prstGeom>
          <a:noFill/>
        </p:spPr>
        <p:txBody>
          <a:bodyPr wrap="none" rtlCol="0">
            <a:spAutoFit/>
          </a:bodyPr>
          <a:lstStyle/>
          <a:p>
            <a:r>
              <a:rPr lang="en-US" dirty="0">
                <a:solidFill>
                  <a:prstClr val="black"/>
                </a:solidFill>
              </a:rPr>
              <a:t>18</a:t>
            </a:r>
          </a:p>
        </p:txBody>
      </p:sp>
      <p:pic>
        <p:nvPicPr>
          <p:cNvPr id="6" name="Picture 5" descr="C:\Users\albernal\Pictures\logo.png"/>
          <p:cNvPicPr/>
          <p:nvPr/>
        </p:nvPicPr>
        <p:blipFill>
          <a:blip r:embed="rId3">
            <a:extLst>
              <a:ext uri="{28A0092B-C50C-407E-A947-70E740481C1C}">
                <a14:useLocalDpi xmlns:a14="http://schemas.microsoft.com/office/drawing/2010/main" val="0"/>
              </a:ext>
            </a:extLst>
          </a:blip>
          <a:stretch>
            <a:fillRect/>
          </a:stretch>
        </p:blipFill>
        <p:spPr bwMode="auto">
          <a:xfrm>
            <a:off x="247749" y="5530924"/>
            <a:ext cx="1028844" cy="1047896"/>
          </a:xfrm>
          <a:prstGeom prst="rect">
            <a:avLst/>
          </a:prstGeom>
          <a:noFill/>
          <a:ln>
            <a:noFill/>
          </a:ln>
        </p:spPr>
      </p:pic>
      <p:sp>
        <p:nvSpPr>
          <p:cNvPr id="7" name="TextBox 6"/>
          <p:cNvSpPr txBox="1"/>
          <p:nvPr/>
        </p:nvSpPr>
        <p:spPr>
          <a:xfrm>
            <a:off x="128428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Tree>
    <p:extLst>
      <p:ext uri="{BB962C8B-B14F-4D97-AF65-F5344CB8AC3E}">
        <p14:creationId xmlns:p14="http://schemas.microsoft.com/office/powerpoint/2010/main" val="218322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862" y="445378"/>
            <a:ext cx="8280114" cy="461665"/>
          </a:xfrm>
          <a:prstGeom prst="rect">
            <a:avLst/>
          </a:prstGeom>
          <a:noFill/>
        </p:spPr>
        <p:txBody>
          <a:bodyPr wrap="square" rtlCol="0">
            <a:spAutoFit/>
          </a:bodyPr>
          <a:lstStyle/>
          <a:p>
            <a:pPr algn="ctr"/>
            <a:r>
              <a:rPr lang="en-US" sz="2400" b="1" dirty="0">
                <a:latin typeface="Book Antiqua"/>
                <a:cs typeface="Book Antiqua"/>
              </a:rPr>
              <a:t>Vision, Mission and Core Values </a:t>
            </a:r>
          </a:p>
        </p:txBody>
      </p:sp>
      <p:sp>
        <p:nvSpPr>
          <p:cNvPr id="3" name="TextBox 2"/>
          <p:cNvSpPr txBox="1"/>
          <p:nvPr/>
        </p:nvSpPr>
        <p:spPr>
          <a:xfrm>
            <a:off x="395863" y="931692"/>
            <a:ext cx="8280114" cy="5078313"/>
          </a:xfrm>
          <a:prstGeom prst="rect">
            <a:avLst/>
          </a:prstGeom>
          <a:noFill/>
        </p:spPr>
        <p:txBody>
          <a:bodyPr wrap="square" rtlCol="0">
            <a:spAutoFit/>
          </a:bodyPr>
          <a:lstStyle/>
          <a:p>
            <a:endParaRPr lang="en-US" b="1" dirty="0">
              <a:latin typeface="Book Antiqua"/>
              <a:cs typeface="Book Antiqua"/>
            </a:endParaRPr>
          </a:p>
          <a:p>
            <a:r>
              <a:rPr lang="en-US" b="1" dirty="0">
                <a:latin typeface="Book Antiqua"/>
                <a:cs typeface="Book Antiqua"/>
              </a:rPr>
              <a:t>Vision</a:t>
            </a:r>
            <a:r>
              <a:rPr lang="en-US" dirty="0">
                <a:latin typeface="Book Antiqua"/>
                <a:cs typeface="Book Antiqua"/>
              </a:rPr>
              <a:t> </a:t>
            </a:r>
          </a:p>
          <a:p>
            <a:r>
              <a:rPr lang="en-US" sz="1600" b="1" i="1" dirty="0">
                <a:latin typeface="Book Antiqua"/>
                <a:cs typeface="Book Antiqua"/>
              </a:rPr>
              <a:t>Stronger Families for a Stronger Georgia.</a:t>
            </a:r>
          </a:p>
          <a:p>
            <a:endParaRPr lang="en-US" dirty="0">
              <a:latin typeface="Book Antiqua"/>
              <a:cs typeface="Book Antiqua"/>
            </a:endParaRPr>
          </a:p>
          <a:p>
            <a:r>
              <a:rPr lang="en-US" b="1" dirty="0">
                <a:latin typeface="Book Antiqua"/>
                <a:cs typeface="Book Antiqua"/>
              </a:rPr>
              <a:t>Mission</a:t>
            </a:r>
          </a:p>
          <a:p>
            <a:r>
              <a:rPr lang="en-US" sz="1600" dirty="0">
                <a:latin typeface="Book Antiqua"/>
                <a:cs typeface="Book Antiqua"/>
              </a:rPr>
              <a:t>Strengthen Georgia by providing Individuals and Families access to services that promote self-sufficiency, independence, and protect Georgia's vulnerable children and adults.</a:t>
            </a:r>
          </a:p>
          <a:p>
            <a:endParaRPr lang="en-US" dirty="0">
              <a:latin typeface="Book Antiqua"/>
              <a:cs typeface="Book Antiqua"/>
            </a:endParaRPr>
          </a:p>
          <a:p>
            <a:r>
              <a:rPr lang="en-US" b="1" dirty="0">
                <a:latin typeface="Book Antiqua"/>
                <a:cs typeface="Book Antiqua"/>
              </a:rPr>
              <a:t>Core Values</a:t>
            </a:r>
          </a:p>
          <a:p>
            <a:pPr marL="285750" indent="-285750">
              <a:buFont typeface="Arial" panose="020B0604020202020204" pitchFamily="34" charset="0"/>
              <a:buChar char="•"/>
            </a:pPr>
            <a:r>
              <a:rPr lang="en-US" sz="1600" dirty="0">
                <a:latin typeface="Book Antiqua"/>
                <a:cs typeface="Book Antiqua"/>
              </a:rPr>
              <a:t>Provide access to resources that offer support and empower Georgians and their families. </a:t>
            </a:r>
          </a:p>
          <a:p>
            <a:pPr marL="285750" indent="-285750">
              <a:buFont typeface="Arial" panose="020B0604020202020204" pitchFamily="34" charset="0"/>
              <a:buChar char="•"/>
            </a:pPr>
            <a:r>
              <a:rPr lang="en-US" sz="1600" dirty="0">
                <a:latin typeface="Book Antiqua"/>
                <a:cs typeface="Book Antiqua"/>
              </a:rPr>
              <a:t>Deliver services professionally and treat all clients with dignity and respect. </a:t>
            </a:r>
          </a:p>
          <a:p>
            <a:pPr marL="285750" indent="-285750">
              <a:buFont typeface="Arial" panose="020B0604020202020204" pitchFamily="34" charset="0"/>
              <a:buChar char="•"/>
            </a:pPr>
            <a:r>
              <a:rPr lang="en-US" sz="1600" dirty="0">
                <a:latin typeface="Book Antiqua"/>
                <a:cs typeface="Book Antiqua"/>
              </a:rPr>
              <a:t>Manage business operations effectively and efficiently by aligning resources across the agency. </a:t>
            </a:r>
          </a:p>
          <a:p>
            <a:pPr marL="285750" indent="-285750">
              <a:buFont typeface="Arial" panose="020B0604020202020204" pitchFamily="34" charset="0"/>
              <a:buChar char="•"/>
            </a:pPr>
            <a:r>
              <a:rPr lang="en-US" sz="1600" dirty="0">
                <a:latin typeface="Book Antiqua"/>
                <a:cs typeface="Book Antiqua"/>
              </a:rPr>
              <a:t>Promote accountability, transparency and quality in all services we deliver and programs we administer. </a:t>
            </a:r>
          </a:p>
          <a:p>
            <a:pPr marL="285750" indent="-285750">
              <a:buFont typeface="Arial" panose="020B0604020202020204" pitchFamily="34" charset="0"/>
              <a:buChar char="•"/>
            </a:pPr>
            <a:r>
              <a:rPr lang="en-US" sz="1600" dirty="0">
                <a:latin typeface="Book Antiqua"/>
                <a:cs typeface="Book Antiqua"/>
              </a:rPr>
              <a:t>Develop our employees at all levels of the agency. </a:t>
            </a:r>
          </a:p>
          <a:p>
            <a:endParaRPr lang="en-US" sz="2000" dirty="0">
              <a:latin typeface="Book Antiqua"/>
              <a:cs typeface="Book Antiqua"/>
            </a:endParaRPr>
          </a:p>
          <a:p>
            <a:endParaRPr lang="en-US" sz="2000" dirty="0">
              <a:latin typeface="Book Antiqua"/>
              <a:cs typeface="Book Antiqua"/>
            </a:endParaRPr>
          </a:p>
        </p:txBody>
      </p:sp>
      <p:sp>
        <p:nvSpPr>
          <p:cNvPr id="4" name="TextBox 3"/>
          <p:cNvSpPr txBox="1"/>
          <p:nvPr/>
        </p:nvSpPr>
        <p:spPr>
          <a:xfrm>
            <a:off x="1257302" y="6210061"/>
            <a:ext cx="8307097"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8810636" y="6481716"/>
            <a:ext cx="301686" cy="369332"/>
          </a:xfrm>
          <a:prstGeom prst="rect">
            <a:avLst/>
          </a:prstGeom>
          <a:noFill/>
        </p:spPr>
        <p:txBody>
          <a:bodyPr wrap="none" rtlCol="0">
            <a:spAutoFit/>
          </a:bodyPr>
          <a:lstStyle/>
          <a:p>
            <a:r>
              <a:rPr lang="en-US" dirty="0">
                <a:solidFill>
                  <a:prstClr val="black"/>
                </a:solidFill>
              </a:rPr>
              <a:t>2</a:t>
            </a:r>
          </a:p>
        </p:txBody>
      </p:sp>
      <p:pic>
        <p:nvPicPr>
          <p:cNvPr id="6" name="Picture 5" descr="C:\Users\albernal\Pictures\logo.png"/>
          <p:cNvPicPr/>
          <p:nvPr/>
        </p:nvPicPr>
        <p:blipFill>
          <a:blip r:embed="rId3">
            <a:extLst>
              <a:ext uri="{28A0092B-C50C-407E-A947-70E740481C1C}">
                <a14:useLocalDpi xmlns:a14="http://schemas.microsoft.com/office/drawing/2010/main" val="0"/>
              </a:ext>
            </a:extLst>
          </a:blip>
          <a:stretch>
            <a:fillRect/>
          </a:stretch>
        </p:blipFill>
        <p:spPr bwMode="auto">
          <a:xfrm>
            <a:off x="247749" y="5530924"/>
            <a:ext cx="1028844" cy="1047896"/>
          </a:xfrm>
          <a:prstGeom prst="rect">
            <a:avLst/>
          </a:prstGeom>
          <a:noFill/>
          <a:ln>
            <a:noFill/>
          </a:ln>
        </p:spPr>
      </p:pic>
      <p:sp>
        <p:nvSpPr>
          <p:cNvPr id="7" name="TextBox 6"/>
          <p:cNvSpPr txBox="1"/>
          <p:nvPr/>
        </p:nvSpPr>
        <p:spPr>
          <a:xfrm>
            <a:off x="128428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Tree>
    <p:extLst>
      <p:ext uri="{BB962C8B-B14F-4D97-AF65-F5344CB8AC3E}">
        <p14:creationId xmlns:p14="http://schemas.microsoft.com/office/powerpoint/2010/main" val="155981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8810636" y="6481716"/>
            <a:ext cx="301686" cy="369332"/>
          </a:xfrm>
          <a:prstGeom prst="rect">
            <a:avLst/>
          </a:prstGeom>
          <a:noFill/>
        </p:spPr>
        <p:txBody>
          <a:bodyPr wrap="none" rtlCol="0">
            <a:spAutoFit/>
          </a:bodyPr>
          <a:lstStyle/>
          <a:p>
            <a:r>
              <a:rPr lang="en-US" dirty="0">
                <a:solidFill>
                  <a:prstClr val="black"/>
                </a:solidFill>
              </a:rPr>
              <a:t>3</a:t>
            </a:r>
          </a:p>
        </p:txBody>
      </p:sp>
      <p:sp>
        <p:nvSpPr>
          <p:cNvPr id="8" name="TextBox 7"/>
          <p:cNvSpPr txBox="1"/>
          <p:nvPr/>
        </p:nvSpPr>
        <p:spPr>
          <a:xfrm>
            <a:off x="395863" y="445378"/>
            <a:ext cx="8280114" cy="461665"/>
          </a:xfrm>
          <a:prstGeom prst="rect">
            <a:avLst/>
          </a:prstGeom>
          <a:noFill/>
        </p:spPr>
        <p:txBody>
          <a:bodyPr wrap="square" rtlCol="0">
            <a:spAutoFit/>
          </a:bodyPr>
          <a:lstStyle/>
          <a:p>
            <a:pPr algn="ctr"/>
            <a:r>
              <a:rPr lang="en-US" sz="2400" b="1" dirty="0">
                <a:latin typeface="Book Antiqua"/>
                <a:cs typeface="Book Antiqua"/>
              </a:rPr>
              <a:t>Division of Aging Services </a:t>
            </a:r>
          </a:p>
        </p:txBody>
      </p:sp>
      <p:sp>
        <p:nvSpPr>
          <p:cNvPr id="9" name="TextBox 8"/>
          <p:cNvSpPr txBox="1"/>
          <p:nvPr/>
        </p:nvSpPr>
        <p:spPr>
          <a:xfrm>
            <a:off x="395863" y="962760"/>
            <a:ext cx="7970470" cy="2462213"/>
          </a:xfrm>
          <a:prstGeom prst="rect">
            <a:avLst/>
          </a:prstGeom>
          <a:noFill/>
        </p:spPr>
        <p:txBody>
          <a:bodyPr wrap="square" rtlCol="0">
            <a:spAutoFit/>
          </a:bodyPr>
          <a:lstStyle/>
          <a:p>
            <a:pPr>
              <a:defRPr/>
            </a:pPr>
            <a:r>
              <a:rPr lang="en-US" b="1" dirty="0">
                <a:latin typeface="Book Antiqua"/>
                <a:cs typeface="Book Antiqua"/>
              </a:rPr>
              <a:t>Vision</a:t>
            </a:r>
            <a:r>
              <a:rPr lang="en-US" dirty="0">
                <a:latin typeface="Book Antiqua"/>
                <a:cs typeface="Book Antiqua"/>
              </a:rPr>
              <a:t> </a:t>
            </a:r>
          </a:p>
          <a:p>
            <a:pPr>
              <a:buFontTx/>
              <a:buNone/>
              <a:defRPr/>
            </a:pPr>
            <a:r>
              <a:rPr lang="en-US" sz="2000" b="1" dirty="0">
                <a:effectLst>
                  <a:outerShdw blurRad="38100" dist="38100" dir="2700000" algn="tl">
                    <a:srgbClr val="C0C0C0"/>
                  </a:outerShdw>
                </a:effectLst>
                <a:latin typeface="Calibri" pitchFamily="34" charset="0"/>
              </a:rPr>
              <a:t>	</a:t>
            </a:r>
            <a:r>
              <a:rPr lang="en-US" sz="1600" b="1" i="1" dirty="0">
                <a:latin typeface="Book Antiqua" panose="02040602050305030304" pitchFamily="18" charset="0"/>
              </a:rPr>
              <a:t>Living Longer, Living Safely, Living Well</a:t>
            </a:r>
          </a:p>
          <a:p>
            <a:pPr>
              <a:defRPr/>
            </a:pPr>
            <a:endParaRPr lang="en-US" b="1" dirty="0">
              <a:latin typeface="Book Antiqua"/>
              <a:cs typeface="Book Antiqua"/>
            </a:endParaRPr>
          </a:p>
          <a:p>
            <a:pPr>
              <a:defRPr/>
            </a:pPr>
            <a:r>
              <a:rPr lang="en-US" b="1" dirty="0">
                <a:latin typeface="Book Antiqua"/>
                <a:cs typeface="Book Antiqua"/>
              </a:rPr>
              <a:t>Mission</a:t>
            </a:r>
          </a:p>
          <a:p>
            <a:pPr>
              <a:buFontTx/>
              <a:buNone/>
              <a:defRPr/>
            </a:pPr>
            <a:r>
              <a:rPr lang="en-US" sz="1600" b="1" dirty="0">
                <a:latin typeface="Book Antiqua" panose="02040602050305030304" pitchFamily="18" charset="0"/>
              </a:rPr>
              <a:t>The Georgia Department of Human Services (DHS) Division of Aging Services (DAS) supports the larger goals of DHS by assisting older individuals, at-risk adults, persons with disabilities and their families and caregivers to achieve safe, healthy, independent and self-reliant lives.</a:t>
            </a:r>
          </a:p>
          <a:p>
            <a:pPr>
              <a:buFontTx/>
              <a:buNone/>
              <a:defRPr/>
            </a:pPr>
            <a:endParaRPr lang="en-US" sz="1600" b="1" dirty="0">
              <a:effectLst>
                <a:outerShdw blurRad="38100" dist="38100" dir="2700000" algn="tl">
                  <a:srgbClr val="C0C0C0"/>
                </a:outerShdw>
              </a:effectLst>
              <a:latin typeface="Book Antiqua" panose="02040602050305030304" pitchFamily="18" charset="0"/>
            </a:endParaRPr>
          </a:p>
        </p:txBody>
      </p:sp>
      <p:graphicFrame>
        <p:nvGraphicFramePr>
          <p:cNvPr id="10" name="Table 9"/>
          <p:cNvGraphicFramePr>
            <a:graphicFrameLocks noGrp="1"/>
          </p:cNvGraphicFramePr>
          <p:nvPr>
            <p:extLst/>
          </p:nvPr>
        </p:nvGraphicFramePr>
        <p:xfrm>
          <a:off x="395863" y="3407163"/>
          <a:ext cx="8055928" cy="2133600"/>
        </p:xfrm>
        <a:graphic>
          <a:graphicData uri="http://schemas.openxmlformats.org/drawingml/2006/table">
            <a:tbl>
              <a:tblPr firstRow="1" bandRow="1">
                <a:tableStyleId>{5C22544A-7EE6-4342-B048-85BDC9FD1C3A}</a:tableStyleId>
              </a:tblPr>
              <a:tblGrid>
                <a:gridCol w="4027964">
                  <a:extLst>
                    <a:ext uri="{9D8B030D-6E8A-4147-A177-3AD203B41FA5}">
                      <a16:colId xmlns:a16="http://schemas.microsoft.com/office/drawing/2014/main" val="20000"/>
                    </a:ext>
                  </a:extLst>
                </a:gridCol>
                <a:gridCol w="4027964">
                  <a:extLst>
                    <a:ext uri="{9D8B030D-6E8A-4147-A177-3AD203B41FA5}">
                      <a16:colId xmlns:a16="http://schemas.microsoft.com/office/drawing/2014/main" val="20001"/>
                    </a:ext>
                  </a:extLst>
                </a:gridCol>
              </a:tblGrid>
              <a:tr h="2039873">
                <a:tc>
                  <a:txBody>
                    <a:bodyPr/>
                    <a:lstStyle/>
                    <a:p>
                      <a:pPr>
                        <a:buFontTx/>
                        <a:buNone/>
                        <a:defRPr/>
                      </a:pPr>
                      <a:r>
                        <a:rPr lang="en-US" b="1" dirty="0">
                          <a:solidFill>
                            <a:schemeClr val="tx1"/>
                          </a:solidFill>
                          <a:latin typeface="Book Antiqua" panose="02040602050305030304" pitchFamily="18" charset="0"/>
                        </a:rPr>
                        <a:t>Core Values</a:t>
                      </a:r>
                    </a:p>
                    <a:p>
                      <a:pPr marL="285750" indent="-285750">
                        <a:buFont typeface="Arial" charset="0"/>
                        <a:buChar char="•"/>
                        <a:defRPr/>
                      </a:pPr>
                      <a:r>
                        <a:rPr lang="en-US" sz="1600" b="1" dirty="0">
                          <a:solidFill>
                            <a:schemeClr val="tx1"/>
                          </a:solidFill>
                          <a:latin typeface="Book Antiqua" panose="02040602050305030304" pitchFamily="18" charset="0"/>
                        </a:rPr>
                        <a:t>A strong customer focus		</a:t>
                      </a:r>
                    </a:p>
                    <a:p>
                      <a:pPr marL="285750" indent="-285750">
                        <a:buFont typeface="Arial" charset="0"/>
                        <a:buChar char="•"/>
                        <a:defRPr/>
                      </a:pPr>
                      <a:r>
                        <a:rPr lang="en-US" sz="1600" b="1" dirty="0">
                          <a:solidFill>
                            <a:schemeClr val="tx1"/>
                          </a:solidFill>
                          <a:latin typeface="Book Antiqua" panose="02040602050305030304" pitchFamily="18" charset="0"/>
                        </a:rPr>
                        <a:t>Accountability and results</a:t>
                      </a:r>
                    </a:p>
                    <a:p>
                      <a:pPr marL="285750" indent="-285750">
                        <a:buFont typeface="Arial" charset="0"/>
                        <a:buChar char="•"/>
                        <a:defRPr/>
                      </a:pPr>
                      <a:r>
                        <a:rPr lang="en-US" sz="1600" b="1" dirty="0">
                          <a:solidFill>
                            <a:schemeClr val="tx1"/>
                          </a:solidFill>
                          <a:latin typeface="Book Antiqua" panose="02040602050305030304" pitchFamily="18" charset="0"/>
                        </a:rPr>
                        <a:t>Teamwork</a:t>
                      </a:r>
                    </a:p>
                    <a:p>
                      <a:pPr marL="285750" indent="-285750">
                        <a:buFont typeface="Arial" charset="0"/>
                        <a:buChar char="•"/>
                        <a:defRPr/>
                      </a:pPr>
                      <a:r>
                        <a:rPr lang="en-US" sz="1600" b="1" dirty="0">
                          <a:solidFill>
                            <a:schemeClr val="tx1"/>
                          </a:solidFill>
                          <a:latin typeface="Book Antiqua" panose="02040602050305030304" pitchFamily="18" charset="0"/>
                        </a:rPr>
                        <a:t>Open Communication</a:t>
                      </a:r>
                    </a:p>
                    <a:p>
                      <a:pPr marL="285750" indent="-285750">
                        <a:buFont typeface="Arial" charset="0"/>
                        <a:buChar char="•"/>
                        <a:defRPr/>
                      </a:pPr>
                      <a:r>
                        <a:rPr lang="en-US" sz="1600" b="1" dirty="0">
                          <a:solidFill>
                            <a:schemeClr val="tx1"/>
                          </a:solidFill>
                          <a:latin typeface="Book Antiqua" panose="02040602050305030304" pitchFamily="18" charset="0"/>
                        </a:rPr>
                        <a:t>Proactive Approach</a:t>
                      </a:r>
                    </a:p>
                    <a:p>
                      <a:pPr marL="0" indent="0">
                        <a:buFont typeface="Arial" charset="0"/>
                        <a:buNone/>
                        <a:defRPr/>
                      </a:pPr>
                      <a:endParaRPr lang="en-US" sz="1800" b="1" dirty="0">
                        <a:solidFill>
                          <a:schemeClr val="tx1"/>
                        </a:solidFill>
                        <a:latin typeface="Book Antiqua" panose="02040602050305030304" pitchFamily="18" charset="0"/>
                      </a:endParaRPr>
                    </a:p>
                    <a:p>
                      <a:endParaRPr lang="en-US" dirty="0">
                        <a:solidFill>
                          <a:schemeClr val="tx1"/>
                        </a:solidFill>
                      </a:endParaRPr>
                    </a:p>
                  </a:txBody>
                  <a:tcPr>
                    <a:noFill/>
                  </a:tcPr>
                </a:tc>
                <a:tc>
                  <a:txBody>
                    <a:bodyPr/>
                    <a:lstStyle/>
                    <a:p>
                      <a:endParaRPr lang="en-US" dirty="0">
                        <a:solidFill>
                          <a:schemeClr val="tx1"/>
                        </a:solidFill>
                      </a:endParaRPr>
                    </a:p>
                    <a:p>
                      <a:pPr marL="285750" indent="-285750">
                        <a:buFont typeface="Arial" charset="0"/>
                        <a:buChar char="•"/>
                      </a:pPr>
                      <a:r>
                        <a:rPr lang="en-US" sz="1600" dirty="0">
                          <a:solidFill>
                            <a:schemeClr val="tx1"/>
                          </a:solidFill>
                          <a:latin typeface="Book Antiqua" panose="02040602050305030304" pitchFamily="18" charset="0"/>
                        </a:rPr>
                        <a:t>Dignity and Respect</a:t>
                      </a:r>
                    </a:p>
                    <a:p>
                      <a:pPr marL="285750" indent="-285750">
                        <a:buFont typeface="Arial" charset="0"/>
                        <a:buChar char="•"/>
                      </a:pPr>
                      <a:r>
                        <a:rPr lang="en-US" sz="1600" dirty="0">
                          <a:solidFill>
                            <a:schemeClr val="tx1"/>
                          </a:solidFill>
                          <a:latin typeface="Book Antiqua" panose="02040602050305030304" pitchFamily="18" charset="0"/>
                        </a:rPr>
                        <a:t>Our Workforce</a:t>
                      </a:r>
                    </a:p>
                    <a:p>
                      <a:pPr marL="285750" indent="-285750">
                        <a:buFont typeface="Arial" charset="0"/>
                        <a:buChar char="•"/>
                      </a:pPr>
                      <a:r>
                        <a:rPr lang="en-US" sz="1600" dirty="0">
                          <a:solidFill>
                            <a:schemeClr val="tx1"/>
                          </a:solidFill>
                          <a:latin typeface="Book Antiqua" panose="02040602050305030304" pitchFamily="18" charset="0"/>
                        </a:rPr>
                        <a:t>Trust</a:t>
                      </a:r>
                    </a:p>
                    <a:p>
                      <a:pPr marL="285750" indent="-285750">
                        <a:buFont typeface="Arial" charset="0"/>
                        <a:buChar char="•"/>
                      </a:pPr>
                      <a:r>
                        <a:rPr lang="en-US" sz="1600" dirty="0">
                          <a:solidFill>
                            <a:schemeClr val="tx1"/>
                          </a:solidFill>
                          <a:latin typeface="Book Antiqua" panose="02040602050305030304" pitchFamily="18" charset="0"/>
                        </a:rPr>
                        <a:t>Diversity</a:t>
                      </a:r>
                    </a:p>
                    <a:p>
                      <a:pPr marL="285750" indent="-285750">
                        <a:buFont typeface="Arial" charset="0"/>
                        <a:buChar char="•"/>
                      </a:pPr>
                      <a:r>
                        <a:rPr lang="en-US" sz="1600" dirty="0">
                          <a:solidFill>
                            <a:schemeClr val="tx1"/>
                          </a:solidFill>
                          <a:latin typeface="Book Antiqua" panose="02040602050305030304" pitchFamily="18" charset="0"/>
                        </a:rPr>
                        <a:t>Empowerment</a:t>
                      </a:r>
                    </a:p>
                  </a:txBody>
                  <a:tcPr>
                    <a:noFill/>
                  </a:tcPr>
                </a:tc>
                <a:extLst>
                  <a:ext uri="{0D108BD9-81ED-4DB2-BD59-A6C34878D82A}">
                    <a16:rowId xmlns:a16="http://schemas.microsoft.com/office/drawing/2014/main" val="10000"/>
                  </a:ext>
                </a:extLst>
              </a:tr>
            </a:tbl>
          </a:graphicData>
        </a:graphic>
      </p:graphicFrame>
      <p:pic>
        <p:nvPicPr>
          <p:cNvPr id="11" name="Picture 10" descr="C:\Users\albernal\Pictures\logo.png"/>
          <p:cNvPicPr/>
          <p:nvPr/>
        </p:nvPicPr>
        <p:blipFill>
          <a:blip r:embed="rId3">
            <a:extLst>
              <a:ext uri="{28A0092B-C50C-407E-A947-70E740481C1C}">
                <a14:useLocalDpi xmlns:a14="http://schemas.microsoft.com/office/drawing/2010/main" val="0"/>
              </a:ext>
            </a:extLst>
          </a:blip>
          <a:stretch>
            <a:fillRect/>
          </a:stretch>
        </p:blipFill>
        <p:spPr bwMode="auto">
          <a:xfrm>
            <a:off x="223685" y="5536940"/>
            <a:ext cx="1028844" cy="1047896"/>
          </a:xfrm>
          <a:prstGeom prst="rect">
            <a:avLst/>
          </a:prstGeom>
          <a:noFill/>
          <a:ln>
            <a:noFill/>
          </a:ln>
        </p:spPr>
      </p:pic>
      <p:sp>
        <p:nvSpPr>
          <p:cNvPr id="12" name="TextBox 11"/>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Tree>
    <p:extLst>
      <p:ext uri="{BB962C8B-B14F-4D97-AF65-F5344CB8AC3E}">
        <p14:creationId xmlns:p14="http://schemas.microsoft.com/office/powerpoint/2010/main" val="1479024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8826820" y="6497900"/>
            <a:ext cx="301686" cy="369332"/>
          </a:xfrm>
          <a:prstGeom prst="rect">
            <a:avLst/>
          </a:prstGeom>
          <a:noFill/>
        </p:spPr>
        <p:txBody>
          <a:bodyPr wrap="none" rtlCol="0">
            <a:spAutoFit/>
          </a:bodyPr>
          <a:lstStyle/>
          <a:p>
            <a:r>
              <a:rPr lang="en-US" dirty="0">
                <a:solidFill>
                  <a:prstClr val="black"/>
                </a:solidFill>
              </a:rPr>
              <a:t>4</a:t>
            </a:r>
          </a:p>
        </p:txBody>
      </p:sp>
      <p:sp>
        <p:nvSpPr>
          <p:cNvPr id="7" name="Title 1"/>
          <p:cNvSpPr txBox="1">
            <a:spLocks/>
          </p:cNvSpPr>
          <p:nvPr/>
        </p:nvSpPr>
        <p:spPr>
          <a:xfrm>
            <a:off x="0" y="23456"/>
            <a:ext cx="9128506" cy="685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latin typeface="Book Antiqua" panose="02040602050305030304" pitchFamily="18" charset="0"/>
              </a:rPr>
              <a:t>2016 - 2019 DAS Strategic Plan</a:t>
            </a:r>
            <a:br>
              <a:rPr lang="en-US" altLang="en-US" sz="2400" dirty="0">
                <a:latin typeface="Book Antiqua" panose="02040602050305030304" pitchFamily="18" charset="0"/>
              </a:rPr>
            </a:br>
            <a:r>
              <a:rPr lang="en-US" altLang="en-US" sz="2400" b="1" i="1" dirty="0">
                <a:solidFill>
                  <a:schemeClr val="bg1">
                    <a:lumMod val="50000"/>
                  </a:schemeClr>
                </a:solidFill>
                <a:latin typeface="Book Antiqua" panose="02040602050305030304" pitchFamily="18" charset="0"/>
              </a:rPr>
              <a:t>Goals</a:t>
            </a:r>
          </a:p>
        </p:txBody>
      </p:sp>
      <p:graphicFrame>
        <p:nvGraphicFramePr>
          <p:cNvPr id="9" name="Group 139"/>
          <p:cNvGraphicFramePr>
            <a:graphicFrameLocks noGrp="1"/>
          </p:cNvGraphicFramePr>
          <p:nvPr>
            <p:extLst>
              <p:ext uri="{D42A27DB-BD31-4B8C-83A1-F6EECF244321}">
                <p14:modId xmlns:p14="http://schemas.microsoft.com/office/powerpoint/2010/main" val="2607787153"/>
              </p:ext>
            </p:extLst>
          </p:nvPr>
        </p:nvGraphicFramePr>
        <p:xfrm>
          <a:off x="477594" y="894301"/>
          <a:ext cx="8229600" cy="4608510"/>
        </p:xfrm>
        <a:graphic>
          <a:graphicData uri="http://schemas.openxmlformats.org/drawingml/2006/table">
            <a:tbl>
              <a:tblPr/>
              <a:tblGrid>
                <a:gridCol w="8229600">
                  <a:extLst>
                    <a:ext uri="{9D8B030D-6E8A-4147-A177-3AD203B41FA5}">
                      <a16:colId xmlns:a16="http://schemas.microsoft.com/office/drawing/2014/main" val="20000"/>
                    </a:ext>
                  </a:extLst>
                </a:gridCol>
              </a:tblGrid>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Book Antiqua" panose="02040602050305030304" pitchFamily="18" charset="0"/>
                        </a:rPr>
                        <a:t>Goal 1:  </a:t>
                      </a:r>
                      <a:r>
                        <a:rPr kumimoji="0" lang="en-US" sz="2000" b="0" i="0" u="none" strike="noStrike" cap="none" normalizeH="0" baseline="0" dirty="0">
                          <a:ln>
                            <a:noFill/>
                          </a:ln>
                          <a:solidFill>
                            <a:schemeClr val="tx1"/>
                          </a:solidFill>
                          <a:effectLst/>
                          <a:latin typeface="Book Antiqua" panose="02040602050305030304" pitchFamily="18" charset="0"/>
                        </a:rPr>
                        <a:t>Food Security</a:t>
                      </a:r>
                    </a:p>
                  </a:txBody>
                  <a:tcPr marT="45709" marB="4570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Book Antiqua" panose="02040602050305030304" pitchFamily="18" charset="0"/>
                        </a:rPr>
                        <a:t>Description:  </a:t>
                      </a:r>
                      <a:r>
                        <a:rPr lang="en-US" sz="2000" i="0" dirty="0">
                          <a:latin typeface="Book Antiqua" panose="02040602050305030304" pitchFamily="18" charset="0"/>
                        </a:rPr>
                        <a:t>Empower older adults to stay active and healthy by increasing food security and access to healthy food options</a:t>
                      </a:r>
                    </a:p>
                  </a:txBody>
                  <a:tcPr marT="45709" marB="4570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1"/>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Book Antiqua" panose="02040602050305030304" pitchFamily="18" charset="0"/>
                        </a:rPr>
                        <a:t>Strategies:</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pPr>
                      <a:r>
                        <a:rPr kumimoji="0" lang="en-US" sz="1800" b="0" i="0" u="none" strike="noStrike" cap="none" normalizeH="0" baseline="0" dirty="0">
                          <a:ln>
                            <a:noFill/>
                          </a:ln>
                          <a:solidFill>
                            <a:schemeClr val="tx1"/>
                          </a:solidFill>
                          <a:effectLst/>
                          <a:latin typeface="Book Antiqua" panose="02040602050305030304" pitchFamily="18" charset="0"/>
                        </a:rPr>
                        <a:t>Increase access to healthy food options for older adults by connecting them to local food systems</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pPr>
                      <a:r>
                        <a:rPr kumimoji="0" lang="en-US" sz="1800" b="0" i="0" u="none" strike="noStrike" cap="none" normalizeH="0" baseline="0" dirty="0">
                          <a:ln>
                            <a:noFill/>
                          </a:ln>
                          <a:solidFill>
                            <a:schemeClr val="tx1"/>
                          </a:solidFill>
                          <a:effectLst/>
                          <a:latin typeface="Book Antiqua" panose="02040602050305030304" pitchFamily="18" charset="0"/>
                        </a:rPr>
                        <a:t>Implement a person-centered approach to dining options</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pPr>
                      <a:r>
                        <a:rPr kumimoji="0" lang="en-US" sz="1800" b="0" i="0" u="none" strike="noStrike" cap="none" normalizeH="0" baseline="0" dirty="0">
                          <a:ln>
                            <a:noFill/>
                          </a:ln>
                          <a:solidFill>
                            <a:schemeClr val="tx1"/>
                          </a:solidFill>
                          <a:effectLst/>
                          <a:latin typeface="Book Antiqua" panose="02040602050305030304" pitchFamily="18" charset="0"/>
                        </a:rPr>
                        <a:t>Quarterly SNAP sign up days at senior centers</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pPr>
                      <a:r>
                        <a:rPr kumimoji="0" lang="en-US" sz="1800" b="0" i="0" u="none" strike="noStrike" cap="none" normalizeH="0" baseline="0" dirty="0">
                          <a:ln>
                            <a:noFill/>
                          </a:ln>
                          <a:solidFill>
                            <a:schemeClr val="tx1"/>
                          </a:solidFill>
                          <a:effectLst/>
                          <a:latin typeface="Book Antiqua" panose="02040602050305030304" pitchFamily="18" charset="0"/>
                        </a:rPr>
                        <a:t>Develop a partner group to support and implement a State Senior Hunger Summit</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pPr>
                      <a:r>
                        <a:rPr kumimoji="0" lang="en-US" sz="1800" b="0" i="0" u="none" strike="noStrike" cap="none" normalizeH="0" baseline="0" dirty="0">
                          <a:ln>
                            <a:noFill/>
                          </a:ln>
                          <a:solidFill>
                            <a:schemeClr val="tx1"/>
                          </a:solidFill>
                          <a:effectLst/>
                          <a:latin typeface="Book Antiqua" panose="02040602050305030304" pitchFamily="18" charset="0"/>
                        </a:rPr>
                        <a:t>Evaluate the extent of choice of dining options</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pPr>
                      <a:r>
                        <a:rPr kumimoji="0" lang="en-US" sz="1800" b="0" i="0" u="none" strike="noStrike" cap="none" normalizeH="0" baseline="0" dirty="0">
                          <a:ln>
                            <a:noFill/>
                          </a:ln>
                          <a:solidFill>
                            <a:schemeClr val="tx1"/>
                          </a:solidFill>
                          <a:effectLst/>
                          <a:latin typeface="Book Antiqua" panose="02040602050305030304" pitchFamily="18" charset="0"/>
                        </a:rPr>
                        <a:t>Expand the role of site councils to improve dining choices</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pPr>
                      <a:endParaRPr kumimoji="0" lang="en-US" sz="1800" b="1" i="0" u="none" strike="noStrike" cap="none" normalizeH="0" baseline="0" dirty="0">
                        <a:ln>
                          <a:noFill/>
                        </a:ln>
                        <a:solidFill>
                          <a:schemeClr val="tx1"/>
                        </a:solidFill>
                        <a:effectLst/>
                        <a:latin typeface="Book Antiqua" panose="0204060205030503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1" u="none" strike="noStrike" cap="none" normalizeH="0" baseline="0" dirty="0">
                          <a:ln>
                            <a:noFill/>
                          </a:ln>
                          <a:solidFill>
                            <a:schemeClr val="tx1"/>
                          </a:solidFill>
                          <a:effectLst/>
                          <a:latin typeface="Book Antiqua" panose="02040602050305030304" pitchFamily="18" charset="0"/>
                        </a:rPr>
                        <a:t>Adheres to Governor’s Goals of:  Health – Accessible care and active lifestyles</a:t>
                      </a:r>
                      <a:endParaRPr kumimoji="0" lang="en-US" sz="1800" b="0" i="1" u="none" strike="noStrike" cap="none" normalizeH="0" baseline="0" dirty="0">
                        <a:ln>
                          <a:noFill/>
                        </a:ln>
                        <a:solidFill>
                          <a:schemeClr val="tx1"/>
                        </a:solidFill>
                        <a:effectLst/>
                        <a:latin typeface="Book Antiqua" panose="02040602050305030304" pitchFamily="18" charset="0"/>
                      </a:endParaRPr>
                    </a:p>
                  </a:txBody>
                  <a:tcPr marT="45709" marB="4570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pic>
        <p:nvPicPr>
          <p:cNvPr id="10" name="Picture 9" descr="C:\Users\albernal\Pictures\logo.png"/>
          <p:cNvPicPr/>
          <p:nvPr/>
        </p:nvPicPr>
        <p:blipFill>
          <a:blip r:embed="rId3">
            <a:extLst>
              <a:ext uri="{28A0092B-C50C-407E-A947-70E740481C1C}">
                <a14:useLocalDpi xmlns:a14="http://schemas.microsoft.com/office/drawing/2010/main" val="0"/>
              </a:ext>
            </a:extLst>
          </a:blip>
          <a:stretch>
            <a:fillRect/>
          </a:stretch>
        </p:blipFill>
        <p:spPr bwMode="auto">
          <a:xfrm>
            <a:off x="193605" y="5595684"/>
            <a:ext cx="1028844" cy="1047896"/>
          </a:xfrm>
          <a:prstGeom prst="rect">
            <a:avLst/>
          </a:prstGeom>
          <a:noFill/>
          <a:ln>
            <a:noFill/>
          </a:ln>
        </p:spPr>
      </p:pic>
      <p:sp>
        <p:nvSpPr>
          <p:cNvPr id="8" name="TextBox 7"/>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Tree>
    <p:extLst>
      <p:ext uri="{BB962C8B-B14F-4D97-AF65-F5344CB8AC3E}">
        <p14:creationId xmlns:p14="http://schemas.microsoft.com/office/powerpoint/2010/main" val="372935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93882" y="445378"/>
            <a:ext cx="8280114" cy="584775"/>
          </a:xfrm>
          <a:prstGeom prst="rect">
            <a:avLst/>
          </a:prstGeom>
          <a:noFill/>
        </p:spPr>
        <p:txBody>
          <a:bodyPr wrap="square" rtlCol="0">
            <a:spAutoFit/>
          </a:bodyPr>
          <a:lstStyle/>
          <a:p>
            <a:pPr algn="ctr"/>
            <a:r>
              <a:rPr lang="en-US" sz="3200" b="1" dirty="0">
                <a:latin typeface="Book Antiqua"/>
                <a:cs typeface="Book Antiqua"/>
              </a:rPr>
              <a:t>Senior Hunger and Food Insecurity</a:t>
            </a:r>
          </a:p>
        </p:txBody>
      </p:sp>
      <p:sp>
        <p:nvSpPr>
          <p:cNvPr id="3" name="TextBox 2"/>
          <p:cNvSpPr txBox="1"/>
          <p:nvPr/>
        </p:nvSpPr>
        <p:spPr>
          <a:xfrm>
            <a:off x="590071" y="1851842"/>
            <a:ext cx="8087737" cy="830997"/>
          </a:xfrm>
          <a:prstGeom prst="rect">
            <a:avLst/>
          </a:prstGeom>
          <a:noFill/>
        </p:spPr>
        <p:txBody>
          <a:bodyPr wrap="square" rtlCol="0">
            <a:spAutoFit/>
          </a:bodyPr>
          <a:lstStyle/>
          <a:p>
            <a:r>
              <a:rPr lang="en-US" sz="2400" dirty="0">
                <a:latin typeface="Book Antiqua"/>
                <a:cs typeface="Book Antiqua"/>
              </a:rPr>
              <a:t>A complex relationship of food insecurity, older age, poverty, access to healthy appropriate food and more.</a:t>
            </a: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pic>
        <p:nvPicPr>
          <p:cNvPr id="11" name="Picture 10"/>
          <p:cNvPicPr>
            <a:picLocks noChangeAspect="1"/>
          </p:cNvPicPr>
          <p:nvPr/>
        </p:nvPicPr>
        <p:blipFill>
          <a:blip r:embed="rId4"/>
          <a:stretch>
            <a:fillRect/>
          </a:stretch>
        </p:blipFill>
        <p:spPr>
          <a:xfrm>
            <a:off x="638622" y="3370307"/>
            <a:ext cx="4770120" cy="1828800"/>
          </a:xfrm>
          <a:prstGeom prst="rect">
            <a:avLst/>
          </a:prstGeom>
        </p:spPr>
      </p:pic>
      <p:pic>
        <p:nvPicPr>
          <p:cNvPr id="12" name="Picture 11"/>
          <p:cNvPicPr>
            <a:picLocks noChangeAspect="1"/>
          </p:cNvPicPr>
          <p:nvPr/>
        </p:nvPicPr>
        <p:blipFill>
          <a:blip r:embed="rId5"/>
          <a:stretch>
            <a:fillRect/>
          </a:stretch>
        </p:blipFill>
        <p:spPr>
          <a:xfrm>
            <a:off x="6095011" y="3290187"/>
            <a:ext cx="2266950" cy="2019300"/>
          </a:xfrm>
          <a:prstGeom prst="rect">
            <a:avLst/>
          </a:prstGeom>
        </p:spPr>
      </p:pic>
      <p:sp>
        <p:nvSpPr>
          <p:cNvPr id="13" name="TextBox 12"/>
          <p:cNvSpPr txBox="1"/>
          <p:nvPr/>
        </p:nvSpPr>
        <p:spPr>
          <a:xfrm>
            <a:off x="8810636" y="6238956"/>
            <a:ext cx="301686" cy="369332"/>
          </a:xfrm>
          <a:prstGeom prst="rect">
            <a:avLst/>
          </a:prstGeom>
          <a:noFill/>
        </p:spPr>
        <p:txBody>
          <a:bodyPr wrap="none" rtlCol="0">
            <a:spAutoFit/>
          </a:bodyPr>
          <a:lstStyle/>
          <a:p>
            <a:r>
              <a:rPr lang="en-US" dirty="0">
                <a:solidFill>
                  <a:prstClr val="black"/>
                </a:solidFill>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p:nvPr/>
        </p:nvPicPr>
        <p:blipFill rotWithShape="1">
          <a:blip r:embed="rId4"/>
          <a:srcRect l="45353" t="16697" r="41471" b="19857"/>
          <a:stretch/>
        </p:blipFill>
        <p:spPr bwMode="auto">
          <a:xfrm>
            <a:off x="1995487" y="627132"/>
            <a:ext cx="5153025" cy="594360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31942" y="42357"/>
            <a:ext cx="8280114" cy="584775"/>
          </a:xfrm>
          <a:prstGeom prst="rect">
            <a:avLst/>
          </a:prstGeom>
          <a:noFill/>
        </p:spPr>
        <p:txBody>
          <a:bodyPr wrap="square" rtlCol="0">
            <a:spAutoFit/>
          </a:bodyPr>
          <a:lstStyle/>
          <a:p>
            <a:pPr algn="ctr"/>
            <a:r>
              <a:rPr lang="en-US" sz="3200" b="1" dirty="0">
                <a:latin typeface="Book Antiqua"/>
                <a:cs typeface="Book Antiqua"/>
              </a:rPr>
              <a:t>A National Problem</a:t>
            </a:r>
          </a:p>
        </p:txBody>
      </p:sp>
      <p:sp>
        <p:nvSpPr>
          <p:cNvPr id="10" name="TextBox 9"/>
          <p:cNvSpPr txBox="1"/>
          <p:nvPr/>
        </p:nvSpPr>
        <p:spPr>
          <a:xfrm>
            <a:off x="8810636" y="6190404"/>
            <a:ext cx="301686" cy="369332"/>
          </a:xfrm>
          <a:prstGeom prst="rect">
            <a:avLst/>
          </a:prstGeom>
          <a:noFill/>
        </p:spPr>
        <p:txBody>
          <a:bodyPr wrap="none" rtlCol="0">
            <a:spAutoFit/>
          </a:bodyPr>
          <a:lstStyle/>
          <a:p>
            <a:r>
              <a:rPr lang="en-US" dirty="0">
                <a:solidFill>
                  <a:prstClr val="black"/>
                </a:solidFill>
              </a:rPr>
              <a:t>6</a:t>
            </a:r>
          </a:p>
        </p:txBody>
      </p:sp>
    </p:spTree>
    <p:extLst>
      <p:ext uri="{BB962C8B-B14F-4D97-AF65-F5344CB8AC3E}">
        <p14:creationId xmlns:p14="http://schemas.microsoft.com/office/powerpoint/2010/main" val="84046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p:nvPr/>
        </p:nvPicPr>
        <p:blipFill rotWithShape="1">
          <a:blip r:embed="rId4"/>
          <a:srcRect l="44514" t="17750" r="43825" b="19502"/>
          <a:stretch/>
        </p:blipFill>
        <p:spPr bwMode="auto">
          <a:xfrm>
            <a:off x="2300287" y="572889"/>
            <a:ext cx="4543425" cy="594360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431942" y="8408"/>
            <a:ext cx="8280114" cy="584775"/>
          </a:xfrm>
          <a:prstGeom prst="rect">
            <a:avLst/>
          </a:prstGeom>
          <a:noFill/>
        </p:spPr>
        <p:txBody>
          <a:bodyPr wrap="square" rtlCol="0">
            <a:spAutoFit/>
          </a:bodyPr>
          <a:lstStyle/>
          <a:p>
            <a:pPr algn="ctr"/>
            <a:r>
              <a:rPr lang="en-US" sz="3200" b="1" dirty="0">
                <a:latin typeface="Book Antiqua"/>
                <a:cs typeface="Book Antiqua"/>
              </a:rPr>
              <a:t>A Georgia Problem</a:t>
            </a:r>
          </a:p>
        </p:txBody>
      </p:sp>
      <p:sp>
        <p:nvSpPr>
          <p:cNvPr id="10" name="TextBox 9"/>
          <p:cNvSpPr txBox="1"/>
          <p:nvPr/>
        </p:nvSpPr>
        <p:spPr>
          <a:xfrm>
            <a:off x="8810636" y="6206588"/>
            <a:ext cx="301686" cy="369332"/>
          </a:xfrm>
          <a:prstGeom prst="rect">
            <a:avLst/>
          </a:prstGeom>
          <a:noFill/>
        </p:spPr>
        <p:txBody>
          <a:bodyPr wrap="none" rtlCol="0">
            <a:spAutoFit/>
          </a:bodyPr>
          <a:lstStyle/>
          <a:p>
            <a:r>
              <a:rPr lang="en-US" dirty="0">
                <a:solidFill>
                  <a:prstClr val="black"/>
                </a:solidFill>
              </a:rPr>
              <a:t>7</a:t>
            </a:r>
          </a:p>
        </p:txBody>
      </p:sp>
    </p:spTree>
    <p:extLst>
      <p:ext uri="{BB962C8B-B14F-4D97-AF65-F5344CB8AC3E}">
        <p14:creationId xmlns:p14="http://schemas.microsoft.com/office/powerpoint/2010/main" val="3839846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5862" y="445378"/>
            <a:ext cx="8280114" cy="1077218"/>
          </a:xfrm>
          <a:prstGeom prst="rect">
            <a:avLst/>
          </a:prstGeom>
          <a:noFill/>
        </p:spPr>
        <p:txBody>
          <a:bodyPr wrap="square" rtlCol="0">
            <a:spAutoFit/>
          </a:bodyPr>
          <a:lstStyle/>
          <a:p>
            <a:pPr algn="ctr"/>
            <a:r>
              <a:rPr lang="en-US" sz="3200" b="1" dirty="0">
                <a:latin typeface="Book Antiqua"/>
                <a:cs typeface="Book Antiqua"/>
              </a:rPr>
              <a:t>Why is Senior Hunger An Issue in Georgia?</a:t>
            </a:r>
          </a:p>
        </p:txBody>
      </p:sp>
      <p:sp>
        <p:nvSpPr>
          <p:cNvPr id="3" name="TextBox 2"/>
          <p:cNvSpPr txBox="1"/>
          <p:nvPr/>
        </p:nvSpPr>
        <p:spPr>
          <a:xfrm>
            <a:off x="588239" y="1997496"/>
            <a:ext cx="8087737"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Book Antiqua"/>
                <a:cs typeface="Book Antiqua"/>
              </a:rPr>
              <a:t>Georgia has issues with access to healthy, appropriate food in both urban and rural areas</a:t>
            </a:r>
          </a:p>
          <a:p>
            <a:pPr marL="800100" lvl="1" indent="-342900">
              <a:buFont typeface="Arial" panose="020B0604020202020204" pitchFamily="34" charset="0"/>
              <a:buChar char="•"/>
            </a:pPr>
            <a:r>
              <a:rPr lang="en-US" sz="2800" dirty="0">
                <a:latin typeface="Book Antiqua"/>
                <a:cs typeface="Book Antiqua"/>
              </a:rPr>
              <a:t>Food Deserts</a:t>
            </a:r>
          </a:p>
          <a:p>
            <a:pPr marL="800100" lvl="1" indent="-342900">
              <a:buFont typeface="Arial" panose="020B0604020202020204" pitchFamily="34" charset="0"/>
              <a:buChar char="•"/>
            </a:pPr>
            <a:r>
              <a:rPr lang="en-US" sz="2800" dirty="0">
                <a:latin typeface="Book Antiqua"/>
                <a:cs typeface="Book Antiqua"/>
              </a:rPr>
              <a:t>Rural Counties with few or no grocery stores</a:t>
            </a:r>
          </a:p>
          <a:p>
            <a:pPr marL="800100" lvl="1" indent="-342900">
              <a:buFont typeface="Arial" panose="020B0604020202020204" pitchFamily="34" charset="0"/>
              <a:buChar char="•"/>
            </a:pPr>
            <a:r>
              <a:rPr lang="en-US" sz="2800" dirty="0">
                <a:latin typeface="Book Antiqua"/>
                <a:cs typeface="Book Antiqua"/>
              </a:rPr>
              <a:t>Limited Transportation Options</a:t>
            </a:r>
          </a:p>
          <a:p>
            <a:pPr marL="800100" lvl="1" indent="-342900">
              <a:buFont typeface="Arial" panose="020B0604020202020204" pitchFamily="34" charset="0"/>
              <a:buChar char="•"/>
            </a:pPr>
            <a:r>
              <a:rPr lang="en-US" sz="2800" dirty="0">
                <a:latin typeface="Book Antiqua"/>
                <a:cs typeface="Book Antiqua"/>
              </a:rPr>
              <a:t>Too Few Seniors Enrolled in SNAP</a:t>
            </a:r>
          </a:p>
          <a:p>
            <a:endParaRPr lang="en-US" sz="2800" dirty="0">
              <a:latin typeface="Book Antiqua"/>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
        <p:nvSpPr>
          <p:cNvPr id="7" name="TextBox 6"/>
          <p:cNvSpPr txBox="1"/>
          <p:nvPr/>
        </p:nvSpPr>
        <p:spPr>
          <a:xfrm>
            <a:off x="8810636" y="6230864"/>
            <a:ext cx="301686" cy="369332"/>
          </a:xfrm>
          <a:prstGeom prst="rect">
            <a:avLst/>
          </a:prstGeom>
          <a:noFill/>
        </p:spPr>
        <p:txBody>
          <a:bodyPr wrap="none" rtlCol="0">
            <a:spAutoFit/>
          </a:bodyPr>
          <a:lstStyle/>
          <a:p>
            <a:r>
              <a:rPr lang="en-US" dirty="0">
                <a:solidFill>
                  <a:prstClr val="black"/>
                </a:solidFill>
              </a:rPr>
              <a:t>8</a:t>
            </a:r>
          </a:p>
        </p:txBody>
      </p:sp>
    </p:spTree>
    <p:extLst>
      <p:ext uri="{BB962C8B-B14F-4D97-AF65-F5344CB8AC3E}">
        <p14:creationId xmlns:p14="http://schemas.microsoft.com/office/powerpoint/2010/main" val="413943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862" y="445378"/>
            <a:ext cx="8280114" cy="1077218"/>
          </a:xfrm>
          <a:prstGeom prst="rect">
            <a:avLst/>
          </a:prstGeom>
          <a:noFill/>
        </p:spPr>
        <p:txBody>
          <a:bodyPr wrap="square" rtlCol="0">
            <a:spAutoFit/>
          </a:bodyPr>
          <a:lstStyle/>
          <a:p>
            <a:pPr algn="ctr"/>
            <a:r>
              <a:rPr lang="en-US" sz="3200" b="1" dirty="0">
                <a:latin typeface="Book Antiqua" panose="02040602050305030304" pitchFamily="18" charset="0"/>
              </a:rPr>
              <a:t>Food Insecurity by </a:t>
            </a:r>
          </a:p>
          <a:p>
            <a:pPr algn="ctr"/>
            <a:r>
              <a:rPr lang="en-US" sz="3200" b="1" dirty="0">
                <a:latin typeface="Book Antiqua" panose="02040602050305030304" pitchFamily="18" charset="0"/>
              </a:rPr>
              <a:t>Planning and Service Area</a:t>
            </a:r>
            <a:endParaRPr lang="en-US" sz="3200" b="1" dirty="0">
              <a:latin typeface="Book Antiqua" panose="02040602050305030304" pitchFamily="18" charset="0"/>
              <a:cs typeface="Book Antiqua"/>
            </a:endParaRPr>
          </a:p>
        </p:txBody>
      </p:sp>
      <p:sp>
        <p:nvSpPr>
          <p:cNvPr id="3" name="TextBox 2"/>
          <p:cNvSpPr txBox="1"/>
          <p:nvPr/>
        </p:nvSpPr>
        <p:spPr>
          <a:xfrm>
            <a:off x="588239" y="1997496"/>
            <a:ext cx="8087737" cy="523220"/>
          </a:xfrm>
          <a:prstGeom prst="rect">
            <a:avLst/>
          </a:prstGeom>
          <a:noFill/>
        </p:spPr>
        <p:txBody>
          <a:bodyPr wrap="square" rtlCol="0">
            <a:spAutoFit/>
          </a:bodyPr>
          <a:lstStyle/>
          <a:p>
            <a:endParaRPr lang="en-US" sz="2800" dirty="0">
              <a:latin typeface="Book Antiqua"/>
              <a:cs typeface="Book Antiqua"/>
            </a:endParaRPr>
          </a:p>
        </p:txBody>
      </p:sp>
      <p:sp>
        <p:nvSpPr>
          <p:cNvPr id="4" name="TextBox 3"/>
          <p:cNvSpPr txBox="1"/>
          <p:nvPr/>
        </p:nvSpPr>
        <p:spPr>
          <a:xfrm>
            <a:off x="1224125" y="6210061"/>
            <a:ext cx="8280114" cy="276999"/>
          </a:xfrm>
          <a:prstGeom prst="rect">
            <a:avLst/>
          </a:prstGeom>
          <a:noFill/>
        </p:spPr>
        <p:txBody>
          <a:bodyPr wrap="square" rtlCol="0">
            <a:spAutoFit/>
          </a:bodyPr>
          <a:lstStyle/>
          <a:p>
            <a:r>
              <a:rPr lang="en-US" sz="1200" b="1" i="1" dirty="0">
                <a:latin typeface="Book Antiqua"/>
                <a:cs typeface="Book Antiqua"/>
              </a:rPr>
              <a:t>Georgia Department of Human Services</a:t>
            </a:r>
          </a:p>
        </p:txBody>
      </p:sp>
      <p:sp>
        <p:nvSpPr>
          <p:cNvPr id="5" name="TextBox 4"/>
          <p:cNvSpPr txBox="1"/>
          <p:nvPr/>
        </p:nvSpPr>
        <p:spPr>
          <a:xfrm>
            <a:off x="1224125" y="6043492"/>
            <a:ext cx="8280114" cy="246221"/>
          </a:xfrm>
          <a:prstGeom prst="rect">
            <a:avLst/>
          </a:prstGeom>
          <a:noFill/>
        </p:spPr>
        <p:txBody>
          <a:bodyPr wrap="square" rtlCol="0">
            <a:spAutoFit/>
          </a:bodyPr>
          <a:lstStyle/>
          <a:p>
            <a:r>
              <a:rPr lang="en-US" sz="1000" i="1" dirty="0">
                <a:latin typeface="Book Antiqua"/>
                <a:cs typeface="Book Antiqua"/>
              </a:rPr>
              <a:t>Division of Aging Services</a:t>
            </a:r>
          </a:p>
        </p:txBody>
      </p:sp>
      <p:sp>
        <p:nvSpPr>
          <p:cNvPr id="7" name="TextBox 6"/>
          <p:cNvSpPr txBox="1"/>
          <p:nvPr/>
        </p:nvSpPr>
        <p:spPr>
          <a:xfrm>
            <a:off x="8835162" y="6467039"/>
            <a:ext cx="271103" cy="369332"/>
          </a:xfrm>
          <a:prstGeom prst="rect">
            <a:avLst/>
          </a:prstGeom>
          <a:noFill/>
        </p:spPr>
        <p:txBody>
          <a:bodyPr wrap="square" rtlCol="0">
            <a:spAutoFit/>
          </a:bodyPr>
          <a:lstStyle/>
          <a:p>
            <a:r>
              <a:rPr lang="en-US" dirty="0">
                <a:solidFill>
                  <a:prstClr val="black"/>
                </a:solidFill>
              </a:rPr>
              <a:t>9</a:t>
            </a:r>
          </a:p>
        </p:txBody>
      </p:sp>
      <p:graphicFrame>
        <p:nvGraphicFramePr>
          <p:cNvPr id="8" name="Table 7"/>
          <p:cNvGraphicFramePr>
            <a:graphicFrameLocks noGrp="1"/>
          </p:cNvGraphicFramePr>
          <p:nvPr>
            <p:extLst>
              <p:ext uri="{D42A27DB-BD31-4B8C-83A1-F6EECF244321}">
                <p14:modId xmlns:p14="http://schemas.microsoft.com/office/powerpoint/2010/main" val="3120167210"/>
              </p:ext>
            </p:extLst>
          </p:nvPr>
        </p:nvGraphicFramePr>
        <p:xfrm>
          <a:off x="685800" y="1485144"/>
          <a:ext cx="7010400" cy="4097016"/>
        </p:xfrm>
        <a:graphic>
          <a:graphicData uri="http://schemas.openxmlformats.org/drawingml/2006/table">
            <a:tbl>
              <a:tblPr firstRow="1" firstCol="1" bandRow="1"/>
              <a:tblGrid>
                <a:gridCol w="4351283">
                  <a:extLst>
                    <a:ext uri="{9D8B030D-6E8A-4147-A177-3AD203B41FA5}">
                      <a16:colId xmlns:a16="http://schemas.microsoft.com/office/drawing/2014/main" val="20000"/>
                    </a:ext>
                  </a:extLst>
                </a:gridCol>
                <a:gridCol w="1450428">
                  <a:extLst>
                    <a:ext uri="{9D8B030D-6E8A-4147-A177-3AD203B41FA5}">
                      <a16:colId xmlns:a16="http://schemas.microsoft.com/office/drawing/2014/main" val="20001"/>
                    </a:ext>
                  </a:extLst>
                </a:gridCol>
                <a:gridCol w="1208689">
                  <a:extLst>
                    <a:ext uri="{9D8B030D-6E8A-4147-A177-3AD203B41FA5}">
                      <a16:colId xmlns:a16="http://schemas.microsoft.com/office/drawing/2014/main" val="20002"/>
                    </a:ext>
                  </a:extLst>
                </a:gridCol>
              </a:tblGrid>
              <a:tr h="292644">
                <a:tc>
                  <a:txBody>
                    <a:bodyPr/>
                    <a:lstStyle/>
                    <a:p>
                      <a:pPr algn="ctr">
                        <a:lnSpc>
                          <a:spcPct val="115000"/>
                        </a:lnSpc>
                      </a:pPr>
                      <a:r>
                        <a:rPr lang="en-US" sz="1600" dirty="0">
                          <a:effectLst/>
                          <a:latin typeface="+mj-lt"/>
                        </a:rPr>
                        <a:t>Overall 28.9%</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600" b="1" dirty="0">
                          <a:solidFill>
                            <a:srgbClr val="000000"/>
                          </a:solidFill>
                          <a:effectLst/>
                          <a:latin typeface="+mj-lt"/>
                          <a:ea typeface="Times New Roman" panose="02020603050405020304" pitchFamily="18" charset="0"/>
                          <a:cs typeface="Times New Roman" panose="02020603050405020304" pitchFamily="18" charset="0"/>
                        </a:rPr>
                        <a:t>Food Insecurity</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92644">
                <a:tc>
                  <a:txBody>
                    <a:bodyPr/>
                    <a:lstStyle/>
                    <a:p>
                      <a:pPr marL="0" marR="0" algn="ctr">
                        <a:lnSpc>
                          <a:spcPct val="115000"/>
                        </a:lnSpc>
                        <a:spcBef>
                          <a:spcPts val="0"/>
                        </a:spcBef>
                        <a:spcAft>
                          <a:spcPts val="0"/>
                        </a:spcAft>
                      </a:pPr>
                      <a:r>
                        <a:rPr lang="en-US" sz="1600" b="1" dirty="0">
                          <a:solidFill>
                            <a:srgbClr val="000000"/>
                          </a:solidFill>
                          <a:effectLst/>
                          <a:latin typeface="+mj-lt"/>
                          <a:ea typeface="Times New Roman" panose="02020603050405020304" pitchFamily="18" charset="0"/>
                          <a:cs typeface="Times New Roman" panose="02020603050405020304" pitchFamily="18" charset="0"/>
                        </a:rPr>
                        <a:t>PSA</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effectLst/>
                          <a:latin typeface="+mj-lt"/>
                          <a:ea typeface="Times New Roman" panose="02020603050405020304" pitchFamily="18" charset="0"/>
                          <a:cs typeface="Times New Roman" panose="02020603050405020304" pitchFamily="18" charset="0"/>
                        </a:rPr>
                        <a:t>%</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effectLst/>
                          <a:latin typeface="+mj-lt"/>
                          <a:ea typeface="Times New Roman" panose="02020603050405020304" pitchFamily="18" charset="0"/>
                          <a:cs typeface="Times New Roman" panose="02020603050405020304" pitchFamily="18" charset="0"/>
                        </a:rPr>
                        <a:t>Rank</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2644">
                <a:tc>
                  <a:txBody>
                    <a:bodyPr/>
                    <a:lstStyle/>
                    <a:p>
                      <a:pPr marL="0" marR="0">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1. Northwest Georgia</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42.70</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1</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7A7"/>
                    </a:solidFill>
                  </a:tcPr>
                </a:tc>
                <a:extLst>
                  <a:ext uri="{0D108BD9-81ED-4DB2-BD59-A6C34878D82A}">
                    <a16:rowId xmlns:a16="http://schemas.microsoft.com/office/drawing/2014/main" val="10002"/>
                  </a:ext>
                </a:extLst>
              </a:tr>
              <a:tr h="292644">
                <a:tc>
                  <a:txBody>
                    <a:bodyPr/>
                    <a:lstStyle/>
                    <a:p>
                      <a:pPr marL="0" marR="0">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 Georgia Mountains</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38.85</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1D1"/>
                    </a:solidFill>
                  </a:tcPr>
                </a:tc>
                <a:extLst>
                  <a:ext uri="{0D108BD9-81ED-4DB2-BD59-A6C34878D82A}">
                    <a16:rowId xmlns:a16="http://schemas.microsoft.com/office/drawing/2014/main" val="10003"/>
                  </a:ext>
                </a:extLst>
              </a:tr>
              <a:tr h="292644">
                <a:tc>
                  <a:txBody>
                    <a:bodyPr/>
                    <a:lstStyle/>
                    <a:p>
                      <a:pPr marL="0" marR="0">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7. Middle Georgia</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ABFF"/>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32.70</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ABFF"/>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3</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ABFF"/>
                    </a:solidFill>
                  </a:tcPr>
                </a:tc>
                <a:extLst>
                  <a:ext uri="{0D108BD9-81ED-4DB2-BD59-A6C34878D82A}">
                    <a16:rowId xmlns:a16="http://schemas.microsoft.com/office/drawing/2014/main" val="10004"/>
                  </a:ext>
                </a:extLst>
              </a:tr>
              <a:tr h="292644">
                <a:tc>
                  <a:txBody>
                    <a:bodyPr/>
                    <a:lstStyle/>
                    <a:p>
                      <a:pPr marL="0" marR="0">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11. Southern Georgia</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31.71</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4</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05"/>
                  </a:ext>
                </a:extLst>
              </a:tr>
              <a:tr h="292644">
                <a:tc>
                  <a:txBody>
                    <a:bodyPr/>
                    <a:lstStyle/>
                    <a:p>
                      <a:pPr marL="0" marR="0">
                        <a:lnSpc>
                          <a:spcPct val="115000"/>
                        </a:lnSpc>
                        <a:spcBef>
                          <a:spcPts val="0"/>
                        </a:spcBef>
                        <a:spcAft>
                          <a:spcPts val="0"/>
                        </a:spcAft>
                      </a:pPr>
                      <a:r>
                        <a:rPr lang="en-US" sz="1600">
                          <a:solidFill>
                            <a:srgbClr val="000000"/>
                          </a:solidFill>
                          <a:effectLst/>
                          <a:latin typeface="+mj-lt"/>
                          <a:ea typeface="Times New Roman" panose="02020603050405020304" pitchFamily="18" charset="0"/>
                          <a:cs typeface="Times New Roman" panose="02020603050405020304" pitchFamily="18" charset="0"/>
                        </a:rPr>
                        <a:t>12. Coastal Georgia</a:t>
                      </a:r>
                      <a:endParaRPr lang="en-US" sz="160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31.17</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5</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0006"/>
                  </a:ext>
                </a:extLst>
              </a:tr>
              <a:tr h="292644">
                <a:tc>
                  <a:txBody>
                    <a:bodyPr/>
                    <a:lstStyle/>
                    <a:p>
                      <a:pPr marL="0" marR="0">
                        <a:lnSpc>
                          <a:spcPct val="115000"/>
                        </a:lnSpc>
                        <a:spcBef>
                          <a:spcPts val="0"/>
                        </a:spcBef>
                        <a:spcAft>
                          <a:spcPts val="0"/>
                        </a:spcAft>
                      </a:pPr>
                      <a:r>
                        <a:rPr lang="en-US" sz="1600">
                          <a:solidFill>
                            <a:srgbClr val="000000"/>
                          </a:solidFill>
                          <a:effectLst/>
                          <a:latin typeface="+mj-lt"/>
                          <a:ea typeface="Times New Roman" panose="02020603050405020304" pitchFamily="18" charset="0"/>
                          <a:cs typeface="Times New Roman" panose="02020603050405020304" pitchFamily="18" charset="0"/>
                        </a:rPr>
                        <a:t>6. River Valley</a:t>
                      </a:r>
                      <a:endParaRPr lang="en-US" sz="160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28.56</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6</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07"/>
                  </a:ext>
                </a:extLst>
              </a:tr>
              <a:tr h="292644">
                <a:tc>
                  <a:txBody>
                    <a:bodyPr/>
                    <a:lstStyle/>
                    <a:p>
                      <a:pPr marL="0" marR="0">
                        <a:lnSpc>
                          <a:spcPct val="115000"/>
                        </a:lnSpc>
                        <a:spcBef>
                          <a:spcPts val="0"/>
                        </a:spcBef>
                        <a:spcAft>
                          <a:spcPts val="0"/>
                        </a:spcAft>
                      </a:pPr>
                      <a:r>
                        <a:rPr lang="en-US" sz="1600">
                          <a:solidFill>
                            <a:srgbClr val="000000"/>
                          </a:solidFill>
                          <a:effectLst/>
                          <a:latin typeface="+mj-lt"/>
                          <a:ea typeface="Times New Roman" panose="02020603050405020304" pitchFamily="18" charset="0"/>
                          <a:cs typeface="Times New Roman" panose="02020603050405020304" pitchFamily="18" charset="0"/>
                        </a:rPr>
                        <a:t>10. SOWEGA</a:t>
                      </a:r>
                      <a:endParaRPr lang="en-US" sz="160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27.68</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7</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8"/>
                  </a:ext>
                </a:extLst>
              </a:tr>
              <a:tr h="292644">
                <a:tc>
                  <a:txBody>
                    <a:bodyPr/>
                    <a:lstStyle/>
                    <a:p>
                      <a:pPr marL="0" marR="0">
                        <a:lnSpc>
                          <a:spcPct val="115000"/>
                        </a:lnSpc>
                        <a:spcBef>
                          <a:spcPts val="0"/>
                        </a:spcBef>
                        <a:spcAft>
                          <a:spcPts val="0"/>
                        </a:spcAft>
                      </a:pPr>
                      <a:r>
                        <a:rPr lang="en-US" sz="1600">
                          <a:solidFill>
                            <a:srgbClr val="000000"/>
                          </a:solidFill>
                          <a:effectLst/>
                          <a:latin typeface="+mj-lt"/>
                          <a:ea typeface="Times New Roman" panose="02020603050405020304" pitchFamily="18" charset="0"/>
                          <a:cs typeface="Times New Roman" panose="02020603050405020304" pitchFamily="18" charset="0"/>
                        </a:rPr>
                        <a:t>3. Atlanta Region</a:t>
                      </a:r>
                      <a:endParaRPr lang="en-US" sz="160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24.33</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8</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9"/>
                  </a:ext>
                </a:extLst>
              </a:tr>
              <a:tr h="292644">
                <a:tc>
                  <a:txBody>
                    <a:bodyPr/>
                    <a:lstStyle/>
                    <a:p>
                      <a:pPr marL="0" marR="0">
                        <a:lnSpc>
                          <a:spcPct val="115000"/>
                        </a:lnSpc>
                        <a:spcBef>
                          <a:spcPts val="0"/>
                        </a:spcBef>
                        <a:spcAft>
                          <a:spcPts val="0"/>
                        </a:spcAft>
                      </a:pPr>
                      <a:r>
                        <a:rPr lang="en-US" sz="1600">
                          <a:solidFill>
                            <a:srgbClr val="000000"/>
                          </a:solidFill>
                          <a:effectLst/>
                          <a:latin typeface="+mj-lt"/>
                          <a:ea typeface="Times New Roman" panose="02020603050405020304" pitchFamily="18" charset="0"/>
                          <a:cs typeface="Times New Roman" panose="02020603050405020304" pitchFamily="18" charset="0"/>
                        </a:rPr>
                        <a:t>9. Heart of Georgia/Altamaha</a:t>
                      </a:r>
                      <a:endParaRPr lang="en-US" sz="160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24.03</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9</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10"/>
                  </a:ext>
                </a:extLst>
              </a:tr>
              <a:tr h="292644">
                <a:tc>
                  <a:txBody>
                    <a:bodyPr/>
                    <a:lstStyle/>
                    <a:p>
                      <a:pPr marL="0" marR="0">
                        <a:lnSpc>
                          <a:spcPct val="115000"/>
                        </a:lnSpc>
                        <a:spcBef>
                          <a:spcPts val="0"/>
                        </a:spcBef>
                        <a:spcAft>
                          <a:spcPts val="0"/>
                        </a:spcAft>
                      </a:pPr>
                      <a:r>
                        <a:rPr lang="en-US" sz="1600">
                          <a:solidFill>
                            <a:srgbClr val="000000"/>
                          </a:solidFill>
                          <a:effectLst/>
                          <a:latin typeface="+mj-lt"/>
                          <a:ea typeface="Times New Roman" panose="02020603050405020304" pitchFamily="18" charset="0"/>
                          <a:cs typeface="Times New Roman" panose="02020603050405020304" pitchFamily="18" charset="0"/>
                        </a:rPr>
                        <a:t>5. Northeast Georgia</a:t>
                      </a:r>
                      <a:endParaRPr lang="en-US" sz="160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21.67</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10</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0011"/>
                  </a:ext>
                </a:extLst>
              </a:tr>
              <a:tr h="292644">
                <a:tc>
                  <a:txBody>
                    <a:bodyPr/>
                    <a:lstStyle/>
                    <a:p>
                      <a:pPr marL="0" marR="0">
                        <a:lnSpc>
                          <a:spcPct val="115000"/>
                        </a:lnSpc>
                        <a:spcBef>
                          <a:spcPts val="0"/>
                        </a:spcBef>
                        <a:spcAft>
                          <a:spcPts val="0"/>
                        </a:spcAft>
                      </a:pPr>
                      <a:r>
                        <a:rPr lang="en-US" sz="1600">
                          <a:solidFill>
                            <a:srgbClr val="000000"/>
                          </a:solidFill>
                          <a:effectLst/>
                          <a:latin typeface="+mj-lt"/>
                          <a:ea typeface="Times New Roman" panose="02020603050405020304" pitchFamily="18" charset="0"/>
                          <a:cs typeface="Times New Roman" panose="02020603050405020304" pitchFamily="18" charset="0"/>
                        </a:rPr>
                        <a:t>8. Central Savannah River</a:t>
                      </a:r>
                      <a:endParaRPr lang="en-US" sz="160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20.52</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gn="ctr">
                        <a:lnSpc>
                          <a:spcPct val="115000"/>
                        </a:lnSpc>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11</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2"/>
                  </a:ext>
                </a:extLst>
              </a:tr>
              <a:tr h="292644">
                <a:tc>
                  <a:txBody>
                    <a:bodyPr/>
                    <a:lstStyle/>
                    <a:p>
                      <a:pPr marL="0" marR="0">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4. Southern Crescent</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9FF"/>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18.93</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9FF"/>
                    </a:solidFill>
                  </a:tcPr>
                </a:tc>
                <a:tc>
                  <a:txBody>
                    <a:bodyPr/>
                    <a:lstStyle/>
                    <a:p>
                      <a:pPr marL="0" marR="0" algn="ctr">
                        <a:lnSpc>
                          <a:spcPct val="115000"/>
                        </a:lnSpc>
                        <a:spcBef>
                          <a:spcPts val="0"/>
                        </a:spcBef>
                        <a:spcAft>
                          <a:spcPts val="0"/>
                        </a:spcAft>
                      </a:pPr>
                      <a:r>
                        <a:rPr lang="en-US" sz="1600" dirty="0">
                          <a:solidFill>
                            <a:srgbClr val="000000"/>
                          </a:solidFill>
                          <a:effectLst/>
                          <a:latin typeface="+mj-lt"/>
                          <a:ea typeface="Times New Roman" panose="02020603050405020304" pitchFamily="18" charset="0"/>
                          <a:cs typeface="Times New Roman" panose="02020603050405020304" pitchFamily="18" charset="0"/>
                        </a:rPr>
                        <a:t>12</a:t>
                      </a:r>
                      <a:endParaRPr lang="en-US" sz="1600" dirty="0">
                        <a:effectLst/>
                        <a:latin typeface="+mj-lt"/>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9FF"/>
                    </a:solidFill>
                  </a:tcPr>
                </a:tc>
                <a:extLst>
                  <a:ext uri="{0D108BD9-81ED-4DB2-BD59-A6C34878D82A}">
                    <a16:rowId xmlns:a16="http://schemas.microsoft.com/office/drawing/2014/main" val="10013"/>
                  </a:ext>
                </a:extLst>
              </a:tr>
            </a:tbl>
          </a:graphicData>
        </a:graphic>
      </p:graphicFrame>
      <p:pic>
        <p:nvPicPr>
          <p:cNvPr id="9" name="Picture 8" descr="C:\Users\albernal\Pictures\logo.png"/>
          <p:cNvPicPr/>
          <p:nvPr/>
        </p:nvPicPr>
        <p:blipFill>
          <a:blip r:embed="rId3">
            <a:extLst>
              <a:ext uri="{28A0092B-C50C-407E-A947-70E740481C1C}">
                <a14:useLocalDpi xmlns:a14="http://schemas.microsoft.com/office/drawing/2010/main" val="0"/>
              </a:ext>
            </a:extLst>
          </a:blip>
          <a:stretch>
            <a:fillRect/>
          </a:stretch>
        </p:blipFill>
        <p:spPr bwMode="auto">
          <a:xfrm>
            <a:off x="223685" y="5741826"/>
            <a:ext cx="1028844" cy="1047896"/>
          </a:xfrm>
          <a:prstGeom prst="rect">
            <a:avLst/>
          </a:prstGeom>
          <a:noFill/>
          <a:ln>
            <a:noFill/>
          </a:ln>
        </p:spPr>
      </p:pic>
    </p:spTree>
    <p:extLst>
      <p:ext uri="{BB962C8B-B14F-4D97-AF65-F5344CB8AC3E}">
        <p14:creationId xmlns:p14="http://schemas.microsoft.com/office/powerpoint/2010/main" val="3919556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1304</Words>
  <Application>Microsoft Office PowerPoint</Application>
  <PresentationFormat>On-screen Show (4:3)</PresentationFormat>
  <Paragraphs>321</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Book Antiqua</vt:lpstr>
      <vt:lpstr>Calibri</vt:lpstr>
      <vt:lpstr>Calibri (Body)</vt:lpstr>
      <vt:lpstr>Times New Roman</vt:lpstr>
      <vt:lpstr>Office Theme</vt:lpstr>
      <vt:lpstr>Senior Hunger and  Food Insecurity in Georgia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Maximizing Margaret’s  SNAP Benefits with the SMED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Tahni Segars</dc:creator>
  <cp:lastModifiedBy>Abby Cox</cp:lastModifiedBy>
  <cp:revision>66</cp:revision>
  <cp:lastPrinted>2016-08-19T15:56:01Z</cp:lastPrinted>
  <dcterms:created xsi:type="dcterms:W3CDTF">2015-12-22T03:12:10Z</dcterms:created>
  <dcterms:modified xsi:type="dcterms:W3CDTF">2016-08-23T16:25:51Z</dcterms:modified>
</cp:coreProperties>
</file>