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2" r:id="rId1"/>
  </p:sldMasterIdLst>
  <p:notesMasterIdLst>
    <p:notesMasterId r:id="rId13"/>
  </p:notesMasterIdLst>
  <p:sldIdLst>
    <p:sldId id="256" r:id="rId2"/>
    <p:sldId id="257" r:id="rId3"/>
    <p:sldId id="258" r:id="rId4"/>
    <p:sldId id="261" r:id="rId5"/>
    <p:sldId id="269" r:id="rId6"/>
    <p:sldId id="262" r:id="rId7"/>
    <p:sldId id="263" r:id="rId8"/>
    <p:sldId id="264" r:id="rId9"/>
    <p:sldId id="265" r:id="rId10"/>
    <p:sldId id="266" r:id="rId11"/>
    <p:sldId id="267" r:id="rId1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76" autoAdjust="0"/>
    <p:restoredTop sz="94737" autoAdjust="0"/>
  </p:normalViewPr>
  <p:slideViewPr>
    <p:cSldViewPr snapToGrid="0" snapToObjects="1">
      <p:cViewPr>
        <p:scale>
          <a:sx n="50" d="100"/>
          <a:sy n="50" d="100"/>
        </p:scale>
        <p:origin x="1190" y="29"/>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60" d="100"/>
        <a:sy n="160" d="100"/>
      </p:scale>
      <p:origin x="0" y="-612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6725"/>
          </a:xfrm>
          <a:prstGeom prst="rect">
            <a:avLst/>
          </a:prstGeom>
        </p:spPr>
        <p:txBody>
          <a:bodyPr vert="horz" lIns="91435" tIns="45717" rIns="91435" bIns="45717" rtlCol="0"/>
          <a:lstStyle>
            <a:lvl1pPr algn="l">
              <a:defRPr sz="1200"/>
            </a:lvl1pPr>
          </a:lstStyle>
          <a:p>
            <a:endParaRPr lang="en-US" dirty="0"/>
          </a:p>
        </p:txBody>
      </p:sp>
      <p:sp>
        <p:nvSpPr>
          <p:cNvPr id="3" name="Date Placeholder 2"/>
          <p:cNvSpPr>
            <a:spLocks noGrp="1"/>
          </p:cNvSpPr>
          <p:nvPr>
            <p:ph type="dt" idx="1"/>
          </p:nvPr>
        </p:nvSpPr>
        <p:spPr>
          <a:xfrm>
            <a:off x="3970339" y="0"/>
            <a:ext cx="3038475" cy="466725"/>
          </a:xfrm>
          <a:prstGeom prst="rect">
            <a:avLst/>
          </a:prstGeom>
        </p:spPr>
        <p:txBody>
          <a:bodyPr vert="horz" lIns="91435" tIns="45717" rIns="91435" bIns="45717" rtlCol="0"/>
          <a:lstStyle>
            <a:lvl1pPr algn="r">
              <a:defRPr sz="1200"/>
            </a:lvl1pPr>
          </a:lstStyle>
          <a:p>
            <a:fld id="{CD5C8097-23FD-42ED-93A1-5E912488927E}" type="datetimeFigureOut">
              <a:rPr lang="en-US" smtClean="0"/>
              <a:t>2/17/2016</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35" tIns="45717" rIns="91435" bIns="45717"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35" tIns="45717" rIns="91435" bIns="4571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676"/>
            <a:ext cx="3038475" cy="466725"/>
          </a:xfrm>
          <a:prstGeom prst="rect">
            <a:avLst/>
          </a:prstGeom>
        </p:spPr>
        <p:txBody>
          <a:bodyPr vert="horz" lIns="91435" tIns="45717" rIns="91435" bIns="4571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9" y="8829676"/>
            <a:ext cx="3038475" cy="466725"/>
          </a:xfrm>
          <a:prstGeom prst="rect">
            <a:avLst/>
          </a:prstGeom>
        </p:spPr>
        <p:txBody>
          <a:bodyPr vert="horz" lIns="91435" tIns="45717" rIns="91435" bIns="45717" rtlCol="0" anchor="b"/>
          <a:lstStyle>
            <a:lvl1pPr algn="r">
              <a:defRPr sz="1200"/>
            </a:lvl1pPr>
          </a:lstStyle>
          <a:p>
            <a:fld id="{FF93684A-80E9-4040-BC8F-7D70822BD625}" type="slidenum">
              <a:rPr lang="en-US" smtClean="0"/>
              <a:t>‹#›</a:t>
            </a:fld>
            <a:endParaRPr lang="en-US" dirty="0"/>
          </a:p>
        </p:txBody>
      </p:sp>
    </p:spTree>
    <p:extLst>
      <p:ext uri="{BB962C8B-B14F-4D97-AF65-F5344CB8AC3E}">
        <p14:creationId xmlns:p14="http://schemas.microsoft.com/office/powerpoint/2010/main" val="1830777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93684A-80E9-4040-BC8F-7D70822BD625}" type="slidenum">
              <a:rPr lang="en-US" smtClean="0"/>
              <a:t>4</a:t>
            </a:fld>
            <a:endParaRPr lang="en-US" dirty="0"/>
          </a:p>
        </p:txBody>
      </p:sp>
    </p:spTree>
    <p:extLst>
      <p:ext uri="{BB962C8B-B14F-4D97-AF65-F5344CB8AC3E}">
        <p14:creationId xmlns:p14="http://schemas.microsoft.com/office/powerpoint/2010/main" val="1166206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93684A-80E9-4040-BC8F-7D70822BD625}"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996134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3"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351164" y="4717123"/>
            <a:ext cx="6431539" cy="461665"/>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Board Meeting February 17, 2016</a:t>
            </a:r>
            <a:endParaRPr lang="en-US" sz="2400" b="1" dirty="0">
              <a:latin typeface="Arial" panose="020B0604020202020204" pitchFamily="34" charset="0"/>
              <a:cs typeface="Arial" panose="020B0604020202020204" pitchFamily="34" charset="0"/>
            </a:endParaRPr>
          </a:p>
        </p:txBody>
      </p:sp>
      <p:sp>
        <p:nvSpPr>
          <p:cNvPr id="3" name="TextBox 2"/>
          <p:cNvSpPr txBox="1"/>
          <p:nvPr/>
        </p:nvSpPr>
        <p:spPr>
          <a:xfrm>
            <a:off x="1351164" y="5241490"/>
            <a:ext cx="6431539" cy="400110"/>
          </a:xfrm>
          <a:prstGeom prst="rect">
            <a:avLst/>
          </a:prstGeom>
          <a:noFill/>
        </p:spPr>
        <p:txBody>
          <a:bodyPr wrap="square" rtlCol="0">
            <a:spAutoFit/>
          </a:bodyPr>
          <a:lstStyle/>
          <a:p>
            <a:pPr algn="ctr"/>
            <a:r>
              <a:rPr lang="en-US" sz="2000" dirty="0" smtClean="0">
                <a:latin typeface="Arial" panose="020B0604020202020204" pitchFamily="34" charset="0"/>
                <a:cs typeface="Arial" panose="020B0604020202020204" pitchFamily="34" charset="0"/>
              </a:rPr>
              <a:t>Tanguler Gray</a:t>
            </a:r>
            <a:endParaRPr lang="en-US" sz="2000" dirty="0">
              <a:latin typeface="Arial" panose="020B0604020202020204" pitchFamily="34" charset="0"/>
              <a:cs typeface="Arial" panose="020B0604020202020204" pitchFamily="34" charset="0"/>
            </a:endParaRPr>
          </a:p>
        </p:txBody>
      </p:sp>
      <p:sp>
        <p:nvSpPr>
          <p:cNvPr id="4" name="TextBox 3"/>
          <p:cNvSpPr txBox="1"/>
          <p:nvPr/>
        </p:nvSpPr>
        <p:spPr>
          <a:xfrm>
            <a:off x="1351164" y="5606852"/>
            <a:ext cx="6431539" cy="338554"/>
          </a:xfrm>
          <a:prstGeom prst="rect">
            <a:avLst/>
          </a:prstGeom>
          <a:noFill/>
        </p:spPr>
        <p:txBody>
          <a:bodyPr wrap="square" rtlCol="0">
            <a:spAutoFit/>
          </a:bodyPr>
          <a:lstStyle/>
          <a:p>
            <a:pPr algn="ctr"/>
            <a:r>
              <a:rPr lang="en-US" sz="1600" dirty="0" smtClean="0">
                <a:latin typeface="Arial" panose="020B0604020202020204" pitchFamily="34" charset="0"/>
                <a:cs typeface="Arial" panose="020B0604020202020204" pitchFamily="34" charset="0"/>
              </a:rPr>
              <a:t>Child Support Director</a:t>
            </a:r>
            <a:endParaRPr lang="en-US" sz="1600" dirty="0">
              <a:latin typeface="Arial" panose="020B0604020202020204" pitchFamily="34" charset="0"/>
              <a:cs typeface="Arial" panose="020B0604020202020204" pitchFamily="34" charset="0"/>
            </a:endParaRPr>
          </a:p>
        </p:txBody>
      </p:sp>
      <p:sp>
        <p:nvSpPr>
          <p:cNvPr id="5" name="TextBox 4"/>
          <p:cNvSpPr txBox="1"/>
          <p:nvPr/>
        </p:nvSpPr>
        <p:spPr>
          <a:xfrm>
            <a:off x="1351164" y="6214244"/>
            <a:ext cx="6431539" cy="307777"/>
          </a:xfrm>
          <a:prstGeom prst="rect">
            <a:avLst/>
          </a:prstGeom>
          <a:noFill/>
        </p:spPr>
        <p:txBody>
          <a:bodyPr wrap="square" rtlCol="0">
            <a:spAutoFit/>
          </a:bodyPr>
          <a:lstStyle/>
          <a:p>
            <a:pPr algn="ctr"/>
            <a:r>
              <a:rPr lang="en-US" sz="1400" b="1" i="1" dirty="0" smtClean="0">
                <a:latin typeface="Book Antiqua"/>
                <a:cs typeface="Book Antiqua"/>
              </a:rPr>
              <a:t>Stronger Families for a Stronger Georgia</a:t>
            </a:r>
            <a:endParaRPr lang="en-US" sz="1400" b="1" i="1" dirty="0">
              <a:latin typeface="Book Antiqua"/>
              <a:cs typeface="Book Antiqua"/>
            </a:endParaRPr>
          </a:p>
        </p:txBody>
      </p:sp>
      <p:sp>
        <p:nvSpPr>
          <p:cNvPr id="6" name="TextBox 5"/>
          <p:cNvSpPr txBox="1"/>
          <p:nvPr/>
        </p:nvSpPr>
        <p:spPr>
          <a:xfrm>
            <a:off x="7782703" y="6247373"/>
            <a:ext cx="1270000" cy="246221"/>
          </a:xfrm>
          <a:prstGeom prst="rect">
            <a:avLst/>
          </a:prstGeom>
          <a:noFill/>
        </p:spPr>
        <p:txBody>
          <a:bodyPr wrap="square" rtlCol="0">
            <a:spAutoFit/>
          </a:bodyPr>
          <a:lstStyle/>
          <a:p>
            <a:pPr algn="r"/>
            <a:r>
              <a:rPr lang="en-US" sz="1000" dirty="0" smtClean="0">
                <a:latin typeface="Arial" panose="020B0604020202020204" pitchFamily="34" charset="0"/>
                <a:cs typeface="Arial" panose="020B0604020202020204" pitchFamily="34" charset="0"/>
              </a:rPr>
              <a:t>02/11/16</a:t>
            </a:r>
            <a:endParaRPr lang="en-US" sz="10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1" name="Rounded Rectangle 10"/>
          <p:cNvSpPr/>
          <p:nvPr/>
        </p:nvSpPr>
        <p:spPr>
          <a:xfrm>
            <a:off x="169138" y="3957255"/>
            <a:ext cx="8729230" cy="137828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b="1" dirty="0" smtClean="0">
                <a:latin typeface="Arial" panose="020B0604020202020204" pitchFamily="34" charset="0"/>
                <a:cs typeface="Arial" panose="020B0604020202020204" pitchFamily="34" charset="0"/>
              </a:rPr>
              <a:t>QMATIC</a:t>
            </a:r>
            <a:r>
              <a:rPr lang="en-US" sz="1400" b="1" dirty="0" smtClean="0">
                <a:latin typeface="Arial" panose="020B0604020202020204" pitchFamily="34" charset="0"/>
                <a:cs typeface="Arial" panose="020B0604020202020204" pitchFamily="34" charset="0"/>
              </a:rPr>
              <a:t> - </a:t>
            </a:r>
            <a:r>
              <a:rPr lang="en-US" b="1" dirty="0" smtClean="0">
                <a:solidFill>
                  <a:srgbClr val="FF0000"/>
                </a:solidFill>
                <a:latin typeface="Arial" panose="020B0604020202020204" pitchFamily="34" charset="0"/>
                <a:cs typeface="Arial" panose="020B0604020202020204" pitchFamily="34" charset="0"/>
              </a:rPr>
              <a:t>NOW</a:t>
            </a:r>
            <a:endParaRPr lang="en-US" b="1" dirty="0">
              <a:solidFill>
                <a:srgbClr val="FF0000"/>
              </a:solidFill>
              <a:latin typeface="Arial" panose="020B0604020202020204" pitchFamily="34" charset="0"/>
              <a:cs typeface="Arial" panose="020B0604020202020204" pitchFamily="34" charset="0"/>
            </a:endParaRPr>
          </a:p>
          <a:p>
            <a:pPr algn="just"/>
            <a:r>
              <a:rPr 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The Qmatic Lobby Management System went live in the East Point Office December 1, 2015!  This new system allows our organization to systematically manage the customer’s journey from the very first point of contact to the last customer touch point</a:t>
            </a:r>
            <a:r>
              <a:rPr lang="en-US" sz="14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T</a:t>
            </a:r>
            <a:r>
              <a:rPr lang="en-US" sz="1400" dirty="0" smtClean="0">
                <a:solidFill>
                  <a:srgbClr val="000000"/>
                </a:solidFill>
                <a:latin typeface="Arial" panose="020B0604020202020204" pitchFamily="34" charset="0"/>
                <a:ea typeface="Calibri" panose="020F0502020204030204" pitchFamily="34" charset="0"/>
                <a:cs typeface="Arial" panose="020B0604020202020204" pitchFamily="34" charset="0"/>
              </a:rPr>
              <a:t>he </a:t>
            </a:r>
            <a:r>
              <a:rPr 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East Point office is already seeing major improvement in customer service.  Since the launch date, East Point has seen over 2,000 customers achieving above the service level on 80% of these customers.</a:t>
            </a:r>
            <a:endParaRPr lang="en-US" sz="1400" dirty="0">
              <a:latin typeface="Arial" panose="020B0604020202020204" pitchFamily="34" charset="0"/>
              <a:cs typeface="Arial" panose="020B0604020202020204" pitchFamily="34" charset="0"/>
            </a:endParaRPr>
          </a:p>
        </p:txBody>
      </p:sp>
      <p:sp>
        <p:nvSpPr>
          <p:cNvPr id="2" name="TextBox 1"/>
          <p:cNvSpPr txBox="1"/>
          <p:nvPr/>
        </p:nvSpPr>
        <p:spPr>
          <a:xfrm>
            <a:off x="400192" y="232059"/>
            <a:ext cx="8280114" cy="461665"/>
          </a:xfrm>
          <a:prstGeom prst="rect">
            <a:avLst/>
          </a:prstGeom>
          <a:noFill/>
        </p:spPr>
        <p:txBody>
          <a:bodyPr wrap="square" rtlCol="0">
            <a:spAutoFit/>
          </a:bodyPr>
          <a:lstStyle/>
          <a:p>
            <a:pPr algn="ctr"/>
            <a:r>
              <a:rPr lang="en-US" sz="2400" b="1" dirty="0" smtClean="0">
                <a:solidFill>
                  <a:prstClr val="black"/>
                </a:solidFill>
                <a:latin typeface="Arial" panose="020B0604020202020204" pitchFamily="34" charset="0"/>
                <a:cs typeface="Arial" panose="020B0604020202020204" pitchFamily="34" charset="0"/>
              </a:rPr>
              <a:t>Future Customer Engagement </a:t>
            </a:r>
            <a:endParaRPr lang="en-US" sz="2400" b="1" dirty="0">
              <a:solidFill>
                <a:prstClr val="black"/>
              </a:solidFill>
              <a:latin typeface="Arial" panose="020B0604020202020204" pitchFamily="34" charset="0"/>
              <a:cs typeface="Arial" panose="020B0604020202020204" pitchFamily="34" charset="0"/>
            </a:endParaRPr>
          </a:p>
        </p:txBody>
      </p:sp>
      <p:sp>
        <p:nvSpPr>
          <p:cNvPr id="4" name="TextBox 3"/>
          <p:cNvSpPr txBox="1"/>
          <p:nvPr/>
        </p:nvSpPr>
        <p:spPr>
          <a:xfrm>
            <a:off x="1224125" y="6210061"/>
            <a:ext cx="8280114" cy="276999"/>
          </a:xfrm>
          <a:prstGeom prst="rect">
            <a:avLst/>
          </a:prstGeom>
          <a:noFill/>
        </p:spPr>
        <p:txBody>
          <a:bodyPr wrap="square" rtlCol="0">
            <a:spAutoFit/>
          </a:bodyPr>
          <a:lstStyle/>
          <a:p>
            <a:r>
              <a:rPr lang="en-US" sz="1200" b="1" i="1" dirty="0" smtClean="0">
                <a:solidFill>
                  <a:prstClr val="black"/>
                </a:solidFill>
                <a:latin typeface="Book Antiqua"/>
                <a:cs typeface="Book Antiqua"/>
              </a:rPr>
              <a:t>Georgia Department of Human Services</a:t>
            </a:r>
            <a:endParaRPr lang="en-US" sz="1200" b="1" i="1" dirty="0">
              <a:solidFill>
                <a:prstClr val="black"/>
              </a:solidFill>
              <a:latin typeface="Book Antiqua"/>
              <a:cs typeface="Book Antiqua"/>
            </a:endParaRPr>
          </a:p>
        </p:txBody>
      </p:sp>
      <p:sp>
        <p:nvSpPr>
          <p:cNvPr id="5" name="TextBox 4"/>
          <p:cNvSpPr txBox="1"/>
          <p:nvPr/>
        </p:nvSpPr>
        <p:spPr>
          <a:xfrm>
            <a:off x="1224125" y="6043492"/>
            <a:ext cx="8280114" cy="246221"/>
          </a:xfrm>
          <a:prstGeom prst="rect">
            <a:avLst/>
          </a:prstGeom>
          <a:noFill/>
        </p:spPr>
        <p:txBody>
          <a:bodyPr wrap="square" rtlCol="0">
            <a:spAutoFit/>
          </a:bodyPr>
          <a:lstStyle/>
          <a:p>
            <a:r>
              <a:rPr lang="en-US" sz="1000" i="1" dirty="0" smtClean="0">
                <a:solidFill>
                  <a:prstClr val="black"/>
                </a:solidFill>
                <a:latin typeface="Book Antiqua"/>
                <a:cs typeface="Book Antiqua"/>
              </a:rPr>
              <a:t>Division of  Child Support Services</a:t>
            </a:r>
            <a:endParaRPr lang="en-US" sz="1000" i="1" dirty="0">
              <a:solidFill>
                <a:prstClr val="black"/>
              </a:solidFill>
              <a:latin typeface="Book Antiqua"/>
              <a:cs typeface="Book Antiqua"/>
            </a:endParaRPr>
          </a:p>
        </p:txBody>
      </p:sp>
      <p:sp>
        <p:nvSpPr>
          <p:cNvPr id="6" name="Rounded Rectangle 5"/>
          <p:cNvSpPr/>
          <p:nvPr/>
        </p:nvSpPr>
        <p:spPr>
          <a:xfrm>
            <a:off x="173469" y="913490"/>
            <a:ext cx="8724899" cy="86807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b="1" dirty="0">
                <a:latin typeface="Arial" panose="020B0604020202020204" pitchFamily="34" charset="0"/>
                <a:cs typeface="Arial" panose="020B0604020202020204" pitchFamily="34" charset="0"/>
              </a:rPr>
              <a:t>Customer Online Service (COS) </a:t>
            </a:r>
            <a:r>
              <a:rPr lang="en-US" sz="1600" b="1" dirty="0" smtClean="0">
                <a:latin typeface="Arial" panose="020B0604020202020204" pitchFamily="34" charset="0"/>
                <a:cs typeface="Arial" panose="020B0604020202020204" pitchFamily="34" charset="0"/>
              </a:rPr>
              <a:t>Rebranding</a:t>
            </a:r>
          </a:p>
          <a:p>
            <a:pPr algn="ctr"/>
            <a:r>
              <a:rPr lang="en-US" sz="1400" b="1" dirty="0" smtClean="0">
                <a:solidFill>
                  <a:schemeClr val="tx1"/>
                </a:solidFill>
                <a:latin typeface="Arial" panose="020B0604020202020204" pitchFamily="34" charset="0"/>
                <a:cs typeface="Arial" panose="020B0604020202020204" pitchFamily="34" charset="0"/>
              </a:rPr>
              <a:t>Fall 2017</a:t>
            </a:r>
            <a:endParaRPr lang="en-US" sz="1400" b="1" dirty="0">
              <a:solidFill>
                <a:schemeClr val="tx1"/>
              </a:solidFill>
              <a:latin typeface="Arial" panose="020B0604020202020204" pitchFamily="34" charset="0"/>
              <a:cs typeface="Arial" panose="020B0604020202020204" pitchFamily="34" charset="0"/>
            </a:endParaRPr>
          </a:p>
          <a:p>
            <a:pPr algn="just"/>
            <a:r>
              <a:rPr lang="en-US" sz="1400" dirty="0">
                <a:latin typeface="Arial" panose="020B0604020202020204" pitchFamily="34" charset="0"/>
                <a:cs typeface="Arial" panose="020B0604020202020204" pitchFamily="34" charset="0"/>
              </a:rPr>
              <a:t>Customer online service (COS) web pages in support of rebranding will be modified/re-designed to make it more informative and user-friendly in order to reduce walk in traffic and to increase self-service options.</a:t>
            </a:r>
          </a:p>
        </p:txBody>
      </p:sp>
      <p:sp>
        <p:nvSpPr>
          <p:cNvPr id="7" name="Rounded Rectangle 6"/>
          <p:cNvSpPr/>
          <p:nvPr/>
        </p:nvSpPr>
        <p:spPr>
          <a:xfrm>
            <a:off x="173468" y="2968607"/>
            <a:ext cx="8729232" cy="98864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b="1" dirty="0">
                <a:latin typeface="Arial" panose="020B0604020202020204" pitchFamily="34" charset="0"/>
                <a:cs typeface="Arial" panose="020B0604020202020204" pitchFamily="34" charset="0"/>
              </a:rPr>
              <a:t>Mobile </a:t>
            </a:r>
            <a:r>
              <a:rPr lang="en-US" sz="1600" b="1" dirty="0" smtClean="0">
                <a:latin typeface="Arial" panose="020B0604020202020204" pitchFamily="34" charset="0"/>
                <a:cs typeface="Arial" panose="020B0604020202020204" pitchFamily="34" charset="0"/>
              </a:rPr>
              <a:t>App</a:t>
            </a:r>
          </a:p>
          <a:p>
            <a:pPr algn="ctr"/>
            <a:r>
              <a:rPr lang="en-US" sz="1400" b="1" dirty="0" smtClean="0">
                <a:solidFill>
                  <a:schemeClr val="tx1"/>
                </a:solidFill>
                <a:latin typeface="Arial" panose="020B0604020202020204" pitchFamily="34" charset="0"/>
                <a:cs typeface="Arial" panose="020B0604020202020204" pitchFamily="34" charset="0"/>
              </a:rPr>
              <a:t>Summer 2016</a:t>
            </a:r>
            <a:endParaRPr lang="en-US" sz="1400" b="1" dirty="0">
              <a:solidFill>
                <a:schemeClr val="tx1"/>
              </a:solidFill>
              <a:latin typeface="Arial" panose="020B0604020202020204" pitchFamily="34" charset="0"/>
              <a:cs typeface="Arial" panose="020B0604020202020204" pitchFamily="34" charset="0"/>
            </a:endParaRPr>
          </a:p>
          <a:p>
            <a:pPr algn="just"/>
            <a:r>
              <a:rPr lang="en-US" sz="1400" dirty="0">
                <a:latin typeface="Arial" panose="020B0604020202020204" pitchFamily="34" charset="0"/>
                <a:cs typeface="Arial" panose="020B0604020202020204" pitchFamily="34" charset="0"/>
              </a:rPr>
              <a:t>This project will enable DHS customers to access their case information, reduce walk-in traffic, make child support payments, and apply for Outreach programs from their smart phones.</a:t>
            </a:r>
          </a:p>
        </p:txBody>
      </p:sp>
      <p:sp>
        <p:nvSpPr>
          <p:cNvPr id="9" name="Rounded Rectangle 8"/>
          <p:cNvSpPr/>
          <p:nvPr/>
        </p:nvSpPr>
        <p:spPr>
          <a:xfrm>
            <a:off x="173469" y="1781568"/>
            <a:ext cx="8733561" cy="118703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b="1" dirty="0">
                <a:solidFill>
                  <a:schemeClr val="tx1"/>
                </a:solidFill>
                <a:latin typeface="Arial" panose="020B0604020202020204" pitchFamily="34" charset="0"/>
                <a:cs typeface="Arial" panose="020B0604020202020204" pitchFamily="34" charset="0"/>
              </a:rPr>
              <a:t>Behavioral Interventions for Child Support services (BICS) </a:t>
            </a:r>
            <a:r>
              <a:rPr lang="en-US" sz="1600" b="1" dirty="0" smtClean="0">
                <a:solidFill>
                  <a:schemeClr val="tx1"/>
                </a:solidFill>
                <a:latin typeface="Arial" panose="020B0604020202020204" pitchFamily="34" charset="0"/>
                <a:cs typeface="Arial" panose="020B0604020202020204" pitchFamily="34" charset="0"/>
              </a:rPr>
              <a:t>Project</a:t>
            </a:r>
          </a:p>
          <a:p>
            <a:pPr algn="ctr"/>
            <a:r>
              <a:rPr lang="en-US" sz="1400" b="1" dirty="0" smtClean="0">
                <a:solidFill>
                  <a:schemeClr val="tx1"/>
                </a:solidFill>
                <a:latin typeface="Arial" panose="020B0604020202020204" pitchFamily="34" charset="0"/>
                <a:cs typeface="Arial" panose="020B0604020202020204" pitchFamily="34" charset="0"/>
              </a:rPr>
              <a:t>Spring 2016</a:t>
            </a:r>
          </a:p>
          <a:p>
            <a:pPr marL="0" indent="0" algn="just">
              <a:buNone/>
            </a:pPr>
            <a:r>
              <a:rPr lang="en-US" sz="1400" dirty="0" smtClean="0">
                <a:latin typeface="Arial" panose="020B0604020202020204" pitchFamily="34" charset="0"/>
                <a:cs typeface="Arial" panose="020B0604020202020204" pitchFamily="34" charset="0"/>
              </a:rPr>
              <a:t>The purpose is to improve </a:t>
            </a:r>
            <a:r>
              <a:rPr lang="en-US" sz="1400" dirty="0">
                <a:latin typeface="Arial" panose="020B0604020202020204" pitchFamily="34" charset="0"/>
                <a:cs typeface="Arial" panose="020B0604020202020204" pitchFamily="34" charset="0"/>
              </a:rPr>
              <a:t>and sustain a culture of critical inquiry and regular, rapid-cycle evaluation in the child support program by providing targeted technical assistance and multiple evaluations of behaviorally informed service interventions through collaboration with </a:t>
            </a:r>
            <a:r>
              <a:rPr lang="en-US" sz="1400" dirty="0" smtClean="0">
                <a:latin typeface="Arial" panose="020B0604020202020204" pitchFamily="34" charset="0"/>
                <a:cs typeface="Arial" panose="020B0604020202020204" pitchFamily="34" charset="0"/>
              </a:rPr>
              <a:t>OCSE.</a:t>
            </a:r>
            <a:endParaRPr lang="en-US" sz="1400" b="1" dirty="0">
              <a:latin typeface="Arial" panose="020B0604020202020204" pitchFamily="34" charset="0"/>
              <a:cs typeface="Arial" panose="020B0604020202020204" pitchFamily="34" charset="0"/>
            </a:endParaRPr>
          </a:p>
        </p:txBody>
      </p:sp>
      <p:sp>
        <p:nvSpPr>
          <p:cNvPr id="10" name="TextBox 9"/>
          <p:cNvSpPr txBox="1"/>
          <p:nvPr/>
        </p:nvSpPr>
        <p:spPr>
          <a:xfrm>
            <a:off x="8098971" y="6043492"/>
            <a:ext cx="478972" cy="276999"/>
          </a:xfrm>
          <a:prstGeom prst="rect">
            <a:avLst/>
          </a:prstGeom>
          <a:noFill/>
        </p:spPr>
        <p:txBody>
          <a:bodyPr wrap="square" rtlCol="0">
            <a:spAutoFit/>
          </a:bodyPr>
          <a:lstStyle/>
          <a:p>
            <a:pPr algn="ctr"/>
            <a:r>
              <a:rPr lang="en-US" sz="1200" dirty="0" smtClean="0">
                <a:latin typeface="Arial" panose="020B0604020202020204" pitchFamily="34" charset="0"/>
                <a:cs typeface="Arial" panose="020B0604020202020204" pitchFamily="34" charset="0"/>
              </a:rPr>
              <a:t>10</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69335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930276" y="2426105"/>
            <a:ext cx="3211286" cy="707886"/>
          </a:xfrm>
          <a:prstGeom prst="rect">
            <a:avLst/>
          </a:prstGeom>
          <a:noFill/>
        </p:spPr>
        <p:txBody>
          <a:bodyPr wrap="square" rtlCol="0">
            <a:spAutoFit/>
          </a:bodyPr>
          <a:lstStyle/>
          <a:p>
            <a:pPr algn="ctr"/>
            <a:r>
              <a:rPr lang="en-US" sz="4000" dirty="0" smtClean="0">
                <a:solidFill>
                  <a:prstClr val="black"/>
                </a:solidFill>
                <a:latin typeface="Arial" panose="020B0604020202020204" pitchFamily="34" charset="0"/>
                <a:cs typeface="Arial" panose="020B0604020202020204" pitchFamily="34" charset="0"/>
              </a:rPr>
              <a:t>Questions?</a:t>
            </a:r>
            <a:endParaRPr lang="en-US" sz="4000" dirty="0">
              <a:solidFill>
                <a:prstClr val="black"/>
              </a:solidFill>
              <a:latin typeface="Arial" panose="020B0604020202020204" pitchFamily="34" charset="0"/>
              <a:cs typeface="Arial" panose="020B0604020202020204" pitchFamily="34" charset="0"/>
            </a:endParaRPr>
          </a:p>
        </p:txBody>
      </p:sp>
      <p:sp>
        <p:nvSpPr>
          <p:cNvPr id="4" name="TextBox 3"/>
          <p:cNvSpPr txBox="1"/>
          <p:nvPr/>
        </p:nvSpPr>
        <p:spPr>
          <a:xfrm>
            <a:off x="1224125" y="6210061"/>
            <a:ext cx="8280114" cy="276999"/>
          </a:xfrm>
          <a:prstGeom prst="rect">
            <a:avLst/>
          </a:prstGeom>
          <a:noFill/>
        </p:spPr>
        <p:txBody>
          <a:bodyPr wrap="square" rtlCol="0">
            <a:spAutoFit/>
          </a:bodyPr>
          <a:lstStyle/>
          <a:p>
            <a:r>
              <a:rPr lang="en-US" sz="1200" b="1" i="1" dirty="0" smtClean="0">
                <a:solidFill>
                  <a:prstClr val="black"/>
                </a:solidFill>
                <a:latin typeface="Book Antiqua"/>
                <a:cs typeface="Book Antiqua"/>
              </a:rPr>
              <a:t>Georgia Department of Human Services</a:t>
            </a:r>
            <a:endParaRPr lang="en-US" sz="1200" b="1" i="1" dirty="0">
              <a:solidFill>
                <a:prstClr val="black"/>
              </a:solidFill>
              <a:latin typeface="Book Antiqua"/>
              <a:cs typeface="Book Antiqua"/>
            </a:endParaRPr>
          </a:p>
        </p:txBody>
      </p:sp>
      <p:sp>
        <p:nvSpPr>
          <p:cNvPr id="5" name="TextBox 4"/>
          <p:cNvSpPr txBox="1"/>
          <p:nvPr/>
        </p:nvSpPr>
        <p:spPr>
          <a:xfrm>
            <a:off x="1224125" y="6043492"/>
            <a:ext cx="8280114" cy="246221"/>
          </a:xfrm>
          <a:prstGeom prst="rect">
            <a:avLst/>
          </a:prstGeom>
          <a:noFill/>
        </p:spPr>
        <p:txBody>
          <a:bodyPr wrap="square" rtlCol="0">
            <a:spAutoFit/>
          </a:bodyPr>
          <a:lstStyle/>
          <a:p>
            <a:r>
              <a:rPr lang="en-US" sz="1000" i="1" dirty="0" smtClean="0">
                <a:solidFill>
                  <a:prstClr val="black"/>
                </a:solidFill>
                <a:latin typeface="Book Antiqua"/>
                <a:cs typeface="Book Antiqua"/>
              </a:rPr>
              <a:t>Division of  Child Support Services</a:t>
            </a:r>
            <a:endParaRPr lang="en-US" sz="1000" i="1" dirty="0">
              <a:solidFill>
                <a:prstClr val="black"/>
              </a:solidFill>
              <a:latin typeface="Book Antiqua"/>
              <a:cs typeface="Book Antiqua"/>
            </a:endParaRPr>
          </a:p>
        </p:txBody>
      </p:sp>
      <p:sp>
        <p:nvSpPr>
          <p:cNvPr id="6" name="TextBox 5"/>
          <p:cNvSpPr txBox="1"/>
          <p:nvPr/>
        </p:nvSpPr>
        <p:spPr>
          <a:xfrm>
            <a:off x="8098971" y="6043492"/>
            <a:ext cx="478972" cy="276999"/>
          </a:xfrm>
          <a:prstGeom prst="rect">
            <a:avLst/>
          </a:prstGeom>
          <a:noFill/>
        </p:spPr>
        <p:txBody>
          <a:bodyPr wrap="square" rtlCol="0">
            <a:spAutoFit/>
          </a:bodyPr>
          <a:lstStyle/>
          <a:p>
            <a:pPr algn="ctr"/>
            <a:r>
              <a:rPr lang="en-US" sz="1200" dirty="0" smtClean="0">
                <a:latin typeface="Arial" panose="020B0604020202020204" pitchFamily="34" charset="0"/>
                <a:cs typeface="Arial" panose="020B0604020202020204" pitchFamily="34" charset="0"/>
              </a:rPr>
              <a:t>11</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84540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95862" y="445378"/>
            <a:ext cx="8280114" cy="461665"/>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Vision, Mission, and Core Values</a:t>
            </a:r>
          </a:p>
        </p:txBody>
      </p:sp>
      <p:sp>
        <p:nvSpPr>
          <p:cNvPr id="4" name="TextBox 3"/>
          <p:cNvSpPr txBox="1"/>
          <p:nvPr/>
        </p:nvSpPr>
        <p:spPr>
          <a:xfrm>
            <a:off x="1224125" y="6210061"/>
            <a:ext cx="8280114" cy="276999"/>
          </a:xfrm>
          <a:prstGeom prst="rect">
            <a:avLst/>
          </a:prstGeom>
          <a:noFill/>
        </p:spPr>
        <p:txBody>
          <a:bodyPr wrap="square" rtlCol="0">
            <a:spAutoFit/>
          </a:bodyPr>
          <a:lstStyle/>
          <a:p>
            <a:r>
              <a:rPr lang="en-US" sz="1200" b="1" i="1" dirty="0" smtClean="0">
                <a:latin typeface="Book Antiqua"/>
                <a:cs typeface="Book Antiqua"/>
              </a:rPr>
              <a:t>Georgia Department of Human Services</a:t>
            </a:r>
            <a:endParaRPr lang="en-US" sz="1200" b="1" i="1" dirty="0">
              <a:latin typeface="Book Antiqua"/>
              <a:cs typeface="Book Antiqua"/>
            </a:endParaRPr>
          </a:p>
        </p:txBody>
      </p:sp>
      <p:sp>
        <p:nvSpPr>
          <p:cNvPr id="5" name="TextBox 4"/>
          <p:cNvSpPr txBox="1"/>
          <p:nvPr/>
        </p:nvSpPr>
        <p:spPr>
          <a:xfrm>
            <a:off x="1224125" y="6043492"/>
            <a:ext cx="8280114" cy="246221"/>
          </a:xfrm>
          <a:prstGeom prst="rect">
            <a:avLst/>
          </a:prstGeom>
          <a:noFill/>
        </p:spPr>
        <p:txBody>
          <a:bodyPr wrap="square" rtlCol="0">
            <a:spAutoFit/>
          </a:bodyPr>
          <a:lstStyle/>
          <a:p>
            <a:r>
              <a:rPr lang="en-US" sz="1000" i="1" dirty="0" smtClean="0">
                <a:latin typeface="Book Antiqua"/>
                <a:cs typeface="Book Antiqua"/>
              </a:rPr>
              <a:t>Division of  Child Support Services</a:t>
            </a:r>
            <a:endParaRPr lang="en-US" sz="1000" i="1" dirty="0">
              <a:latin typeface="Book Antiqua"/>
              <a:cs typeface="Book Antiqua"/>
            </a:endParaRPr>
          </a:p>
        </p:txBody>
      </p:sp>
      <p:sp>
        <p:nvSpPr>
          <p:cNvPr id="6" name="Rectangle 3"/>
          <p:cNvSpPr>
            <a:spLocks noChangeArrowheads="1"/>
          </p:cNvSpPr>
          <p:nvPr/>
        </p:nvSpPr>
        <p:spPr bwMode="auto">
          <a:xfrm>
            <a:off x="457200" y="1066801"/>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0" hangingPunct="0">
              <a:lnSpc>
                <a:spcPct val="80000"/>
              </a:lnSpc>
              <a:spcBef>
                <a:spcPct val="20000"/>
              </a:spcBef>
              <a:defRPr/>
            </a:pPr>
            <a:r>
              <a:rPr lang="en-US" sz="2000" b="1" i="1" dirty="0">
                <a:effectLst>
                  <a:outerShdw blurRad="38100" dist="38100" dir="2700000" algn="tl">
                    <a:srgbClr val="C0C0C0"/>
                  </a:outerShdw>
                </a:effectLst>
                <a:latin typeface="Arial" panose="020B0604020202020204" pitchFamily="34" charset="0"/>
                <a:cs typeface="Arial" panose="020B0604020202020204" pitchFamily="34" charset="0"/>
              </a:rPr>
              <a:t>Vision</a:t>
            </a:r>
            <a:r>
              <a:rPr lang="en-US" sz="2400" b="1" i="1" dirty="0">
                <a:effectLst>
                  <a:outerShdw blurRad="38100" dist="38100" dir="2700000" algn="tl">
                    <a:srgbClr val="C0C0C0"/>
                  </a:outerShdw>
                </a:effectLst>
                <a:latin typeface="Arial" panose="020B0604020202020204" pitchFamily="34" charset="0"/>
                <a:cs typeface="Arial" panose="020B0604020202020204" pitchFamily="34" charset="0"/>
              </a:rPr>
              <a:t> </a:t>
            </a:r>
          </a:p>
          <a:p>
            <a:pPr marL="342900" indent="-342900" eaLnBrk="0" hangingPunct="0">
              <a:lnSpc>
                <a:spcPct val="80000"/>
              </a:lnSpc>
              <a:spcBef>
                <a:spcPct val="20000"/>
              </a:spcBef>
              <a:defRPr/>
            </a:pPr>
            <a:r>
              <a:rPr lang="en-US" sz="2000" b="1" dirty="0">
                <a:effectLst>
                  <a:outerShdw blurRad="38100" dist="38100" dir="2700000" algn="tl">
                    <a:srgbClr val="C0C0C0"/>
                  </a:outerShdw>
                </a:effectLst>
                <a:latin typeface="Arial" panose="020B0604020202020204" pitchFamily="34" charset="0"/>
                <a:cs typeface="Arial" panose="020B0604020202020204" pitchFamily="34" charset="0"/>
              </a:rPr>
              <a:t>	Stronger Families for a Stronger Georgia.</a:t>
            </a:r>
          </a:p>
          <a:p>
            <a:pPr marL="342900" indent="-342900" eaLnBrk="0" hangingPunct="0">
              <a:lnSpc>
                <a:spcPct val="80000"/>
              </a:lnSpc>
              <a:spcBef>
                <a:spcPct val="20000"/>
              </a:spcBef>
              <a:defRPr/>
            </a:pPr>
            <a:endParaRPr lang="en-US" sz="800" b="1" dirty="0">
              <a:effectLst>
                <a:outerShdw blurRad="38100" dist="38100" dir="2700000" algn="tl">
                  <a:srgbClr val="C0C0C0"/>
                </a:outerShdw>
              </a:effectLst>
              <a:latin typeface="Arial" panose="020B0604020202020204" pitchFamily="34" charset="0"/>
              <a:cs typeface="Arial" panose="020B0604020202020204" pitchFamily="34" charset="0"/>
            </a:endParaRPr>
          </a:p>
          <a:p>
            <a:pPr marL="342900" indent="-342900" eaLnBrk="0" hangingPunct="0">
              <a:lnSpc>
                <a:spcPct val="80000"/>
              </a:lnSpc>
              <a:spcBef>
                <a:spcPct val="20000"/>
              </a:spcBef>
              <a:defRPr/>
            </a:pPr>
            <a:r>
              <a:rPr lang="en-US" sz="2000" b="1" i="1" dirty="0">
                <a:effectLst>
                  <a:outerShdw blurRad="38100" dist="38100" dir="2700000" algn="tl">
                    <a:srgbClr val="C0C0C0"/>
                  </a:outerShdw>
                </a:effectLst>
                <a:latin typeface="Arial" panose="020B0604020202020204" pitchFamily="34" charset="0"/>
                <a:cs typeface="Arial" panose="020B0604020202020204" pitchFamily="34" charset="0"/>
              </a:rPr>
              <a:t>Mission</a:t>
            </a:r>
            <a:endParaRPr lang="en-US" sz="2000" b="1" dirty="0">
              <a:latin typeface="Arial" panose="020B0604020202020204" pitchFamily="34" charset="0"/>
              <a:cs typeface="Arial" panose="020B0604020202020204" pitchFamily="34" charset="0"/>
            </a:endParaRPr>
          </a:p>
          <a:p>
            <a:pPr marL="342900" indent="-342900" eaLnBrk="0" hangingPunct="0">
              <a:lnSpc>
                <a:spcPct val="80000"/>
              </a:lnSpc>
              <a:spcBef>
                <a:spcPct val="20000"/>
              </a:spcBef>
              <a:defRPr/>
            </a:pPr>
            <a:r>
              <a:rPr lang="en-US" sz="2000" b="1"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Strengthen Georgia by providing Individuals and Families access to services that promote self-sufficiency, independence, and protect Georgia's vulnerable children and adults.</a:t>
            </a:r>
          </a:p>
          <a:p>
            <a:pPr marL="342900" indent="-342900" eaLnBrk="0" hangingPunct="0">
              <a:lnSpc>
                <a:spcPct val="80000"/>
              </a:lnSpc>
              <a:spcBef>
                <a:spcPct val="20000"/>
              </a:spcBef>
              <a:defRPr/>
            </a:pPr>
            <a:endParaRPr lang="en-US" sz="800" b="1" i="1" dirty="0">
              <a:effectLst>
                <a:outerShdw blurRad="38100" dist="38100" dir="2700000" algn="tl">
                  <a:srgbClr val="C0C0C0"/>
                </a:outerShdw>
              </a:effectLst>
              <a:latin typeface="Arial" panose="020B0604020202020204" pitchFamily="34" charset="0"/>
              <a:cs typeface="Arial" panose="020B0604020202020204" pitchFamily="34" charset="0"/>
            </a:endParaRPr>
          </a:p>
          <a:p>
            <a:pPr marL="342900" indent="-342900" eaLnBrk="0" hangingPunct="0">
              <a:lnSpc>
                <a:spcPct val="80000"/>
              </a:lnSpc>
              <a:spcBef>
                <a:spcPct val="20000"/>
              </a:spcBef>
              <a:defRPr/>
            </a:pPr>
            <a:r>
              <a:rPr lang="en-US" sz="2000" b="1" i="1" dirty="0">
                <a:effectLst>
                  <a:outerShdw blurRad="38100" dist="38100" dir="2700000" algn="tl">
                    <a:srgbClr val="C0C0C0"/>
                  </a:outerShdw>
                </a:effectLst>
                <a:latin typeface="Arial" panose="020B0604020202020204" pitchFamily="34" charset="0"/>
                <a:cs typeface="Arial" panose="020B0604020202020204" pitchFamily="34" charset="0"/>
              </a:rPr>
              <a:t>Core Values</a:t>
            </a:r>
            <a:endParaRPr lang="en-US" sz="2000" b="1" dirty="0">
              <a:latin typeface="Arial" panose="020B0604020202020204" pitchFamily="34" charset="0"/>
              <a:cs typeface="Arial" panose="020B0604020202020204" pitchFamily="34" charset="0"/>
            </a:endParaRPr>
          </a:p>
          <a:p>
            <a:pPr marL="342900" indent="-342900" eaLnBrk="0" hangingPunct="0">
              <a:lnSpc>
                <a:spcPct val="80000"/>
              </a:lnSpc>
              <a:spcBef>
                <a:spcPct val="20000"/>
              </a:spcBef>
              <a:buFontTx/>
              <a:buChar char="•"/>
              <a:defRPr/>
            </a:pPr>
            <a:r>
              <a:rPr lang="en-US" b="1" dirty="0">
                <a:latin typeface="Arial" panose="020B0604020202020204" pitchFamily="34" charset="0"/>
                <a:cs typeface="Arial" panose="020B0604020202020204" pitchFamily="34" charset="0"/>
              </a:rPr>
              <a:t>Provide access to resources that offer support and empower Georgians and their families. </a:t>
            </a:r>
          </a:p>
          <a:p>
            <a:pPr marL="342900" indent="-342900" eaLnBrk="0" hangingPunct="0">
              <a:lnSpc>
                <a:spcPct val="80000"/>
              </a:lnSpc>
              <a:spcBef>
                <a:spcPct val="20000"/>
              </a:spcBef>
              <a:buFontTx/>
              <a:buChar char="•"/>
              <a:defRPr/>
            </a:pPr>
            <a:r>
              <a:rPr lang="en-US" b="1" dirty="0">
                <a:latin typeface="Arial" panose="020B0604020202020204" pitchFamily="34" charset="0"/>
                <a:cs typeface="Arial" panose="020B0604020202020204" pitchFamily="34" charset="0"/>
              </a:rPr>
              <a:t>Deliver services professionally and treat all clients with dignity and </a:t>
            </a:r>
            <a:r>
              <a:rPr lang="en-US" b="1" dirty="0" smtClean="0">
                <a:latin typeface="Arial" panose="020B0604020202020204" pitchFamily="34" charset="0"/>
                <a:cs typeface="Arial" panose="020B0604020202020204" pitchFamily="34" charset="0"/>
              </a:rPr>
              <a:t>respect.</a:t>
            </a:r>
          </a:p>
          <a:p>
            <a:pPr marL="342900" indent="-342900" eaLnBrk="0" hangingPunct="0">
              <a:lnSpc>
                <a:spcPct val="80000"/>
              </a:lnSpc>
              <a:spcBef>
                <a:spcPct val="20000"/>
              </a:spcBef>
              <a:buFontTx/>
              <a:buChar char="•"/>
              <a:defRPr/>
            </a:pPr>
            <a:r>
              <a:rPr lang="en-US" b="1" dirty="0" smtClean="0">
                <a:latin typeface="Arial" panose="020B0604020202020204" pitchFamily="34" charset="0"/>
                <a:cs typeface="Arial" panose="020B0604020202020204" pitchFamily="34" charset="0"/>
              </a:rPr>
              <a:t>Manage </a:t>
            </a:r>
            <a:r>
              <a:rPr lang="en-US" b="1" dirty="0">
                <a:latin typeface="Arial" panose="020B0604020202020204" pitchFamily="34" charset="0"/>
                <a:cs typeface="Arial" panose="020B0604020202020204" pitchFamily="34" charset="0"/>
              </a:rPr>
              <a:t>business operations effectively and efficiently by aligning resources across the agency. </a:t>
            </a:r>
          </a:p>
          <a:p>
            <a:pPr marL="342900" indent="-342900" eaLnBrk="0" hangingPunct="0">
              <a:lnSpc>
                <a:spcPct val="80000"/>
              </a:lnSpc>
              <a:spcBef>
                <a:spcPct val="20000"/>
              </a:spcBef>
              <a:buFontTx/>
              <a:buChar char="•"/>
              <a:defRPr/>
            </a:pPr>
            <a:r>
              <a:rPr lang="en-US" b="1" dirty="0">
                <a:latin typeface="Arial" panose="020B0604020202020204" pitchFamily="34" charset="0"/>
                <a:cs typeface="Arial" panose="020B0604020202020204" pitchFamily="34" charset="0"/>
              </a:rPr>
              <a:t>Promote accountability, transparency and quality in all services we deliver and programs we administer. </a:t>
            </a:r>
          </a:p>
          <a:p>
            <a:pPr marL="342900" indent="-342900" eaLnBrk="0" hangingPunct="0">
              <a:lnSpc>
                <a:spcPct val="80000"/>
              </a:lnSpc>
              <a:spcBef>
                <a:spcPct val="20000"/>
              </a:spcBef>
              <a:buFontTx/>
              <a:buChar char="•"/>
              <a:defRPr/>
            </a:pPr>
            <a:r>
              <a:rPr lang="en-US" b="1" dirty="0">
                <a:latin typeface="Arial" panose="020B0604020202020204" pitchFamily="34" charset="0"/>
                <a:cs typeface="Arial" panose="020B0604020202020204" pitchFamily="34" charset="0"/>
              </a:rPr>
              <a:t>Develop our employees at all levels of the agency.</a:t>
            </a:r>
            <a:r>
              <a:rPr lang="en-US" dirty="0">
                <a:latin typeface="Arial" panose="020B0604020202020204" pitchFamily="34" charset="0"/>
                <a:cs typeface="Arial" panose="020B0604020202020204" pitchFamily="34" charset="0"/>
              </a:rPr>
              <a:t> </a:t>
            </a:r>
          </a:p>
        </p:txBody>
      </p:sp>
      <p:sp>
        <p:nvSpPr>
          <p:cNvPr id="7" name="TextBox 6"/>
          <p:cNvSpPr txBox="1"/>
          <p:nvPr/>
        </p:nvSpPr>
        <p:spPr>
          <a:xfrm>
            <a:off x="8098971" y="6043492"/>
            <a:ext cx="478972" cy="276999"/>
          </a:xfrm>
          <a:prstGeom prst="rect">
            <a:avLst/>
          </a:prstGeom>
          <a:noFill/>
        </p:spPr>
        <p:txBody>
          <a:bodyPr wrap="square" rtlCol="0">
            <a:spAutoFit/>
          </a:bodyPr>
          <a:lstStyle/>
          <a:p>
            <a:pPr algn="ctr"/>
            <a:r>
              <a:rPr lang="en-US" sz="1200" dirty="0" smtClean="0">
                <a:latin typeface="Arial" panose="020B0604020202020204" pitchFamily="34" charset="0"/>
                <a:cs typeface="Arial" panose="020B0604020202020204" pitchFamily="34" charset="0"/>
              </a:rPr>
              <a:t>2</a:t>
            </a:r>
            <a:endParaRPr lang="en-US" sz="12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95862" y="445378"/>
            <a:ext cx="8280114" cy="461665"/>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Table Of Contents </a:t>
            </a:r>
            <a:endParaRPr lang="en-US" sz="2400" b="1" dirty="0">
              <a:latin typeface="Arial" panose="020B0604020202020204" pitchFamily="34" charset="0"/>
              <a:cs typeface="Arial" panose="020B0604020202020204" pitchFamily="34" charset="0"/>
            </a:endParaRPr>
          </a:p>
        </p:txBody>
      </p:sp>
      <p:sp>
        <p:nvSpPr>
          <p:cNvPr id="4" name="TextBox 3"/>
          <p:cNvSpPr txBox="1"/>
          <p:nvPr/>
        </p:nvSpPr>
        <p:spPr>
          <a:xfrm>
            <a:off x="1224125" y="6210061"/>
            <a:ext cx="8280114" cy="276999"/>
          </a:xfrm>
          <a:prstGeom prst="rect">
            <a:avLst/>
          </a:prstGeom>
          <a:noFill/>
        </p:spPr>
        <p:txBody>
          <a:bodyPr wrap="square" rtlCol="0">
            <a:spAutoFit/>
          </a:bodyPr>
          <a:lstStyle/>
          <a:p>
            <a:r>
              <a:rPr lang="en-US" sz="1200" b="1" i="1" dirty="0" smtClean="0">
                <a:latin typeface="Book Antiqua"/>
                <a:cs typeface="Book Antiqua"/>
              </a:rPr>
              <a:t>Georgia Department of Human Services</a:t>
            </a:r>
            <a:endParaRPr lang="en-US" sz="1200" b="1" i="1" dirty="0">
              <a:latin typeface="Book Antiqua"/>
              <a:cs typeface="Book Antiqua"/>
            </a:endParaRPr>
          </a:p>
        </p:txBody>
      </p:sp>
      <p:sp>
        <p:nvSpPr>
          <p:cNvPr id="5" name="TextBox 4"/>
          <p:cNvSpPr txBox="1"/>
          <p:nvPr/>
        </p:nvSpPr>
        <p:spPr>
          <a:xfrm>
            <a:off x="1224125" y="6043492"/>
            <a:ext cx="8280114" cy="246221"/>
          </a:xfrm>
          <a:prstGeom prst="rect">
            <a:avLst/>
          </a:prstGeom>
          <a:noFill/>
        </p:spPr>
        <p:txBody>
          <a:bodyPr wrap="square" rtlCol="0">
            <a:spAutoFit/>
          </a:bodyPr>
          <a:lstStyle/>
          <a:p>
            <a:r>
              <a:rPr lang="en-US" sz="1000" i="1" dirty="0" smtClean="0">
                <a:latin typeface="Book Antiqua"/>
                <a:cs typeface="Book Antiqua"/>
              </a:rPr>
              <a:t>Division of  Child Support Services</a:t>
            </a:r>
            <a:endParaRPr lang="en-US" sz="1000" i="1" dirty="0">
              <a:latin typeface="Book Antiqua"/>
              <a:cs typeface="Book Antiqua"/>
            </a:endParaRPr>
          </a:p>
        </p:txBody>
      </p:sp>
      <p:sp>
        <p:nvSpPr>
          <p:cNvPr id="7" name="TextBox 6"/>
          <p:cNvSpPr txBox="1"/>
          <p:nvPr/>
        </p:nvSpPr>
        <p:spPr>
          <a:xfrm>
            <a:off x="8098971" y="6043492"/>
            <a:ext cx="478972" cy="276999"/>
          </a:xfrm>
          <a:prstGeom prst="rect">
            <a:avLst/>
          </a:prstGeom>
          <a:noFill/>
        </p:spPr>
        <p:txBody>
          <a:bodyPr wrap="square" rtlCol="0">
            <a:spAutoFit/>
          </a:bodyPr>
          <a:lstStyle/>
          <a:p>
            <a:pPr algn="ctr"/>
            <a:r>
              <a:rPr lang="en-US" sz="1200" dirty="0" smtClean="0">
                <a:latin typeface="Arial" panose="020B0604020202020204" pitchFamily="34" charset="0"/>
                <a:cs typeface="Arial" panose="020B0604020202020204" pitchFamily="34" charset="0"/>
              </a:rPr>
              <a:t>3</a:t>
            </a:r>
            <a:endParaRPr lang="en-US" sz="1200" dirty="0">
              <a:latin typeface="Arial" panose="020B0604020202020204" pitchFamily="34" charset="0"/>
              <a:cs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857851561"/>
              </p:ext>
            </p:extLst>
          </p:nvPr>
        </p:nvGraphicFramePr>
        <p:xfrm>
          <a:off x="691244" y="1294262"/>
          <a:ext cx="7886699" cy="3420024"/>
        </p:xfrm>
        <a:graphic>
          <a:graphicData uri="http://schemas.openxmlformats.org/drawingml/2006/table">
            <a:tbl>
              <a:tblPr firstRow="1" bandRow="1"/>
              <a:tblGrid>
                <a:gridCol w="6645957"/>
                <a:gridCol w="1240742"/>
              </a:tblGrid>
              <a:tr h="427503">
                <a:tc>
                  <a:txBody>
                    <a:bodyPr/>
                    <a:lstStyle/>
                    <a:p>
                      <a:pPr algn="l" rtl="0" fontAlgn="ctr"/>
                      <a:r>
                        <a:rPr lang="en-US" sz="1900" b="0" i="0" u="none" strike="noStrike" dirty="0">
                          <a:solidFill>
                            <a:srgbClr val="000000"/>
                          </a:solidFill>
                          <a:effectLst/>
                          <a:latin typeface="Arial" panose="020B0604020202020204" pitchFamily="34" charset="0"/>
                        </a:rPr>
                        <a:t>FFY16 Performance as of 1/31/16</a:t>
                      </a:r>
                    </a:p>
                  </a:txBody>
                  <a:tcPr marL="88449" marR="7371" marT="73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US" sz="1900" b="0" i="0" u="none" strike="noStrike" dirty="0">
                          <a:solidFill>
                            <a:srgbClr val="000000"/>
                          </a:solidFill>
                          <a:effectLst/>
                          <a:latin typeface="Arial" panose="020B0604020202020204" pitchFamily="34" charset="0"/>
                        </a:rPr>
                        <a:t>Slide 4</a:t>
                      </a:r>
                    </a:p>
                  </a:txBody>
                  <a:tcPr marL="88449" marR="7371" marT="73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7503">
                <a:tc>
                  <a:txBody>
                    <a:bodyPr/>
                    <a:lstStyle/>
                    <a:p>
                      <a:pPr algn="l" rtl="0" fontAlgn="ctr"/>
                      <a:r>
                        <a:rPr lang="en-US" sz="1900" b="0" i="0" u="none" strike="noStrike" dirty="0">
                          <a:solidFill>
                            <a:srgbClr val="000000"/>
                          </a:solidFill>
                          <a:effectLst/>
                          <a:latin typeface="Arial" panose="020B0604020202020204" pitchFamily="34" charset="0"/>
                        </a:rPr>
                        <a:t>2014 Average Incentive Performance Measures</a:t>
                      </a:r>
                    </a:p>
                  </a:txBody>
                  <a:tcPr marL="88449" marR="7371" marT="73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US" sz="1900" b="0" i="0" u="none" strike="noStrike" dirty="0">
                          <a:solidFill>
                            <a:srgbClr val="000000"/>
                          </a:solidFill>
                          <a:effectLst/>
                          <a:latin typeface="Arial" panose="020B0604020202020204" pitchFamily="34" charset="0"/>
                        </a:rPr>
                        <a:t>Slide 5</a:t>
                      </a:r>
                    </a:p>
                  </a:txBody>
                  <a:tcPr marL="88449" marR="7371" marT="73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7503">
                <a:tc>
                  <a:txBody>
                    <a:bodyPr/>
                    <a:lstStyle/>
                    <a:p>
                      <a:pPr algn="l" rtl="0" fontAlgn="ctr"/>
                      <a:r>
                        <a:rPr lang="en-US" sz="1900" b="0" i="0" u="none" strike="noStrike" dirty="0">
                          <a:solidFill>
                            <a:srgbClr val="000000"/>
                          </a:solidFill>
                          <a:effectLst/>
                          <a:latin typeface="Arial" panose="020B0604020202020204" pitchFamily="34" charset="0"/>
                        </a:rPr>
                        <a:t>Director’s Communication Group</a:t>
                      </a:r>
                    </a:p>
                  </a:txBody>
                  <a:tcPr marL="88449" marR="7371" marT="73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US" sz="1900" b="0" i="0" u="none" strike="noStrike" dirty="0">
                          <a:solidFill>
                            <a:srgbClr val="000000"/>
                          </a:solidFill>
                          <a:effectLst/>
                          <a:latin typeface="Arial" panose="020B0604020202020204" pitchFamily="34" charset="0"/>
                        </a:rPr>
                        <a:t>Slide 6</a:t>
                      </a:r>
                    </a:p>
                  </a:txBody>
                  <a:tcPr marL="88449" marR="7371" marT="73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7503">
                <a:tc>
                  <a:txBody>
                    <a:bodyPr/>
                    <a:lstStyle/>
                    <a:p>
                      <a:pPr algn="l" rtl="0" fontAlgn="ctr"/>
                      <a:r>
                        <a:rPr lang="en-US" sz="1900" b="0" i="0" u="none" strike="noStrike" dirty="0">
                          <a:solidFill>
                            <a:srgbClr val="000000"/>
                          </a:solidFill>
                          <a:effectLst/>
                          <a:latin typeface="Arial" panose="020B0604020202020204" pitchFamily="34" charset="0"/>
                        </a:rPr>
                        <a:t>Communication Center</a:t>
                      </a:r>
                    </a:p>
                  </a:txBody>
                  <a:tcPr marL="88449" marR="7371" marT="73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US" sz="1900" b="0" i="0" u="none" strike="noStrike" dirty="0">
                          <a:solidFill>
                            <a:srgbClr val="000000"/>
                          </a:solidFill>
                          <a:effectLst/>
                          <a:latin typeface="Arial" panose="020B0604020202020204" pitchFamily="34" charset="0"/>
                        </a:rPr>
                        <a:t>Slide 7</a:t>
                      </a:r>
                    </a:p>
                  </a:txBody>
                  <a:tcPr marL="88449" marR="7371" marT="73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7503">
                <a:tc>
                  <a:txBody>
                    <a:bodyPr/>
                    <a:lstStyle/>
                    <a:p>
                      <a:pPr algn="l" rtl="0" fontAlgn="ctr"/>
                      <a:r>
                        <a:rPr lang="en-US" sz="1900" b="0" i="0" u="none" strike="noStrike" dirty="0">
                          <a:solidFill>
                            <a:srgbClr val="000000"/>
                          </a:solidFill>
                          <a:effectLst/>
                          <a:latin typeface="Arial" panose="020B0604020202020204" pitchFamily="34" charset="0"/>
                        </a:rPr>
                        <a:t>Customer Online Services</a:t>
                      </a:r>
                    </a:p>
                  </a:txBody>
                  <a:tcPr marL="88449" marR="7371" marT="73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US" sz="1900" b="0" i="0" u="none" strike="noStrike" dirty="0">
                          <a:solidFill>
                            <a:srgbClr val="000000"/>
                          </a:solidFill>
                          <a:effectLst/>
                          <a:latin typeface="Arial" panose="020B0604020202020204" pitchFamily="34" charset="0"/>
                        </a:rPr>
                        <a:t>Slide 8</a:t>
                      </a:r>
                    </a:p>
                  </a:txBody>
                  <a:tcPr marL="88449" marR="7371" marT="73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7503">
                <a:tc>
                  <a:txBody>
                    <a:bodyPr/>
                    <a:lstStyle/>
                    <a:p>
                      <a:pPr algn="l" rtl="0" fontAlgn="ctr"/>
                      <a:r>
                        <a:rPr lang="en-US" sz="1900" b="0" i="0" u="none" strike="noStrike" dirty="0">
                          <a:solidFill>
                            <a:srgbClr val="000000"/>
                          </a:solidFill>
                          <a:effectLst/>
                          <a:latin typeface="Arial" panose="020B0604020202020204" pitchFamily="34" charset="0"/>
                        </a:rPr>
                        <a:t>Local Office Walk-In Traffic</a:t>
                      </a:r>
                    </a:p>
                  </a:txBody>
                  <a:tcPr marL="88449" marR="7371" marT="73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US" sz="1900" b="0" i="0" u="none" strike="noStrike" dirty="0">
                          <a:solidFill>
                            <a:srgbClr val="000000"/>
                          </a:solidFill>
                          <a:effectLst/>
                          <a:latin typeface="Arial" panose="020B0604020202020204" pitchFamily="34" charset="0"/>
                        </a:rPr>
                        <a:t>Slide 9</a:t>
                      </a:r>
                    </a:p>
                  </a:txBody>
                  <a:tcPr marL="88449" marR="7371" marT="73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7503">
                <a:tc>
                  <a:txBody>
                    <a:bodyPr/>
                    <a:lstStyle/>
                    <a:p>
                      <a:pPr algn="l" rtl="0" fontAlgn="ctr"/>
                      <a:r>
                        <a:rPr lang="en-US" sz="1900" b="0" i="0" u="none" strike="noStrike" dirty="0">
                          <a:solidFill>
                            <a:srgbClr val="000000"/>
                          </a:solidFill>
                          <a:effectLst/>
                          <a:latin typeface="Arial" panose="020B0604020202020204" pitchFamily="34" charset="0"/>
                        </a:rPr>
                        <a:t>Future Customer Engagement</a:t>
                      </a:r>
                    </a:p>
                  </a:txBody>
                  <a:tcPr marL="88449" marR="7371" marT="73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US" sz="1900" b="0" i="0" u="none" strike="noStrike" dirty="0">
                          <a:solidFill>
                            <a:srgbClr val="000000"/>
                          </a:solidFill>
                          <a:effectLst/>
                          <a:latin typeface="Arial" panose="020B0604020202020204" pitchFamily="34" charset="0"/>
                        </a:rPr>
                        <a:t>Slide 10</a:t>
                      </a:r>
                    </a:p>
                  </a:txBody>
                  <a:tcPr marL="88449" marR="7371" marT="73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7503">
                <a:tc>
                  <a:txBody>
                    <a:bodyPr/>
                    <a:lstStyle/>
                    <a:p>
                      <a:pPr algn="l" rtl="0" fontAlgn="ctr"/>
                      <a:r>
                        <a:rPr lang="en-US" sz="1900" b="0" i="0" u="none" strike="noStrike" dirty="0">
                          <a:solidFill>
                            <a:srgbClr val="000000"/>
                          </a:solidFill>
                          <a:effectLst/>
                          <a:latin typeface="Arial" panose="020B0604020202020204" pitchFamily="34" charset="0"/>
                        </a:rPr>
                        <a:t>Questions</a:t>
                      </a:r>
                    </a:p>
                  </a:txBody>
                  <a:tcPr marL="88449" marR="7371" marT="73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US" sz="1900" b="0" i="0" u="none" strike="noStrike" dirty="0">
                          <a:solidFill>
                            <a:srgbClr val="000000"/>
                          </a:solidFill>
                          <a:effectLst/>
                          <a:latin typeface="Arial" panose="020B0604020202020204" pitchFamily="34" charset="0"/>
                        </a:rPr>
                        <a:t>Slide 11</a:t>
                      </a:r>
                    </a:p>
                  </a:txBody>
                  <a:tcPr marL="88449" marR="7371" marT="73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95862" y="445378"/>
            <a:ext cx="8280114" cy="461665"/>
          </a:xfrm>
          <a:prstGeom prst="rect">
            <a:avLst/>
          </a:prstGeom>
          <a:noFill/>
        </p:spPr>
        <p:txBody>
          <a:bodyPr wrap="square" rtlCol="0">
            <a:spAutoFit/>
          </a:bodyPr>
          <a:lstStyle/>
          <a:p>
            <a:pPr algn="ctr"/>
            <a:r>
              <a:rPr lang="en-US" sz="2400" b="1" dirty="0" smtClean="0">
                <a:solidFill>
                  <a:prstClr val="black"/>
                </a:solidFill>
                <a:latin typeface="Arial" panose="020B0604020202020204" pitchFamily="34" charset="0"/>
                <a:cs typeface="Arial" panose="020B0604020202020204" pitchFamily="34" charset="0"/>
              </a:rPr>
              <a:t>FFY16 Performance as of 1/31/16 </a:t>
            </a:r>
            <a:endParaRPr lang="en-US" sz="2400" b="1" dirty="0">
              <a:solidFill>
                <a:prstClr val="black"/>
              </a:solidFill>
              <a:latin typeface="Arial" panose="020B0604020202020204" pitchFamily="34" charset="0"/>
              <a:cs typeface="Arial" panose="020B0604020202020204" pitchFamily="34" charset="0"/>
            </a:endParaRPr>
          </a:p>
        </p:txBody>
      </p:sp>
      <p:sp>
        <p:nvSpPr>
          <p:cNvPr id="4" name="TextBox 3"/>
          <p:cNvSpPr txBox="1"/>
          <p:nvPr/>
        </p:nvSpPr>
        <p:spPr>
          <a:xfrm>
            <a:off x="1224125" y="6210061"/>
            <a:ext cx="8280114" cy="276999"/>
          </a:xfrm>
          <a:prstGeom prst="rect">
            <a:avLst/>
          </a:prstGeom>
          <a:noFill/>
        </p:spPr>
        <p:txBody>
          <a:bodyPr wrap="square" rtlCol="0">
            <a:spAutoFit/>
          </a:bodyPr>
          <a:lstStyle/>
          <a:p>
            <a:r>
              <a:rPr lang="en-US" sz="1200" b="1" i="1" dirty="0" smtClean="0">
                <a:solidFill>
                  <a:prstClr val="black"/>
                </a:solidFill>
                <a:latin typeface="Book Antiqua"/>
                <a:cs typeface="Book Antiqua"/>
              </a:rPr>
              <a:t>Georgia Department of Human Services</a:t>
            </a:r>
            <a:endParaRPr lang="en-US" sz="1200" b="1" i="1" dirty="0">
              <a:solidFill>
                <a:prstClr val="black"/>
              </a:solidFill>
              <a:latin typeface="Book Antiqua"/>
              <a:cs typeface="Book Antiqua"/>
            </a:endParaRPr>
          </a:p>
        </p:txBody>
      </p:sp>
      <p:sp>
        <p:nvSpPr>
          <p:cNvPr id="5" name="TextBox 4"/>
          <p:cNvSpPr txBox="1"/>
          <p:nvPr/>
        </p:nvSpPr>
        <p:spPr>
          <a:xfrm>
            <a:off x="1224125" y="6043492"/>
            <a:ext cx="8280114" cy="246221"/>
          </a:xfrm>
          <a:prstGeom prst="rect">
            <a:avLst/>
          </a:prstGeom>
          <a:noFill/>
        </p:spPr>
        <p:txBody>
          <a:bodyPr wrap="square" rtlCol="0">
            <a:spAutoFit/>
          </a:bodyPr>
          <a:lstStyle/>
          <a:p>
            <a:r>
              <a:rPr lang="en-US" sz="1000" i="1" dirty="0" smtClean="0">
                <a:solidFill>
                  <a:prstClr val="black"/>
                </a:solidFill>
                <a:latin typeface="Book Antiqua"/>
                <a:cs typeface="Book Antiqua"/>
              </a:rPr>
              <a:t>Division of  Child Support Services</a:t>
            </a:r>
            <a:endParaRPr lang="en-US" sz="1000" i="1" dirty="0">
              <a:solidFill>
                <a:prstClr val="black"/>
              </a:solidFill>
              <a:latin typeface="Book Antiqua"/>
              <a:cs typeface="Book Antiqua"/>
            </a:endParaRPr>
          </a:p>
        </p:txBody>
      </p:sp>
      <p:graphicFrame>
        <p:nvGraphicFramePr>
          <p:cNvPr id="6" name="Table 5"/>
          <p:cNvGraphicFramePr>
            <a:graphicFrameLocks noGrp="1"/>
          </p:cNvGraphicFramePr>
          <p:nvPr>
            <p:extLst>
              <p:ext uri="{D42A27DB-BD31-4B8C-83A1-F6EECF244321}">
                <p14:modId xmlns:p14="http://schemas.microsoft.com/office/powerpoint/2010/main" val="112374395"/>
              </p:ext>
            </p:extLst>
          </p:nvPr>
        </p:nvGraphicFramePr>
        <p:xfrm>
          <a:off x="457200" y="1371600"/>
          <a:ext cx="7924801" cy="3793065"/>
        </p:xfrm>
        <a:graphic>
          <a:graphicData uri="http://schemas.openxmlformats.org/drawingml/2006/table">
            <a:tbl>
              <a:tblPr firstRow="1" firstCol="1" bandRow="1"/>
              <a:tblGrid>
                <a:gridCol w="2468880"/>
                <a:gridCol w="1463040"/>
                <a:gridCol w="1645920"/>
                <a:gridCol w="2346961"/>
              </a:tblGrid>
              <a:tr h="397933">
                <a:tc>
                  <a:txBody>
                    <a:bodyPr/>
                    <a:lstStyle/>
                    <a:p>
                      <a:pPr marL="0" marR="0">
                        <a:spcBef>
                          <a:spcPts val="0"/>
                        </a:spcBef>
                        <a:spcAft>
                          <a:spcPts val="0"/>
                        </a:spcAft>
                      </a:pPr>
                      <a:r>
                        <a:rPr lang="en-US" sz="20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cap="all" dirty="0">
                          <a:solidFill>
                            <a:schemeClr val="tx1"/>
                          </a:solidFill>
                          <a:effectLst/>
                          <a:latin typeface="Arial" panose="020B0604020202020204" pitchFamily="34" charset="0"/>
                          <a:ea typeface="Calibri" panose="020F0502020204030204" pitchFamily="34" charset="0"/>
                          <a:cs typeface="Arial" panose="020B0604020202020204" pitchFamily="34" charset="0"/>
                        </a:rPr>
                        <a:t>Actual</a:t>
                      </a:r>
                      <a:endParaRPr lang="en-US" sz="2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cap="all" dirty="0">
                          <a:solidFill>
                            <a:schemeClr val="tx1"/>
                          </a:solidFill>
                          <a:effectLst/>
                          <a:latin typeface="Arial" panose="020B0604020202020204" pitchFamily="34" charset="0"/>
                          <a:ea typeface="Calibri" panose="020F0502020204030204" pitchFamily="34" charset="0"/>
                          <a:cs typeface="Arial" panose="020B0604020202020204" pitchFamily="34" charset="0"/>
                        </a:rPr>
                        <a:t>DCSS Goal</a:t>
                      </a:r>
                      <a:endParaRPr lang="en-US" sz="2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cap="all" dirty="0">
                          <a:solidFill>
                            <a:schemeClr val="tx1"/>
                          </a:solidFill>
                          <a:effectLst/>
                          <a:latin typeface="Arial" panose="020B0604020202020204" pitchFamily="34" charset="0"/>
                          <a:ea typeface="Calibri" panose="020F0502020204030204" pitchFamily="34" charset="0"/>
                          <a:cs typeface="Arial" panose="020B0604020202020204" pitchFamily="34" charset="0"/>
                        </a:rPr>
                        <a:t>Benchmark</a:t>
                      </a:r>
                      <a:endParaRPr lang="en-US" sz="2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7933">
                <a:tc>
                  <a:txBody>
                    <a:bodyPr/>
                    <a:lstStyle/>
                    <a:p>
                      <a:pPr marL="0" marR="0">
                        <a:spcBef>
                          <a:spcPts val="0"/>
                        </a:spcBef>
                        <a:spcAft>
                          <a:spcPts val="0"/>
                        </a:spcAft>
                      </a:pPr>
                      <a:r>
                        <a:rPr lang="en-US" sz="2000" b="0" cap="small" dirty="0">
                          <a:solidFill>
                            <a:schemeClr val="tx1"/>
                          </a:solidFill>
                          <a:effectLst/>
                          <a:latin typeface="Arial" panose="020B0604020202020204" pitchFamily="34" charset="0"/>
                          <a:ea typeface="Calibri" panose="020F0502020204030204" pitchFamily="34" charset="0"/>
                          <a:cs typeface="Arial" panose="020B0604020202020204" pitchFamily="34" charset="0"/>
                        </a:rPr>
                        <a:t>Current Support</a:t>
                      </a:r>
                      <a:endParaRPr lang="en-US" sz="2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60.77%</a:t>
                      </a:r>
                      <a:endParaRPr lang="en-US" sz="2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62%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80% (Fed)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7933">
                <a:tc>
                  <a:txBody>
                    <a:bodyPr/>
                    <a:lstStyle/>
                    <a:p>
                      <a:pPr marL="0" marR="0">
                        <a:spcBef>
                          <a:spcPts val="0"/>
                        </a:spcBef>
                        <a:spcAft>
                          <a:spcPts val="0"/>
                        </a:spcAft>
                      </a:pPr>
                      <a:r>
                        <a:rPr lang="en-US" sz="2000" b="0" cap="small" dirty="0">
                          <a:solidFill>
                            <a:schemeClr val="tx1"/>
                          </a:solidFill>
                          <a:effectLst/>
                          <a:latin typeface="Arial" panose="020B0604020202020204" pitchFamily="34" charset="0"/>
                          <a:ea typeface="Calibri" panose="020F0502020204030204" pitchFamily="34" charset="0"/>
                          <a:cs typeface="Arial" panose="020B0604020202020204" pitchFamily="34" charset="0"/>
                        </a:rPr>
                        <a:t>Support Orders</a:t>
                      </a:r>
                      <a:endParaRPr lang="en-US" sz="2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89.34%</a:t>
                      </a:r>
                      <a:endParaRPr lang="en-US" sz="2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80% (Fed)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7933">
                <a:tc>
                  <a:txBody>
                    <a:bodyPr/>
                    <a:lstStyle/>
                    <a:p>
                      <a:pPr marL="0" marR="0">
                        <a:spcBef>
                          <a:spcPts val="0"/>
                        </a:spcBef>
                        <a:spcAft>
                          <a:spcPts val="0"/>
                        </a:spcAft>
                      </a:pPr>
                      <a:r>
                        <a:rPr lang="en-US" sz="2000" b="0" cap="small" dirty="0">
                          <a:solidFill>
                            <a:schemeClr val="tx1"/>
                          </a:solidFill>
                          <a:effectLst/>
                          <a:latin typeface="Arial" panose="020B0604020202020204" pitchFamily="34" charset="0"/>
                          <a:ea typeface="Calibri" panose="020F0502020204030204" pitchFamily="34" charset="0"/>
                          <a:cs typeface="Arial" panose="020B0604020202020204" pitchFamily="34" charset="0"/>
                        </a:rPr>
                        <a:t>Arrears Paid</a:t>
                      </a:r>
                      <a:endParaRPr lang="en-US" sz="2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48.51%</a:t>
                      </a:r>
                      <a:endParaRPr lang="en-US" sz="2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70%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80% (Fed)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93800">
                <a:tc>
                  <a:txBody>
                    <a:bodyPr/>
                    <a:lstStyle/>
                    <a:p>
                      <a:pPr marL="0" marR="0">
                        <a:spcBef>
                          <a:spcPts val="0"/>
                        </a:spcBef>
                        <a:spcAft>
                          <a:spcPts val="0"/>
                        </a:spcAft>
                      </a:pPr>
                      <a:r>
                        <a:rPr lang="en-US" sz="2000" b="0" cap="small" dirty="0">
                          <a:solidFill>
                            <a:schemeClr val="tx1"/>
                          </a:solidFill>
                          <a:effectLst/>
                          <a:latin typeface="Arial" panose="020B0604020202020204" pitchFamily="34" charset="0"/>
                          <a:ea typeface="Calibri" panose="020F0502020204030204" pitchFamily="34" charset="0"/>
                          <a:cs typeface="Arial" panose="020B0604020202020204" pitchFamily="34" charset="0"/>
                        </a:rPr>
                        <a:t>Paternity</a:t>
                      </a:r>
                      <a:endParaRPr lang="en-US" sz="2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r">
                        <a:spcBef>
                          <a:spcPts val="0"/>
                        </a:spcBef>
                        <a:spcAft>
                          <a:spcPts val="0"/>
                        </a:spcAft>
                      </a:pPr>
                      <a:r>
                        <a:rPr lang="en-US" sz="2000" b="0" i="1" dirty="0">
                          <a:solidFill>
                            <a:schemeClr val="tx1"/>
                          </a:solidFill>
                          <a:effectLst/>
                          <a:latin typeface="Arial" panose="020B0604020202020204" pitchFamily="34" charset="0"/>
                          <a:ea typeface="Calibri" panose="020F0502020204030204" pitchFamily="34" charset="0"/>
                          <a:cs typeface="Arial" panose="020B0604020202020204" pitchFamily="34" charset="0"/>
                        </a:rPr>
                        <a:t>IV-D PEP</a:t>
                      </a:r>
                      <a:endParaRPr lang="en-US" sz="2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r">
                        <a:spcBef>
                          <a:spcPts val="0"/>
                        </a:spcBef>
                        <a:spcAft>
                          <a:spcPts val="0"/>
                        </a:spcAft>
                      </a:pPr>
                      <a:r>
                        <a:rPr lang="en-US" sz="2000" b="0" i="1" dirty="0">
                          <a:solidFill>
                            <a:schemeClr val="tx1"/>
                          </a:solidFill>
                          <a:effectLst/>
                          <a:latin typeface="Arial" panose="020B0604020202020204" pitchFamily="34" charset="0"/>
                          <a:ea typeface="Calibri" panose="020F0502020204030204" pitchFamily="34" charset="0"/>
                          <a:cs typeface="Arial" panose="020B0604020202020204" pitchFamily="34" charset="0"/>
                        </a:rPr>
                        <a:t>Statewide PEP</a:t>
                      </a:r>
                      <a:endParaRPr lang="en-US" sz="2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p>
                    <a:p>
                      <a:pPr marL="0" marR="0" algn="ctr">
                        <a:spcBef>
                          <a:spcPts val="0"/>
                        </a:spcBef>
                        <a:spcAft>
                          <a:spcPts val="0"/>
                        </a:spcAft>
                      </a:pPr>
                      <a:r>
                        <a:rPr lang="en-US" sz="2000" b="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97.07%</a:t>
                      </a:r>
                      <a:endParaRPr lang="en-US" sz="2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ctr">
                        <a:spcBef>
                          <a:spcPts val="0"/>
                        </a:spcBef>
                        <a:spcAft>
                          <a:spcPts val="0"/>
                        </a:spcAft>
                      </a:pPr>
                      <a:r>
                        <a:rPr lang="en-US" sz="2000" b="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28.41%</a:t>
                      </a:r>
                      <a:endParaRPr lang="en-US" sz="2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p>
                    <a:p>
                      <a:pPr marL="0" marR="0" algn="ctr">
                        <a:spcBef>
                          <a:spcPts val="0"/>
                        </a:spcBef>
                        <a:spcAft>
                          <a:spcPts val="0"/>
                        </a:spcAft>
                      </a:pPr>
                      <a:r>
                        <a:rPr lang="en-US" sz="20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100%</a:t>
                      </a:r>
                    </a:p>
                    <a:p>
                      <a:pPr marL="0" marR="0" algn="ctr">
                        <a:spcBef>
                          <a:spcPts val="0"/>
                        </a:spcBef>
                        <a:spcAft>
                          <a:spcPts val="0"/>
                        </a:spcAft>
                      </a:pPr>
                      <a:r>
                        <a:rPr lang="en-US" sz="20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93%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p>
                    <a:p>
                      <a:pPr marL="0" marR="0" algn="ctr">
                        <a:spcBef>
                          <a:spcPts val="0"/>
                        </a:spcBef>
                        <a:spcAft>
                          <a:spcPts val="0"/>
                        </a:spcAft>
                      </a:pPr>
                      <a:r>
                        <a:rPr lang="en-US" sz="20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90% (Fed)</a:t>
                      </a:r>
                    </a:p>
                    <a:p>
                      <a:pPr marL="0" marR="0" algn="ctr">
                        <a:spcBef>
                          <a:spcPts val="0"/>
                        </a:spcBef>
                        <a:spcAft>
                          <a:spcPts val="0"/>
                        </a:spcAft>
                      </a:pPr>
                      <a:r>
                        <a:rPr lang="en-US" sz="20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90% (Fed)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7933">
                <a:tc>
                  <a:txBody>
                    <a:bodyPr/>
                    <a:lstStyle/>
                    <a:p>
                      <a:pPr marL="0" marR="0">
                        <a:spcBef>
                          <a:spcPts val="0"/>
                        </a:spcBef>
                        <a:spcAft>
                          <a:spcPts val="0"/>
                        </a:spcAft>
                      </a:pPr>
                      <a:r>
                        <a:rPr lang="en-US" sz="2000" b="0" cap="small" dirty="0">
                          <a:solidFill>
                            <a:schemeClr val="tx1"/>
                          </a:solidFill>
                          <a:effectLst/>
                          <a:latin typeface="Arial" panose="020B0604020202020204" pitchFamily="34" charset="0"/>
                          <a:ea typeface="Calibri" panose="020F0502020204030204" pitchFamily="34" charset="0"/>
                          <a:cs typeface="Arial" panose="020B0604020202020204" pitchFamily="34" charset="0"/>
                        </a:rPr>
                        <a:t>Locate</a:t>
                      </a:r>
                      <a:endParaRPr lang="en-US" sz="2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2000" b="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2.87%</a:t>
                      </a:r>
                      <a:endParaRPr lang="en-US" sz="2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2.00% (State)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7933">
                <a:tc>
                  <a:txBody>
                    <a:bodyPr/>
                    <a:lstStyle/>
                    <a:p>
                      <a:pPr marL="0" marR="0">
                        <a:spcBef>
                          <a:spcPts val="0"/>
                        </a:spcBef>
                        <a:spcAft>
                          <a:spcPts val="0"/>
                        </a:spcAft>
                      </a:pPr>
                      <a:r>
                        <a:rPr lang="en-US" sz="2000" b="0" cap="small" dirty="0">
                          <a:solidFill>
                            <a:schemeClr val="tx1"/>
                          </a:solidFill>
                          <a:effectLst/>
                          <a:latin typeface="Arial" panose="020B0604020202020204" pitchFamily="34" charset="0"/>
                          <a:ea typeface="Calibri" panose="020F0502020204030204" pitchFamily="34" charset="0"/>
                          <a:cs typeface="Arial" panose="020B0604020202020204" pitchFamily="34" charset="0"/>
                        </a:rPr>
                        <a:t>Un-Distributed Collections</a:t>
                      </a:r>
                      <a:endParaRPr lang="en-US" sz="2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2000" b="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0.67%</a:t>
                      </a:r>
                      <a:endParaRPr lang="en-US" sz="2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&lt;1%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&lt;0.80% (State)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TextBox 6"/>
          <p:cNvSpPr txBox="1"/>
          <p:nvPr/>
        </p:nvSpPr>
        <p:spPr>
          <a:xfrm>
            <a:off x="8098971" y="6043492"/>
            <a:ext cx="478972" cy="276999"/>
          </a:xfrm>
          <a:prstGeom prst="rect">
            <a:avLst/>
          </a:prstGeom>
          <a:noFill/>
        </p:spPr>
        <p:txBody>
          <a:bodyPr wrap="square" rtlCol="0">
            <a:spAutoFit/>
          </a:bodyPr>
          <a:lstStyle/>
          <a:p>
            <a:pPr algn="ctr"/>
            <a:r>
              <a:rPr lang="en-US" sz="1200" dirty="0" smtClean="0">
                <a:latin typeface="Arial" panose="020B0604020202020204" pitchFamily="34" charset="0"/>
                <a:cs typeface="Arial" panose="020B0604020202020204" pitchFamily="34" charset="0"/>
              </a:rPr>
              <a:t>4</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11851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95862" y="445378"/>
            <a:ext cx="8280114" cy="461665"/>
          </a:xfrm>
          <a:prstGeom prst="rect">
            <a:avLst/>
          </a:prstGeom>
          <a:noFill/>
        </p:spPr>
        <p:txBody>
          <a:bodyPr wrap="square" rtlCol="0">
            <a:spAutoFit/>
          </a:bodyPr>
          <a:lstStyle/>
          <a:p>
            <a:pPr algn="ctr"/>
            <a:r>
              <a:rPr lang="en-US" sz="2400" b="1" dirty="0" smtClean="0">
                <a:solidFill>
                  <a:prstClr val="black"/>
                </a:solidFill>
                <a:latin typeface="Arial" panose="020B0604020202020204" pitchFamily="34" charset="0"/>
                <a:cs typeface="Arial" panose="020B0604020202020204" pitchFamily="34" charset="0"/>
              </a:rPr>
              <a:t>2014* Average Incentive Performance Measures </a:t>
            </a:r>
            <a:endParaRPr lang="en-US" sz="2400" b="1" dirty="0">
              <a:solidFill>
                <a:prstClr val="black"/>
              </a:solidFill>
              <a:latin typeface="Arial" panose="020B0604020202020204" pitchFamily="34" charset="0"/>
              <a:cs typeface="Arial" panose="020B0604020202020204" pitchFamily="34" charset="0"/>
            </a:endParaRPr>
          </a:p>
        </p:txBody>
      </p:sp>
      <p:sp>
        <p:nvSpPr>
          <p:cNvPr id="4" name="TextBox 3"/>
          <p:cNvSpPr txBox="1"/>
          <p:nvPr/>
        </p:nvSpPr>
        <p:spPr>
          <a:xfrm>
            <a:off x="1224125" y="6210061"/>
            <a:ext cx="8280114" cy="276999"/>
          </a:xfrm>
          <a:prstGeom prst="rect">
            <a:avLst/>
          </a:prstGeom>
          <a:noFill/>
        </p:spPr>
        <p:txBody>
          <a:bodyPr wrap="square" rtlCol="0">
            <a:spAutoFit/>
          </a:bodyPr>
          <a:lstStyle/>
          <a:p>
            <a:r>
              <a:rPr lang="en-US" sz="1200" b="1" i="1" dirty="0" smtClean="0">
                <a:solidFill>
                  <a:prstClr val="black"/>
                </a:solidFill>
                <a:latin typeface="Book Antiqua"/>
                <a:cs typeface="Book Antiqua"/>
              </a:rPr>
              <a:t>Georgia Department of Human Services</a:t>
            </a:r>
            <a:endParaRPr lang="en-US" sz="1200" b="1" i="1" dirty="0">
              <a:solidFill>
                <a:prstClr val="black"/>
              </a:solidFill>
              <a:latin typeface="Book Antiqua"/>
              <a:cs typeface="Book Antiqua"/>
            </a:endParaRPr>
          </a:p>
        </p:txBody>
      </p:sp>
      <p:sp>
        <p:nvSpPr>
          <p:cNvPr id="5" name="TextBox 4"/>
          <p:cNvSpPr txBox="1"/>
          <p:nvPr/>
        </p:nvSpPr>
        <p:spPr>
          <a:xfrm>
            <a:off x="1224125" y="6043492"/>
            <a:ext cx="8280114" cy="246221"/>
          </a:xfrm>
          <a:prstGeom prst="rect">
            <a:avLst/>
          </a:prstGeom>
          <a:noFill/>
        </p:spPr>
        <p:txBody>
          <a:bodyPr wrap="square" rtlCol="0">
            <a:spAutoFit/>
          </a:bodyPr>
          <a:lstStyle/>
          <a:p>
            <a:r>
              <a:rPr lang="en-US" sz="1000" i="1" dirty="0" smtClean="0">
                <a:solidFill>
                  <a:prstClr val="black"/>
                </a:solidFill>
                <a:latin typeface="Book Antiqua"/>
                <a:cs typeface="Book Antiqua"/>
              </a:rPr>
              <a:t>Division of  Child Support Services</a:t>
            </a:r>
            <a:endParaRPr lang="en-US" sz="1000" i="1" dirty="0">
              <a:solidFill>
                <a:prstClr val="black"/>
              </a:solidFill>
              <a:latin typeface="Book Antiqua"/>
              <a:cs typeface="Book Antiqua"/>
            </a:endParaRPr>
          </a:p>
        </p:txBody>
      </p:sp>
      <p:sp>
        <p:nvSpPr>
          <p:cNvPr id="7" name="TextBox 6"/>
          <p:cNvSpPr txBox="1"/>
          <p:nvPr/>
        </p:nvSpPr>
        <p:spPr>
          <a:xfrm>
            <a:off x="8098971" y="6043492"/>
            <a:ext cx="478972" cy="276999"/>
          </a:xfrm>
          <a:prstGeom prst="rect">
            <a:avLst/>
          </a:prstGeom>
          <a:noFill/>
        </p:spPr>
        <p:txBody>
          <a:bodyPr wrap="square" rtlCol="0">
            <a:spAutoFit/>
          </a:bodyPr>
          <a:lstStyle/>
          <a:p>
            <a:pPr algn="ctr"/>
            <a:r>
              <a:rPr lang="en-US" sz="1200" dirty="0" smtClean="0">
                <a:solidFill>
                  <a:prstClr val="black"/>
                </a:solidFill>
                <a:latin typeface="Arial" panose="020B0604020202020204" pitchFamily="34" charset="0"/>
                <a:cs typeface="Arial" panose="020B0604020202020204" pitchFamily="34" charset="0"/>
              </a:rPr>
              <a:t>5</a:t>
            </a:r>
            <a:endParaRPr lang="en-US" sz="1200" dirty="0">
              <a:solidFill>
                <a:prstClr val="black"/>
              </a:solidFill>
              <a:latin typeface="Arial" panose="020B0604020202020204" pitchFamily="34" charset="0"/>
              <a:cs typeface="Arial" panose="020B0604020202020204"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4044026898"/>
              </p:ext>
            </p:extLst>
          </p:nvPr>
        </p:nvGraphicFramePr>
        <p:xfrm>
          <a:off x="1097279" y="1348914"/>
          <a:ext cx="7001691" cy="3786965"/>
        </p:xfrm>
        <a:graphic>
          <a:graphicData uri="http://schemas.openxmlformats.org/drawingml/2006/table">
            <a:tbl>
              <a:tblPr/>
              <a:tblGrid>
                <a:gridCol w="4468495"/>
                <a:gridCol w="2533196"/>
              </a:tblGrid>
              <a:tr h="540995">
                <a:tc>
                  <a:txBody>
                    <a:bodyPr/>
                    <a:lstStyle/>
                    <a:p>
                      <a:pPr algn="l" rtl="0" fontAlgn="ctr"/>
                      <a:r>
                        <a:rPr lang="en-US" sz="2000" b="0" i="0" u="none" strike="noStrike" dirty="0" smtClean="0">
                          <a:solidFill>
                            <a:srgbClr val="000000"/>
                          </a:solidFill>
                          <a:effectLst/>
                          <a:latin typeface="Arial" panose="020B0604020202020204" pitchFamily="34" charset="0"/>
                        </a:rPr>
                        <a:t> Current </a:t>
                      </a:r>
                      <a:r>
                        <a:rPr lang="en-US" sz="2000" b="0" i="0" u="none" strike="noStrike" dirty="0">
                          <a:solidFill>
                            <a:srgbClr val="000000"/>
                          </a:solidFill>
                          <a:effectLst/>
                          <a:latin typeface="Arial" panose="020B0604020202020204" pitchFamily="34" charset="0"/>
                        </a:rPr>
                        <a:t>Support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2000" b="0" i="0" u="none" strike="noStrike" dirty="0">
                          <a:solidFill>
                            <a:srgbClr val="000000"/>
                          </a:solidFill>
                          <a:effectLst/>
                          <a:latin typeface="Arial" panose="020B0604020202020204" pitchFamily="34" charset="0"/>
                        </a:rPr>
                        <a:t>64.21%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40995">
                <a:tc>
                  <a:txBody>
                    <a:bodyPr/>
                    <a:lstStyle/>
                    <a:p>
                      <a:pPr algn="l" rtl="0" fontAlgn="ctr"/>
                      <a:r>
                        <a:rPr lang="en-US" sz="2000" b="0" i="0" u="none" strike="noStrike" dirty="0" smtClean="0">
                          <a:solidFill>
                            <a:srgbClr val="000000"/>
                          </a:solidFill>
                          <a:effectLst/>
                          <a:latin typeface="Arial" panose="020B0604020202020204" pitchFamily="34" charset="0"/>
                        </a:rPr>
                        <a:t> Support </a:t>
                      </a:r>
                      <a:r>
                        <a:rPr lang="en-US" sz="2000" b="0" i="0" u="none" strike="noStrike" dirty="0">
                          <a:solidFill>
                            <a:srgbClr val="000000"/>
                          </a:solidFill>
                          <a:effectLst/>
                          <a:latin typeface="Arial" panose="020B0604020202020204" pitchFamily="34" charset="0"/>
                        </a:rPr>
                        <a:t>Orders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2000" b="0" i="0" u="none" strike="noStrike" dirty="0">
                          <a:solidFill>
                            <a:srgbClr val="000000"/>
                          </a:solidFill>
                          <a:effectLst/>
                          <a:latin typeface="Arial" panose="020B0604020202020204" pitchFamily="34" charset="0"/>
                        </a:rPr>
                        <a:t>84.69%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40995">
                <a:tc>
                  <a:txBody>
                    <a:bodyPr/>
                    <a:lstStyle/>
                    <a:p>
                      <a:pPr algn="l" rtl="0" fontAlgn="ctr"/>
                      <a:r>
                        <a:rPr lang="en-US" sz="2000" b="0" i="0" u="none" strike="noStrike" dirty="0" smtClean="0">
                          <a:solidFill>
                            <a:srgbClr val="000000"/>
                          </a:solidFill>
                          <a:effectLst/>
                          <a:latin typeface="Arial" panose="020B0604020202020204" pitchFamily="34" charset="0"/>
                        </a:rPr>
                        <a:t> Arrears </a:t>
                      </a:r>
                      <a:r>
                        <a:rPr lang="en-US" sz="2000" b="0" i="0" u="none" strike="noStrike" dirty="0">
                          <a:solidFill>
                            <a:srgbClr val="000000"/>
                          </a:solidFill>
                          <a:effectLst/>
                          <a:latin typeface="Arial" panose="020B0604020202020204" pitchFamily="34" charset="0"/>
                        </a:rPr>
                        <a:t>Paid</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2000" b="0" i="0" u="none" strike="noStrike" dirty="0">
                          <a:solidFill>
                            <a:srgbClr val="000000"/>
                          </a:solidFill>
                          <a:effectLst/>
                          <a:latin typeface="Arial" panose="020B0604020202020204" pitchFamily="34" charset="0"/>
                        </a:rPr>
                        <a:t>62.69%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40995">
                <a:tc>
                  <a:txBody>
                    <a:bodyPr/>
                    <a:lstStyle/>
                    <a:p>
                      <a:pPr algn="l" rtl="0" fontAlgn="ctr"/>
                      <a:r>
                        <a:rPr lang="en-US" sz="2000" b="0" i="0" u="none" strike="noStrike" dirty="0" smtClean="0">
                          <a:solidFill>
                            <a:srgbClr val="000000"/>
                          </a:solidFill>
                          <a:effectLst/>
                          <a:latin typeface="Arial" panose="020B0604020202020204" pitchFamily="34" charset="0"/>
                        </a:rPr>
                        <a:t> Paternity</a:t>
                      </a:r>
                      <a:endParaRPr lang="en-US" sz="2000" b="0" i="0" u="none" strike="noStrike" dirty="0">
                        <a:solidFill>
                          <a:srgbClr val="000000"/>
                        </a:solidFill>
                        <a:effectLst/>
                        <a:latin typeface="Arial" panose="020B060402020202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2000" b="0" i="0" u="none" strike="noStrike" dirty="0">
                          <a:solidFill>
                            <a:srgbClr val="000000"/>
                          </a:solidFill>
                          <a:effectLst/>
                          <a:latin typeface="Arial" panose="020B060402020202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40995">
                <a:tc>
                  <a:txBody>
                    <a:bodyPr/>
                    <a:lstStyle/>
                    <a:p>
                      <a:pPr algn="r" rtl="0" fontAlgn="ctr"/>
                      <a:r>
                        <a:rPr lang="en-US" sz="2000" b="0" i="1" u="none" strike="noStrike" dirty="0">
                          <a:solidFill>
                            <a:srgbClr val="000000"/>
                          </a:solidFill>
                          <a:effectLst/>
                          <a:latin typeface="Arial" panose="020B0604020202020204" pitchFamily="34" charset="0"/>
                        </a:rPr>
                        <a:t>IV-D PEP</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2000" b="0" i="0" u="none" strike="noStrike" dirty="0">
                          <a:solidFill>
                            <a:srgbClr val="000000"/>
                          </a:solidFill>
                          <a:effectLst/>
                          <a:latin typeface="Arial" panose="020B0604020202020204" pitchFamily="34" charset="0"/>
                        </a:rPr>
                        <a:t>96.64%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40995">
                <a:tc>
                  <a:txBody>
                    <a:bodyPr/>
                    <a:lstStyle/>
                    <a:p>
                      <a:pPr algn="r" rtl="0" fontAlgn="ctr"/>
                      <a:r>
                        <a:rPr lang="en-US" sz="2000" b="0" i="1" u="none" strike="noStrike" dirty="0">
                          <a:solidFill>
                            <a:srgbClr val="000000"/>
                          </a:solidFill>
                          <a:effectLst/>
                          <a:latin typeface="Arial" panose="020B0604020202020204" pitchFamily="34" charset="0"/>
                        </a:rPr>
                        <a:t>Statewide PEP</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2000" b="0" i="0" u="none" strike="noStrike" dirty="0">
                          <a:solidFill>
                            <a:srgbClr val="000000"/>
                          </a:solidFill>
                          <a:effectLst/>
                          <a:latin typeface="Arial" panose="020B0604020202020204" pitchFamily="34" charset="0"/>
                        </a:rPr>
                        <a:t>95.78%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40995">
                <a:tc>
                  <a:txBody>
                    <a:bodyPr/>
                    <a:lstStyle/>
                    <a:p>
                      <a:pPr algn="l" rtl="0" fontAlgn="ctr"/>
                      <a:r>
                        <a:rPr lang="en-US" sz="2000" b="0" i="0" u="none" strike="noStrike" dirty="0" smtClean="0">
                          <a:solidFill>
                            <a:srgbClr val="000000"/>
                          </a:solidFill>
                          <a:effectLst/>
                          <a:latin typeface="Arial" panose="020B0604020202020204" pitchFamily="34" charset="0"/>
                        </a:rPr>
                        <a:t> Cost </a:t>
                      </a:r>
                      <a:r>
                        <a:rPr lang="en-US" sz="2000" b="0" i="0" u="none" strike="noStrike" dirty="0">
                          <a:solidFill>
                            <a:srgbClr val="000000"/>
                          </a:solidFill>
                          <a:effectLst/>
                          <a:latin typeface="Arial" panose="020B0604020202020204" pitchFamily="34" charset="0"/>
                        </a:rPr>
                        <a:t>Benefit Ratio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2000" b="0" i="0" u="none" strike="noStrike" dirty="0">
                          <a:solidFill>
                            <a:srgbClr val="000000"/>
                          </a:solidFill>
                          <a:effectLst/>
                          <a:latin typeface="Arial" panose="020B0604020202020204" pitchFamily="34" charset="0"/>
                        </a:rPr>
                        <a:t>$5.25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0" name="TextBox 9"/>
          <p:cNvSpPr txBox="1"/>
          <p:nvPr/>
        </p:nvSpPr>
        <p:spPr>
          <a:xfrm>
            <a:off x="6903720" y="5409782"/>
            <a:ext cx="1386840" cy="369332"/>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*2014 Data</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4444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95862" y="445378"/>
            <a:ext cx="8280114" cy="461665"/>
          </a:xfrm>
          <a:prstGeom prst="rect">
            <a:avLst/>
          </a:prstGeom>
          <a:noFill/>
        </p:spPr>
        <p:txBody>
          <a:bodyPr wrap="square" rtlCol="0">
            <a:spAutoFit/>
          </a:bodyPr>
          <a:lstStyle/>
          <a:p>
            <a:pPr algn="ctr"/>
            <a:r>
              <a:rPr lang="en-US" sz="2400" b="1" dirty="0" smtClean="0">
                <a:solidFill>
                  <a:prstClr val="black"/>
                </a:solidFill>
                <a:latin typeface="Arial" panose="020B0604020202020204" pitchFamily="34" charset="0"/>
                <a:cs typeface="Arial" panose="020B0604020202020204" pitchFamily="34" charset="0"/>
              </a:rPr>
              <a:t>Director’s Communication Group (DCG)</a:t>
            </a:r>
            <a:endParaRPr lang="en-US" sz="2400" b="1" dirty="0">
              <a:solidFill>
                <a:prstClr val="black"/>
              </a:solidFill>
              <a:latin typeface="Arial" panose="020B0604020202020204" pitchFamily="34" charset="0"/>
              <a:cs typeface="Arial" panose="020B0604020202020204" pitchFamily="34" charset="0"/>
            </a:endParaRPr>
          </a:p>
        </p:txBody>
      </p:sp>
      <p:sp>
        <p:nvSpPr>
          <p:cNvPr id="3" name="TextBox 2"/>
          <p:cNvSpPr txBox="1"/>
          <p:nvPr/>
        </p:nvSpPr>
        <p:spPr>
          <a:xfrm>
            <a:off x="395863" y="1073612"/>
            <a:ext cx="8280113" cy="2800767"/>
          </a:xfrm>
          <a:prstGeom prst="rect">
            <a:avLst/>
          </a:prstGeom>
          <a:noFill/>
        </p:spPr>
        <p:txBody>
          <a:bodyPr wrap="square" rtlCol="0">
            <a:spAutoFit/>
          </a:bodyPr>
          <a:lstStyle/>
          <a:p>
            <a:pPr algn="just"/>
            <a:r>
              <a:rPr lang="en-US" sz="1600" dirty="0" smtClean="0">
                <a:latin typeface="Arial" panose="020B0604020202020204" pitchFamily="34" charset="0"/>
                <a:cs typeface="Arial" panose="020B0604020202020204" pitchFamily="34" charset="0"/>
              </a:rPr>
              <a:t>The </a:t>
            </a:r>
            <a:r>
              <a:rPr lang="en-US" sz="1600" dirty="0">
                <a:latin typeface="Arial" panose="020B0604020202020204" pitchFamily="34" charset="0"/>
                <a:cs typeface="Arial" panose="020B0604020202020204" pitchFamily="34" charset="0"/>
              </a:rPr>
              <a:t>Director’s Communication Group (DCG) reviews, researches and responds to inquiries and/or complaints sent to the </a:t>
            </a:r>
            <a:r>
              <a:rPr lang="en-US" sz="1600" dirty="0" smtClean="0">
                <a:latin typeface="Arial" panose="020B0604020202020204" pitchFamily="34" charset="0"/>
                <a:cs typeface="Arial" panose="020B0604020202020204" pitchFamily="34" charset="0"/>
              </a:rPr>
              <a:t>DHS Commissioner and/or DCSS </a:t>
            </a:r>
            <a:r>
              <a:rPr lang="en-US" sz="1600" dirty="0">
                <a:latin typeface="Arial" panose="020B0604020202020204" pitchFamily="34" charset="0"/>
                <a:cs typeface="Arial" panose="020B0604020202020204" pitchFamily="34" charset="0"/>
              </a:rPr>
              <a:t>Director. These inquiries originate from various sources which include the ​DHS </a:t>
            </a:r>
            <a:r>
              <a:rPr lang="en-US" sz="1600" dirty="0" smtClean="0">
                <a:latin typeface="Arial" panose="020B0604020202020204" pitchFamily="34" charset="0"/>
                <a:cs typeface="Arial" panose="020B0604020202020204" pitchFamily="34" charset="0"/>
              </a:rPr>
              <a:t>Commissioner, Deputy </a:t>
            </a:r>
            <a:r>
              <a:rPr lang="en-US" sz="1600" dirty="0">
                <a:latin typeface="Arial" panose="020B0604020202020204" pitchFamily="34" charset="0"/>
                <a:cs typeface="Arial" panose="020B0604020202020204" pitchFamily="34" charset="0"/>
              </a:rPr>
              <a:t>Commissioner, Governor’s Office of Constituent Services, DHS Office of </a:t>
            </a:r>
            <a:r>
              <a:rPr lang="en-US" sz="1600" dirty="0" smtClean="0">
                <a:latin typeface="Arial" panose="020B0604020202020204" pitchFamily="34" charset="0"/>
                <a:cs typeface="Arial" panose="020B0604020202020204" pitchFamily="34" charset="0"/>
              </a:rPr>
              <a:t>Legislative Affairs and Communication </a:t>
            </a:r>
            <a:r>
              <a:rPr lang="en-US" sz="1600" dirty="0">
                <a:latin typeface="Arial" panose="020B0604020202020204" pitchFamily="34" charset="0"/>
                <a:cs typeface="Arial" panose="020B0604020202020204" pitchFamily="34" charset="0"/>
              </a:rPr>
              <a:t>(OLAC), DCSS customers, attorneys, authorized third parties, employers, Georgia Bureau of Investigations (GBI), other IV-D states/agencies and Federal OCSE. </a:t>
            </a:r>
          </a:p>
          <a:p>
            <a:pPr algn="just"/>
            <a:r>
              <a:rPr lang="en-US" sz="1600" dirty="0">
                <a:latin typeface="Arial" panose="020B0604020202020204" pitchFamily="34" charset="0"/>
                <a:cs typeface="Arial" panose="020B0604020202020204" pitchFamily="34" charset="0"/>
              </a:rPr>
              <a:t> </a:t>
            </a:r>
          </a:p>
          <a:p>
            <a:pPr algn="just"/>
            <a:r>
              <a:rPr lang="en-US" sz="1600" dirty="0">
                <a:latin typeface="Arial" panose="020B0604020202020204" pitchFamily="34" charset="0"/>
                <a:cs typeface="Arial" panose="020B0604020202020204" pitchFamily="34" charset="0"/>
              </a:rPr>
              <a:t>This information is time-sensitive and </a:t>
            </a:r>
            <a:r>
              <a:rPr lang="en-US" sz="1600" dirty="0" smtClean="0">
                <a:latin typeface="Arial" panose="020B0604020202020204" pitchFamily="34" charset="0"/>
                <a:cs typeface="Arial" panose="020B0604020202020204" pitchFamily="34" charset="0"/>
              </a:rPr>
              <a:t>requires greater coordination between local offices as well as complex research to </a:t>
            </a:r>
            <a:r>
              <a:rPr lang="en-US" sz="1600" dirty="0">
                <a:latin typeface="Arial" panose="020B0604020202020204" pitchFamily="34" charset="0"/>
                <a:cs typeface="Arial" panose="020B0604020202020204" pitchFamily="34" charset="0"/>
              </a:rPr>
              <a:t>ensure </a:t>
            </a:r>
            <a:r>
              <a:rPr lang="en-US" sz="1600" dirty="0" smtClean="0">
                <a:latin typeface="Arial" panose="020B0604020202020204" pitchFamily="34" charset="0"/>
                <a:cs typeface="Arial" panose="020B0604020202020204" pitchFamily="34" charset="0"/>
              </a:rPr>
              <a:t>the</a:t>
            </a:r>
            <a:r>
              <a:rPr lang="en-US" sz="1600" dirty="0">
                <a:latin typeface="Arial" panose="020B0604020202020204" pitchFamily="34" charset="0"/>
                <a:cs typeface="Arial" panose="020B0604020202020204" pitchFamily="34" charset="0"/>
              </a:rPr>
              <a:t> response </a:t>
            </a:r>
            <a:r>
              <a:rPr lang="en-US" sz="1600" dirty="0" smtClean="0">
                <a:latin typeface="Arial" panose="020B0604020202020204" pitchFamily="34" charset="0"/>
                <a:cs typeface="Arial" panose="020B0604020202020204" pitchFamily="34" charset="0"/>
              </a:rPr>
              <a:t>provided adequately </a:t>
            </a:r>
            <a:r>
              <a:rPr lang="en-US" sz="1600" dirty="0">
                <a:latin typeface="Arial" panose="020B0604020202020204" pitchFamily="34" charset="0"/>
                <a:cs typeface="Arial" panose="020B0604020202020204" pitchFamily="34" charset="0"/>
              </a:rPr>
              <a:t>addresses the needs or concerns of the requesting party</a:t>
            </a:r>
            <a:r>
              <a:rPr lang="en-US" sz="1600" dirty="0" smtClean="0">
                <a:latin typeface="Arial" panose="020B0604020202020204" pitchFamily="34" charset="0"/>
                <a:cs typeface="Arial" panose="020B0604020202020204" pitchFamily="34" charset="0"/>
              </a:rPr>
              <a:t>.</a:t>
            </a:r>
            <a:endParaRPr lang="en-US" sz="1600" dirty="0">
              <a:solidFill>
                <a:prstClr val="black"/>
              </a:solidFill>
              <a:latin typeface="Arial" panose="020B0604020202020204" pitchFamily="34" charset="0"/>
              <a:cs typeface="Arial" panose="020B0604020202020204" pitchFamily="34" charset="0"/>
            </a:endParaRPr>
          </a:p>
        </p:txBody>
      </p:sp>
      <p:sp>
        <p:nvSpPr>
          <p:cNvPr id="4" name="TextBox 3"/>
          <p:cNvSpPr txBox="1"/>
          <p:nvPr/>
        </p:nvSpPr>
        <p:spPr>
          <a:xfrm>
            <a:off x="1224125" y="6210061"/>
            <a:ext cx="8280114" cy="276999"/>
          </a:xfrm>
          <a:prstGeom prst="rect">
            <a:avLst/>
          </a:prstGeom>
          <a:noFill/>
        </p:spPr>
        <p:txBody>
          <a:bodyPr wrap="square" rtlCol="0">
            <a:spAutoFit/>
          </a:bodyPr>
          <a:lstStyle/>
          <a:p>
            <a:r>
              <a:rPr lang="en-US" sz="1200" b="1" i="1" dirty="0" smtClean="0">
                <a:solidFill>
                  <a:prstClr val="black"/>
                </a:solidFill>
                <a:latin typeface="Book Antiqua"/>
                <a:cs typeface="Book Antiqua"/>
              </a:rPr>
              <a:t>Georgia Department of Human Services</a:t>
            </a:r>
            <a:endParaRPr lang="en-US" sz="1200" b="1" i="1" dirty="0">
              <a:solidFill>
                <a:prstClr val="black"/>
              </a:solidFill>
              <a:latin typeface="Book Antiqua"/>
              <a:cs typeface="Book Antiqua"/>
            </a:endParaRPr>
          </a:p>
        </p:txBody>
      </p:sp>
      <p:sp>
        <p:nvSpPr>
          <p:cNvPr id="5" name="TextBox 4"/>
          <p:cNvSpPr txBox="1"/>
          <p:nvPr/>
        </p:nvSpPr>
        <p:spPr>
          <a:xfrm>
            <a:off x="1224125" y="6043492"/>
            <a:ext cx="8280114" cy="246221"/>
          </a:xfrm>
          <a:prstGeom prst="rect">
            <a:avLst/>
          </a:prstGeom>
          <a:noFill/>
        </p:spPr>
        <p:txBody>
          <a:bodyPr wrap="square" rtlCol="0">
            <a:spAutoFit/>
          </a:bodyPr>
          <a:lstStyle/>
          <a:p>
            <a:r>
              <a:rPr lang="en-US" sz="1000" i="1" dirty="0" smtClean="0">
                <a:solidFill>
                  <a:prstClr val="black"/>
                </a:solidFill>
                <a:latin typeface="Book Antiqua"/>
                <a:cs typeface="Book Antiqua"/>
              </a:rPr>
              <a:t>Division of  Child Support Services</a:t>
            </a:r>
            <a:endParaRPr lang="en-US" sz="1000" i="1" dirty="0">
              <a:solidFill>
                <a:prstClr val="black"/>
              </a:solidFill>
              <a:latin typeface="Book Antiqua"/>
              <a:cs typeface="Book Antiqua"/>
            </a:endParaRPr>
          </a:p>
        </p:txBody>
      </p:sp>
      <p:graphicFrame>
        <p:nvGraphicFramePr>
          <p:cNvPr id="6" name="Table 5"/>
          <p:cNvGraphicFramePr>
            <a:graphicFrameLocks noGrp="1"/>
          </p:cNvGraphicFramePr>
          <p:nvPr>
            <p:extLst>
              <p:ext uri="{D42A27DB-BD31-4B8C-83A1-F6EECF244321}">
                <p14:modId xmlns:p14="http://schemas.microsoft.com/office/powerpoint/2010/main" val="1591823785"/>
              </p:ext>
            </p:extLst>
          </p:nvPr>
        </p:nvGraphicFramePr>
        <p:xfrm>
          <a:off x="631369" y="4219633"/>
          <a:ext cx="7467602" cy="1186757"/>
        </p:xfrm>
        <a:graphic>
          <a:graphicData uri="http://schemas.openxmlformats.org/drawingml/2006/table">
            <a:tbl>
              <a:tblPr/>
              <a:tblGrid>
                <a:gridCol w="1060488"/>
                <a:gridCol w="1060488"/>
                <a:gridCol w="1104674"/>
                <a:gridCol w="1060488"/>
                <a:gridCol w="1060488"/>
                <a:gridCol w="1060488"/>
                <a:gridCol w="1060488"/>
              </a:tblGrid>
              <a:tr h="442520">
                <a:tc>
                  <a:txBody>
                    <a:bodyPr/>
                    <a:lstStyle/>
                    <a:p>
                      <a:pPr algn="ctr" fontAlgn="ctr"/>
                      <a:r>
                        <a:rPr lang="en-US" sz="1600" b="1" i="0" u="none" strike="noStrike" dirty="0">
                          <a:solidFill>
                            <a:srgbClr val="000000"/>
                          </a:solidFill>
                          <a:effectLst/>
                          <a:latin typeface="Arial" panose="020B0604020202020204" pitchFamily="34" charset="0"/>
                          <a:cs typeface="Arial" panose="020B0604020202020204" pitchFamily="34" charset="0"/>
                        </a:rPr>
                        <a:t>FFY15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000000"/>
                          </a:solidFill>
                          <a:effectLst/>
                          <a:latin typeface="Arial" panose="020B0604020202020204" pitchFamily="34" charset="0"/>
                          <a:cs typeface="Arial" panose="020B0604020202020204" pitchFamily="34" charset="0"/>
                        </a:rPr>
                        <a:t>Emails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000000"/>
                          </a:solidFill>
                          <a:effectLst/>
                          <a:latin typeface="Arial" panose="020B0604020202020204" pitchFamily="34" charset="0"/>
                          <a:cs typeface="Arial" panose="020B0604020202020204" pitchFamily="34" charset="0"/>
                        </a:rPr>
                        <a:t>Phone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000000"/>
                          </a:solidFill>
                          <a:effectLst/>
                          <a:latin typeface="Arial" panose="020B0604020202020204" pitchFamily="34" charset="0"/>
                          <a:cs typeface="Arial" panose="020B0604020202020204" pitchFamily="34" charset="0"/>
                        </a:rPr>
                        <a:t>Mail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000000"/>
                          </a:solidFill>
                          <a:effectLst/>
                          <a:latin typeface="Arial" panose="020B0604020202020204" pitchFamily="34" charset="0"/>
                          <a:cs typeface="Arial" panose="020B0604020202020204" pitchFamily="34" charset="0"/>
                        </a:rPr>
                        <a:t>OLAC</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000000"/>
                          </a:solidFill>
                          <a:effectLst/>
                          <a:latin typeface="Arial" panose="020B0604020202020204" pitchFamily="34" charset="0"/>
                          <a:cs typeface="Arial" panose="020B0604020202020204" pitchFamily="34" charset="0"/>
                        </a:rPr>
                        <a:t>Officials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000000"/>
                          </a:solidFill>
                          <a:effectLst/>
                          <a:latin typeface="Arial" panose="020B0604020202020204" pitchFamily="34" charset="0"/>
                          <a:cs typeface="Arial" panose="020B0604020202020204" pitchFamily="34" charset="0"/>
                        </a:rPr>
                        <a:t>Walk-In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44237">
                <a:tc>
                  <a:txBody>
                    <a:bodyPr/>
                    <a:lstStyle/>
                    <a:p>
                      <a:pPr algn="l" fontAlgn="ctr"/>
                      <a:r>
                        <a:rPr lang="en-US" sz="1600" b="1" i="0" u="none" strike="noStrike" dirty="0">
                          <a:solidFill>
                            <a:srgbClr val="000000"/>
                          </a:solidFill>
                          <a:effectLst/>
                          <a:latin typeface="Arial" panose="020B0604020202020204" pitchFamily="34" charset="0"/>
                          <a:cs typeface="Arial" panose="020B0604020202020204" pitchFamily="34" charset="0"/>
                        </a:rPr>
                        <a:t>Total</a:t>
                      </a:r>
                    </a:p>
                  </a:txBody>
                  <a:tcPr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1" i="0" u="none" strike="noStrike" dirty="0">
                          <a:solidFill>
                            <a:srgbClr val="000000"/>
                          </a:solidFill>
                          <a:effectLst/>
                          <a:latin typeface="Arial" panose="020B0604020202020204" pitchFamily="34" charset="0"/>
                          <a:cs typeface="Arial" panose="020B0604020202020204" pitchFamily="34" charset="0"/>
                        </a:rPr>
                        <a:t>4,914</a:t>
                      </a:r>
                    </a:p>
                  </a:txBody>
                  <a:tcPr marL="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1" i="0" u="none" strike="noStrike" dirty="0">
                          <a:solidFill>
                            <a:srgbClr val="000000"/>
                          </a:solidFill>
                          <a:effectLst/>
                          <a:latin typeface="Arial" panose="020B0604020202020204" pitchFamily="34" charset="0"/>
                          <a:cs typeface="Arial" panose="020B0604020202020204" pitchFamily="34" charset="0"/>
                        </a:rPr>
                        <a:t>1,321</a:t>
                      </a:r>
                    </a:p>
                  </a:txBody>
                  <a:tcPr marL="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1" i="0" u="none" strike="noStrike" dirty="0">
                          <a:solidFill>
                            <a:srgbClr val="000000"/>
                          </a:solidFill>
                          <a:effectLst/>
                          <a:latin typeface="Arial" panose="020B0604020202020204" pitchFamily="34" charset="0"/>
                          <a:cs typeface="Arial" panose="020B0604020202020204" pitchFamily="34" charset="0"/>
                        </a:rPr>
                        <a:t>78</a:t>
                      </a:r>
                    </a:p>
                  </a:txBody>
                  <a:tcPr marL="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1" i="0" u="none" strike="noStrike" dirty="0">
                          <a:solidFill>
                            <a:srgbClr val="000000"/>
                          </a:solidFill>
                          <a:effectLst/>
                          <a:latin typeface="Arial" panose="020B0604020202020204" pitchFamily="34" charset="0"/>
                          <a:cs typeface="Arial" panose="020B0604020202020204" pitchFamily="34" charset="0"/>
                        </a:rPr>
                        <a:t>968</a:t>
                      </a:r>
                    </a:p>
                  </a:txBody>
                  <a:tcPr marL="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1" i="0" u="none" strike="noStrike" dirty="0">
                          <a:solidFill>
                            <a:srgbClr val="000000"/>
                          </a:solidFill>
                          <a:effectLst/>
                          <a:latin typeface="Arial" panose="020B0604020202020204" pitchFamily="34" charset="0"/>
                          <a:cs typeface="Arial" panose="020B0604020202020204" pitchFamily="34" charset="0"/>
                        </a:rPr>
                        <a:t>295</a:t>
                      </a:r>
                    </a:p>
                  </a:txBody>
                  <a:tcPr marL="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1" i="0" u="none" strike="noStrike" dirty="0">
                          <a:solidFill>
                            <a:srgbClr val="000000"/>
                          </a:solidFill>
                          <a:effectLst/>
                          <a:latin typeface="Arial" panose="020B0604020202020204" pitchFamily="34" charset="0"/>
                          <a:cs typeface="Arial" panose="020B0604020202020204" pitchFamily="34" charset="0"/>
                        </a:rPr>
                        <a:t>12</a:t>
                      </a:r>
                    </a:p>
                  </a:txBody>
                  <a:tcPr marL="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7" name="TextBox 6"/>
          <p:cNvSpPr txBox="1"/>
          <p:nvPr/>
        </p:nvSpPr>
        <p:spPr>
          <a:xfrm>
            <a:off x="8098971" y="6043492"/>
            <a:ext cx="478972" cy="276999"/>
          </a:xfrm>
          <a:prstGeom prst="rect">
            <a:avLst/>
          </a:prstGeom>
          <a:noFill/>
        </p:spPr>
        <p:txBody>
          <a:bodyPr wrap="square" rtlCol="0">
            <a:spAutoFit/>
          </a:bodyPr>
          <a:lstStyle/>
          <a:p>
            <a:pPr algn="ctr"/>
            <a:r>
              <a:rPr lang="en-US" sz="1200" dirty="0" smtClean="0">
                <a:latin typeface="Arial" panose="020B0604020202020204" pitchFamily="34" charset="0"/>
                <a:cs typeface="Arial" panose="020B0604020202020204" pitchFamily="34" charset="0"/>
              </a:rPr>
              <a:t>6</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56827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95862" y="445378"/>
            <a:ext cx="8280114" cy="461665"/>
          </a:xfrm>
          <a:prstGeom prst="rect">
            <a:avLst/>
          </a:prstGeom>
          <a:noFill/>
        </p:spPr>
        <p:txBody>
          <a:bodyPr wrap="square" rtlCol="0">
            <a:spAutoFit/>
          </a:bodyPr>
          <a:lstStyle/>
          <a:p>
            <a:pPr algn="ctr"/>
            <a:r>
              <a:rPr lang="en-US" sz="2400" b="1" dirty="0" smtClean="0">
                <a:solidFill>
                  <a:prstClr val="black"/>
                </a:solidFill>
                <a:latin typeface="Arial" panose="020B0604020202020204" pitchFamily="34" charset="0"/>
                <a:cs typeface="Arial" panose="020B0604020202020204" pitchFamily="34" charset="0"/>
              </a:rPr>
              <a:t>Communication Center </a:t>
            </a:r>
            <a:endParaRPr lang="en-US" sz="2400" b="1" dirty="0">
              <a:solidFill>
                <a:prstClr val="black"/>
              </a:solidFill>
              <a:latin typeface="Arial" panose="020B0604020202020204" pitchFamily="34" charset="0"/>
              <a:cs typeface="Arial" panose="020B0604020202020204" pitchFamily="34" charset="0"/>
            </a:endParaRPr>
          </a:p>
        </p:txBody>
      </p:sp>
      <p:sp>
        <p:nvSpPr>
          <p:cNvPr id="3" name="TextBox 2"/>
          <p:cNvSpPr txBox="1"/>
          <p:nvPr/>
        </p:nvSpPr>
        <p:spPr>
          <a:xfrm>
            <a:off x="433993" y="1057618"/>
            <a:ext cx="8203851" cy="1200329"/>
          </a:xfrm>
          <a:prstGeom prst="rect">
            <a:avLst/>
          </a:prstGeom>
          <a:noFill/>
        </p:spPr>
        <p:txBody>
          <a:bodyPr wrap="square" rtlCol="0">
            <a:spAutoFit/>
          </a:bodyPr>
          <a:lstStyle/>
          <a:p>
            <a:pPr algn="just"/>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Communication Center (formerly known as Contact Center) strives to fulfill its </a:t>
            </a:r>
            <a:r>
              <a:rPr lang="en-US" dirty="0" smtClean="0">
                <a:latin typeface="Arial" panose="020B0604020202020204" pitchFamily="34" charset="0"/>
                <a:cs typeface="Arial" panose="020B0604020202020204" pitchFamily="34" charset="0"/>
              </a:rPr>
              <a:t>vision to </a:t>
            </a:r>
            <a:r>
              <a:rPr lang="en-US" dirty="0">
                <a:latin typeface="Arial" panose="020B0604020202020204" pitchFamily="34" charset="0"/>
                <a:cs typeface="Arial" panose="020B0604020202020204" pitchFamily="34" charset="0"/>
              </a:rPr>
              <a:t>be accessible and responsive to our customers through multiple channels of communication in order to better serve their needs and to ensure the most efficient use of the agency's resources</a:t>
            </a:r>
            <a:r>
              <a:rPr lang="en-US" dirty="0" smtClean="0">
                <a:latin typeface="Arial" panose="020B0604020202020204" pitchFamily="34" charset="0"/>
                <a:cs typeface="Arial" panose="020B0604020202020204" pitchFamily="34" charset="0"/>
              </a:rPr>
              <a:t>.</a:t>
            </a:r>
            <a:endParaRPr lang="en-US" sz="2000" dirty="0">
              <a:solidFill>
                <a:prstClr val="black"/>
              </a:solidFill>
              <a:latin typeface="Arial" panose="020B0604020202020204" pitchFamily="34" charset="0"/>
              <a:cs typeface="Arial" panose="020B0604020202020204" pitchFamily="34" charset="0"/>
            </a:endParaRPr>
          </a:p>
        </p:txBody>
      </p:sp>
      <p:sp>
        <p:nvSpPr>
          <p:cNvPr id="4" name="TextBox 3"/>
          <p:cNvSpPr txBox="1"/>
          <p:nvPr/>
        </p:nvSpPr>
        <p:spPr>
          <a:xfrm>
            <a:off x="1224125" y="6210061"/>
            <a:ext cx="8280114" cy="276999"/>
          </a:xfrm>
          <a:prstGeom prst="rect">
            <a:avLst/>
          </a:prstGeom>
          <a:noFill/>
        </p:spPr>
        <p:txBody>
          <a:bodyPr wrap="square" rtlCol="0">
            <a:spAutoFit/>
          </a:bodyPr>
          <a:lstStyle/>
          <a:p>
            <a:r>
              <a:rPr lang="en-US" sz="1200" b="1" i="1" dirty="0" smtClean="0">
                <a:solidFill>
                  <a:prstClr val="black"/>
                </a:solidFill>
                <a:latin typeface="Book Antiqua"/>
                <a:cs typeface="Book Antiqua"/>
              </a:rPr>
              <a:t>Georgia Department of Human Services</a:t>
            </a:r>
            <a:endParaRPr lang="en-US" sz="1200" b="1" i="1" dirty="0">
              <a:solidFill>
                <a:prstClr val="black"/>
              </a:solidFill>
              <a:latin typeface="Book Antiqua"/>
              <a:cs typeface="Book Antiqua"/>
            </a:endParaRPr>
          </a:p>
        </p:txBody>
      </p:sp>
      <p:sp>
        <p:nvSpPr>
          <p:cNvPr id="5" name="TextBox 4"/>
          <p:cNvSpPr txBox="1"/>
          <p:nvPr/>
        </p:nvSpPr>
        <p:spPr>
          <a:xfrm>
            <a:off x="1224125" y="6043492"/>
            <a:ext cx="8280114" cy="246221"/>
          </a:xfrm>
          <a:prstGeom prst="rect">
            <a:avLst/>
          </a:prstGeom>
          <a:noFill/>
        </p:spPr>
        <p:txBody>
          <a:bodyPr wrap="square" rtlCol="0">
            <a:spAutoFit/>
          </a:bodyPr>
          <a:lstStyle/>
          <a:p>
            <a:r>
              <a:rPr lang="en-US" sz="1000" i="1" dirty="0" smtClean="0">
                <a:solidFill>
                  <a:prstClr val="black"/>
                </a:solidFill>
                <a:latin typeface="Book Antiqua"/>
                <a:cs typeface="Book Antiqua"/>
              </a:rPr>
              <a:t>Division of  Child Support Services</a:t>
            </a:r>
            <a:endParaRPr lang="en-US" sz="1000" i="1" dirty="0">
              <a:solidFill>
                <a:prstClr val="black"/>
              </a:solidFill>
              <a:latin typeface="Book Antiqua"/>
              <a:cs typeface="Book Antiqua"/>
            </a:endParaRPr>
          </a:p>
        </p:txBody>
      </p:sp>
      <p:sp>
        <p:nvSpPr>
          <p:cNvPr id="7" name="TextBox 6"/>
          <p:cNvSpPr txBox="1"/>
          <p:nvPr/>
        </p:nvSpPr>
        <p:spPr>
          <a:xfrm>
            <a:off x="8098971" y="6043492"/>
            <a:ext cx="478972" cy="276999"/>
          </a:xfrm>
          <a:prstGeom prst="rect">
            <a:avLst/>
          </a:prstGeom>
          <a:noFill/>
        </p:spPr>
        <p:txBody>
          <a:bodyPr wrap="square" rtlCol="0">
            <a:spAutoFit/>
          </a:bodyPr>
          <a:lstStyle/>
          <a:p>
            <a:pPr algn="ctr"/>
            <a:r>
              <a:rPr lang="en-US" sz="1200" dirty="0" smtClean="0">
                <a:latin typeface="Arial" panose="020B0604020202020204" pitchFamily="34" charset="0"/>
                <a:cs typeface="Arial" panose="020B0604020202020204" pitchFamily="34" charset="0"/>
              </a:rPr>
              <a:t>7</a:t>
            </a:r>
            <a:endParaRPr lang="en-US" sz="1200" dirty="0">
              <a:latin typeface="Arial" panose="020B0604020202020204" pitchFamily="34" charset="0"/>
              <a:cs typeface="Arial" panose="020B0604020202020204"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755827173"/>
              </p:ext>
            </p:extLst>
          </p:nvPr>
        </p:nvGraphicFramePr>
        <p:xfrm>
          <a:off x="552450" y="2642941"/>
          <a:ext cx="7880350" cy="1783080"/>
        </p:xfrm>
        <a:graphic>
          <a:graphicData uri="http://schemas.openxmlformats.org/drawingml/2006/table">
            <a:tbl>
              <a:tblPr/>
              <a:tblGrid>
                <a:gridCol w="1029907"/>
                <a:gridCol w="873861"/>
                <a:gridCol w="873861"/>
                <a:gridCol w="983093"/>
                <a:gridCol w="1185954"/>
                <a:gridCol w="876274"/>
                <a:gridCol w="825500"/>
                <a:gridCol w="1231900"/>
              </a:tblGrid>
              <a:tr h="662940">
                <a:tc>
                  <a:txBody>
                    <a:bodyPr/>
                    <a:lstStyle/>
                    <a:p>
                      <a:pPr algn="ctr" rtl="0" fontAlgn="ctr"/>
                      <a:r>
                        <a:rPr lang="en-US" sz="1300" b="1" i="0" u="none" strike="noStrike" dirty="0">
                          <a:solidFill>
                            <a:srgbClr val="000000"/>
                          </a:solidFill>
                          <a:effectLst/>
                          <a:latin typeface="Arial" panose="020B0604020202020204" pitchFamily="34" charset="0"/>
                        </a:rPr>
                        <a:t>FFY15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300" b="1" i="0" u="none" strike="noStrike" dirty="0">
                          <a:solidFill>
                            <a:srgbClr val="000000"/>
                          </a:solidFill>
                          <a:effectLst/>
                          <a:latin typeface="Arial" panose="020B0604020202020204" pitchFamily="34" charset="0"/>
                        </a:rPr>
                        <a:t>Calls</a:t>
                      </a:r>
                      <a:br>
                        <a:rPr lang="en-US" sz="1300" b="1" i="0" u="none" strike="noStrike" dirty="0">
                          <a:solidFill>
                            <a:srgbClr val="000000"/>
                          </a:solidFill>
                          <a:effectLst/>
                          <a:latin typeface="Arial" panose="020B0604020202020204" pitchFamily="34" charset="0"/>
                        </a:rPr>
                      </a:br>
                      <a:r>
                        <a:rPr lang="en-US" sz="1300" b="1" i="0" u="none" strike="noStrike" dirty="0">
                          <a:solidFill>
                            <a:srgbClr val="000000"/>
                          </a:solidFill>
                          <a:effectLst/>
                          <a:latin typeface="Arial" panose="020B0604020202020204" pitchFamily="34" charset="0"/>
                        </a:rPr>
                        <a:t>Offered</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300" b="1" i="0" u="none" strike="noStrike" dirty="0">
                          <a:solidFill>
                            <a:srgbClr val="000000"/>
                          </a:solidFill>
                          <a:effectLst/>
                          <a:latin typeface="Arial" panose="020B0604020202020204" pitchFamily="34" charset="0"/>
                        </a:rPr>
                        <a:t>Calls</a:t>
                      </a:r>
                      <a:br>
                        <a:rPr lang="en-US" sz="1300" b="1" i="0" u="none" strike="noStrike" dirty="0">
                          <a:solidFill>
                            <a:srgbClr val="000000"/>
                          </a:solidFill>
                          <a:effectLst/>
                          <a:latin typeface="Arial" panose="020B0604020202020204" pitchFamily="34" charset="0"/>
                        </a:rPr>
                      </a:br>
                      <a:r>
                        <a:rPr lang="en-US" sz="1300" b="1" i="0" u="none" strike="noStrike" dirty="0">
                          <a:solidFill>
                            <a:srgbClr val="000000"/>
                          </a:solidFill>
                          <a:effectLst/>
                          <a:latin typeface="Arial" panose="020B0604020202020204" pitchFamily="34" charset="0"/>
                        </a:rPr>
                        <a:t>Answered</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300" b="1" i="0" u="none" strike="noStrike" dirty="0">
                          <a:solidFill>
                            <a:srgbClr val="000000"/>
                          </a:solidFill>
                          <a:effectLst/>
                          <a:latin typeface="Arial" panose="020B0604020202020204" pitchFamily="34" charset="0"/>
                        </a:rPr>
                        <a:t>Calls</a:t>
                      </a:r>
                      <a:br>
                        <a:rPr lang="en-US" sz="1300" b="1" i="0" u="none" strike="noStrike" dirty="0">
                          <a:solidFill>
                            <a:srgbClr val="000000"/>
                          </a:solidFill>
                          <a:effectLst/>
                          <a:latin typeface="Arial" panose="020B0604020202020204" pitchFamily="34" charset="0"/>
                        </a:rPr>
                      </a:br>
                      <a:r>
                        <a:rPr lang="en-US" sz="1300" b="1" i="0" u="none" strike="noStrike" dirty="0">
                          <a:solidFill>
                            <a:srgbClr val="000000"/>
                          </a:solidFill>
                          <a:effectLst/>
                          <a:latin typeface="Arial" panose="020B0604020202020204" pitchFamily="34" charset="0"/>
                        </a:rPr>
                        <a:t>Abandoned</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300" b="1" i="0" u="none" strike="noStrike" dirty="0">
                          <a:solidFill>
                            <a:srgbClr val="000000"/>
                          </a:solidFill>
                          <a:effectLst/>
                          <a:latin typeface="Arial" panose="020B0604020202020204" pitchFamily="34" charset="0"/>
                        </a:rPr>
                        <a:t>Abandonment</a:t>
                      </a:r>
                      <a:br>
                        <a:rPr lang="en-US" sz="1300" b="1" i="0" u="none" strike="noStrike" dirty="0">
                          <a:solidFill>
                            <a:srgbClr val="000000"/>
                          </a:solidFill>
                          <a:effectLst/>
                          <a:latin typeface="Arial" panose="020B0604020202020204" pitchFamily="34" charset="0"/>
                        </a:rPr>
                      </a:br>
                      <a:r>
                        <a:rPr lang="en-US" sz="1300" b="1" i="0" u="none" strike="noStrike" dirty="0">
                          <a:solidFill>
                            <a:srgbClr val="000000"/>
                          </a:solidFill>
                          <a:effectLst/>
                          <a:latin typeface="Arial" panose="020B0604020202020204" pitchFamily="34" charset="0"/>
                        </a:rPr>
                        <a:t>Rate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300" b="1" i="0" u="none" strike="noStrike" dirty="0">
                          <a:solidFill>
                            <a:srgbClr val="000000"/>
                          </a:solidFill>
                          <a:effectLst/>
                          <a:latin typeface="Arial" panose="020B0604020202020204" pitchFamily="34" charset="0"/>
                        </a:rPr>
                        <a:t>Average Speed</a:t>
                      </a:r>
                      <a:br>
                        <a:rPr lang="en-US" sz="1300" b="1" i="0" u="none" strike="noStrike" dirty="0">
                          <a:solidFill>
                            <a:srgbClr val="000000"/>
                          </a:solidFill>
                          <a:effectLst/>
                          <a:latin typeface="Arial" panose="020B0604020202020204" pitchFamily="34" charset="0"/>
                        </a:rPr>
                      </a:br>
                      <a:r>
                        <a:rPr lang="en-US" sz="1300" b="1" i="0" u="none" strike="noStrike" dirty="0">
                          <a:solidFill>
                            <a:srgbClr val="000000"/>
                          </a:solidFill>
                          <a:effectLst/>
                          <a:latin typeface="Arial" panose="020B0604020202020204" pitchFamily="34" charset="0"/>
                        </a:rPr>
                        <a:t>of Answer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300" b="1" i="0" u="none" strike="noStrike" dirty="0">
                          <a:solidFill>
                            <a:srgbClr val="000000"/>
                          </a:solidFill>
                          <a:effectLst/>
                          <a:latin typeface="Arial" panose="020B0604020202020204" pitchFamily="34" charset="0"/>
                        </a:rPr>
                        <a:t>Average</a:t>
                      </a:r>
                      <a:br>
                        <a:rPr lang="en-US" sz="1300" b="1" i="0" u="none" strike="noStrike" dirty="0">
                          <a:solidFill>
                            <a:srgbClr val="000000"/>
                          </a:solidFill>
                          <a:effectLst/>
                          <a:latin typeface="Arial" panose="020B0604020202020204" pitchFamily="34" charset="0"/>
                        </a:rPr>
                      </a:br>
                      <a:r>
                        <a:rPr lang="en-US" sz="1300" b="1" i="0" u="none" strike="noStrike" dirty="0">
                          <a:solidFill>
                            <a:srgbClr val="000000"/>
                          </a:solidFill>
                          <a:effectLst/>
                          <a:latin typeface="Arial" panose="020B0604020202020204" pitchFamily="34" charset="0"/>
                        </a:rPr>
                        <a:t>Talk Time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300" b="1" i="0" u="none" strike="noStrike" dirty="0">
                          <a:solidFill>
                            <a:srgbClr val="000000"/>
                          </a:solidFill>
                          <a:effectLst/>
                          <a:latin typeface="Arial" panose="020B0604020202020204" pitchFamily="34" charset="0"/>
                        </a:rPr>
                        <a:t>Average Staff</a:t>
                      </a:r>
                      <a:br>
                        <a:rPr lang="en-US" sz="1300" b="1" i="0" u="none" strike="noStrike" dirty="0">
                          <a:solidFill>
                            <a:srgbClr val="000000"/>
                          </a:solidFill>
                          <a:effectLst/>
                          <a:latin typeface="Arial" panose="020B0604020202020204" pitchFamily="34" charset="0"/>
                        </a:rPr>
                      </a:br>
                      <a:r>
                        <a:rPr lang="en-US" sz="1300" b="1" i="0" u="none" strike="noStrike" dirty="0">
                          <a:solidFill>
                            <a:srgbClr val="000000"/>
                          </a:solidFill>
                          <a:effectLst/>
                          <a:latin typeface="Arial" panose="020B0604020202020204" pitchFamily="34" charset="0"/>
                        </a:rPr>
                        <a:t>Count On Phone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18160">
                <a:tc>
                  <a:txBody>
                    <a:bodyPr/>
                    <a:lstStyle/>
                    <a:p>
                      <a:pPr algn="l" rtl="0" fontAlgn="ctr"/>
                      <a:r>
                        <a:rPr lang="en-US" sz="1300" b="1" i="0" u="none" strike="noStrike" dirty="0">
                          <a:solidFill>
                            <a:srgbClr val="000000"/>
                          </a:solidFill>
                          <a:effectLst/>
                          <a:latin typeface="Arial" panose="020B0604020202020204" pitchFamily="34" charset="0"/>
                        </a:rPr>
                        <a:t>Total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300" b="1" i="0" u="none" strike="noStrike" dirty="0">
                          <a:solidFill>
                            <a:srgbClr val="000000"/>
                          </a:solidFill>
                          <a:effectLst/>
                          <a:latin typeface="Arial" panose="020B0604020202020204" pitchFamily="34" charset="0"/>
                        </a:rPr>
                        <a:t>1,827,410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300" b="1" i="0" u="none" strike="noStrike" dirty="0">
                          <a:solidFill>
                            <a:srgbClr val="000000"/>
                          </a:solidFill>
                          <a:effectLst/>
                          <a:latin typeface="Arial" panose="020B0604020202020204" pitchFamily="34" charset="0"/>
                        </a:rPr>
                        <a:t>1,603,526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300" b="1" i="0" u="none" strike="noStrike" dirty="0">
                          <a:solidFill>
                            <a:srgbClr val="000000"/>
                          </a:solidFill>
                          <a:effectLst/>
                          <a:latin typeface="Arial" panose="020B0604020202020204" pitchFamily="34" charset="0"/>
                        </a:rPr>
                        <a:t>223,754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300" b="1" i="0" u="none" strike="noStrike" dirty="0">
                          <a:solidFill>
                            <a:srgbClr val="000000"/>
                          </a:solidFill>
                          <a:effectLst/>
                          <a:latin typeface="Arial" panose="020B0604020202020204" pitchFamily="34" charset="0"/>
                        </a:rPr>
                        <a:t>13.95%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300" b="1" i="0" u="none" strike="noStrike" dirty="0">
                          <a:solidFill>
                            <a:srgbClr val="000000"/>
                          </a:solidFill>
                          <a:effectLst/>
                          <a:latin typeface="Arial" panose="020B0604020202020204" pitchFamily="34" charset="0"/>
                        </a:rPr>
                        <a:t>3 mins</a:t>
                      </a:r>
                      <a:br>
                        <a:rPr lang="en-US" sz="1300" b="1" i="0" u="none" strike="noStrike" dirty="0">
                          <a:solidFill>
                            <a:srgbClr val="000000"/>
                          </a:solidFill>
                          <a:effectLst/>
                          <a:latin typeface="Arial" panose="020B0604020202020204" pitchFamily="34" charset="0"/>
                        </a:rPr>
                      </a:br>
                      <a:r>
                        <a:rPr lang="en-US" sz="1300" b="1" i="0" u="none" strike="noStrike" dirty="0">
                          <a:solidFill>
                            <a:srgbClr val="000000"/>
                          </a:solidFill>
                          <a:effectLst/>
                          <a:latin typeface="Arial" panose="020B0604020202020204" pitchFamily="34" charset="0"/>
                        </a:rPr>
                        <a:t>8 secs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300" b="1" i="0" u="none" strike="noStrike" dirty="0">
                          <a:solidFill>
                            <a:srgbClr val="000000"/>
                          </a:solidFill>
                          <a:effectLst/>
                          <a:latin typeface="Arial" panose="020B0604020202020204" pitchFamily="34" charset="0"/>
                        </a:rPr>
                        <a:t>4 mins</a:t>
                      </a:r>
                      <a:br>
                        <a:rPr lang="en-US" sz="1300" b="1" i="0" u="none" strike="noStrike" dirty="0">
                          <a:solidFill>
                            <a:srgbClr val="000000"/>
                          </a:solidFill>
                          <a:effectLst/>
                          <a:latin typeface="Arial" panose="020B0604020202020204" pitchFamily="34" charset="0"/>
                        </a:rPr>
                      </a:br>
                      <a:r>
                        <a:rPr lang="en-US" sz="1300" b="1" i="0" u="none" strike="noStrike" dirty="0">
                          <a:solidFill>
                            <a:srgbClr val="000000"/>
                          </a:solidFill>
                          <a:effectLst/>
                          <a:latin typeface="Arial" panose="020B0604020202020204" pitchFamily="34" charset="0"/>
                        </a:rPr>
                        <a:t>12 sec</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300" b="1" i="0" u="none" strike="noStrike" dirty="0">
                          <a:solidFill>
                            <a:srgbClr val="000000"/>
                          </a:solidFill>
                          <a:effectLst/>
                          <a:latin typeface="Arial" panose="020B0604020202020204" pitchFamily="34" charset="0"/>
                        </a:rPr>
                        <a:t>59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2920">
                <a:tc>
                  <a:txBody>
                    <a:bodyPr/>
                    <a:lstStyle/>
                    <a:p>
                      <a:pPr algn="l" rtl="0" fontAlgn="ctr"/>
                      <a:r>
                        <a:rPr lang="en-US" sz="1300" b="1" i="0" u="none" strike="noStrike" dirty="0">
                          <a:solidFill>
                            <a:srgbClr val="000000"/>
                          </a:solidFill>
                          <a:effectLst/>
                          <a:latin typeface="Arial" panose="020B0604020202020204" pitchFamily="34" charset="0"/>
                        </a:rPr>
                        <a:t>Key Performance</a:t>
                      </a:r>
                      <a:br>
                        <a:rPr lang="en-US" sz="1300" b="1" i="0" u="none" strike="noStrike" dirty="0">
                          <a:solidFill>
                            <a:srgbClr val="000000"/>
                          </a:solidFill>
                          <a:effectLst/>
                          <a:latin typeface="Arial" panose="020B0604020202020204" pitchFamily="34" charset="0"/>
                        </a:rPr>
                      </a:br>
                      <a:r>
                        <a:rPr lang="en-US" sz="1300" b="1" i="0" u="none" strike="noStrike" dirty="0">
                          <a:solidFill>
                            <a:srgbClr val="000000"/>
                          </a:solidFill>
                          <a:effectLst/>
                          <a:latin typeface="Arial" panose="020B0604020202020204" pitchFamily="34" charset="0"/>
                        </a:rPr>
                        <a:t>Indicators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300" b="1" i="0" u="none" strike="noStrike" dirty="0">
                          <a:solidFill>
                            <a:srgbClr val="000000"/>
                          </a:solidFill>
                          <a:effectLst/>
                          <a:latin typeface="Arial" panose="020B0604020202020204" pitchFamily="34" charset="0"/>
                        </a:rPr>
                        <a:t> </a:t>
                      </a:r>
                      <a:r>
                        <a:rPr lang="en-US" sz="1300" b="1" i="0" u="none" strike="noStrike" dirty="0" smtClean="0">
                          <a:solidFill>
                            <a:srgbClr val="000000"/>
                          </a:solidFill>
                          <a:effectLst/>
                          <a:latin typeface="Arial" panose="020B0604020202020204" pitchFamily="34" charset="0"/>
                        </a:rPr>
                        <a:t>N/A</a:t>
                      </a:r>
                      <a:endParaRPr lang="en-US" sz="1300" b="1" i="0" u="none" strike="noStrike" dirty="0">
                        <a:solidFill>
                          <a:srgbClr val="000000"/>
                        </a:solidFill>
                        <a:effectLst/>
                        <a:latin typeface="Arial" panose="020B060402020202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300" b="1" i="0" u="none" strike="noStrike" dirty="0">
                          <a:solidFill>
                            <a:srgbClr val="000000"/>
                          </a:solidFill>
                          <a:effectLst/>
                          <a:latin typeface="Arial" panose="020B0604020202020204" pitchFamily="34" charset="0"/>
                        </a:rPr>
                        <a:t> </a:t>
                      </a:r>
                      <a:r>
                        <a:rPr lang="en-US" sz="1300" b="1" i="0" u="none" strike="noStrike" dirty="0" smtClean="0">
                          <a:solidFill>
                            <a:srgbClr val="000000"/>
                          </a:solidFill>
                          <a:effectLst/>
                          <a:latin typeface="Arial" panose="020B0604020202020204" pitchFamily="34" charset="0"/>
                        </a:rPr>
                        <a:t>N/A</a:t>
                      </a:r>
                      <a:endParaRPr lang="en-US" sz="1300" b="1" i="0" u="none" strike="noStrike" dirty="0">
                        <a:solidFill>
                          <a:srgbClr val="000000"/>
                        </a:solidFill>
                        <a:effectLst/>
                        <a:latin typeface="Arial" panose="020B060402020202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300" b="1" i="0" u="none" strike="noStrike" dirty="0">
                          <a:solidFill>
                            <a:srgbClr val="000000"/>
                          </a:solidFill>
                          <a:effectLst/>
                          <a:latin typeface="Arial" panose="020B0604020202020204" pitchFamily="34" charset="0"/>
                        </a:rPr>
                        <a:t> </a:t>
                      </a:r>
                      <a:r>
                        <a:rPr lang="en-US" sz="1300" b="1" i="0" u="none" strike="noStrike" dirty="0" smtClean="0">
                          <a:solidFill>
                            <a:srgbClr val="000000"/>
                          </a:solidFill>
                          <a:effectLst/>
                          <a:latin typeface="Arial" panose="020B0604020202020204" pitchFamily="34" charset="0"/>
                        </a:rPr>
                        <a:t>N/A</a:t>
                      </a:r>
                      <a:endParaRPr lang="en-US" sz="1300" b="1" i="0" u="none" strike="noStrike" dirty="0">
                        <a:solidFill>
                          <a:srgbClr val="000000"/>
                        </a:solidFill>
                        <a:effectLst/>
                        <a:latin typeface="Arial" panose="020B060402020202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300" b="1" i="0" u="none" strike="noStrike" dirty="0">
                          <a:solidFill>
                            <a:srgbClr val="000000"/>
                          </a:solidFill>
                          <a:effectLst/>
                          <a:latin typeface="Arial" panose="020B0604020202020204" pitchFamily="34" charset="0"/>
                        </a:rPr>
                        <a:t>9.00%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300" b="1" i="0" u="none" strike="noStrike" dirty="0">
                          <a:solidFill>
                            <a:srgbClr val="000000"/>
                          </a:solidFill>
                          <a:effectLst/>
                          <a:latin typeface="Arial" panose="020B0604020202020204" pitchFamily="34" charset="0"/>
                        </a:rPr>
                        <a:t>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300" b="1" i="0" u="none" strike="noStrike" dirty="0">
                          <a:solidFill>
                            <a:srgbClr val="000000"/>
                          </a:solidFill>
                          <a:effectLst/>
                          <a:latin typeface="Arial" panose="020B0604020202020204" pitchFamily="34" charset="0"/>
                        </a:rPr>
                        <a:t>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300" b="1" i="0" u="none" strike="noStrike" dirty="0">
                          <a:solidFill>
                            <a:srgbClr val="000000"/>
                          </a:solidFill>
                          <a:effectLst/>
                          <a:latin typeface="Arial" panose="020B0604020202020204" pitchFamily="34" charset="0"/>
                        </a:rPr>
                        <a:t> </a:t>
                      </a:r>
                      <a:r>
                        <a:rPr lang="en-US" sz="1300" b="1" i="0" u="none" strike="noStrike" dirty="0" smtClean="0">
                          <a:solidFill>
                            <a:srgbClr val="000000"/>
                          </a:solidFill>
                          <a:effectLst/>
                          <a:latin typeface="Arial" panose="020B0604020202020204" pitchFamily="34" charset="0"/>
                        </a:rPr>
                        <a:t>N/A</a:t>
                      </a:r>
                      <a:endParaRPr lang="en-US" sz="1300" b="1" i="0" u="none" strike="noStrike" dirty="0">
                        <a:solidFill>
                          <a:srgbClr val="000000"/>
                        </a:solidFill>
                        <a:effectLst/>
                        <a:latin typeface="Arial" panose="020B060402020202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6" name="TextBox 5"/>
          <p:cNvSpPr txBox="1"/>
          <p:nvPr/>
        </p:nvSpPr>
        <p:spPr>
          <a:xfrm>
            <a:off x="1524000" y="4634060"/>
            <a:ext cx="6355080" cy="1169551"/>
          </a:xfrm>
          <a:prstGeom prst="rect">
            <a:avLst/>
          </a:prstGeom>
          <a:noFill/>
        </p:spPr>
        <p:txBody>
          <a:bodyPr wrap="square" rtlCol="0">
            <a:spAutoFit/>
          </a:bodyPr>
          <a:lstStyle/>
          <a:p>
            <a:r>
              <a:rPr lang="en-US" sz="1400" i="1" dirty="0">
                <a:latin typeface="Arial" panose="020B0604020202020204" pitchFamily="34" charset="0"/>
                <a:cs typeface="Arial" panose="020B0604020202020204" pitchFamily="34" charset="0"/>
              </a:rPr>
              <a:t>The IVR Automated Case Information stats for FFY 2015 are 2,258,279, which combines the stats from Avaya and Platform28. </a:t>
            </a:r>
            <a:endParaRPr lang="en-US" sz="1400" dirty="0">
              <a:latin typeface="Arial" panose="020B0604020202020204" pitchFamily="34" charset="0"/>
              <a:cs typeface="Arial" panose="020B0604020202020204" pitchFamily="34" charset="0"/>
            </a:endParaRPr>
          </a:p>
          <a:p>
            <a:r>
              <a:rPr lang="en-US" sz="1400" i="1" dirty="0">
                <a:latin typeface="Arial" panose="020B0604020202020204" pitchFamily="34" charset="0"/>
                <a:cs typeface="Arial" panose="020B0604020202020204" pitchFamily="34" charset="0"/>
              </a:rPr>
              <a:t> </a:t>
            </a:r>
            <a:endParaRPr lang="en-US" sz="1400" dirty="0">
              <a:latin typeface="Arial" panose="020B0604020202020204" pitchFamily="34" charset="0"/>
              <a:cs typeface="Arial" panose="020B0604020202020204" pitchFamily="34" charset="0"/>
            </a:endParaRPr>
          </a:p>
          <a:p>
            <a:r>
              <a:rPr lang="en-US" sz="1400" i="1" dirty="0">
                <a:latin typeface="Arial" panose="020B0604020202020204" pitchFamily="34" charset="0"/>
                <a:cs typeface="Arial" panose="020B0604020202020204" pitchFamily="34" charset="0"/>
              </a:rPr>
              <a:t>This is in addition to the already reported calls offered and answered by the DCSS Communication Center agents.</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42861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95862" y="445378"/>
            <a:ext cx="8280114" cy="461665"/>
          </a:xfrm>
          <a:prstGeom prst="rect">
            <a:avLst/>
          </a:prstGeom>
          <a:noFill/>
        </p:spPr>
        <p:txBody>
          <a:bodyPr wrap="square" rtlCol="0">
            <a:spAutoFit/>
          </a:bodyPr>
          <a:lstStyle/>
          <a:p>
            <a:pPr algn="ctr"/>
            <a:r>
              <a:rPr lang="en-US" sz="2400" b="1" dirty="0" smtClean="0">
                <a:solidFill>
                  <a:prstClr val="black"/>
                </a:solidFill>
                <a:latin typeface="Arial" panose="020B0604020202020204" pitchFamily="34" charset="0"/>
                <a:cs typeface="Arial" panose="020B0604020202020204" pitchFamily="34" charset="0"/>
              </a:rPr>
              <a:t>Customer Online Services </a:t>
            </a:r>
            <a:endParaRPr lang="en-US" sz="2400" b="1" dirty="0">
              <a:solidFill>
                <a:prstClr val="black"/>
              </a:solidFill>
              <a:latin typeface="Arial" panose="020B0604020202020204" pitchFamily="34" charset="0"/>
              <a:cs typeface="Arial" panose="020B0604020202020204" pitchFamily="34" charset="0"/>
            </a:endParaRPr>
          </a:p>
        </p:txBody>
      </p:sp>
      <p:sp>
        <p:nvSpPr>
          <p:cNvPr id="3" name="TextBox 2"/>
          <p:cNvSpPr txBox="1"/>
          <p:nvPr/>
        </p:nvSpPr>
        <p:spPr>
          <a:xfrm>
            <a:off x="395863" y="1043549"/>
            <a:ext cx="8280113" cy="1477328"/>
          </a:xfrm>
          <a:prstGeom prst="rect">
            <a:avLst/>
          </a:prstGeom>
          <a:noFill/>
        </p:spPr>
        <p:txBody>
          <a:bodyPr wrap="square" rtlCol="0">
            <a:spAutoFit/>
          </a:bodyPr>
          <a:lstStyle/>
          <a:p>
            <a:pPr algn="just"/>
            <a:r>
              <a:rPr lang="en-US" dirty="0">
                <a:latin typeface="Arial" panose="020B0604020202020204" pitchFamily="34" charset="0"/>
                <a:cs typeface="Arial" panose="020B0604020202020204" pitchFamily="34" charset="0"/>
              </a:rPr>
              <a:t>The Customer Online Services (COS) via the Internet is the avenue used by customers </a:t>
            </a:r>
            <a:r>
              <a:rPr lang="en-US" dirty="0" smtClean="0">
                <a:latin typeface="Arial" panose="020B0604020202020204" pitchFamily="34" charset="0"/>
                <a:cs typeface="Arial" panose="020B0604020202020204" pitchFamily="34" charset="0"/>
              </a:rPr>
              <a:t>for viewing </a:t>
            </a:r>
            <a:r>
              <a:rPr lang="en-US" dirty="0">
                <a:latin typeface="Arial" panose="020B0604020202020204" pitchFamily="34" charset="0"/>
                <a:cs typeface="Arial" panose="020B0604020202020204" pitchFamily="34" charset="0"/>
              </a:rPr>
              <a:t>and updating their child support case. Customers can apply for child support services, make a credit or debit card payment, view payments, view court order information, change addresses, employer, medical information, telephone numbers and send emails to the assigned DCSS office</a:t>
            </a:r>
            <a:r>
              <a:rPr lang="en-US" dirty="0" smtClean="0">
                <a:latin typeface="Arial" panose="020B0604020202020204" pitchFamily="34" charset="0"/>
                <a:cs typeface="Arial" panose="020B0604020202020204" pitchFamily="34" charset="0"/>
              </a:rPr>
              <a:t>.</a:t>
            </a:r>
            <a:endParaRPr lang="en-US" dirty="0">
              <a:solidFill>
                <a:prstClr val="black"/>
              </a:solidFill>
              <a:latin typeface="Arial" panose="020B0604020202020204" pitchFamily="34" charset="0"/>
              <a:cs typeface="Arial" panose="020B0604020202020204" pitchFamily="34" charset="0"/>
            </a:endParaRPr>
          </a:p>
        </p:txBody>
      </p:sp>
      <p:sp>
        <p:nvSpPr>
          <p:cNvPr id="4" name="TextBox 3"/>
          <p:cNvSpPr txBox="1"/>
          <p:nvPr/>
        </p:nvSpPr>
        <p:spPr>
          <a:xfrm>
            <a:off x="1224125" y="6210061"/>
            <a:ext cx="8280114" cy="276999"/>
          </a:xfrm>
          <a:prstGeom prst="rect">
            <a:avLst/>
          </a:prstGeom>
          <a:noFill/>
        </p:spPr>
        <p:txBody>
          <a:bodyPr wrap="square" rtlCol="0">
            <a:spAutoFit/>
          </a:bodyPr>
          <a:lstStyle/>
          <a:p>
            <a:r>
              <a:rPr lang="en-US" sz="1200" b="1" i="1" dirty="0" smtClean="0">
                <a:solidFill>
                  <a:prstClr val="black"/>
                </a:solidFill>
                <a:latin typeface="Book Antiqua"/>
                <a:cs typeface="Book Antiqua"/>
              </a:rPr>
              <a:t>Georgia Department of Human Services</a:t>
            </a:r>
            <a:endParaRPr lang="en-US" sz="1200" b="1" i="1" dirty="0">
              <a:solidFill>
                <a:prstClr val="black"/>
              </a:solidFill>
              <a:latin typeface="Book Antiqua"/>
              <a:cs typeface="Book Antiqua"/>
            </a:endParaRPr>
          </a:p>
        </p:txBody>
      </p:sp>
      <p:sp>
        <p:nvSpPr>
          <p:cNvPr id="5" name="TextBox 4"/>
          <p:cNvSpPr txBox="1"/>
          <p:nvPr/>
        </p:nvSpPr>
        <p:spPr>
          <a:xfrm>
            <a:off x="1224125" y="6043492"/>
            <a:ext cx="8280114" cy="246221"/>
          </a:xfrm>
          <a:prstGeom prst="rect">
            <a:avLst/>
          </a:prstGeom>
          <a:noFill/>
        </p:spPr>
        <p:txBody>
          <a:bodyPr wrap="square" rtlCol="0">
            <a:spAutoFit/>
          </a:bodyPr>
          <a:lstStyle/>
          <a:p>
            <a:r>
              <a:rPr lang="en-US" sz="1000" i="1" dirty="0" smtClean="0">
                <a:solidFill>
                  <a:prstClr val="black"/>
                </a:solidFill>
                <a:latin typeface="Book Antiqua"/>
                <a:cs typeface="Book Antiqua"/>
              </a:rPr>
              <a:t>Division of  Child Support Services</a:t>
            </a:r>
            <a:endParaRPr lang="en-US" sz="1000" i="1" dirty="0">
              <a:solidFill>
                <a:prstClr val="black"/>
              </a:solidFill>
              <a:latin typeface="Book Antiqua"/>
              <a:cs typeface="Book Antiqua"/>
            </a:endParaRPr>
          </a:p>
        </p:txBody>
      </p:sp>
      <p:graphicFrame>
        <p:nvGraphicFramePr>
          <p:cNvPr id="6" name="Table 5"/>
          <p:cNvGraphicFramePr>
            <a:graphicFrameLocks noGrp="1"/>
          </p:cNvGraphicFramePr>
          <p:nvPr>
            <p:extLst>
              <p:ext uri="{D42A27DB-BD31-4B8C-83A1-F6EECF244321}">
                <p14:modId xmlns:p14="http://schemas.microsoft.com/office/powerpoint/2010/main" val="2496223566"/>
              </p:ext>
            </p:extLst>
          </p:nvPr>
        </p:nvGraphicFramePr>
        <p:xfrm>
          <a:off x="470704" y="2697994"/>
          <a:ext cx="8229600" cy="2797779"/>
        </p:xfrm>
        <a:graphic>
          <a:graphicData uri="http://schemas.openxmlformats.org/drawingml/2006/table">
            <a:tbl>
              <a:tblPr/>
              <a:tblGrid>
                <a:gridCol w="902420"/>
                <a:gridCol w="1307380"/>
                <a:gridCol w="1510496"/>
                <a:gridCol w="1600200"/>
                <a:gridCol w="1295400"/>
                <a:gridCol w="1613704"/>
              </a:tblGrid>
              <a:tr h="1894114">
                <a:tc>
                  <a:txBody>
                    <a:bodyPr/>
                    <a:lstStyle/>
                    <a:p>
                      <a:pPr algn="ctr" fontAlgn="ctr"/>
                      <a:r>
                        <a:rPr lang="en-US" sz="1600" b="1" i="0" u="none" strike="noStrike" dirty="0">
                          <a:solidFill>
                            <a:srgbClr val="000000"/>
                          </a:solidFill>
                          <a:effectLst/>
                          <a:latin typeface="Arial" panose="020B0604020202020204" pitchFamily="34" charset="0"/>
                          <a:cs typeface="Arial" panose="020B0604020202020204" pitchFamily="34" charset="0"/>
                        </a:rPr>
                        <a:t>FFY15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000000"/>
                          </a:solidFill>
                          <a:effectLst/>
                          <a:latin typeface="Arial" panose="020B0604020202020204" pitchFamily="34" charset="0"/>
                          <a:cs typeface="Arial" panose="020B0604020202020204" pitchFamily="34" charset="0"/>
                        </a:rPr>
                        <a:t>Custodial Parents with Portal Access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000000"/>
                          </a:solidFill>
                          <a:effectLst/>
                          <a:latin typeface="Arial" panose="020B0604020202020204" pitchFamily="34" charset="0"/>
                          <a:cs typeface="Arial" panose="020B0604020202020204" pitchFamily="34" charset="0"/>
                        </a:rPr>
                        <a:t>Non Custodial Parents with Portal Access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000000"/>
                          </a:solidFill>
                          <a:effectLst/>
                          <a:latin typeface="Arial" panose="020B0604020202020204" pitchFamily="34" charset="0"/>
                          <a:cs typeface="Arial" panose="020B0604020202020204" pitchFamily="34" charset="0"/>
                        </a:rPr>
                        <a:t>Email Alerts Sent From Portal To Customers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000000"/>
                          </a:solidFill>
                          <a:effectLst/>
                          <a:latin typeface="Arial" panose="020B0604020202020204" pitchFamily="34" charset="0"/>
                          <a:cs typeface="Arial" panose="020B0604020202020204" pitchFamily="34" charset="0"/>
                        </a:rPr>
                        <a:t>Credit Card Payments Submitted Through Portal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000000"/>
                          </a:solidFill>
                          <a:effectLst/>
                          <a:latin typeface="Arial" panose="020B0604020202020204" pitchFamily="34" charset="0"/>
                          <a:cs typeface="Arial" panose="020B0604020202020204" pitchFamily="34" charset="0"/>
                        </a:rPr>
                        <a:t>Total Amount of Credit Card Payments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03665">
                <a:tc>
                  <a:txBody>
                    <a:bodyPr/>
                    <a:lstStyle/>
                    <a:p>
                      <a:pPr algn="l" fontAlgn="ctr"/>
                      <a:r>
                        <a:rPr lang="en-US" sz="1600" b="1" i="0" u="none" strike="noStrike" dirty="0">
                          <a:solidFill>
                            <a:srgbClr val="000000"/>
                          </a:solidFill>
                          <a:effectLst/>
                          <a:latin typeface="Arial" panose="020B0604020202020204" pitchFamily="34" charset="0"/>
                          <a:cs typeface="Arial" panose="020B0604020202020204" pitchFamily="34" charset="0"/>
                        </a:rPr>
                        <a:t>Total</a:t>
                      </a:r>
                    </a:p>
                  </a:txBody>
                  <a:tcPr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1" i="0" u="none" strike="noStrike" dirty="0">
                          <a:solidFill>
                            <a:srgbClr val="000000"/>
                          </a:solidFill>
                          <a:effectLst/>
                          <a:latin typeface="Arial" panose="020B0604020202020204" pitchFamily="34" charset="0"/>
                          <a:cs typeface="Arial" panose="020B0604020202020204" pitchFamily="34" charset="0"/>
                        </a:rPr>
                        <a:t>252,285</a:t>
                      </a:r>
                    </a:p>
                  </a:txBody>
                  <a:tcPr marL="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1" i="0" u="none" strike="noStrike" dirty="0">
                          <a:solidFill>
                            <a:srgbClr val="000000"/>
                          </a:solidFill>
                          <a:effectLst/>
                          <a:latin typeface="Arial" panose="020B0604020202020204" pitchFamily="34" charset="0"/>
                          <a:cs typeface="Arial" panose="020B0604020202020204" pitchFamily="34" charset="0"/>
                        </a:rPr>
                        <a:t>113,215</a:t>
                      </a:r>
                    </a:p>
                  </a:txBody>
                  <a:tcPr marL="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1" i="0" u="none" strike="noStrike" dirty="0">
                          <a:solidFill>
                            <a:srgbClr val="000000"/>
                          </a:solidFill>
                          <a:effectLst/>
                          <a:latin typeface="Arial" panose="020B0604020202020204" pitchFamily="34" charset="0"/>
                          <a:cs typeface="Arial" panose="020B0604020202020204" pitchFamily="34" charset="0"/>
                        </a:rPr>
                        <a:t>1,695,604</a:t>
                      </a:r>
                    </a:p>
                  </a:txBody>
                  <a:tcPr marL="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1" i="0" u="none" strike="noStrike" dirty="0">
                          <a:solidFill>
                            <a:srgbClr val="000000"/>
                          </a:solidFill>
                          <a:effectLst/>
                          <a:latin typeface="Arial" panose="020B0604020202020204" pitchFamily="34" charset="0"/>
                          <a:cs typeface="Arial" panose="020B0604020202020204" pitchFamily="34" charset="0"/>
                        </a:rPr>
                        <a:t>138,588</a:t>
                      </a:r>
                    </a:p>
                  </a:txBody>
                  <a:tcPr marL="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1" i="0" u="none" strike="noStrike" dirty="0">
                          <a:solidFill>
                            <a:srgbClr val="000000"/>
                          </a:solidFill>
                          <a:effectLst/>
                          <a:latin typeface="Arial" panose="020B0604020202020204" pitchFamily="34" charset="0"/>
                          <a:cs typeface="Arial" panose="020B0604020202020204" pitchFamily="34" charset="0"/>
                        </a:rPr>
                        <a:t>$33,241,392.48</a:t>
                      </a:r>
                    </a:p>
                  </a:txBody>
                  <a:tcPr marL="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7" name="TextBox 6"/>
          <p:cNvSpPr txBox="1"/>
          <p:nvPr/>
        </p:nvSpPr>
        <p:spPr>
          <a:xfrm>
            <a:off x="8098971" y="6043492"/>
            <a:ext cx="478972" cy="276999"/>
          </a:xfrm>
          <a:prstGeom prst="rect">
            <a:avLst/>
          </a:prstGeom>
          <a:noFill/>
        </p:spPr>
        <p:txBody>
          <a:bodyPr wrap="square" rtlCol="0">
            <a:spAutoFit/>
          </a:bodyPr>
          <a:lstStyle/>
          <a:p>
            <a:pPr algn="ctr"/>
            <a:r>
              <a:rPr lang="en-US" sz="1200" dirty="0" smtClean="0">
                <a:latin typeface="Arial" panose="020B0604020202020204" pitchFamily="34" charset="0"/>
                <a:cs typeface="Arial" panose="020B0604020202020204" pitchFamily="34" charset="0"/>
              </a:rPr>
              <a:t>8</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14041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95862" y="445378"/>
            <a:ext cx="8280114" cy="461665"/>
          </a:xfrm>
          <a:prstGeom prst="rect">
            <a:avLst/>
          </a:prstGeom>
          <a:noFill/>
        </p:spPr>
        <p:txBody>
          <a:bodyPr wrap="square" rtlCol="0">
            <a:spAutoFit/>
          </a:bodyPr>
          <a:lstStyle/>
          <a:p>
            <a:pPr algn="ctr"/>
            <a:r>
              <a:rPr lang="en-US" sz="2400" b="1" dirty="0" smtClean="0">
                <a:solidFill>
                  <a:prstClr val="black"/>
                </a:solidFill>
                <a:latin typeface="Arial" panose="020B0604020202020204" pitchFamily="34" charset="0"/>
                <a:cs typeface="Arial" panose="020B0604020202020204" pitchFamily="34" charset="0"/>
              </a:rPr>
              <a:t>Local Office Walk-In Traffic </a:t>
            </a:r>
            <a:endParaRPr lang="en-US" sz="2400" b="1" dirty="0">
              <a:solidFill>
                <a:prstClr val="black"/>
              </a:solidFill>
              <a:latin typeface="Arial" panose="020B0604020202020204" pitchFamily="34" charset="0"/>
              <a:cs typeface="Arial" panose="020B0604020202020204" pitchFamily="34" charset="0"/>
            </a:endParaRPr>
          </a:p>
        </p:txBody>
      </p:sp>
      <p:sp>
        <p:nvSpPr>
          <p:cNvPr id="4" name="TextBox 3"/>
          <p:cNvSpPr txBox="1"/>
          <p:nvPr/>
        </p:nvSpPr>
        <p:spPr>
          <a:xfrm>
            <a:off x="1224125" y="6210061"/>
            <a:ext cx="8280114" cy="276999"/>
          </a:xfrm>
          <a:prstGeom prst="rect">
            <a:avLst/>
          </a:prstGeom>
          <a:noFill/>
        </p:spPr>
        <p:txBody>
          <a:bodyPr wrap="square" rtlCol="0">
            <a:spAutoFit/>
          </a:bodyPr>
          <a:lstStyle/>
          <a:p>
            <a:r>
              <a:rPr lang="en-US" sz="1200" b="1" i="1" dirty="0" smtClean="0">
                <a:solidFill>
                  <a:prstClr val="black"/>
                </a:solidFill>
                <a:latin typeface="Book Antiqua"/>
                <a:cs typeface="Book Antiqua"/>
              </a:rPr>
              <a:t>Georgia Department of Human Services</a:t>
            </a:r>
            <a:endParaRPr lang="en-US" sz="1200" b="1" i="1" dirty="0">
              <a:solidFill>
                <a:prstClr val="black"/>
              </a:solidFill>
              <a:latin typeface="Book Antiqua"/>
              <a:cs typeface="Book Antiqua"/>
            </a:endParaRPr>
          </a:p>
        </p:txBody>
      </p:sp>
      <p:sp>
        <p:nvSpPr>
          <p:cNvPr id="5" name="TextBox 4"/>
          <p:cNvSpPr txBox="1"/>
          <p:nvPr/>
        </p:nvSpPr>
        <p:spPr>
          <a:xfrm>
            <a:off x="1224125" y="6043492"/>
            <a:ext cx="8280114" cy="246221"/>
          </a:xfrm>
          <a:prstGeom prst="rect">
            <a:avLst/>
          </a:prstGeom>
          <a:noFill/>
        </p:spPr>
        <p:txBody>
          <a:bodyPr wrap="square" rtlCol="0">
            <a:spAutoFit/>
          </a:bodyPr>
          <a:lstStyle/>
          <a:p>
            <a:r>
              <a:rPr lang="en-US" sz="1000" i="1" dirty="0" smtClean="0">
                <a:solidFill>
                  <a:prstClr val="black"/>
                </a:solidFill>
                <a:latin typeface="Book Antiqua"/>
                <a:cs typeface="Book Antiqua"/>
              </a:rPr>
              <a:t>Division of  Child Support Services</a:t>
            </a:r>
            <a:endParaRPr lang="en-US" sz="1000" i="1" dirty="0">
              <a:solidFill>
                <a:prstClr val="black"/>
              </a:solidFill>
              <a:latin typeface="Book Antiqua"/>
              <a:cs typeface="Book Antiqua"/>
            </a:endParaRPr>
          </a:p>
        </p:txBody>
      </p:sp>
      <p:graphicFrame>
        <p:nvGraphicFramePr>
          <p:cNvPr id="6" name="Table 5"/>
          <p:cNvGraphicFramePr>
            <a:graphicFrameLocks noGrp="1"/>
          </p:cNvGraphicFramePr>
          <p:nvPr>
            <p:extLst>
              <p:ext uri="{D42A27DB-BD31-4B8C-83A1-F6EECF244321}">
                <p14:modId xmlns:p14="http://schemas.microsoft.com/office/powerpoint/2010/main" val="743610112"/>
              </p:ext>
            </p:extLst>
          </p:nvPr>
        </p:nvGraphicFramePr>
        <p:xfrm>
          <a:off x="481212" y="2740985"/>
          <a:ext cx="8194764" cy="2376078"/>
        </p:xfrm>
        <a:graphic>
          <a:graphicData uri="http://schemas.openxmlformats.org/drawingml/2006/table">
            <a:tbl>
              <a:tblPr/>
              <a:tblGrid>
                <a:gridCol w="707572"/>
                <a:gridCol w="587486"/>
                <a:gridCol w="627246"/>
                <a:gridCol w="627246"/>
                <a:gridCol w="627246"/>
                <a:gridCol w="627246"/>
                <a:gridCol w="627246"/>
                <a:gridCol w="627246"/>
                <a:gridCol w="627246"/>
                <a:gridCol w="627246"/>
                <a:gridCol w="627246"/>
                <a:gridCol w="627246"/>
                <a:gridCol w="627246"/>
              </a:tblGrid>
              <a:tr h="1203078">
                <a:tc>
                  <a:txBody>
                    <a:bodyPr/>
                    <a:lstStyle/>
                    <a:p>
                      <a:pPr algn="ctr" fontAlgn="ctr"/>
                      <a:r>
                        <a:rPr lang="en-US" sz="1200" b="1" i="0" u="none" strike="noStrike" dirty="0">
                          <a:solidFill>
                            <a:srgbClr val="000000"/>
                          </a:solidFill>
                          <a:effectLst/>
                          <a:latin typeface="Arial" panose="020B0604020202020204" pitchFamily="34" charset="0"/>
                          <a:cs typeface="Arial" panose="020B0604020202020204" pitchFamily="34" charset="0"/>
                        </a:rPr>
                        <a:t>FFY15</a:t>
                      </a:r>
                    </a:p>
                  </a:txBody>
                  <a:tcPr marL="7219" marR="7219" marT="72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Arial" panose="020B0604020202020204" pitchFamily="34" charset="0"/>
                          <a:cs typeface="Arial" panose="020B0604020202020204" pitchFamily="34" charset="0"/>
                        </a:rPr>
                        <a:t>OCT 2014</a:t>
                      </a:r>
                    </a:p>
                  </a:txBody>
                  <a:tcPr marL="7219" marR="7219" marT="72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Arial" panose="020B0604020202020204" pitchFamily="34" charset="0"/>
                          <a:cs typeface="Arial" panose="020B0604020202020204" pitchFamily="34" charset="0"/>
                        </a:rPr>
                        <a:t>NOV 2014</a:t>
                      </a:r>
                    </a:p>
                  </a:txBody>
                  <a:tcPr marL="7219" marR="7219" marT="72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Arial" panose="020B0604020202020204" pitchFamily="34" charset="0"/>
                          <a:cs typeface="Arial" panose="020B0604020202020204" pitchFamily="34" charset="0"/>
                        </a:rPr>
                        <a:t>DEC 2014</a:t>
                      </a:r>
                    </a:p>
                  </a:txBody>
                  <a:tcPr marL="7219" marR="7219" marT="72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Arial" panose="020B0604020202020204" pitchFamily="34" charset="0"/>
                          <a:cs typeface="Arial" panose="020B0604020202020204" pitchFamily="34" charset="0"/>
                        </a:rPr>
                        <a:t>JAN 2015</a:t>
                      </a:r>
                    </a:p>
                  </a:txBody>
                  <a:tcPr marL="7219" marR="7219" marT="72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Arial" panose="020B0604020202020204" pitchFamily="34" charset="0"/>
                          <a:cs typeface="Arial" panose="020B0604020202020204" pitchFamily="34" charset="0"/>
                        </a:rPr>
                        <a:t>FEB 2015</a:t>
                      </a:r>
                    </a:p>
                  </a:txBody>
                  <a:tcPr marL="7219" marR="7219" marT="72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Arial" panose="020B0604020202020204" pitchFamily="34" charset="0"/>
                          <a:cs typeface="Arial" panose="020B0604020202020204" pitchFamily="34" charset="0"/>
                        </a:rPr>
                        <a:t>MAR 2015</a:t>
                      </a:r>
                    </a:p>
                  </a:txBody>
                  <a:tcPr marL="7219" marR="7219" marT="72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Arial" panose="020B0604020202020204" pitchFamily="34" charset="0"/>
                          <a:cs typeface="Arial" panose="020B0604020202020204" pitchFamily="34" charset="0"/>
                        </a:rPr>
                        <a:t>APR 2015</a:t>
                      </a:r>
                    </a:p>
                  </a:txBody>
                  <a:tcPr marL="7219" marR="7219" marT="72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Arial" panose="020B0604020202020204" pitchFamily="34" charset="0"/>
                          <a:cs typeface="Arial" panose="020B0604020202020204" pitchFamily="34" charset="0"/>
                        </a:rPr>
                        <a:t>MAY 2015</a:t>
                      </a:r>
                    </a:p>
                  </a:txBody>
                  <a:tcPr marL="7219" marR="7219" marT="72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Arial" panose="020B0604020202020204" pitchFamily="34" charset="0"/>
                          <a:cs typeface="Arial" panose="020B0604020202020204" pitchFamily="34" charset="0"/>
                        </a:rPr>
                        <a:t>JUN 2015</a:t>
                      </a:r>
                    </a:p>
                  </a:txBody>
                  <a:tcPr marL="7219" marR="7219" marT="72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Arial" panose="020B0604020202020204" pitchFamily="34" charset="0"/>
                          <a:cs typeface="Arial" panose="020B0604020202020204" pitchFamily="34" charset="0"/>
                        </a:rPr>
                        <a:t>JUL 2015</a:t>
                      </a:r>
                    </a:p>
                  </a:txBody>
                  <a:tcPr marL="7219" marR="7219" marT="72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Arial" panose="020B0604020202020204" pitchFamily="34" charset="0"/>
                          <a:cs typeface="Arial" panose="020B0604020202020204" pitchFamily="34" charset="0"/>
                        </a:rPr>
                        <a:t>AUG 2015</a:t>
                      </a:r>
                    </a:p>
                  </a:txBody>
                  <a:tcPr marL="7219" marR="7219" marT="72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Arial" panose="020B0604020202020204" pitchFamily="34" charset="0"/>
                          <a:cs typeface="Arial" panose="020B0604020202020204" pitchFamily="34" charset="0"/>
                        </a:rPr>
                        <a:t>SEP 2015</a:t>
                      </a:r>
                    </a:p>
                  </a:txBody>
                  <a:tcPr marL="7219" marR="7219" marT="72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73000">
                <a:tc>
                  <a:txBody>
                    <a:bodyPr/>
                    <a:lstStyle/>
                    <a:p>
                      <a:pPr algn="ctr" fontAlgn="ctr"/>
                      <a:r>
                        <a:rPr lang="en-US" sz="1200" b="1" i="0" u="none" strike="noStrike" dirty="0">
                          <a:solidFill>
                            <a:srgbClr val="000000"/>
                          </a:solidFill>
                          <a:effectLst/>
                          <a:latin typeface="Arial" panose="020B0604020202020204" pitchFamily="34" charset="0"/>
                          <a:cs typeface="Arial" panose="020B0604020202020204" pitchFamily="34" charset="0"/>
                        </a:rPr>
                        <a:t>Monthly Total</a:t>
                      </a:r>
                    </a:p>
                  </a:txBody>
                  <a:tcPr marL="7219" marR="7219" marT="72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1" i="0" u="none" strike="noStrike" dirty="0">
                          <a:solidFill>
                            <a:srgbClr val="000000"/>
                          </a:solidFill>
                          <a:effectLst/>
                          <a:latin typeface="Arial" panose="020B0604020202020204" pitchFamily="34" charset="0"/>
                          <a:cs typeface="Arial" panose="020B0604020202020204" pitchFamily="34" charset="0"/>
                        </a:rPr>
                        <a:t>27,462</a:t>
                      </a:r>
                    </a:p>
                  </a:txBody>
                  <a:tcPr marL="7219" marR="7219" marT="72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1" i="0" u="none" strike="noStrike" dirty="0">
                          <a:solidFill>
                            <a:srgbClr val="000000"/>
                          </a:solidFill>
                          <a:effectLst/>
                          <a:latin typeface="Arial" panose="020B0604020202020204" pitchFamily="34" charset="0"/>
                          <a:cs typeface="Arial" panose="020B0604020202020204" pitchFamily="34" charset="0"/>
                        </a:rPr>
                        <a:t>27,913</a:t>
                      </a:r>
                    </a:p>
                  </a:txBody>
                  <a:tcPr marL="7219" marR="7219" marT="72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1" i="0" u="none" strike="noStrike" dirty="0">
                          <a:solidFill>
                            <a:srgbClr val="000000"/>
                          </a:solidFill>
                          <a:effectLst/>
                          <a:latin typeface="Arial" panose="020B0604020202020204" pitchFamily="34" charset="0"/>
                          <a:cs typeface="Arial" panose="020B0604020202020204" pitchFamily="34" charset="0"/>
                        </a:rPr>
                        <a:t>26,646</a:t>
                      </a:r>
                    </a:p>
                  </a:txBody>
                  <a:tcPr marL="7219" marR="7219" marT="72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1" i="0" u="none" strike="noStrike" dirty="0">
                          <a:solidFill>
                            <a:srgbClr val="000000"/>
                          </a:solidFill>
                          <a:effectLst/>
                          <a:latin typeface="Arial" panose="020B0604020202020204" pitchFamily="34" charset="0"/>
                          <a:cs typeface="Arial" panose="020B0604020202020204" pitchFamily="34" charset="0"/>
                        </a:rPr>
                        <a:t>27,277</a:t>
                      </a:r>
                    </a:p>
                  </a:txBody>
                  <a:tcPr marL="7219" marR="7219" marT="72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1" i="0" u="none" strike="noStrike" dirty="0">
                          <a:solidFill>
                            <a:srgbClr val="000000"/>
                          </a:solidFill>
                          <a:effectLst/>
                          <a:latin typeface="Arial" panose="020B0604020202020204" pitchFamily="34" charset="0"/>
                          <a:cs typeface="Arial" panose="020B0604020202020204" pitchFamily="34" charset="0"/>
                        </a:rPr>
                        <a:t>28,098</a:t>
                      </a:r>
                    </a:p>
                  </a:txBody>
                  <a:tcPr marL="7219" marR="7219" marT="72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1" i="0" u="none" strike="noStrike" dirty="0">
                          <a:solidFill>
                            <a:srgbClr val="000000"/>
                          </a:solidFill>
                          <a:effectLst/>
                          <a:latin typeface="Arial" panose="020B0604020202020204" pitchFamily="34" charset="0"/>
                          <a:cs typeface="Arial" panose="020B0604020202020204" pitchFamily="34" charset="0"/>
                        </a:rPr>
                        <a:t>31,739</a:t>
                      </a:r>
                    </a:p>
                  </a:txBody>
                  <a:tcPr marL="7219" marR="7219" marT="72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1" i="0" u="none" strike="noStrike" dirty="0">
                          <a:solidFill>
                            <a:srgbClr val="000000"/>
                          </a:solidFill>
                          <a:effectLst/>
                          <a:latin typeface="Arial" panose="020B0604020202020204" pitchFamily="34" charset="0"/>
                          <a:cs typeface="Arial" panose="020B0604020202020204" pitchFamily="34" charset="0"/>
                        </a:rPr>
                        <a:t>24,259</a:t>
                      </a:r>
                    </a:p>
                  </a:txBody>
                  <a:tcPr marL="7219" marR="7219" marT="72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1" i="0" u="none" strike="noStrike" dirty="0">
                          <a:solidFill>
                            <a:srgbClr val="000000"/>
                          </a:solidFill>
                          <a:effectLst/>
                          <a:latin typeface="Arial" panose="020B0604020202020204" pitchFamily="34" charset="0"/>
                          <a:cs typeface="Arial" panose="020B0604020202020204" pitchFamily="34" charset="0"/>
                        </a:rPr>
                        <a:t>23,454</a:t>
                      </a:r>
                    </a:p>
                  </a:txBody>
                  <a:tcPr marL="7219" marR="7219" marT="72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1" i="0" u="none" strike="noStrike" dirty="0">
                          <a:solidFill>
                            <a:srgbClr val="000000"/>
                          </a:solidFill>
                          <a:effectLst/>
                          <a:latin typeface="Arial" panose="020B0604020202020204" pitchFamily="34" charset="0"/>
                          <a:cs typeface="Arial" panose="020B0604020202020204" pitchFamily="34" charset="0"/>
                        </a:rPr>
                        <a:t>27,042</a:t>
                      </a:r>
                    </a:p>
                  </a:txBody>
                  <a:tcPr marL="7219" marR="7219" marT="72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1" i="0" u="none" strike="noStrike" dirty="0">
                          <a:solidFill>
                            <a:srgbClr val="000000"/>
                          </a:solidFill>
                          <a:effectLst/>
                          <a:latin typeface="Arial" panose="020B0604020202020204" pitchFamily="34" charset="0"/>
                          <a:cs typeface="Arial" panose="020B0604020202020204" pitchFamily="34" charset="0"/>
                        </a:rPr>
                        <a:t>22,911</a:t>
                      </a:r>
                    </a:p>
                  </a:txBody>
                  <a:tcPr marL="7219" marR="7219" marT="72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1" i="0" u="none" strike="noStrike" dirty="0">
                          <a:solidFill>
                            <a:srgbClr val="000000"/>
                          </a:solidFill>
                          <a:effectLst/>
                          <a:latin typeface="Arial" panose="020B0604020202020204" pitchFamily="34" charset="0"/>
                          <a:cs typeface="Arial" panose="020B0604020202020204" pitchFamily="34" charset="0"/>
                        </a:rPr>
                        <a:t>36,346</a:t>
                      </a:r>
                    </a:p>
                  </a:txBody>
                  <a:tcPr marL="7219" marR="7219" marT="72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1" i="0" u="none" strike="noStrike" dirty="0">
                          <a:solidFill>
                            <a:srgbClr val="000000"/>
                          </a:solidFill>
                          <a:effectLst/>
                          <a:latin typeface="Arial" panose="020B0604020202020204" pitchFamily="34" charset="0"/>
                          <a:cs typeface="Arial" panose="020B0604020202020204" pitchFamily="34" charset="0"/>
                        </a:rPr>
                        <a:t>30,858</a:t>
                      </a:r>
                    </a:p>
                  </a:txBody>
                  <a:tcPr marL="7219" marR="7219" marT="72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7" name="TextBox 6"/>
          <p:cNvSpPr txBox="1"/>
          <p:nvPr/>
        </p:nvSpPr>
        <p:spPr>
          <a:xfrm>
            <a:off x="8098971" y="6043492"/>
            <a:ext cx="478972" cy="276999"/>
          </a:xfrm>
          <a:prstGeom prst="rect">
            <a:avLst/>
          </a:prstGeom>
          <a:noFill/>
        </p:spPr>
        <p:txBody>
          <a:bodyPr wrap="square" rtlCol="0">
            <a:spAutoFit/>
          </a:bodyPr>
          <a:lstStyle/>
          <a:p>
            <a:pPr algn="ctr"/>
            <a:r>
              <a:rPr lang="en-US" sz="1200" dirty="0" smtClean="0">
                <a:latin typeface="Arial" panose="020B0604020202020204" pitchFamily="34" charset="0"/>
                <a:cs typeface="Arial" panose="020B0604020202020204" pitchFamily="34" charset="0"/>
              </a:rPr>
              <a:t>9</a:t>
            </a:r>
            <a:endParaRPr lang="en-US" sz="1200" dirty="0">
              <a:latin typeface="Arial" panose="020B0604020202020204" pitchFamily="34" charset="0"/>
              <a:cs typeface="Arial" panose="020B0604020202020204" pitchFamily="34" charset="0"/>
            </a:endParaRPr>
          </a:p>
        </p:txBody>
      </p:sp>
      <p:sp>
        <p:nvSpPr>
          <p:cNvPr id="8" name="TextBox 7"/>
          <p:cNvSpPr txBox="1"/>
          <p:nvPr/>
        </p:nvSpPr>
        <p:spPr>
          <a:xfrm>
            <a:off x="481211" y="1117112"/>
            <a:ext cx="7617759" cy="923330"/>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47 State-Run Local Offices</a:t>
            </a:r>
          </a:p>
          <a:p>
            <a:r>
              <a:rPr lang="en-US" b="1" dirty="0" smtClean="0">
                <a:latin typeface="Arial" panose="020B0604020202020204" pitchFamily="34" charset="0"/>
                <a:cs typeface="Arial" panose="020B0604020202020204" pitchFamily="34" charset="0"/>
              </a:rPr>
              <a:t>9 County-Administered Local Offices</a:t>
            </a:r>
          </a:p>
          <a:p>
            <a:r>
              <a:rPr lang="en-US" b="1" dirty="0" smtClean="0">
                <a:latin typeface="Arial" panose="020B0604020202020204" pitchFamily="34" charset="0"/>
                <a:cs typeface="Arial" panose="020B0604020202020204" pitchFamily="34" charset="0"/>
              </a:rPr>
              <a:t>9 Region Offices</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406522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481</TotalTime>
  <Words>773</Words>
  <Application>Microsoft Office PowerPoint</Application>
  <PresentationFormat>On-screen Show (4:3)</PresentationFormat>
  <Paragraphs>224</Paragraphs>
  <Slides>11</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Book Antiqua</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Tahni Segars</dc:creator>
  <cp:lastModifiedBy>Bonito, Dianne</cp:lastModifiedBy>
  <cp:revision>51</cp:revision>
  <cp:lastPrinted>2016-02-03T14:27:03Z</cp:lastPrinted>
  <dcterms:created xsi:type="dcterms:W3CDTF">2015-12-22T03:12:10Z</dcterms:created>
  <dcterms:modified xsi:type="dcterms:W3CDTF">2016-02-17T16:35:32Z</dcterms:modified>
</cp:coreProperties>
</file>