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notesMasterIdLst>
    <p:notesMasterId r:id="rId15"/>
  </p:notesMasterIdLst>
  <p:handoutMasterIdLst>
    <p:handoutMasterId r:id="rId16"/>
  </p:handoutMasterIdLst>
  <p:sldIdLst>
    <p:sldId id="342" r:id="rId6"/>
    <p:sldId id="337" r:id="rId7"/>
    <p:sldId id="343" r:id="rId8"/>
    <p:sldId id="355" r:id="rId9"/>
    <p:sldId id="361" r:id="rId10"/>
    <p:sldId id="362" r:id="rId11"/>
    <p:sldId id="359" r:id="rId12"/>
    <p:sldId id="358" r:id="rId13"/>
    <p:sldId id="34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4AB"/>
    <a:srgbClr val="35BDB2"/>
    <a:srgbClr val="8DDFD9"/>
    <a:srgbClr val="EDD6C1"/>
    <a:srgbClr val="CC9900"/>
    <a:srgbClr val="CCFFCC"/>
    <a:srgbClr val="CCECFF"/>
    <a:srgbClr val="CCFFFF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278" autoAdjust="0"/>
  </p:normalViewPr>
  <p:slideViewPr>
    <p:cSldViewPr>
      <p:cViewPr>
        <p:scale>
          <a:sx n="70" d="100"/>
          <a:sy n="70" d="100"/>
        </p:scale>
        <p:origin x="-499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3F19C1B7-E222-4CA5-BDC9-856B113DF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065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/>
            </a:lvl1pPr>
          </a:lstStyle>
          <a:p>
            <a:pPr>
              <a:defRPr/>
            </a:pPr>
            <a:fld id="{253FB8F9-558A-4F52-A168-C285CEC0C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655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76200"/>
            <a:ext cx="22860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7056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817C-BAA0-4A54-B506-F687F641C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E526-5603-44E5-BF1F-34C16AE4E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8B87-7629-47F4-8EA0-C51A88CCA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4ACB-7D6F-466A-BC0E-5868B32A8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FBC9-2022-4234-8CE2-39E0328A0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3B88-0A59-4173-9FDE-880DF9AFE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7469-4551-4045-8A21-316E564B2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B2EF-5D84-4363-BC1F-F8EE75D7E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273-FF30-444C-A453-2F4B4B246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8A03-6476-4B2E-B7BE-B45630C64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BFFE-C2A4-49AF-B7F9-BA81794E2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D376-B795-447A-A4F6-10D57D738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5F6B-1F63-4ECD-AE6A-99EF6FE44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4787-8435-4FA5-A82D-7728009ED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6182-8FDA-4F18-A8F3-FD2439217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0854-8FB3-4E59-AF34-3E09293CE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8049-AF8D-4C64-AD8F-2D0D6D59B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F7CF-960A-47FC-8DC0-A11B87737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6A58-F7C4-41B1-8530-C80EEFAE0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3660-8D96-4C0A-A6FA-71237B8B3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658E-B867-4C81-A25D-AA048CA41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C3B4-C3DD-422D-9EDC-36211C7C2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DEF7-E910-4AAD-80CC-AC3996AA5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42E4-3162-4F29-9838-D76DB73D3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0957-E914-4BE7-849D-8C5D99F27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6161-07FA-43BC-A81C-4D0909F1E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D560-E530-4139-9CFA-92CCB0400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B894-7648-4E1C-A001-E1524643A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F153-A989-495E-9E28-FECA0C320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DD26-3C08-45B8-97D1-3C0640634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259F-B5F9-4630-8672-126780AD5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B531-7C23-43BD-986F-29669CE06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054A-A0AF-4BD2-9A96-CDE723366F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154D-404C-4F33-A76B-128930CB2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E796-C75F-4B5F-B2EF-661C81150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17B7-C0AA-4432-93CB-9243A2FA7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75BA-955D-43B1-BDA3-3A85C9B2C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978C-A062-4882-8388-F7C858ADC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9990-2374-44D0-AF10-7711E20AF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F0C5-8BF6-4465-976A-DB35BED29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4815-CBEB-4967-A1B5-76FF602DA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DD6B-98AC-4F70-8059-96BF2C255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2A7F-9D56-4AFE-AAC4-0C8E359C1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953A-645B-4F58-AD59-30678A7D3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727D-9649-4079-8DBB-6BC16A67A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0A5A-6F0F-4FA8-B904-14B67D2BA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F3AE-207C-4F92-9875-173B03830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14288" y="5867400"/>
            <a:ext cx="9144000" cy="9906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solidFill>
            <a:srgbClr val="8DDFD9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0" name="Line 14"/>
          <p:cNvSpPr>
            <a:spLocks noChangeShapeType="1"/>
          </p:cNvSpPr>
          <p:nvPr userDrawn="1"/>
        </p:nvSpPr>
        <p:spPr bwMode="auto">
          <a:xfrm>
            <a:off x="14288" y="304800"/>
            <a:ext cx="9129712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91440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 </a:t>
            </a:r>
          </a:p>
        </p:txBody>
      </p:sp>
      <p:pic>
        <p:nvPicPr>
          <p:cNvPr id="1033" name="Picture 21" descr="DHS_logo_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91200"/>
            <a:ext cx="78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4A5B3E-F32D-488F-8888-44425E48F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7EFC7E-E057-47D4-A085-AA6837D84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341E32-149B-4C8A-BACA-B78D15BB3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4805C6-2811-4533-967A-21966DD9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296400" cy="70104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-1" y="6248400"/>
            <a:ext cx="6964335" cy="762000"/>
          </a:xfrm>
          <a:prstGeom prst="rect">
            <a:avLst/>
          </a:prstGeom>
          <a:gradFill flip="none" rotWithShape="1">
            <a:gsLst>
              <a:gs pos="0">
                <a:srgbClr val="35BDB2">
                  <a:shade val="30000"/>
                  <a:satMod val="115000"/>
                </a:srgbClr>
              </a:gs>
              <a:gs pos="50000">
                <a:srgbClr val="35BDB2">
                  <a:shade val="67500"/>
                  <a:satMod val="115000"/>
                </a:srgbClr>
              </a:gs>
              <a:gs pos="100000">
                <a:srgbClr val="35BDB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5366" name="Rectangle 52"/>
          <p:cNvSpPr>
            <a:spLocks noChangeArrowheads="1"/>
          </p:cNvSpPr>
          <p:nvPr/>
        </p:nvSpPr>
        <p:spPr bwMode="auto">
          <a:xfrm>
            <a:off x="0" y="0"/>
            <a:ext cx="6948488" cy="61722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5367" name="Rectangle 55"/>
          <p:cNvSpPr>
            <a:spLocks noChangeArrowheads="1"/>
          </p:cNvSpPr>
          <p:nvPr/>
        </p:nvSpPr>
        <p:spPr bwMode="auto">
          <a:xfrm>
            <a:off x="-14288" y="1328738"/>
            <a:ext cx="6962776" cy="152400"/>
          </a:xfrm>
          <a:prstGeom prst="rect">
            <a:avLst/>
          </a:prstGeom>
          <a:solidFill>
            <a:srgbClr val="8DDF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15368" name="Line 58"/>
          <p:cNvSpPr>
            <a:spLocks noChangeShapeType="1"/>
          </p:cNvSpPr>
          <p:nvPr/>
        </p:nvSpPr>
        <p:spPr bwMode="auto">
          <a:xfrm>
            <a:off x="0" y="1328738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9" name="Line 59"/>
          <p:cNvSpPr>
            <a:spLocks noChangeShapeType="1"/>
          </p:cNvSpPr>
          <p:nvPr/>
        </p:nvSpPr>
        <p:spPr bwMode="auto">
          <a:xfrm>
            <a:off x="0" y="1485900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Rectangle 60"/>
          <p:cNvSpPr>
            <a:spLocks noChangeArrowheads="1"/>
          </p:cNvSpPr>
          <p:nvPr/>
        </p:nvSpPr>
        <p:spPr bwMode="auto">
          <a:xfrm>
            <a:off x="228600" y="4800600"/>
            <a:ext cx="891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16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71" name="Text Box 66"/>
          <p:cNvSpPr txBox="1">
            <a:spLocks noChangeArrowheads="1"/>
          </p:cNvSpPr>
          <p:nvPr/>
        </p:nvSpPr>
        <p:spPr bwMode="auto">
          <a:xfrm>
            <a:off x="0" y="653415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          Georgia Department of Human Services </a:t>
            </a:r>
            <a:endParaRPr lang="en-US" altLang="en-US" sz="2000" b="1" dirty="0">
              <a:latin typeface="Arial" charset="0"/>
            </a:endParaRPr>
          </a:p>
        </p:txBody>
      </p:sp>
      <p:pic>
        <p:nvPicPr>
          <p:cNvPr id="15372" name="Picture 21" descr="DHS_logo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318250"/>
            <a:ext cx="47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1" descr="iStock_000003190969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96" y="1828800"/>
            <a:ext cx="2318004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2" descr="iStock_000006944381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40" y="5229092"/>
            <a:ext cx="2388160" cy="178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3" descr="Together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35" y="3581400"/>
            <a:ext cx="2332065" cy="154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5" descr="AsianMomAndNewborn_UNHS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388160" cy="159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Rectangle 53"/>
          <p:cNvSpPr>
            <a:spLocks noChangeArrowheads="1"/>
          </p:cNvSpPr>
          <p:nvPr/>
        </p:nvSpPr>
        <p:spPr bwMode="auto">
          <a:xfrm>
            <a:off x="609600" y="1143000"/>
            <a:ext cx="556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D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Aft>
                <a:spcPct val="25000"/>
              </a:spcAft>
            </a:pPr>
            <a:r>
              <a:rPr lang="en-US" sz="4000" b="1" dirty="0">
                <a:solidFill>
                  <a:schemeClr val="bg1"/>
                </a:solidFill>
                <a:latin typeface="Arial Narrow" pitchFamily="34" charset="0"/>
              </a:rPr>
              <a:t>Insert Presentation Name</a:t>
            </a:r>
          </a:p>
        </p:txBody>
      </p:sp>
      <p:sp>
        <p:nvSpPr>
          <p:cNvPr id="15378" name="Rectangle 54"/>
          <p:cNvSpPr>
            <a:spLocks noChangeArrowheads="1"/>
          </p:cNvSpPr>
          <p:nvPr/>
        </p:nvSpPr>
        <p:spPr bwMode="auto">
          <a:xfrm>
            <a:off x="228600" y="3200400"/>
            <a:ext cx="586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Presenter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Presentation 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to</a:t>
            </a:r>
            <a:r>
              <a:rPr lang="en-US" altLang="en-US" sz="2000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Date: </a:t>
            </a: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-1" y="6248400"/>
            <a:ext cx="6964335" cy="762000"/>
          </a:xfrm>
          <a:prstGeom prst="rect">
            <a:avLst/>
          </a:prstGeom>
          <a:gradFill flip="none" rotWithShape="1">
            <a:gsLst>
              <a:gs pos="0">
                <a:srgbClr val="35BDB2">
                  <a:shade val="30000"/>
                  <a:satMod val="115000"/>
                </a:srgbClr>
              </a:gs>
              <a:gs pos="50000">
                <a:srgbClr val="35BDB2">
                  <a:shade val="67500"/>
                  <a:satMod val="115000"/>
                </a:srgbClr>
              </a:gs>
              <a:gs pos="100000">
                <a:srgbClr val="35BDB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2" name="Rectangle 52"/>
          <p:cNvSpPr>
            <a:spLocks noChangeArrowheads="1"/>
          </p:cNvSpPr>
          <p:nvPr/>
        </p:nvSpPr>
        <p:spPr bwMode="auto">
          <a:xfrm>
            <a:off x="0" y="0"/>
            <a:ext cx="6948488" cy="61722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-14288" y="1328738"/>
            <a:ext cx="6962776" cy="152400"/>
          </a:xfrm>
          <a:prstGeom prst="rect">
            <a:avLst/>
          </a:prstGeom>
          <a:solidFill>
            <a:srgbClr val="8DDF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>
            <a:off x="0" y="1328738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>
            <a:off x="0" y="1485900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228600" y="4800600"/>
            <a:ext cx="891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0" y="645795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          Georgia Department of Human Services </a:t>
            </a:r>
            <a:endParaRPr lang="en-US" altLang="en-US" sz="2000" b="1" dirty="0">
              <a:latin typeface="Arial" charset="0"/>
            </a:endParaRPr>
          </a:p>
        </p:txBody>
      </p:sp>
      <p:pic>
        <p:nvPicPr>
          <p:cNvPr id="28" name="Picture 21" descr="DHS_logo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318250"/>
            <a:ext cx="47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1" descr="iStock_000003190969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96" y="1828800"/>
            <a:ext cx="2318004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2" descr="iStock_000006944381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40" y="5229092"/>
            <a:ext cx="2388160" cy="178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3" descr="Together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35" y="3581400"/>
            <a:ext cx="2332065" cy="154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5" descr="AsianMomAndNewborn_UNHS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388160" cy="159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330200" y="1143000"/>
            <a:ext cx="6375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D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Georgia Division of Child Support Services (DCSS) </a:t>
            </a: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228600" y="3429000"/>
            <a:ext cx="5867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Presenter: Tanguler Gray, Child Support Director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Presentation to: DHS Board Members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Date: </a:t>
            </a:r>
            <a:r>
              <a:rPr lang="en-US" altLang="en-US" sz="2000" dirty="0" smtClean="0">
                <a:solidFill>
                  <a:schemeClr val="bg1"/>
                </a:solidFill>
              </a:rPr>
              <a:t>December 9, 2015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2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-7620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9D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Arial Narrow" pitchFamily="34" charset="0"/>
              </a:rPr>
              <a:t>Vision, Mission and Core Values</a:t>
            </a: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Vision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Stronger Families for a Stronger Georgia.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Mission</a:t>
            </a:r>
            <a:endParaRPr lang="en-US" sz="2400" b="1" dirty="0">
              <a:solidFill>
                <a:srgbClr val="35BDB2"/>
              </a:solidFill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</a:rPr>
              <a:t>	Strengthen Georgia by providing Individuals and Families access to services that promote self-sufficiency, independence, and protect Georgia's vulnerable children and adults.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8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i="1" dirty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Core Values</a:t>
            </a:r>
            <a:endParaRPr lang="en-US" sz="2400" b="1" dirty="0">
              <a:solidFill>
                <a:srgbClr val="35BDB2"/>
              </a:solidFill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Provide access to resources that offer support and empower Georgians and their families.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Deliver services professionally and treat all clients with dignity and </a:t>
            </a:r>
            <a:r>
              <a:rPr lang="en-US" sz="2000" b="1" dirty="0" smtClean="0">
                <a:latin typeface="Arial Narrow" pitchFamily="34" charset="0"/>
              </a:rPr>
              <a:t>respect.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 Narrow" pitchFamily="34" charset="0"/>
              </a:rPr>
              <a:t>Manage </a:t>
            </a:r>
            <a:r>
              <a:rPr lang="en-US" sz="2000" b="1" dirty="0">
                <a:latin typeface="Arial Narrow" pitchFamily="34" charset="0"/>
              </a:rPr>
              <a:t>business operations effectively and efficiently by aligning resources across the agency.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Promote accountability, transparency and quality in all services we deliver and programs we administer.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latin typeface="Arial Narrow" pitchFamily="34" charset="0"/>
              </a:rPr>
              <a:t>Develop our employees at all levels of the agency.</a:t>
            </a:r>
            <a:r>
              <a:rPr lang="en-US" sz="2000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9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3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-12700" y="3810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dirty="0" smtClean="0"/>
              <a:t>Table of Contents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53875"/>
              </p:ext>
            </p:extLst>
          </p:nvPr>
        </p:nvGraphicFramePr>
        <p:xfrm>
          <a:off x="457200" y="1219200"/>
          <a:ext cx="8077200" cy="2743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6482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FFY16 Presidential</a:t>
                      </a:r>
                      <a:r>
                        <a:rPr lang="en-US" sz="2400" b="0" baseline="0" dirty="0" smtClean="0"/>
                        <a:t> &amp; Program Priorities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Slide 4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Customer Focus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Slide 5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Employee Support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Slide</a:t>
                      </a:r>
                      <a:r>
                        <a:rPr lang="en-US" sz="2400" b="0" baseline="0" dirty="0" smtClean="0"/>
                        <a:t> 6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Systems and Automation 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Slide</a:t>
                      </a:r>
                      <a:r>
                        <a:rPr lang="en-US" sz="2400" b="0" baseline="0" dirty="0" smtClean="0"/>
                        <a:t> 7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Federal and State Requirements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Slide</a:t>
                      </a:r>
                      <a:r>
                        <a:rPr lang="en-US" sz="2400" b="0" baseline="0" dirty="0" smtClean="0"/>
                        <a:t> 8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Questions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Slide</a:t>
                      </a:r>
                      <a:r>
                        <a:rPr lang="en-US" sz="2400" b="0" baseline="0" dirty="0" smtClean="0"/>
                        <a:t> 9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1143000"/>
          </a:xfrm>
        </p:spPr>
        <p:txBody>
          <a:bodyPr/>
          <a:lstStyle/>
          <a:p>
            <a:pPr algn="ctr"/>
            <a:r>
              <a:rPr lang="en-US" sz="2800" dirty="0" smtClean="0"/>
              <a:t>DCSS Priorities</a:t>
            </a:r>
            <a:endParaRPr lang="en-US" sz="28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4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11045" y="1295401"/>
            <a:ext cx="4065269" cy="1524000"/>
          </a:xfrm>
          <a:prstGeom prst="round2DiagRect">
            <a:avLst/>
          </a:prstGeom>
          <a:noFill/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lIns="101882" tIns="50941" rIns="101882" bIns="50941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PRESIDENTIAL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Increase Performance Indicators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Improve Data Reliability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Increase Employee Support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2323283" y="3124200"/>
            <a:ext cx="5753917" cy="2013857"/>
          </a:xfrm>
          <a:prstGeom prst="round2DiagRect">
            <a:avLst/>
          </a:prstGeom>
          <a:noFill/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lIns="101882" tIns="50941" rIns="101882" bIns="50941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marL="0" indent="0">
              <a:buNone/>
            </a:pPr>
            <a:r>
              <a:rPr lang="en-US" sz="1600" kern="0" dirty="0">
                <a:ln w="12700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  Increased automation </a:t>
            </a:r>
          </a:p>
          <a:p>
            <a:pPr marL="0" indent="0">
              <a:buNone/>
            </a:pPr>
            <a:r>
              <a:rPr lang="en-US" sz="1600" kern="0" dirty="0">
                <a:ln w="12700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  Changes in the driver's license process </a:t>
            </a:r>
          </a:p>
          <a:p>
            <a:pPr marL="0" indent="0">
              <a:buNone/>
            </a:pPr>
            <a:r>
              <a:rPr lang="en-US" sz="1600" kern="0" dirty="0">
                <a:ln w="12700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  Account charging analysis </a:t>
            </a:r>
          </a:p>
          <a:p>
            <a:pPr marL="0" indent="0">
              <a:buNone/>
            </a:pPr>
            <a:r>
              <a:rPr lang="en-US" sz="1600" kern="0" dirty="0">
                <a:ln w="12700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  Re-evaluation certified payments </a:t>
            </a:r>
          </a:p>
          <a:p>
            <a:pPr marL="0" indent="0">
              <a:buNone/>
            </a:pPr>
            <a:r>
              <a:rPr lang="en-US" sz="1600" kern="0" dirty="0">
                <a:ln w="12700">
                  <a:noFill/>
                  <a:prstDash val="solid"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  Improving access and productivity for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32342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pPr algn="ctr"/>
            <a:r>
              <a:rPr lang="en-US" sz="2400" dirty="0" smtClean="0"/>
              <a:t>Customer Focus = Increased Program Performance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5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800600" y="1569062"/>
            <a:ext cx="4038600" cy="1554480"/>
          </a:xfrm>
          <a:prstGeom prst="round2DiagRect">
            <a:avLst/>
          </a:prstGeom>
          <a:noFill/>
          <a:ln w="12700" cap="rnd"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Customer Online Service (COS) Rebranding</a:t>
            </a:r>
          </a:p>
          <a:p>
            <a:pPr algn="just"/>
            <a:r>
              <a:rPr lang="en-US" sz="1400" dirty="0"/>
              <a:t>Customer online service (COS) web pages in support of </a:t>
            </a:r>
            <a:r>
              <a:rPr lang="en-US" sz="1400" dirty="0" smtClean="0"/>
              <a:t>rebranding will </a:t>
            </a:r>
            <a:r>
              <a:rPr lang="en-US" sz="1400" dirty="0"/>
              <a:t>be modified/re-designed to make it more informative and user-friendly in order to reduce walk in traffic and to increase self-service options.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4800600" y="3429000"/>
            <a:ext cx="4038600" cy="1554480"/>
          </a:xfrm>
          <a:prstGeom prst="round2DiagRect">
            <a:avLst/>
          </a:prstGeom>
          <a:noFill/>
          <a:ln w="12700" cap="rnd">
            <a:solidFill>
              <a:schemeClr val="tx1"/>
            </a:solidFill>
            <a:bevel/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QMATIC</a:t>
            </a:r>
          </a:p>
          <a:p>
            <a:pPr algn="just"/>
            <a:r>
              <a:rPr lang="en-US" sz="1400" dirty="0"/>
              <a:t>Goal is to reduce the wait time when customers are in the three Atlanta Metro area offices - Fulton, Macon, and DeKalb. It will </a:t>
            </a:r>
            <a:r>
              <a:rPr lang="en-US" sz="1400" dirty="0" smtClean="0"/>
              <a:t>utilize an application that </a:t>
            </a:r>
            <a:r>
              <a:rPr lang="en-US" sz="1400" dirty="0"/>
              <a:t>monitors and tracks customer queuing.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283029" y="1569062"/>
            <a:ext cx="4038600" cy="1554480"/>
          </a:xfrm>
          <a:prstGeom prst="round2DiagRect">
            <a:avLst/>
          </a:prstGeom>
          <a:noFill/>
          <a:ln w="12700" cap="rnd"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Mobile App</a:t>
            </a:r>
          </a:p>
          <a:p>
            <a:pPr algn="just"/>
            <a:r>
              <a:rPr lang="en-US" sz="1400" dirty="0" smtClean="0"/>
              <a:t>This project will enable DHS customers to access their case information, reduce walk-in traffic, make child support payments, and apply for Outreach programs from their smart phones.</a:t>
            </a:r>
            <a:endParaRPr lang="en-US" sz="1400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304800" y="3429000"/>
            <a:ext cx="4038600" cy="1554480"/>
          </a:xfrm>
          <a:prstGeom prst="round2DiagRect">
            <a:avLst/>
          </a:prstGeom>
          <a:noFill/>
          <a:ln w="12700" cap="rnd"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Employer Database</a:t>
            </a:r>
          </a:p>
          <a:p>
            <a:pPr algn="just"/>
            <a:r>
              <a:rPr lang="en-US" sz="1400" dirty="0"/>
              <a:t>This project will be implemented to increase number of federal income withholding payments resulting in improved program performance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41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pPr algn="ctr"/>
            <a:r>
              <a:rPr lang="en-US" sz="2400" dirty="0" smtClean="0"/>
              <a:t>Employee Support = Improved Data Reliability 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6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820194" y="1600200"/>
            <a:ext cx="4038600" cy="2009061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Driver's License Changes Phase </a:t>
            </a:r>
            <a:r>
              <a:rPr lang="en-US" sz="1400" b="1" dirty="0" smtClean="0"/>
              <a:t>II</a:t>
            </a:r>
            <a:endParaRPr lang="en-US" sz="1400" b="1" dirty="0"/>
          </a:p>
          <a:p>
            <a:pPr algn="just"/>
            <a:r>
              <a:rPr lang="en-US" sz="1400" dirty="0"/>
              <a:t>Develop an automated process </a:t>
            </a:r>
            <a:r>
              <a:rPr lang="en-US" sz="1400" dirty="0" smtClean="0"/>
              <a:t>based on statewide changes implemented 4/1/5 whereby the system will calculate settlement options for employees.  Also automated review </a:t>
            </a:r>
            <a:r>
              <a:rPr lang="en-US" sz="1400" dirty="0"/>
              <a:t>and removal of Driver’s License Overrides. </a:t>
            </a:r>
            <a:r>
              <a:rPr lang="en-US" sz="1400" dirty="0" smtClean="0"/>
              <a:t>Both changes will lessen the need </a:t>
            </a:r>
            <a:r>
              <a:rPr lang="en-US" sz="1400" dirty="0"/>
              <a:t>for manual user intervention.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1730829" y="3962400"/>
            <a:ext cx="5867400" cy="1055608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Emancipation Programming Changes</a:t>
            </a:r>
          </a:p>
          <a:p>
            <a:pPr algn="just"/>
            <a:r>
              <a:rPr lang="en-US" sz="1400" dirty="0"/>
              <a:t>Develop an automated process whereby criteria are established for automated review and case management processing of cases as children reach their emancipation </a:t>
            </a:r>
            <a:r>
              <a:rPr lang="en-US" sz="1400" dirty="0" smtClean="0"/>
              <a:t>date. Example – New Jersey.</a:t>
            </a:r>
            <a:endParaRPr lang="en-US" sz="14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304800" y="1600200"/>
            <a:ext cx="3962400" cy="2009061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Child Data Changes Phase </a:t>
            </a:r>
            <a:r>
              <a:rPr lang="en-US" sz="1400" b="1" dirty="0" smtClean="0"/>
              <a:t>II (</a:t>
            </a:r>
            <a:r>
              <a:rPr lang="en-US" sz="1400" b="1" dirty="0"/>
              <a:t>Intake)</a:t>
            </a:r>
          </a:p>
          <a:p>
            <a:pPr algn="just"/>
            <a:r>
              <a:rPr lang="en-US" sz="1400" dirty="0"/>
              <a:t>Phase II of the Child Data project includes changes to on-line screens and report revisions. The </a:t>
            </a:r>
            <a:r>
              <a:rPr lang="en-US" sz="1400" dirty="0" smtClean="0"/>
              <a:t>daily interface </a:t>
            </a:r>
            <a:r>
              <a:rPr lang="en-US" sz="1400" dirty="0"/>
              <a:t>between DCSS and Vital Records will be updated to </a:t>
            </a:r>
            <a:r>
              <a:rPr lang="en-US" sz="1400" dirty="0" smtClean="0"/>
              <a:t>Web Services </a:t>
            </a:r>
            <a:r>
              <a:rPr lang="en-US" sz="1400" dirty="0"/>
              <a:t>technology. This enhancement will limit manual user intervention and will provide more accurate federal reporting.</a:t>
            </a:r>
          </a:p>
        </p:txBody>
      </p:sp>
    </p:spTree>
    <p:extLst>
      <p:ext uri="{BB962C8B-B14F-4D97-AF65-F5344CB8AC3E}">
        <p14:creationId xmlns:p14="http://schemas.microsoft.com/office/powerpoint/2010/main" val="487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1143000"/>
          </a:xfrm>
        </p:spPr>
        <p:txBody>
          <a:bodyPr/>
          <a:lstStyle/>
          <a:p>
            <a:pPr algn="ctr"/>
            <a:r>
              <a:rPr lang="en-US" sz="2400" dirty="0" smtClean="0"/>
              <a:t>Systems and Automation = Customer and Employee Focused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7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2400" y="1752600"/>
            <a:ext cx="4419600" cy="146304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Data Warehouse Server Consolidation</a:t>
            </a:r>
            <a:endParaRPr lang="en-US" sz="1400" b="1" dirty="0"/>
          </a:p>
          <a:p>
            <a:pPr algn="just"/>
            <a:r>
              <a:rPr lang="en-US" sz="1400" dirty="0" smtClean="0"/>
              <a:t>Developing </a:t>
            </a:r>
            <a:r>
              <a:rPr lang="en-US" sz="1400" dirty="0"/>
              <a:t>various reports to improve </a:t>
            </a:r>
            <a:r>
              <a:rPr lang="en-US" sz="1400" dirty="0" smtClean="0"/>
              <a:t>case management efficiency.  Will include </a:t>
            </a:r>
            <a:r>
              <a:rPr lang="en-US" sz="1400" dirty="0"/>
              <a:t>improved drill down capabilities, </a:t>
            </a:r>
            <a:r>
              <a:rPr lang="en-US" sz="1400" dirty="0" smtClean="0"/>
              <a:t>new Parental Accountability Court reporting, Fatherhood reporting, and </a:t>
            </a:r>
            <a:r>
              <a:rPr lang="en-US" sz="1400" dirty="0"/>
              <a:t>new dashboards and graphs to improve usability.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4907280" y="1752600"/>
            <a:ext cx="3962400" cy="146304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Electronic Income Withholding Phase II</a:t>
            </a:r>
          </a:p>
          <a:p>
            <a:pPr algn="just"/>
            <a:r>
              <a:rPr lang="en-US" sz="1400" dirty="0" smtClean="0"/>
              <a:t>to </a:t>
            </a:r>
            <a:r>
              <a:rPr lang="en-US" sz="1400" dirty="0"/>
              <a:t>enhance the tracking of </a:t>
            </a:r>
            <a:r>
              <a:rPr lang="en-US" sz="1400" dirty="0" smtClean="0"/>
              <a:t>federal income withholdings and </a:t>
            </a:r>
            <a:r>
              <a:rPr lang="en-US" sz="1400" dirty="0"/>
              <a:t>reporting</a:t>
            </a:r>
            <a:r>
              <a:rPr lang="en-US" sz="1400" dirty="0" smtClean="0"/>
              <a:t>.  Required infrastructure changes to accommodate secure file transfer and a new web server.</a:t>
            </a:r>
            <a:endParaRPr lang="en-US" sz="1400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914400" y="3886200"/>
            <a:ext cx="7467600" cy="146304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State Board of Pardons and Parole </a:t>
            </a:r>
            <a:r>
              <a:rPr lang="en-US" sz="1400" b="1" dirty="0" smtClean="0"/>
              <a:t>Automated Interface</a:t>
            </a:r>
            <a:endParaRPr lang="en-US" sz="1400" b="1" dirty="0"/>
          </a:p>
          <a:p>
            <a:pPr algn="just"/>
            <a:r>
              <a:rPr lang="en-US" sz="1400" dirty="0" smtClean="0"/>
              <a:t>Interface </a:t>
            </a:r>
            <a:r>
              <a:rPr lang="en-US" sz="1400" dirty="0"/>
              <a:t>with </a:t>
            </a:r>
            <a:r>
              <a:rPr lang="en-US" sz="1400" dirty="0" smtClean="0"/>
              <a:t>State </a:t>
            </a:r>
            <a:r>
              <a:rPr lang="en-US" sz="1400" dirty="0"/>
              <a:t>Pardons &amp; Parole </a:t>
            </a:r>
            <a:r>
              <a:rPr lang="en-US" sz="1400" dirty="0" smtClean="0"/>
              <a:t>to </a:t>
            </a:r>
            <a:r>
              <a:rPr lang="en-US" sz="1400" dirty="0"/>
              <a:t>receive parole information for </a:t>
            </a:r>
            <a:r>
              <a:rPr lang="en-US" sz="1400" dirty="0" smtClean="0"/>
              <a:t>parents ordered to pay child support.  Also </a:t>
            </a:r>
            <a:r>
              <a:rPr lang="en-US" sz="1400" dirty="0"/>
              <a:t>develop report for </a:t>
            </a:r>
            <a:r>
              <a:rPr lang="en-US" sz="1400" dirty="0" smtClean="0"/>
              <a:t>Parental </a:t>
            </a:r>
            <a:r>
              <a:rPr lang="en-US" sz="1400" dirty="0"/>
              <a:t>Accountability Court </a:t>
            </a:r>
            <a:r>
              <a:rPr lang="en-US" sz="1400" dirty="0" smtClean="0"/>
              <a:t>that </a:t>
            </a:r>
            <a:r>
              <a:rPr lang="en-US" sz="1400" dirty="0"/>
              <a:t>provides data </a:t>
            </a:r>
            <a:r>
              <a:rPr lang="en-US" sz="1400" dirty="0" smtClean="0"/>
              <a:t>regarding court ordered parents who </a:t>
            </a:r>
            <a:r>
              <a:rPr lang="en-US" sz="1400" dirty="0"/>
              <a:t>are not making payments and are in the prison system and/or on probation or </a:t>
            </a:r>
            <a:r>
              <a:rPr lang="en-US" sz="1400" dirty="0" smtClean="0"/>
              <a:t>parole.  The information will be provided to DCSS weekly.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3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pPr algn="ctr"/>
            <a:r>
              <a:rPr lang="en-US" sz="2400" dirty="0" smtClean="0"/>
              <a:t>Federal and State Requirements = Improving Access and Productivity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eaLnBrk="0" hangingPunct="0"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/>
            <a:fld id="{C582E9B0-F5E6-464D-A48B-8361333D8754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/>
              <a:t>8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12821" y="1600200"/>
            <a:ext cx="4130580" cy="272415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1400" b="1" dirty="0"/>
              <a:t>Federal Portal </a:t>
            </a:r>
            <a:r>
              <a:rPr lang="en-US" sz="1400" b="1" dirty="0" smtClean="0"/>
              <a:t>(</a:t>
            </a:r>
            <a:r>
              <a:rPr lang="en-US" sz="1400" dirty="0" smtClean="0"/>
              <a:t>SSP </a:t>
            </a:r>
            <a:r>
              <a:rPr lang="en-US" sz="1400" dirty="0"/>
              <a:t>QUICK Implementation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QUICK is an electronic communication tool used by Child Support agencies to improve the quality and timeliness of intergovernmental case processing and customer service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Phase I, retrieving </a:t>
            </a:r>
            <a:r>
              <a:rPr lang="en-US" sz="1400" dirty="0"/>
              <a:t>info from other states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Phase II, providing financial information to other states 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Phase </a:t>
            </a:r>
            <a:r>
              <a:rPr lang="en-US" sz="1400" dirty="0" smtClean="0"/>
              <a:t>III, develop </a:t>
            </a:r>
            <a:r>
              <a:rPr lang="en-US" sz="1400" dirty="0"/>
              <a:t>and </a:t>
            </a:r>
            <a:r>
              <a:rPr lang="en-US" sz="1400" dirty="0" smtClean="0"/>
              <a:t>implement case </a:t>
            </a:r>
            <a:r>
              <a:rPr lang="en-US" sz="1400" dirty="0"/>
              <a:t>management </a:t>
            </a:r>
            <a:r>
              <a:rPr lang="en-US" sz="1400" dirty="0" smtClean="0"/>
              <a:t>module.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4815840" y="1574755"/>
            <a:ext cx="4023360" cy="1770698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ICR 16</a:t>
            </a:r>
          </a:p>
          <a:p>
            <a:pPr algn="just"/>
            <a:r>
              <a:rPr lang="en-US" sz="1400" dirty="0"/>
              <a:t>The purpose of the Annual ICR project is to stay in sequence with Federal Interstate Guidelines</a:t>
            </a:r>
            <a:r>
              <a:rPr lang="en-US" sz="1400" dirty="0" smtClean="0"/>
              <a:t>..  </a:t>
            </a:r>
            <a:r>
              <a:rPr lang="en-US" sz="1400" dirty="0"/>
              <a:t>The project goal is for the system to make the correct decisions on each case to insure a successful outcome when interfacing with the federal </a:t>
            </a:r>
            <a:r>
              <a:rPr lang="en-US" sz="1400" dirty="0" smtClean="0"/>
              <a:t>file</a:t>
            </a:r>
            <a:endParaRPr lang="en-US" sz="140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4837611" y="3803526"/>
            <a:ext cx="4023360" cy="817245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glow rad="63500">
              <a:srgbClr val="47A4AB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Genetic </a:t>
            </a:r>
            <a:r>
              <a:rPr lang="en-US" sz="1400" b="1" dirty="0"/>
              <a:t>testing</a:t>
            </a:r>
          </a:p>
          <a:p>
            <a:pPr algn="just"/>
            <a:r>
              <a:rPr lang="en-US" sz="1400" dirty="0"/>
              <a:t>Changes to the system to incorporate legislative </a:t>
            </a:r>
            <a:r>
              <a:rPr lang="en-US" sz="1400" dirty="0" smtClean="0"/>
              <a:t>changes.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61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686800" cy="1066800"/>
          </a:xfrm>
        </p:spPr>
        <p:txBody>
          <a:bodyPr/>
          <a:lstStyle/>
          <a:p>
            <a:r>
              <a:rPr lang="en-US" altLang="en-US" dirty="0" smtClean="0"/>
              <a:t>Conclusion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8229600" y="617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 Narrow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AFF8CE2-1EA1-40AC-BCD3-AC8C23A6989C}" type="slidenum">
              <a:rPr lang="en-US" altLang="en-US" sz="1000">
                <a:solidFill>
                  <a:srgbClr val="FFFFFF"/>
                </a:solidFill>
                <a:latin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296" y="2967335"/>
            <a:ext cx="39934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noFill/>
                  <a:prstDash val="solid"/>
                </a:ln>
                <a:solidFill>
                  <a:srgbClr val="35BDB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087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7327</TotalTime>
  <Words>669</Words>
  <Application>Microsoft Office PowerPoint</Application>
  <PresentationFormat>On-screen Show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Default Design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 Table of Contents</vt:lpstr>
      <vt:lpstr>DCSS Priorities</vt:lpstr>
      <vt:lpstr>Customer Focus = Increased Program Performance</vt:lpstr>
      <vt:lpstr>Employee Support = Improved Data Reliability </vt:lpstr>
      <vt:lpstr>Systems and Automation = Customer and Employee Focused</vt:lpstr>
      <vt:lpstr>Federal and State Requirements = Improving Access and Productivity</vt:lpstr>
      <vt:lpstr>Conclusion</vt:lpstr>
    </vt:vector>
  </TitlesOfParts>
  <Company>DCH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lkuczmarski</dc:creator>
  <cp:lastModifiedBy>Gray-Johnson, Tanguler S</cp:lastModifiedBy>
  <cp:revision>526</cp:revision>
  <cp:lastPrinted>2015-12-01T17:31:43Z</cp:lastPrinted>
  <dcterms:created xsi:type="dcterms:W3CDTF">2006-10-19T21:28:07Z</dcterms:created>
  <dcterms:modified xsi:type="dcterms:W3CDTF">2015-12-02T23:07:49Z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GUID">
    <vt:lpwstr>e184c194-d952-4ca7-bb27-ea714642d1cd</vt:lpwstr>
  </property>
  <property fmtid="{D5CDD505-2E9C-101B-9397-08002B2CF9AE}" pid="3" name="MODFILEGUID">
    <vt:lpwstr>914ae773-9409-461c-a60e-9ecf64c68255</vt:lpwstr>
  </property>
  <property fmtid="{D5CDD505-2E9C-101B-9397-08002B2CF9AE}" pid="4" name="FILEOWNER">
    <vt:lpwstr>lkuczmarski</vt:lpwstr>
  </property>
  <property fmtid="{D5CDD505-2E9C-101B-9397-08002B2CF9AE}" pid="5" name="MODFILEOWNER">
    <vt:lpwstr>A68034</vt:lpwstr>
  </property>
  <property fmtid="{D5CDD505-2E9C-101B-9397-08002B2CF9AE}" pid="6" name="IPPCLASS">
    <vt:i4>1</vt:i4>
  </property>
  <property fmtid="{D5CDD505-2E9C-101B-9397-08002B2CF9AE}" pid="7" name="MODIPPCLASS">
    <vt:i4>1</vt:i4>
  </property>
  <property fmtid="{D5CDD505-2E9C-101B-9397-08002B2CF9AE}" pid="8" name="MACHINEID">
    <vt:lpwstr>A68034-0811</vt:lpwstr>
  </property>
  <property fmtid="{D5CDD505-2E9C-101B-9397-08002B2CF9AE}" pid="9" name="MODMACHINEID">
    <vt:lpwstr>A68034-0811</vt:lpwstr>
  </property>
  <property fmtid="{D5CDD505-2E9C-101B-9397-08002B2CF9AE}" pid="10" name="CURRENTCLASS">
    <vt:lpwstr>Classified - Internal use</vt:lpwstr>
  </property>
</Properties>
</file>