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698" r:id="rId5"/>
  </p:sldMasterIdLst>
  <p:notesMasterIdLst>
    <p:notesMasterId r:id="rId18"/>
  </p:notesMasterIdLst>
  <p:handoutMasterIdLst>
    <p:handoutMasterId r:id="rId19"/>
  </p:handoutMasterIdLst>
  <p:sldIdLst>
    <p:sldId id="342" r:id="rId6"/>
    <p:sldId id="337" r:id="rId7"/>
    <p:sldId id="343" r:id="rId8"/>
    <p:sldId id="348" r:id="rId9"/>
    <p:sldId id="349" r:id="rId10"/>
    <p:sldId id="350" r:id="rId11"/>
    <p:sldId id="351" r:id="rId12"/>
    <p:sldId id="352" r:id="rId13"/>
    <p:sldId id="353" r:id="rId14"/>
    <p:sldId id="354" r:id="rId15"/>
    <p:sldId id="355" r:id="rId16"/>
    <p:sldId id="347"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6C1"/>
    <a:srgbClr val="CC9900"/>
    <a:srgbClr val="35BDB2"/>
    <a:srgbClr val="8DDFD9"/>
    <a:srgbClr val="CCFFCC"/>
    <a:srgbClr val="CCECFF"/>
    <a:srgbClr val="CCFFFF"/>
    <a:srgbClr val="FFFFCC"/>
    <a:srgbClr val="FFFF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62" autoAdjust="0"/>
    <p:restoredTop sz="93278" autoAdjust="0"/>
  </p:normalViewPr>
  <p:slideViewPr>
    <p:cSldViewPr>
      <p:cViewPr>
        <p:scale>
          <a:sx n="100" d="100"/>
          <a:sy n="100" d="100"/>
        </p:scale>
        <p:origin x="-58"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defTabSz="915988">
              <a:defRPr sz="1200" smtClean="0"/>
            </a:lvl1pPr>
          </a:lstStyle>
          <a:p>
            <a:pPr>
              <a:defRPr/>
            </a:pPr>
            <a:endParaRPr lang="en-US" dirty="0"/>
          </a:p>
        </p:txBody>
      </p:sp>
      <p:sp>
        <p:nvSpPr>
          <p:cNvPr id="83971" name="Rectangle 3"/>
          <p:cNvSpPr>
            <a:spLocks noGrp="1" noChangeArrowheads="1"/>
          </p:cNvSpPr>
          <p:nvPr>
            <p:ph type="dt" sz="quarter"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defTabSz="915988">
              <a:defRPr sz="1200" smtClean="0"/>
            </a:lvl1pPr>
          </a:lstStyle>
          <a:p>
            <a:pPr>
              <a:defRPr/>
            </a:pPr>
            <a:endParaRPr lang="en-US" dirty="0"/>
          </a:p>
        </p:txBody>
      </p:sp>
      <p:sp>
        <p:nvSpPr>
          <p:cNvPr id="83972" name="Rectangle 4"/>
          <p:cNvSpPr>
            <a:spLocks noGrp="1" noChangeArrowheads="1"/>
          </p:cNvSpPr>
          <p:nvPr>
            <p:ph type="ftr" sz="quarter" idx="2"/>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defTabSz="915988">
              <a:defRPr sz="1200" smtClean="0"/>
            </a:lvl1pPr>
          </a:lstStyle>
          <a:p>
            <a:pPr>
              <a:defRPr/>
            </a:pPr>
            <a:endParaRPr lang="en-US" dirty="0"/>
          </a:p>
        </p:txBody>
      </p:sp>
      <p:sp>
        <p:nvSpPr>
          <p:cNvPr id="83973" name="Rectangle 5"/>
          <p:cNvSpPr>
            <a:spLocks noGrp="1" noChangeArrowheads="1"/>
          </p:cNvSpPr>
          <p:nvPr>
            <p:ph type="sldNum" sz="quarter" idx="3"/>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defTabSz="915988">
              <a:defRPr sz="1200" smtClean="0"/>
            </a:lvl1pPr>
          </a:lstStyle>
          <a:p>
            <a:pPr>
              <a:defRPr/>
            </a:pPr>
            <a:fld id="{3F19C1B7-E222-4CA5-BDC9-856B113DF5C8}" type="slidenum">
              <a:rPr lang="en-US"/>
              <a:pPr>
                <a:defRPr/>
              </a:pPr>
              <a:t>‹#›</a:t>
            </a:fld>
            <a:endParaRPr lang="en-US" dirty="0"/>
          </a:p>
        </p:txBody>
      </p:sp>
    </p:spTree>
    <p:extLst>
      <p:ext uri="{BB962C8B-B14F-4D97-AF65-F5344CB8AC3E}">
        <p14:creationId xmlns:p14="http://schemas.microsoft.com/office/powerpoint/2010/main" val="12303065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defTabSz="915988">
              <a:defRPr sz="1200" smtClean="0"/>
            </a:lvl1pPr>
          </a:lstStyle>
          <a:p>
            <a:pPr>
              <a:defRPr/>
            </a:pPr>
            <a:endParaRPr lang="en-US" dirty="0"/>
          </a:p>
        </p:txBody>
      </p:sp>
      <p:sp>
        <p:nvSpPr>
          <p:cNvPr id="21507" name="Rectangle 3"/>
          <p:cNvSpPr>
            <a:spLocks noGrp="1" noChangeArrowheads="1"/>
          </p:cNvSpPr>
          <p:nvPr>
            <p:ph type="dt"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defTabSz="915988">
              <a:defRPr sz="1200" smtClean="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defTabSz="915988">
              <a:defRPr sz="1200" smtClean="0"/>
            </a:lvl1pPr>
          </a:lstStyle>
          <a:p>
            <a:pPr>
              <a:defRPr/>
            </a:pPr>
            <a:endParaRPr lang="en-US" dirty="0"/>
          </a:p>
        </p:txBody>
      </p:sp>
      <p:sp>
        <p:nvSpPr>
          <p:cNvPr id="21511" name="Rectangle 7"/>
          <p:cNvSpPr>
            <a:spLocks noGrp="1" noChangeArrowheads="1"/>
          </p:cNvSpPr>
          <p:nvPr>
            <p:ph type="sldNum" sz="quarter" idx="5"/>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defTabSz="915988">
              <a:defRPr sz="1200" smtClean="0"/>
            </a:lvl1pPr>
          </a:lstStyle>
          <a:p>
            <a:pPr>
              <a:defRPr/>
            </a:pPr>
            <a:fld id="{253FB8F9-558A-4F52-A168-C285CEC0C482}" type="slidenum">
              <a:rPr lang="en-US"/>
              <a:pPr>
                <a:defRPr/>
              </a:pPr>
              <a:t>‹#›</a:t>
            </a:fld>
            <a:endParaRPr lang="en-US" dirty="0"/>
          </a:p>
        </p:txBody>
      </p:sp>
    </p:spTree>
    <p:extLst>
      <p:ext uri="{BB962C8B-B14F-4D97-AF65-F5344CB8AC3E}">
        <p14:creationId xmlns:p14="http://schemas.microsoft.com/office/powerpoint/2010/main" val="160956555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css.dhs.georgia.gov/fatherhood-progra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ocss.dhs.georgia.gov/request-review-support-order"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ocss.dhs.georgia.gov/fatherhood-progra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ocss.dhs.georgia.gov/request-review-support-order"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ocss.dhs.georgia.gov/fatherhood-progra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ocss.dhs.georgia.gov/request-review-support-order"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ocss.dhs.georgia.gov/fatherhood-progra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ocss.dhs.georgia.gov/request-review-support-orde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ocss.dhs.georgia.gov/fatherhood-progra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ocss.dhs.georgia.gov/request-review-support-order"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ocss.dhs.georgia.gov/fatherhood-progra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ocss.dhs.georgia.gov/request-review-support-order"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ocss.dhs.georgia.gov/fatherhood-progra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ocss.dhs.georgia.gov/request-review-support-ord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248400" cy="4259263"/>
          </a:xfrm>
        </p:spPr>
        <p:txBody>
          <a:bodyPr/>
          <a:lstStyle/>
          <a:p>
            <a:pPr>
              <a:spcBef>
                <a:spcPts val="0"/>
              </a:spcBef>
            </a:pPr>
            <a:r>
              <a:rPr lang="en-US" sz="900" b="1" dirty="0">
                <a:latin typeface="Century Gothic" panose="020B0502020202020204" pitchFamily="34" charset="0"/>
              </a:rPr>
              <a:t>The Child Support Process</a:t>
            </a:r>
            <a:endParaRPr lang="en-US" sz="900" dirty="0">
              <a:latin typeface="Century Gothic" panose="020B0502020202020204" pitchFamily="34" charset="0"/>
            </a:endParaRPr>
          </a:p>
          <a:p>
            <a:pPr>
              <a:spcBef>
                <a:spcPts val="0"/>
              </a:spcBef>
            </a:pPr>
            <a:r>
              <a:rPr lang="en-US" sz="900" b="1" dirty="0">
                <a:latin typeface="Century Gothic" panose="020B0502020202020204" pitchFamily="34" charset="0"/>
              </a:rPr>
              <a:t>Step 1: Open a Child Support Case</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Customers can go to our website and apply online.  Anyone who receives help from the TANF  program or receives certain Medicaid benefits can get help from DCSS without having to apply. All others must complete an application form and pay a fee of $25. </a:t>
            </a:r>
          </a:p>
          <a:p>
            <a:pPr>
              <a:spcBef>
                <a:spcPts val="0"/>
              </a:spcBef>
            </a:pPr>
            <a:r>
              <a:rPr lang="en-US" sz="900" b="1" dirty="0">
                <a:latin typeface="Century Gothic" panose="020B0502020202020204" pitchFamily="34" charset="0"/>
              </a:rPr>
              <a:t>Step 2: Locate the Non-custodial Parent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To get a support order, establish paternity or enforce a support order, DCSS must know where the non-custodial parent lives and/or works. </a:t>
            </a:r>
          </a:p>
          <a:p>
            <a:pPr>
              <a:spcBef>
                <a:spcPts val="0"/>
              </a:spcBef>
            </a:pPr>
            <a:r>
              <a:rPr lang="en-US" sz="900" b="1" dirty="0">
                <a:latin typeface="Century Gothic" panose="020B0502020202020204" pitchFamily="34" charset="0"/>
              </a:rPr>
              <a:t>Step 3: Establish Paternity</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Before the court can order child support and medical support, paternity must be established. If the biological parents were not married when the child was born, the biological father can be made the legal father by an administrative or court order. If the man is unwilling to admit paternity, testing is done by Buccal Swabbing (saliva) The test is more than 99% accurate.</a:t>
            </a:r>
          </a:p>
          <a:p>
            <a:pPr>
              <a:spcBef>
                <a:spcPts val="0"/>
              </a:spcBef>
            </a:pPr>
            <a:r>
              <a:rPr lang="en-US" sz="900" b="1" dirty="0">
                <a:latin typeface="Century Gothic" panose="020B0502020202020204" pitchFamily="34" charset="0"/>
              </a:rPr>
              <a:t>Step 4: File a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 child support order is established based on the Georgia Child Support Guidelines, which consider the income of both parents and the number of children. Sometimes other factors may be considered.</a:t>
            </a:r>
          </a:p>
          <a:p>
            <a:pPr>
              <a:spcBef>
                <a:spcPts val="0"/>
              </a:spcBef>
            </a:pPr>
            <a:r>
              <a:rPr lang="en-US" sz="900" b="1" dirty="0">
                <a:latin typeface="Century Gothic" panose="020B0502020202020204" pitchFamily="34" charset="0"/>
              </a:rPr>
              <a:t>Step 5: Set up Payment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After a child support order is in place, the support amount will be deducted from the non-custodial parent's paycheck. If support payments are not deducted from the non-custodial parent's paycheck, they should be paid as directed in the court order.   The </a:t>
            </a:r>
            <a:r>
              <a:rPr lang="en-US" sz="900" b="1" u="sng" dirty="0">
                <a:latin typeface="Century Gothic" panose="020B0502020202020204" pitchFamily="34" charset="0"/>
                <a:hlinkClick r:id="rId3"/>
              </a:rPr>
              <a:t>Fatherhood Program</a:t>
            </a:r>
            <a:r>
              <a:rPr lang="en-US" sz="900" dirty="0">
                <a:latin typeface="Century Gothic" panose="020B0502020202020204" pitchFamily="34" charset="0"/>
              </a:rPr>
              <a:t> can help non-custodial parents who have a case with DCSS and are unable to pay child support.</a:t>
            </a:r>
          </a:p>
          <a:p>
            <a:pPr>
              <a:spcBef>
                <a:spcPts val="0"/>
              </a:spcBef>
            </a:pPr>
            <a:r>
              <a:rPr lang="en-US" sz="900" b="1" dirty="0">
                <a:latin typeface="Century Gothic" panose="020B0502020202020204" pitchFamily="34" charset="0"/>
              </a:rPr>
              <a:t>Step 6: Enforce the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When the non-custodial parent does not pay the full amount, or does not pay at all, enforcement actions are necessary.  </a:t>
            </a:r>
            <a:r>
              <a:rPr lang="en-US" sz="900" b="1" dirty="0">
                <a:latin typeface="Century Gothic" panose="020B0502020202020204" pitchFamily="34" charset="0"/>
              </a:rPr>
              <a:t>Some</a:t>
            </a:r>
            <a:r>
              <a:rPr lang="en-US" sz="900" dirty="0">
                <a:latin typeface="Century Gothic" panose="020B0502020202020204" pitchFamily="34" charset="0"/>
              </a:rPr>
              <a:t> examples of enforcement include Intercepting federal and/or state income tax refunds, suspending or revoking driver's, professional, occupational hunting or fishing licenses, and filing contempt of court actions, which may result in a jail sentence.</a:t>
            </a:r>
          </a:p>
          <a:p>
            <a:pPr>
              <a:spcBef>
                <a:spcPts val="0"/>
              </a:spcBef>
            </a:pPr>
            <a:r>
              <a:rPr lang="en-US" sz="900" b="1" dirty="0">
                <a:latin typeface="Century Gothic" panose="020B0502020202020204" pitchFamily="34" charset="0"/>
              </a:rPr>
              <a:t>Step 7: </a:t>
            </a:r>
            <a:r>
              <a:rPr lang="en-US" sz="900" b="1" dirty="0">
                <a:latin typeface="Century Gothic" panose="020B0502020202020204" pitchFamily="34" charset="0"/>
                <a:hlinkClick r:id="rId4"/>
              </a:rPr>
              <a:t>Review the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Both parents have the right to ask DCSS to review a child support order three years after the order becomes effective, unless substantial change in circumstances can be shown for orders less than three years old. </a:t>
            </a:r>
          </a:p>
          <a:p>
            <a:pPr>
              <a:spcBef>
                <a:spcPts val="0"/>
              </a:spcBef>
            </a:pPr>
            <a:endParaRPr lang="en-US"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a:defRPr/>
            </a:pPr>
            <a:fld id="{1E7E30C6-A692-4B6A-BB14-98C853C2C317}" type="slidenum">
              <a:rPr lang="en-US" smtClean="0"/>
              <a:pPr>
                <a:defRPr/>
              </a:pPr>
              <a:t>4</a:t>
            </a:fld>
            <a:endParaRPr lang="en-US" dirty="0"/>
          </a:p>
        </p:txBody>
      </p:sp>
    </p:spTree>
    <p:extLst>
      <p:ext uri="{BB962C8B-B14F-4D97-AF65-F5344CB8AC3E}">
        <p14:creationId xmlns:p14="http://schemas.microsoft.com/office/powerpoint/2010/main" val="361650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248400" cy="4259263"/>
          </a:xfrm>
        </p:spPr>
        <p:txBody>
          <a:bodyPr/>
          <a:lstStyle/>
          <a:p>
            <a:pPr>
              <a:spcBef>
                <a:spcPts val="0"/>
              </a:spcBef>
            </a:pPr>
            <a:r>
              <a:rPr lang="en-US" sz="900" b="1" dirty="0">
                <a:latin typeface="Century Gothic" panose="020B0502020202020204" pitchFamily="34" charset="0"/>
              </a:rPr>
              <a:t>The Child Support Process</a:t>
            </a:r>
            <a:endParaRPr lang="en-US" sz="900" dirty="0">
              <a:latin typeface="Century Gothic" panose="020B0502020202020204" pitchFamily="34" charset="0"/>
            </a:endParaRPr>
          </a:p>
          <a:p>
            <a:pPr>
              <a:spcBef>
                <a:spcPts val="0"/>
              </a:spcBef>
            </a:pPr>
            <a:r>
              <a:rPr lang="en-US" sz="900" b="1" dirty="0">
                <a:latin typeface="Century Gothic" panose="020B0502020202020204" pitchFamily="34" charset="0"/>
              </a:rPr>
              <a:t>Step 1: Open a Child Support Case</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Customers can go to our website and apply online.  Anyone who receives help from the TANF  program or receives certain Medicaid benefits can get help from DCSS without having to apply. All others must complete an application form and pay a fee of $25. </a:t>
            </a:r>
          </a:p>
          <a:p>
            <a:pPr>
              <a:spcBef>
                <a:spcPts val="0"/>
              </a:spcBef>
            </a:pPr>
            <a:r>
              <a:rPr lang="en-US" sz="900" b="1" dirty="0">
                <a:latin typeface="Century Gothic" panose="020B0502020202020204" pitchFamily="34" charset="0"/>
              </a:rPr>
              <a:t>Step 2: Locate the Non-custodial Parent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To get a support order, establish paternity or enforce a support order, DCSS must know where the non-custodial parent lives and/or works. </a:t>
            </a:r>
          </a:p>
          <a:p>
            <a:pPr>
              <a:spcBef>
                <a:spcPts val="0"/>
              </a:spcBef>
            </a:pPr>
            <a:r>
              <a:rPr lang="en-US" sz="900" b="1" dirty="0">
                <a:latin typeface="Century Gothic" panose="020B0502020202020204" pitchFamily="34" charset="0"/>
              </a:rPr>
              <a:t>Step 3: Establish Paternity</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Before the court can order child support and medical support, paternity must be established. If the biological parents were not married when the child was born, the biological father can be made the legal father by an administrative or court order. If the man is unwilling to admit paternity, testing is done by Buccal Swabbing (saliva) The test is more than 99% accurate.</a:t>
            </a:r>
          </a:p>
          <a:p>
            <a:pPr>
              <a:spcBef>
                <a:spcPts val="0"/>
              </a:spcBef>
            </a:pPr>
            <a:r>
              <a:rPr lang="en-US" sz="900" b="1" dirty="0">
                <a:latin typeface="Century Gothic" panose="020B0502020202020204" pitchFamily="34" charset="0"/>
              </a:rPr>
              <a:t>Step 4: File a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 child support order is established based on the Georgia Child Support Guidelines, which consider the income of both parents and the number of children. Sometimes other factors may be considered.</a:t>
            </a:r>
          </a:p>
          <a:p>
            <a:pPr>
              <a:spcBef>
                <a:spcPts val="0"/>
              </a:spcBef>
            </a:pPr>
            <a:r>
              <a:rPr lang="en-US" sz="900" b="1" dirty="0">
                <a:latin typeface="Century Gothic" panose="020B0502020202020204" pitchFamily="34" charset="0"/>
              </a:rPr>
              <a:t>Step 5: Set up Payment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After a child support order is in place, the support amount will be deducted from the non-custodial parent's paycheck. If support payments are not deducted from the non-custodial parent's paycheck, they should be paid as directed in the court order.   The </a:t>
            </a:r>
            <a:r>
              <a:rPr lang="en-US" sz="900" b="1" u="sng" dirty="0">
                <a:latin typeface="Century Gothic" panose="020B0502020202020204" pitchFamily="34" charset="0"/>
                <a:hlinkClick r:id="rId3"/>
              </a:rPr>
              <a:t>Fatherhood Program</a:t>
            </a:r>
            <a:r>
              <a:rPr lang="en-US" sz="900" dirty="0">
                <a:latin typeface="Century Gothic" panose="020B0502020202020204" pitchFamily="34" charset="0"/>
              </a:rPr>
              <a:t> can help non-custodial parents who have a case with DCSS and are unable to pay child support.</a:t>
            </a:r>
          </a:p>
          <a:p>
            <a:pPr>
              <a:spcBef>
                <a:spcPts val="0"/>
              </a:spcBef>
            </a:pPr>
            <a:r>
              <a:rPr lang="en-US" sz="900" b="1" dirty="0">
                <a:latin typeface="Century Gothic" panose="020B0502020202020204" pitchFamily="34" charset="0"/>
              </a:rPr>
              <a:t>Step 6: Enforce the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When the non-custodial parent does not pay the full amount, or does not pay at all, enforcement actions are necessary.  </a:t>
            </a:r>
            <a:r>
              <a:rPr lang="en-US" sz="900" b="1" dirty="0">
                <a:latin typeface="Century Gothic" panose="020B0502020202020204" pitchFamily="34" charset="0"/>
              </a:rPr>
              <a:t>Some</a:t>
            </a:r>
            <a:r>
              <a:rPr lang="en-US" sz="900" dirty="0">
                <a:latin typeface="Century Gothic" panose="020B0502020202020204" pitchFamily="34" charset="0"/>
              </a:rPr>
              <a:t> examples of enforcement include Intercepting federal and/or state income tax refunds, suspending or revoking driver's, professional, occupational hunting or fishing licenses, and filing contempt of court actions, which may result in a jail sentence.</a:t>
            </a:r>
          </a:p>
          <a:p>
            <a:pPr>
              <a:spcBef>
                <a:spcPts val="0"/>
              </a:spcBef>
            </a:pPr>
            <a:r>
              <a:rPr lang="en-US" sz="900" b="1" dirty="0">
                <a:latin typeface="Century Gothic" panose="020B0502020202020204" pitchFamily="34" charset="0"/>
              </a:rPr>
              <a:t>Step 7: </a:t>
            </a:r>
            <a:r>
              <a:rPr lang="en-US" sz="900" b="1" dirty="0">
                <a:latin typeface="Century Gothic" panose="020B0502020202020204" pitchFamily="34" charset="0"/>
                <a:hlinkClick r:id="rId4"/>
              </a:rPr>
              <a:t>Review the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Both parents have the right to ask DCSS to review a child support order three years after the order becomes effective, unless substantial change in circumstances can be shown for orders less than three years old. </a:t>
            </a:r>
          </a:p>
          <a:p>
            <a:pPr>
              <a:spcBef>
                <a:spcPts val="0"/>
              </a:spcBef>
            </a:pPr>
            <a:endParaRPr lang="en-US"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a:defRPr/>
            </a:pPr>
            <a:fld id="{1E7E30C6-A692-4B6A-BB14-98C853C2C317}" type="slidenum">
              <a:rPr lang="en-US" smtClean="0"/>
              <a:pPr>
                <a:defRPr/>
              </a:pPr>
              <a:t>5</a:t>
            </a:fld>
            <a:endParaRPr lang="en-US" dirty="0"/>
          </a:p>
        </p:txBody>
      </p:sp>
    </p:spTree>
    <p:extLst>
      <p:ext uri="{BB962C8B-B14F-4D97-AF65-F5344CB8AC3E}">
        <p14:creationId xmlns:p14="http://schemas.microsoft.com/office/powerpoint/2010/main" val="361650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248400" cy="4259263"/>
          </a:xfrm>
        </p:spPr>
        <p:txBody>
          <a:bodyPr/>
          <a:lstStyle/>
          <a:p>
            <a:pPr>
              <a:spcBef>
                <a:spcPts val="0"/>
              </a:spcBef>
            </a:pPr>
            <a:r>
              <a:rPr lang="en-US" sz="900" b="1" dirty="0">
                <a:latin typeface="Century Gothic" panose="020B0502020202020204" pitchFamily="34" charset="0"/>
              </a:rPr>
              <a:t>The Child Support Process</a:t>
            </a:r>
            <a:endParaRPr lang="en-US" sz="900" dirty="0">
              <a:latin typeface="Century Gothic" panose="020B0502020202020204" pitchFamily="34" charset="0"/>
            </a:endParaRPr>
          </a:p>
          <a:p>
            <a:pPr>
              <a:spcBef>
                <a:spcPts val="0"/>
              </a:spcBef>
            </a:pPr>
            <a:r>
              <a:rPr lang="en-US" sz="900" b="1" dirty="0">
                <a:latin typeface="Century Gothic" panose="020B0502020202020204" pitchFamily="34" charset="0"/>
              </a:rPr>
              <a:t>Step 1: Open a Child Support Case</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Customers can go to our website and apply online.  Anyone who receives help from the TANF  program or receives certain Medicaid benefits can get help from DCSS without having to apply. All others must complete an application form and pay a fee of $25. </a:t>
            </a:r>
          </a:p>
          <a:p>
            <a:pPr>
              <a:spcBef>
                <a:spcPts val="0"/>
              </a:spcBef>
            </a:pPr>
            <a:r>
              <a:rPr lang="en-US" sz="900" b="1" dirty="0">
                <a:latin typeface="Century Gothic" panose="020B0502020202020204" pitchFamily="34" charset="0"/>
              </a:rPr>
              <a:t>Step 2: Locate the Non-custodial Parent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To get a support order, establish paternity or enforce a support order, DCSS must know where the non-custodial parent lives and/or works. </a:t>
            </a:r>
          </a:p>
          <a:p>
            <a:pPr>
              <a:spcBef>
                <a:spcPts val="0"/>
              </a:spcBef>
            </a:pPr>
            <a:r>
              <a:rPr lang="en-US" sz="900" b="1" dirty="0">
                <a:latin typeface="Century Gothic" panose="020B0502020202020204" pitchFamily="34" charset="0"/>
              </a:rPr>
              <a:t>Step 3: Establish Paternity</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Before the court can order child support and medical support, paternity must be established. If the biological parents were not married when the child was born, the biological father can be made the legal father by an administrative or court order. If the man is unwilling to admit paternity, testing is done by Buccal Swabbing (saliva) The test is more than 99% accurate.</a:t>
            </a:r>
          </a:p>
          <a:p>
            <a:pPr>
              <a:spcBef>
                <a:spcPts val="0"/>
              </a:spcBef>
            </a:pPr>
            <a:r>
              <a:rPr lang="en-US" sz="900" b="1" dirty="0">
                <a:latin typeface="Century Gothic" panose="020B0502020202020204" pitchFamily="34" charset="0"/>
              </a:rPr>
              <a:t>Step 4: File a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 child support order is established based on the Georgia Child Support Guidelines, which consider the income of both parents and the number of children. Sometimes other factors may be considered.</a:t>
            </a:r>
          </a:p>
          <a:p>
            <a:pPr>
              <a:spcBef>
                <a:spcPts val="0"/>
              </a:spcBef>
            </a:pPr>
            <a:r>
              <a:rPr lang="en-US" sz="900" b="1" dirty="0">
                <a:latin typeface="Century Gothic" panose="020B0502020202020204" pitchFamily="34" charset="0"/>
              </a:rPr>
              <a:t>Step 5: Set up Payment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After a child support order is in place, the support amount will be deducted from the non-custodial parent's paycheck. If support payments are not deducted from the non-custodial parent's paycheck, they should be paid as directed in the court order.   The </a:t>
            </a:r>
            <a:r>
              <a:rPr lang="en-US" sz="900" b="1" u="sng" dirty="0">
                <a:latin typeface="Century Gothic" panose="020B0502020202020204" pitchFamily="34" charset="0"/>
                <a:hlinkClick r:id="rId3"/>
              </a:rPr>
              <a:t>Fatherhood Program</a:t>
            </a:r>
            <a:r>
              <a:rPr lang="en-US" sz="900" dirty="0">
                <a:latin typeface="Century Gothic" panose="020B0502020202020204" pitchFamily="34" charset="0"/>
              </a:rPr>
              <a:t> can help non-custodial parents who have a case with DCSS and are unable to pay child support.</a:t>
            </a:r>
          </a:p>
          <a:p>
            <a:pPr>
              <a:spcBef>
                <a:spcPts val="0"/>
              </a:spcBef>
            </a:pPr>
            <a:r>
              <a:rPr lang="en-US" sz="900" b="1" dirty="0">
                <a:latin typeface="Century Gothic" panose="020B0502020202020204" pitchFamily="34" charset="0"/>
              </a:rPr>
              <a:t>Step 6: Enforce the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When the non-custodial parent does not pay the full amount, or does not pay at all, enforcement actions are necessary.  </a:t>
            </a:r>
            <a:r>
              <a:rPr lang="en-US" sz="900" b="1" dirty="0">
                <a:latin typeface="Century Gothic" panose="020B0502020202020204" pitchFamily="34" charset="0"/>
              </a:rPr>
              <a:t>Some</a:t>
            </a:r>
            <a:r>
              <a:rPr lang="en-US" sz="900" dirty="0">
                <a:latin typeface="Century Gothic" panose="020B0502020202020204" pitchFamily="34" charset="0"/>
              </a:rPr>
              <a:t> examples of enforcement include Intercepting federal and/or state income tax refunds, suspending or revoking driver's, professional, occupational hunting or fishing licenses, and filing contempt of court actions, which may result in a jail sentence.</a:t>
            </a:r>
          </a:p>
          <a:p>
            <a:pPr>
              <a:spcBef>
                <a:spcPts val="0"/>
              </a:spcBef>
            </a:pPr>
            <a:r>
              <a:rPr lang="en-US" sz="900" b="1" dirty="0">
                <a:latin typeface="Century Gothic" panose="020B0502020202020204" pitchFamily="34" charset="0"/>
              </a:rPr>
              <a:t>Step 7: </a:t>
            </a:r>
            <a:r>
              <a:rPr lang="en-US" sz="900" b="1" dirty="0">
                <a:latin typeface="Century Gothic" panose="020B0502020202020204" pitchFamily="34" charset="0"/>
                <a:hlinkClick r:id="rId4"/>
              </a:rPr>
              <a:t>Review the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Both parents have the right to ask DCSS to review a child support order three years after the order becomes effective, unless substantial change in circumstances can be shown for orders less than three years old. </a:t>
            </a:r>
          </a:p>
          <a:p>
            <a:pPr>
              <a:spcBef>
                <a:spcPts val="0"/>
              </a:spcBef>
            </a:pPr>
            <a:endParaRPr lang="en-US"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a:defRPr/>
            </a:pPr>
            <a:fld id="{1E7E30C6-A692-4B6A-BB14-98C853C2C317}" type="slidenum">
              <a:rPr lang="en-US" smtClean="0"/>
              <a:pPr>
                <a:defRPr/>
              </a:pPr>
              <a:t>6</a:t>
            </a:fld>
            <a:endParaRPr lang="en-US" dirty="0"/>
          </a:p>
        </p:txBody>
      </p:sp>
    </p:spTree>
    <p:extLst>
      <p:ext uri="{BB962C8B-B14F-4D97-AF65-F5344CB8AC3E}">
        <p14:creationId xmlns:p14="http://schemas.microsoft.com/office/powerpoint/2010/main" val="361650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248400" cy="4259263"/>
          </a:xfrm>
        </p:spPr>
        <p:txBody>
          <a:bodyPr/>
          <a:lstStyle/>
          <a:p>
            <a:pPr>
              <a:spcBef>
                <a:spcPts val="0"/>
              </a:spcBef>
            </a:pPr>
            <a:r>
              <a:rPr lang="en-US" sz="900" b="1" dirty="0">
                <a:latin typeface="Century Gothic" panose="020B0502020202020204" pitchFamily="34" charset="0"/>
              </a:rPr>
              <a:t>The Child Support Process</a:t>
            </a:r>
            <a:endParaRPr lang="en-US" sz="900" dirty="0">
              <a:latin typeface="Century Gothic" panose="020B0502020202020204" pitchFamily="34" charset="0"/>
            </a:endParaRPr>
          </a:p>
          <a:p>
            <a:pPr>
              <a:spcBef>
                <a:spcPts val="0"/>
              </a:spcBef>
            </a:pPr>
            <a:r>
              <a:rPr lang="en-US" sz="900" b="1" dirty="0">
                <a:latin typeface="Century Gothic" panose="020B0502020202020204" pitchFamily="34" charset="0"/>
              </a:rPr>
              <a:t>Step 1: Open a Child Support Case</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Customers can go to our website and apply online.  Anyone who receives help from the TANF  program or receives certain Medicaid benefits can get help from DCSS without having to apply. All others must complete an application form and pay a fee of $25. </a:t>
            </a:r>
          </a:p>
          <a:p>
            <a:pPr>
              <a:spcBef>
                <a:spcPts val="0"/>
              </a:spcBef>
            </a:pPr>
            <a:r>
              <a:rPr lang="en-US" sz="900" b="1" dirty="0">
                <a:latin typeface="Century Gothic" panose="020B0502020202020204" pitchFamily="34" charset="0"/>
              </a:rPr>
              <a:t>Step 2: Locate the Non-custodial Parent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To get a support order, establish paternity or enforce a support order, DCSS must know where the non-custodial parent lives and/or works. </a:t>
            </a:r>
          </a:p>
          <a:p>
            <a:pPr>
              <a:spcBef>
                <a:spcPts val="0"/>
              </a:spcBef>
            </a:pPr>
            <a:r>
              <a:rPr lang="en-US" sz="900" b="1" dirty="0">
                <a:latin typeface="Century Gothic" panose="020B0502020202020204" pitchFamily="34" charset="0"/>
              </a:rPr>
              <a:t>Step 3: Establish Paternity</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Before the court can order child support and medical support, paternity must be established. If the biological parents were not married when the child was born, the biological father can be made the legal father by an administrative or court order. If the man is unwilling to admit paternity, testing is done by Buccal Swabbing (saliva) The test is more than 99% accurate.</a:t>
            </a:r>
          </a:p>
          <a:p>
            <a:pPr>
              <a:spcBef>
                <a:spcPts val="0"/>
              </a:spcBef>
            </a:pPr>
            <a:r>
              <a:rPr lang="en-US" sz="900" b="1" dirty="0">
                <a:latin typeface="Century Gothic" panose="020B0502020202020204" pitchFamily="34" charset="0"/>
              </a:rPr>
              <a:t>Step 4: File a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 child support order is established based on the Georgia Child Support Guidelines, which consider the income of both parents and the number of children. Sometimes other factors may be considered.</a:t>
            </a:r>
          </a:p>
          <a:p>
            <a:pPr>
              <a:spcBef>
                <a:spcPts val="0"/>
              </a:spcBef>
            </a:pPr>
            <a:r>
              <a:rPr lang="en-US" sz="900" b="1" dirty="0">
                <a:latin typeface="Century Gothic" panose="020B0502020202020204" pitchFamily="34" charset="0"/>
              </a:rPr>
              <a:t>Step 5: Set up Payment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After a child support order is in place, the support amount will be deducted from the non-custodial parent's paycheck. If support payments are not deducted from the non-custodial parent's paycheck, they should be paid as directed in the court order.   The </a:t>
            </a:r>
            <a:r>
              <a:rPr lang="en-US" sz="900" b="1" u="sng" dirty="0">
                <a:latin typeface="Century Gothic" panose="020B0502020202020204" pitchFamily="34" charset="0"/>
                <a:hlinkClick r:id="rId3"/>
              </a:rPr>
              <a:t>Fatherhood Program</a:t>
            </a:r>
            <a:r>
              <a:rPr lang="en-US" sz="900" dirty="0">
                <a:latin typeface="Century Gothic" panose="020B0502020202020204" pitchFamily="34" charset="0"/>
              </a:rPr>
              <a:t> can help non-custodial parents who have a case with DCSS and are unable to pay child support.</a:t>
            </a:r>
          </a:p>
          <a:p>
            <a:pPr>
              <a:spcBef>
                <a:spcPts val="0"/>
              </a:spcBef>
            </a:pPr>
            <a:r>
              <a:rPr lang="en-US" sz="900" b="1" dirty="0">
                <a:latin typeface="Century Gothic" panose="020B0502020202020204" pitchFamily="34" charset="0"/>
              </a:rPr>
              <a:t>Step 6: Enforce the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When the non-custodial parent does not pay the full amount, or does not pay at all, enforcement actions are necessary.  </a:t>
            </a:r>
            <a:r>
              <a:rPr lang="en-US" sz="900" b="1" dirty="0">
                <a:latin typeface="Century Gothic" panose="020B0502020202020204" pitchFamily="34" charset="0"/>
              </a:rPr>
              <a:t>Some</a:t>
            </a:r>
            <a:r>
              <a:rPr lang="en-US" sz="900" dirty="0">
                <a:latin typeface="Century Gothic" panose="020B0502020202020204" pitchFamily="34" charset="0"/>
              </a:rPr>
              <a:t> examples of enforcement include Intercepting federal and/or state income tax refunds, suspending or revoking driver's, professional, occupational hunting or fishing licenses, and filing contempt of court actions, which may result in a jail sentence.</a:t>
            </a:r>
          </a:p>
          <a:p>
            <a:pPr>
              <a:spcBef>
                <a:spcPts val="0"/>
              </a:spcBef>
            </a:pPr>
            <a:r>
              <a:rPr lang="en-US" sz="900" b="1" dirty="0">
                <a:latin typeface="Century Gothic" panose="020B0502020202020204" pitchFamily="34" charset="0"/>
              </a:rPr>
              <a:t>Step 7: </a:t>
            </a:r>
            <a:r>
              <a:rPr lang="en-US" sz="900" b="1" dirty="0">
                <a:latin typeface="Century Gothic" panose="020B0502020202020204" pitchFamily="34" charset="0"/>
                <a:hlinkClick r:id="rId4"/>
              </a:rPr>
              <a:t>Review the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Both parents have the right to ask DCSS to review a child support order three years after the order becomes effective, unless substantial change in circumstances can be shown for orders less than three years old. </a:t>
            </a:r>
          </a:p>
          <a:p>
            <a:pPr>
              <a:spcBef>
                <a:spcPts val="0"/>
              </a:spcBef>
            </a:pPr>
            <a:endParaRPr lang="en-US"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a:defRPr/>
            </a:pPr>
            <a:fld id="{1E7E30C6-A692-4B6A-BB14-98C853C2C317}" type="slidenum">
              <a:rPr lang="en-US" smtClean="0"/>
              <a:pPr>
                <a:defRPr/>
              </a:pPr>
              <a:t>7</a:t>
            </a:fld>
            <a:endParaRPr lang="en-US" dirty="0"/>
          </a:p>
        </p:txBody>
      </p:sp>
    </p:spTree>
    <p:extLst>
      <p:ext uri="{BB962C8B-B14F-4D97-AF65-F5344CB8AC3E}">
        <p14:creationId xmlns:p14="http://schemas.microsoft.com/office/powerpoint/2010/main" val="361650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248400" cy="4259263"/>
          </a:xfrm>
        </p:spPr>
        <p:txBody>
          <a:bodyPr/>
          <a:lstStyle/>
          <a:p>
            <a:pPr>
              <a:spcBef>
                <a:spcPts val="0"/>
              </a:spcBef>
            </a:pPr>
            <a:r>
              <a:rPr lang="en-US" sz="900" b="1" dirty="0">
                <a:latin typeface="Century Gothic" panose="020B0502020202020204" pitchFamily="34" charset="0"/>
              </a:rPr>
              <a:t>The Child Support Process</a:t>
            </a:r>
            <a:endParaRPr lang="en-US" sz="900" dirty="0">
              <a:latin typeface="Century Gothic" panose="020B0502020202020204" pitchFamily="34" charset="0"/>
            </a:endParaRPr>
          </a:p>
          <a:p>
            <a:pPr>
              <a:spcBef>
                <a:spcPts val="0"/>
              </a:spcBef>
            </a:pPr>
            <a:r>
              <a:rPr lang="en-US" sz="900" b="1" dirty="0">
                <a:latin typeface="Century Gothic" panose="020B0502020202020204" pitchFamily="34" charset="0"/>
              </a:rPr>
              <a:t>Step 1: Open a Child Support Case</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Customers can go to our website and apply online.  Anyone who receives help from the TANF  program or receives certain Medicaid benefits can get help from DCSS without having to apply. All others must complete an application form and pay a fee of $25. </a:t>
            </a:r>
          </a:p>
          <a:p>
            <a:pPr>
              <a:spcBef>
                <a:spcPts val="0"/>
              </a:spcBef>
            </a:pPr>
            <a:r>
              <a:rPr lang="en-US" sz="900" b="1" dirty="0">
                <a:latin typeface="Century Gothic" panose="020B0502020202020204" pitchFamily="34" charset="0"/>
              </a:rPr>
              <a:t>Step 2: Locate the Non-custodial Parent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To get a support order, establish paternity or enforce a support order, DCSS must know where the non-custodial parent lives and/or works. </a:t>
            </a:r>
          </a:p>
          <a:p>
            <a:pPr>
              <a:spcBef>
                <a:spcPts val="0"/>
              </a:spcBef>
            </a:pPr>
            <a:r>
              <a:rPr lang="en-US" sz="900" b="1" dirty="0">
                <a:latin typeface="Century Gothic" panose="020B0502020202020204" pitchFamily="34" charset="0"/>
              </a:rPr>
              <a:t>Step 3: Establish Paternity</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Before the court can order child support and medical support, paternity must be established. If the biological parents were not married when the child was born, the biological father can be made the legal father by an administrative or court order. If the man is unwilling to admit paternity, testing is done by Buccal Swabbing (saliva) The test is more than 99% accurate.</a:t>
            </a:r>
          </a:p>
          <a:p>
            <a:pPr>
              <a:spcBef>
                <a:spcPts val="0"/>
              </a:spcBef>
            </a:pPr>
            <a:r>
              <a:rPr lang="en-US" sz="900" b="1" dirty="0">
                <a:latin typeface="Century Gothic" panose="020B0502020202020204" pitchFamily="34" charset="0"/>
              </a:rPr>
              <a:t>Step 4: File a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 child support order is established based on the Georgia Child Support Guidelines, which consider the income of both parents and the number of children. Sometimes other factors may be considered.</a:t>
            </a:r>
          </a:p>
          <a:p>
            <a:pPr>
              <a:spcBef>
                <a:spcPts val="0"/>
              </a:spcBef>
            </a:pPr>
            <a:r>
              <a:rPr lang="en-US" sz="900" b="1" dirty="0">
                <a:latin typeface="Century Gothic" panose="020B0502020202020204" pitchFamily="34" charset="0"/>
              </a:rPr>
              <a:t>Step 5: Set up Payment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After a child support order is in place, the support amount will be deducted from the non-custodial parent's paycheck. If support payments are not deducted from the non-custodial parent's paycheck, they should be paid as directed in the court order.   The </a:t>
            </a:r>
            <a:r>
              <a:rPr lang="en-US" sz="900" b="1" u="sng" dirty="0">
                <a:latin typeface="Century Gothic" panose="020B0502020202020204" pitchFamily="34" charset="0"/>
                <a:hlinkClick r:id="rId3"/>
              </a:rPr>
              <a:t>Fatherhood Program</a:t>
            </a:r>
            <a:r>
              <a:rPr lang="en-US" sz="900" dirty="0">
                <a:latin typeface="Century Gothic" panose="020B0502020202020204" pitchFamily="34" charset="0"/>
              </a:rPr>
              <a:t> can help non-custodial parents who have a case with DCSS and are unable to pay child support.</a:t>
            </a:r>
          </a:p>
          <a:p>
            <a:pPr>
              <a:spcBef>
                <a:spcPts val="0"/>
              </a:spcBef>
            </a:pPr>
            <a:r>
              <a:rPr lang="en-US" sz="900" b="1" dirty="0">
                <a:latin typeface="Century Gothic" panose="020B0502020202020204" pitchFamily="34" charset="0"/>
              </a:rPr>
              <a:t>Step 6: Enforce the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When the non-custodial parent does not pay the full amount, or does not pay at all, enforcement actions are necessary.  </a:t>
            </a:r>
            <a:r>
              <a:rPr lang="en-US" sz="900" b="1" dirty="0">
                <a:latin typeface="Century Gothic" panose="020B0502020202020204" pitchFamily="34" charset="0"/>
              </a:rPr>
              <a:t>Some</a:t>
            </a:r>
            <a:r>
              <a:rPr lang="en-US" sz="900" dirty="0">
                <a:latin typeface="Century Gothic" panose="020B0502020202020204" pitchFamily="34" charset="0"/>
              </a:rPr>
              <a:t> examples of enforcement include Intercepting federal and/or state income tax refunds, suspending or revoking driver's, professional, occupational hunting or fishing licenses, and filing contempt of court actions, which may result in a jail sentence.</a:t>
            </a:r>
          </a:p>
          <a:p>
            <a:pPr>
              <a:spcBef>
                <a:spcPts val="0"/>
              </a:spcBef>
            </a:pPr>
            <a:r>
              <a:rPr lang="en-US" sz="900" b="1" dirty="0">
                <a:latin typeface="Century Gothic" panose="020B0502020202020204" pitchFamily="34" charset="0"/>
              </a:rPr>
              <a:t>Step 7: </a:t>
            </a:r>
            <a:r>
              <a:rPr lang="en-US" sz="900" b="1" dirty="0">
                <a:latin typeface="Century Gothic" panose="020B0502020202020204" pitchFamily="34" charset="0"/>
                <a:hlinkClick r:id="rId4"/>
              </a:rPr>
              <a:t>Review the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Both parents have the right to ask DCSS to review a child support order three years after the order becomes effective, unless substantial change in circumstances can be shown for orders less than three years old. </a:t>
            </a:r>
          </a:p>
          <a:p>
            <a:pPr>
              <a:spcBef>
                <a:spcPts val="0"/>
              </a:spcBef>
            </a:pPr>
            <a:endParaRPr lang="en-US"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a:defRPr/>
            </a:pPr>
            <a:fld id="{1E7E30C6-A692-4B6A-BB14-98C853C2C317}" type="slidenum">
              <a:rPr lang="en-US" smtClean="0"/>
              <a:pPr>
                <a:defRPr/>
              </a:pPr>
              <a:t>8</a:t>
            </a:fld>
            <a:endParaRPr lang="en-US" dirty="0"/>
          </a:p>
        </p:txBody>
      </p:sp>
    </p:spTree>
    <p:extLst>
      <p:ext uri="{BB962C8B-B14F-4D97-AF65-F5344CB8AC3E}">
        <p14:creationId xmlns:p14="http://schemas.microsoft.com/office/powerpoint/2010/main" val="361650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248400" cy="4259263"/>
          </a:xfrm>
        </p:spPr>
        <p:txBody>
          <a:bodyPr/>
          <a:lstStyle/>
          <a:p>
            <a:pPr>
              <a:spcBef>
                <a:spcPts val="0"/>
              </a:spcBef>
            </a:pPr>
            <a:r>
              <a:rPr lang="en-US" sz="900" b="1" dirty="0">
                <a:latin typeface="Century Gothic" panose="020B0502020202020204" pitchFamily="34" charset="0"/>
              </a:rPr>
              <a:t>The Child Support Process</a:t>
            </a:r>
            <a:endParaRPr lang="en-US" sz="900" dirty="0">
              <a:latin typeface="Century Gothic" panose="020B0502020202020204" pitchFamily="34" charset="0"/>
            </a:endParaRPr>
          </a:p>
          <a:p>
            <a:pPr>
              <a:spcBef>
                <a:spcPts val="0"/>
              </a:spcBef>
            </a:pPr>
            <a:r>
              <a:rPr lang="en-US" sz="900" b="1" dirty="0">
                <a:latin typeface="Century Gothic" panose="020B0502020202020204" pitchFamily="34" charset="0"/>
              </a:rPr>
              <a:t>Step 1: Open a Child Support Case</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Customers can go to our website and apply online.  Anyone who receives help from the TANF  program or receives certain Medicaid benefits can get help from DCSS without having to apply. All others must complete an application form and pay a fee of $25. </a:t>
            </a:r>
          </a:p>
          <a:p>
            <a:pPr>
              <a:spcBef>
                <a:spcPts val="0"/>
              </a:spcBef>
            </a:pPr>
            <a:r>
              <a:rPr lang="en-US" sz="900" b="1" dirty="0">
                <a:latin typeface="Century Gothic" panose="020B0502020202020204" pitchFamily="34" charset="0"/>
              </a:rPr>
              <a:t>Step 2: Locate the Non-custodial Parent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To get a support order, establish paternity or enforce a support order, DCSS must know where the non-custodial parent lives and/or works. </a:t>
            </a:r>
          </a:p>
          <a:p>
            <a:pPr>
              <a:spcBef>
                <a:spcPts val="0"/>
              </a:spcBef>
            </a:pPr>
            <a:r>
              <a:rPr lang="en-US" sz="900" b="1" dirty="0">
                <a:latin typeface="Century Gothic" panose="020B0502020202020204" pitchFamily="34" charset="0"/>
              </a:rPr>
              <a:t>Step 3: Establish Paternity</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Before the court can order child support and medical support, paternity must be established. If the biological parents were not married when the child was born, the biological father can be made the legal father by an administrative or court order. If the man is unwilling to admit paternity, testing is done by Buccal Swabbing (saliva) The test is more than 99% accurate.</a:t>
            </a:r>
          </a:p>
          <a:p>
            <a:pPr>
              <a:spcBef>
                <a:spcPts val="0"/>
              </a:spcBef>
            </a:pPr>
            <a:r>
              <a:rPr lang="en-US" sz="900" b="1" dirty="0">
                <a:latin typeface="Century Gothic" panose="020B0502020202020204" pitchFamily="34" charset="0"/>
              </a:rPr>
              <a:t>Step 4: File a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 child support order is established based on the Georgia Child Support Guidelines, which consider the income of both parents and the number of children. Sometimes other factors may be considered.</a:t>
            </a:r>
          </a:p>
          <a:p>
            <a:pPr>
              <a:spcBef>
                <a:spcPts val="0"/>
              </a:spcBef>
            </a:pPr>
            <a:r>
              <a:rPr lang="en-US" sz="900" b="1" dirty="0">
                <a:latin typeface="Century Gothic" panose="020B0502020202020204" pitchFamily="34" charset="0"/>
              </a:rPr>
              <a:t>Step 5: Set up Payment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After a child support order is in place, the support amount will be deducted from the non-custodial parent's paycheck. If support payments are not deducted from the non-custodial parent's paycheck, they should be paid as directed in the court order.   The </a:t>
            </a:r>
            <a:r>
              <a:rPr lang="en-US" sz="900" b="1" u="sng" dirty="0">
                <a:latin typeface="Century Gothic" panose="020B0502020202020204" pitchFamily="34" charset="0"/>
                <a:hlinkClick r:id="rId3"/>
              </a:rPr>
              <a:t>Fatherhood Program</a:t>
            </a:r>
            <a:r>
              <a:rPr lang="en-US" sz="900" dirty="0">
                <a:latin typeface="Century Gothic" panose="020B0502020202020204" pitchFamily="34" charset="0"/>
              </a:rPr>
              <a:t> can help non-custodial parents who have a case with DCSS and are unable to pay child support.</a:t>
            </a:r>
          </a:p>
          <a:p>
            <a:pPr>
              <a:spcBef>
                <a:spcPts val="0"/>
              </a:spcBef>
            </a:pPr>
            <a:r>
              <a:rPr lang="en-US" sz="900" b="1" dirty="0">
                <a:latin typeface="Century Gothic" panose="020B0502020202020204" pitchFamily="34" charset="0"/>
              </a:rPr>
              <a:t>Step 6: Enforce the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When the non-custodial parent does not pay the full amount, or does not pay at all, enforcement actions are necessary.  </a:t>
            </a:r>
            <a:r>
              <a:rPr lang="en-US" sz="900" b="1" dirty="0">
                <a:latin typeface="Century Gothic" panose="020B0502020202020204" pitchFamily="34" charset="0"/>
              </a:rPr>
              <a:t>Some</a:t>
            </a:r>
            <a:r>
              <a:rPr lang="en-US" sz="900" dirty="0">
                <a:latin typeface="Century Gothic" panose="020B0502020202020204" pitchFamily="34" charset="0"/>
              </a:rPr>
              <a:t> examples of enforcement include Intercepting federal and/or state income tax refunds, suspending or revoking driver's, professional, occupational hunting or fishing licenses, and filing contempt of court actions, which may result in a jail sentence.</a:t>
            </a:r>
          </a:p>
          <a:p>
            <a:pPr>
              <a:spcBef>
                <a:spcPts val="0"/>
              </a:spcBef>
            </a:pPr>
            <a:r>
              <a:rPr lang="en-US" sz="900" b="1" dirty="0">
                <a:latin typeface="Century Gothic" panose="020B0502020202020204" pitchFamily="34" charset="0"/>
              </a:rPr>
              <a:t>Step 7: </a:t>
            </a:r>
            <a:r>
              <a:rPr lang="en-US" sz="900" b="1" dirty="0">
                <a:latin typeface="Century Gothic" panose="020B0502020202020204" pitchFamily="34" charset="0"/>
                <a:hlinkClick r:id="rId4"/>
              </a:rPr>
              <a:t>Review the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Both parents have the right to ask DCSS to review a child support order three years after the order becomes effective, unless substantial change in circumstances can be shown for orders less than three years old. </a:t>
            </a:r>
          </a:p>
          <a:p>
            <a:pPr>
              <a:spcBef>
                <a:spcPts val="0"/>
              </a:spcBef>
            </a:pPr>
            <a:endParaRPr lang="en-US"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a:defRPr/>
            </a:pPr>
            <a:fld id="{1E7E30C6-A692-4B6A-BB14-98C853C2C317}" type="slidenum">
              <a:rPr lang="en-US" smtClean="0"/>
              <a:pPr>
                <a:defRPr/>
              </a:pPr>
              <a:t>9</a:t>
            </a:fld>
            <a:endParaRPr lang="en-US" dirty="0"/>
          </a:p>
        </p:txBody>
      </p:sp>
    </p:spTree>
    <p:extLst>
      <p:ext uri="{BB962C8B-B14F-4D97-AF65-F5344CB8AC3E}">
        <p14:creationId xmlns:p14="http://schemas.microsoft.com/office/powerpoint/2010/main" val="3616502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248400" cy="4259263"/>
          </a:xfrm>
        </p:spPr>
        <p:txBody>
          <a:bodyPr/>
          <a:lstStyle/>
          <a:p>
            <a:pPr>
              <a:spcBef>
                <a:spcPts val="0"/>
              </a:spcBef>
            </a:pPr>
            <a:r>
              <a:rPr lang="en-US" sz="900" b="1" dirty="0">
                <a:latin typeface="Century Gothic" panose="020B0502020202020204" pitchFamily="34" charset="0"/>
              </a:rPr>
              <a:t>The Child Support Process</a:t>
            </a:r>
            <a:endParaRPr lang="en-US" sz="900" dirty="0">
              <a:latin typeface="Century Gothic" panose="020B0502020202020204" pitchFamily="34" charset="0"/>
            </a:endParaRPr>
          </a:p>
          <a:p>
            <a:pPr>
              <a:spcBef>
                <a:spcPts val="0"/>
              </a:spcBef>
            </a:pPr>
            <a:r>
              <a:rPr lang="en-US" sz="900" b="1" dirty="0">
                <a:latin typeface="Century Gothic" panose="020B0502020202020204" pitchFamily="34" charset="0"/>
              </a:rPr>
              <a:t>Step 1: Open a Child Support Case</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Customers can go to our website and apply online.  Anyone who receives help from the TANF  program or receives certain Medicaid benefits can get help from DCSS without having to apply. All others must complete an application form and pay a fee of $25. </a:t>
            </a:r>
          </a:p>
          <a:p>
            <a:pPr>
              <a:spcBef>
                <a:spcPts val="0"/>
              </a:spcBef>
            </a:pPr>
            <a:r>
              <a:rPr lang="en-US" sz="900" b="1" dirty="0">
                <a:latin typeface="Century Gothic" panose="020B0502020202020204" pitchFamily="34" charset="0"/>
              </a:rPr>
              <a:t>Step 2: Locate the Non-custodial Parent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To get a support order, establish paternity or enforce a support order, DCSS must know where the non-custodial parent lives and/or works. </a:t>
            </a:r>
          </a:p>
          <a:p>
            <a:pPr>
              <a:spcBef>
                <a:spcPts val="0"/>
              </a:spcBef>
            </a:pPr>
            <a:r>
              <a:rPr lang="en-US" sz="900" b="1" dirty="0">
                <a:latin typeface="Century Gothic" panose="020B0502020202020204" pitchFamily="34" charset="0"/>
              </a:rPr>
              <a:t>Step 3: Establish Paternity</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Before the court can order child support and medical support, paternity must be established. If the biological parents were not married when the child was born, the biological father can be made the legal father by an administrative or court order. If the man is unwilling to admit paternity, testing is done by Buccal Swabbing (saliva) The test is more than 99% accurate.</a:t>
            </a:r>
          </a:p>
          <a:p>
            <a:pPr>
              <a:spcBef>
                <a:spcPts val="0"/>
              </a:spcBef>
            </a:pPr>
            <a:r>
              <a:rPr lang="en-US" sz="900" b="1" dirty="0">
                <a:latin typeface="Century Gothic" panose="020B0502020202020204" pitchFamily="34" charset="0"/>
              </a:rPr>
              <a:t>Step 4: File a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 child support order is established based on the Georgia Child Support Guidelines, which consider the income of both parents and the number of children. Sometimes other factors may be considered.</a:t>
            </a:r>
          </a:p>
          <a:p>
            <a:pPr>
              <a:spcBef>
                <a:spcPts val="0"/>
              </a:spcBef>
            </a:pPr>
            <a:r>
              <a:rPr lang="en-US" sz="900" b="1" dirty="0">
                <a:latin typeface="Century Gothic" panose="020B0502020202020204" pitchFamily="34" charset="0"/>
              </a:rPr>
              <a:t>Step 5: Set up Payment</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After a child support order is in place, the support amount will be deducted from the non-custodial parent's paycheck. If support payments are not deducted from the non-custodial parent's paycheck, they should be paid as directed in the court order.   The </a:t>
            </a:r>
            <a:r>
              <a:rPr lang="en-US" sz="900" b="1" u="sng" dirty="0">
                <a:latin typeface="Century Gothic" panose="020B0502020202020204" pitchFamily="34" charset="0"/>
                <a:hlinkClick r:id="rId3"/>
              </a:rPr>
              <a:t>Fatherhood Program</a:t>
            </a:r>
            <a:r>
              <a:rPr lang="en-US" sz="900" dirty="0">
                <a:latin typeface="Century Gothic" panose="020B0502020202020204" pitchFamily="34" charset="0"/>
              </a:rPr>
              <a:t> can help non-custodial parents who have a case with DCSS and are unable to pay child support.</a:t>
            </a:r>
          </a:p>
          <a:p>
            <a:pPr>
              <a:spcBef>
                <a:spcPts val="0"/>
              </a:spcBef>
            </a:pPr>
            <a:r>
              <a:rPr lang="en-US" sz="900" b="1" dirty="0">
                <a:latin typeface="Century Gothic" panose="020B0502020202020204" pitchFamily="34" charset="0"/>
              </a:rPr>
              <a:t>Step 6: Enforce the Support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When the non-custodial parent does not pay the full amount, or does not pay at all, enforcement actions are necessary.  </a:t>
            </a:r>
            <a:r>
              <a:rPr lang="en-US" sz="900" b="1" dirty="0">
                <a:latin typeface="Century Gothic" panose="020B0502020202020204" pitchFamily="34" charset="0"/>
              </a:rPr>
              <a:t>Some</a:t>
            </a:r>
            <a:r>
              <a:rPr lang="en-US" sz="900" dirty="0">
                <a:latin typeface="Century Gothic" panose="020B0502020202020204" pitchFamily="34" charset="0"/>
              </a:rPr>
              <a:t> examples of enforcement include Intercepting federal and/or state income tax refunds, suspending or revoking driver's, professional, occupational hunting or fishing licenses, and filing contempt of court actions, which may result in a jail sentence.</a:t>
            </a:r>
          </a:p>
          <a:p>
            <a:pPr>
              <a:spcBef>
                <a:spcPts val="0"/>
              </a:spcBef>
            </a:pPr>
            <a:r>
              <a:rPr lang="en-US" sz="900" b="1" dirty="0">
                <a:latin typeface="Century Gothic" panose="020B0502020202020204" pitchFamily="34" charset="0"/>
              </a:rPr>
              <a:t>Step 7: </a:t>
            </a:r>
            <a:r>
              <a:rPr lang="en-US" sz="900" b="1" dirty="0">
                <a:latin typeface="Century Gothic" panose="020B0502020202020204" pitchFamily="34" charset="0"/>
                <a:hlinkClick r:id="rId4"/>
              </a:rPr>
              <a:t>Review the Order</a:t>
            </a:r>
            <a:r>
              <a:rPr lang="en-US" sz="900" dirty="0">
                <a:latin typeface="Century Gothic" panose="020B0502020202020204" pitchFamily="34" charset="0"/>
              </a:rPr>
              <a:t/>
            </a:r>
            <a:br>
              <a:rPr lang="en-US" sz="900" dirty="0">
                <a:latin typeface="Century Gothic" panose="020B0502020202020204" pitchFamily="34" charset="0"/>
              </a:rPr>
            </a:br>
            <a:r>
              <a:rPr lang="en-US" sz="900" dirty="0">
                <a:latin typeface="Century Gothic" panose="020B0502020202020204" pitchFamily="34" charset="0"/>
              </a:rPr>
              <a:t>Both parents have the right to ask DCSS to review a child support order three years after the order becomes effective, unless substantial change in circumstances can be shown for orders less than three years old. </a:t>
            </a:r>
          </a:p>
          <a:p>
            <a:pPr>
              <a:spcBef>
                <a:spcPts val="0"/>
              </a:spcBef>
            </a:pPr>
            <a:endParaRPr lang="en-US"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a:defRPr/>
            </a:pPr>
            <a:fld id="{1E7E30C6-A692-4B6A-BB14-98C853C2C317}" type="slidenum">
              <a:rPr lang="en-US" smtClean="0"/>
              <a:pPr>
                <a:defRPr/>
              </a:pPr>
              <a:t>10</a:t>
            </a:fld>
            <a:endParaRPr lang="en-US" dirty="0"/>
          </a:p>
        </p:txBody>
      </p:sp>
    </p:spTree>
    <p:extLst>
      <p:ext uri="{BB962C8B-B14F-4D97-AF65-F5344CB8AC3E}">
        <p14:creationId xmlns:p14="http://schemas.microsoft.com/office/powerpoint/2010/main" val="361650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76200"/>
            <a:ext cx="22860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7056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B1817C-BAA0-4A54-B506-F687F641C83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12AE526-5603-44E5-BF1F-34C16AE4E97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478B87-7629-47F4-8EA0-C51A88CCA37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494ACB-7D6F-466A-BC0E-5868B32A8ED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045FBC9-2022-4234-8CE2-39E0328A0E5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B313B88-0A59-4173-9FDE-880DF9AFE8A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82E7469-4551-4045-8A21-316E564B2FD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5ECB2EF-5D84-4363-BC1F-F8EE75D7ED5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419273-FF30-444C-A453-2F4B4B246A2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518A03-6476-4B2E-B7BE-B45630C642C2}"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4BFFE-C2A4-49AF-B7F9-BA81794E2E79}"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D78D376-B795-447A-A4F6-10D57D7383D0}"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B8D5F6B-1F63-4ECD-AE6A-99EF6FE44ADA}"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DA4787-8435-4FA5-A82D-7728009EDB3A}"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026182-8FDA-4F18-A8F3-FD2439217AAE}"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A00854-8FB3-4E59-AF34-3E09293CE638}"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8CA8049-AF8D-4C64-AD8F-2D0D6D59BB7C}"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7ACF7CF-960A-47FC-8DC0-A11B87737B3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7926A58-F7C4-41B1-8530-C80EEFAE012B}"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F733660-8D96-4C0A-A6FA-71237B8B3D57}"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C50658E-B867-4C81-A25D-AA048CA412D3}"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588C3B4-C3DD-422D-9EDC-36211C7C2BC4}"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FEDEF7-E910-4AAD-80CC-AC3996AA5736}"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7742E4-3162-4F29-9838-D76DB73D3F9F}"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5F50957-E914-4BE7-849D-8C5D99F272B6}"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716161-07FA-43BC-A81C-4D0909F1EBCA}"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52AD560-E530-4139-9CFA-92CCB0400DBA}"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831B894-7648-4E1C-A001-E1524643A77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6BF153-A989-495E-9E28-FECA0C320D25}"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8E8DD26-3C08-45B8-97D1-3C0640634BE0}"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60A259F-B5F9-4630-8672-126780AD5E85}"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60B531-7C23-43BD-986F-29669CE0630E}"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88054A-A0AF-4BD2-9A96-CDE723366FAF}"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0B154D-404C-4F33-A76B-128930CB2FE1}"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A8E796-C75F-4B5F-B2EF-661C8115016C}"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2217B7-C0AA-4432-93CB-9243A2FA7C50}"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48B75BA-955D-43B1-BDA3-3A85C9B2C677}"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4D978C-A062-4882-8388-F7C858ADC20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C49990-2374-44D0-AF10-7711E20AFEC0}"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A8AF0C5-8BF6-4465-976A-DB35BED293F8}"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D514815-CBEB-4967-A1B5-76FF602DA053}"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B8EDD6B-98AC-4F70-8059-96BF2C255BAC}"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FF52A7F-9D56-4AFE-AAC4-0C8E359C10D5}"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31953A-645B-4F58-AD59-30678A7D3C06}"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46727D-9649-4079-8DBB-6BC16A67AAB1}"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800A5A-6F0F-4FA8-B904-14B67D2BA01C}"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2</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99CF3AE-207C-4F92-9875-173B0383007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14288" y="5867400"/>
            <a:ext cx="9144000" cy="990600"/>
          </a:xfrm>
          <a:prstGeom prst="rect">
            <a:avLst/>
          </a:prstGeom>
          <a:gradFill rotWithShape="1">
            <a:gsLst>
              <a:gs pos="0">
                <a:srgbClr val="14736B"/>
              </a:gs>
              <a:gs pos="50000">
                <a:srgbClr val="22A79C"/>
              </a:gs>
              <a:gs pos="100000">
                <a:srgbClr val="2BC7BB"/>
              </a:gs>
            </a:gsLst>
            <a:lin ang="2700000" scaled="1"/>
          </a:gradFill>
          <a:ln w="9525">
            <a:noFill/>
            <a:miter lim="800000"/>
            <a:headEnd/>
            <a:tailEnd/>
          </a:ln>
        </p:spPr>
        <p:txBody>
          <a:bodyPr wrap="none" anchor="ctr"/>
          <a:lstStyle/>
          <a:p>
            <a:endParaRPr lang="en-US" dirty="0"/>
          </a:p>
        </p:txBody>
      </p:sp>
      <p:sp>
        <p:nvSpPr>
          <p:cNvPr id="1027" name="Rectangle 11"/>
          <p:cNvSpPr>
            <a:spLocks noChangeArrowheads="1"/>
          </p:cNvSpPr>
          <p:nvPr userDrawn="1"/>
        </p:nvSpPr>
        <p:spPr bwMode="auto">
          <a:xfrm>
            <a:off x="0" y="0"/>
            <a:ext cx="9144000" cy="990600"/>
          </a:xfrm>
          <a:prstGeom prst="rect">
            <a:avLst/>
          </a:prstGeom>
          <a:gradFill rotWithShape="1">
            <a:gsLst>
              <a:gs pos="0">
                <a:srgbClr val="14736B"/>
              </a:gs>
              <a:gs pos="50000">
                <a:srgbClr val="22A79C"/>
              </a:gs>
              <a:gs pos="100000">
                <a:srgbClr val="2BC7BB"/>
              </a:gs>
            </a:gsLst>
            <a:lin ang="2700000" scaled="1"/>
          </a:gradFill>
          <a:ln w="9525">
            <a:noFill/>
            <a:miter lim="800000"/>
            <a:headEnd/>
            <a:tailEnd/>
          </a:ln>
        </p:spPr>
        <p:txBody>
          <a:bodyPr wrap="none" anchor="ctr"/>
          <a:lstStyle/>
          <a:p>
            <a:endParaRPr lang="en-US" dirty="0"/>
          </a:p>
        </p:txBody>
      </p:sp>
      <p:sp>
        <p:nvSpPr>
          <p:cNvPr id="1028" name="Rectangle 12"/>
          <p:cNvSpPr>
            <a:spLocks noChangeArrowheads="1"/>
          </p:cNvSpPr>
          <p:nvPr userDrawn="1"/>
        </p:nvSpPr>
        <p:spPr bwMode="auto">
          <a:xfrm>
            <a:off x="0" y="152400"/>
            <a:ext cx="9144000" cy="152400"/>
          </a:xfrm>
          <a:prstGeom prst="rect">
            <a:avLst/>
          </a:prstGeom>
          <a:solidFill>
            <a:srgbClr val="8DDFD9"/>
          </a:solidFill>
          <a:ln w="25400">
            <a:noFill/>
            <a:miter lim="800000"/>
            <a:headEnd/>
            <a:tailEnd/>
          </a:ln>
          <a:effectLst/>
        </p:spPr>
        <p:txBody>
          <a:bodyPr wrap="none" anchor="ctr"/>
          <a:lstStyle/>
          <a:p>
            <a:endParaRPr lang="en-US" dirty="0"/>
          </a:p>
        </p:txBody>
      </p:sp>
      <p:sp>
        <p:nvSpPr>
          <p:cNvPr id="1029" name="Line 13"/>
          <p:cNvSpPr>
            <a:spLocks noChangeShapeType="1"/>
          </p:cNvSpPr>
          <p:nvPr userDrawn="1"/>
        </p:nvSpPr>
        <p:spPr bwMode="auto">
          <a:xfrm>
            <a:off x="0" y="152400"/>
            <a:ext cx="9144000" cy="0"/>
          </a:xfrm>
          <a:prstGeom prst="line">
            <a:avLst/>
          </a:prstGeom>
          <a:noFill/>
          <a:ln w="19050">
            <a:solidFill>
              <a:srgbClr val="CCECFF"/>
            </a:solidFill>
            <a:round/>
            <a:headEnd/>
            <a:tailEnd/>
          </a:ln>
          <a:effectLst/>
        </p:spPr>
        <p:txBody>
          <a:bodyPr/>
          <a:lstStyle/>
          <a:p>
            <a:endParaRPr lang="en-US" dirty="0"/>
          </a:p>
        </p:txBody>
      </p:sp>
      <p:sp>
        <p:nvSpPr>
          <p:cNvPr id="1030" name="Line 14"/>
          <p:cNvSpPr>
            <a:spLocks noChangeShapeType="1"/>
          </p:cNvSpPr>
          <p:nvPr userDrawn="1"/>
        </p:nvSpPr>
        <p:spPr bwMode="auto">
          <a:xfrm>
            <a:off x="14288" y="304800"/>
            <a:ext cx="9129712" cy="0"/>
          </a:xfrm>
          <a:prstGeom prst="line">
            <a:avLst/>
          </a:prstGeom>
          <a:noFill/>
          <a:ln w="19050">
            <a:solidFill>
              <a:srgbClr val="CCECFF"/>
            </a:solidFill>
            <a:round/>
            <a:headEnd/>
            <a:tailEnd/>
          </a:ln>
          <a:effectLst/>
        </p:spPr>
        <p:txBody>
          <a:bodyPr/>
          <a:lstStyle/>
          <a:p>
            <a:endParaRPr lang="en-US" dirty="0"/>
          </a:p>
        </p:txBody>
      </p:sp>
      <p:sp>
        <p:nvSpPr>
          <p:cNvPr id="1031" name="Rectangle 16"/>
          <p:cNvSpPr>
            <a:spLocks noGrp="1" noChangeArrowheads="1"/>
          </p:cNvSpPr>
          <p:nvPr>
            <p:ph type="title"/>
          </p:nvPr>
        </p:nvSpPr>
        <p:spPr bwMode="auto">
          <a:xfrm>
            <a:off x="457200" y="76200"/>
            <a:ext cx="9144000" cy="1143000"/>
          </a:xfrm>
          <a:prstGeom prst="rect">
            <a:avLst/>
          </a:prstGeom>
          <a:noFill/>
          <a:ln w="25400">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1032" name="Rectangle 17"/>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  </a:t>
            </a:r>
          </a:p>
        </p:txBody>
      </p:sp>
      <p:pic>
        <p:nvPicPr>
          <p:cNvPr id="1033" name="Picture 21" descr="DHS_logo_c"/>
          <p:cNvPicPr>
            <a:picLocks noChangeAspect="1" noChangeArrowheads="1"/>
          </p:cNvPicPr>
          <p:nvPr userDrawn="1"/>
        </p:nvPicPr>
        <p:blipFill>
          <a:blip r:embed="rId13" cstate="print"/>
          <a:srcRect/>
          <a:stretch>
            <a:fillRect/>
          </a:stretch>
        </p:blipFill>
        <p:spPr bwMode="auto">
          <a:xfrm>
            <a:off x="0" y="5791200"/>
            <a:ext cx="7874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Arial Narrow" pitchFamily="34" charset="0"/>
        </a:defRPr>
      </a:lvl2pPr>
      <a:lvl3pPr algn="l" rtl="0" eaLnBrk="0" fontAlgn="base" hangingPunct="0">
        <a:spcBef>
          <a:spcPct val="0"/>
        </a:spcBef>
        <a:spcAft>
          <a:spcPct val="0"/>
        </a:spcAft>
        <a:defRPr sz="4000" b="1">
          <a:solidFill>
            <a:schemeClr val="bg1"/>
          </a:solidFill>
          <a:latin typeface="Arial Narrow" pitchFamily="34" charset="0"/>
        </a:defRPr>
      </a:lvl3pPr>
      <a:lvl4pPr algn="l" rtl="0" eaLnBrk="0" fontAlgn="base" hangingPunct="0">
        <a:spcBef>
          <a:spcPct val="0"/>
        </a:spcBef>
        <a:spcAft>
          <a:spcPct val="0"/>
        </a:spcAft>
        <a:defRPr sz="4000" b="1">
          <a:solidFill>
            <a:schemeClr val="bg1"/>
          </a:solidFill>
          <a:latin typeface="Arial Narrow" pitchFamily="34" charset="0"/>
        </a:defRPr>
      </a:lvl4pPr>
      <a:lvl5pPr algn="l" rtl="0" eaLnBrk="0" fontAlgn="base" hangingPunct="0">
        <a:spcBef>
          <a:spcPct val="0"/>
        </a:spcBef>
        <a:spcAft>
          <a:spcPct val="0"/>
        </a:spcAft>
        <a:defRPr sz="4000" b="1">
          <a:solidFill>
            <a:schemeClr val="bg1"/>
          </a:solidFill>
          <a:latin typeface="Arial Narrow" pitchFamily="34" charset="0"/>
        </a:defRPr>
      </a:lvl5pPr>
      <a:lvl6pPr marL="457200" algn="l" rtl="0" fontAlgn="base">
        <a:spcBef>
          <a:spcPct val="0"/>
        </a:spcBef>
        <a:spcAft>
          <a:spcPct val="0"/>
        </a:spcAft>
        <a:defRPr sz="4000" b="1">
          <a:solidFill>
            <a:schemeClr val="bg1"/>
          </a:solidFill>
          <a:latin typeface="Arial Narrow" pitchFamily="34" charset="0"/>
        </a:defRPr>
      </a:lvl6pPr>
      <a:lvl7pPr marL="914400" algn="l" rtl="0" fontAlgn="base">
        <a:spcBef>
          <a:spcPct val="0"/>
        </a:spcBef>
        <a:spcAft>
          <a:spcPct val="0"/>
        </a:spcAft>
        <a:defRPr sz="4000" b="1">
          <a:solidFill>
            <a:schemeClr val="bg1"/>
          </a:solidFill>
          <a:latin typeface="Arial Narrow" pitchFamily="34" charset="0"/>
        </a:defRPr>
      </a:lvl7pPr>
      <a:lvl8pPr marL="1371600" algn="l" rtl="0" fontAlgn="base">
        <a:spcBef>
          <a:spcPct val="0"/>
        </a:spcBef>
        <a:spcAft>
          <a:spcPct val="0"/>
        </a:spcAft>
        <a:defRPr sz="4000" b="1">
          <a:solidFill>
            <a:schemeClr val="bg1"/>
          </a:solidFill>
          <a:latin typeface="Arial Narrow" pitchFamily="34" charset="0"/>
        </a:defRPr>
      </a:lvl8pPr>
      <a:lvl9pPr marL="1828800" algn="l" rtl="0" fontAlgn="base">
        <a:spcBef>
          <a:spcPct val="0"/>
        </a:spcBef>
        <a:spcAft>
          <a:spcPct val="0"/>
        </a:spcAft>
        <a:defRPr sz="4000" b="1">
          <a:solidFill>
            <a:schemeClr val="bg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fontAlgn="base">
        <a:spcBef>
          <a:spcPct val="20000"/>
        </a:spcBef>
        <a:spcAft>
          <a:spcPct val="0"/>
        </a:spcAft>
        <a:buChar char="»"/>
        <a:defRPr sz="3200">
          <a:solidFill>
            <a:schemeClr val="tx1"/>
          </a:solidFill>
          <a:latin typeface="+mn-lt"/>
        </a:defRPr>
      </a:lvl6pPr>
      <a:lvl7pPr marL="2971800" indent="-228600" algn="l" rtl="0" fontAlgn="base">
        <a:spcBef>
          <a:spcPct val="20000"/>
        </a:spcBef>
        <a:spcAft>
          <a:spcPct val="0"/>
        </a:spcAft>
        <a:buChar char="»"/>
        <a:defRPr sz="3200">
          <a:solidFill>
            <a:schemeClr val="tx1"/>
          </a:solidFill>
          <a:latin typeface="+mn-lt"/>
        </a:defRPr>
      </a:lvl7pPr>
      <a:lvl8pPr marL="3429000" indent="-228600" algn="l" rtl="0" fontAlgn="base">
        <a:spcBef>
          <a:spcPct val="20000"/>
        </a:spcBef>
        <a:spcAft>
          <a:spcPct val="0"/>
        </a:spcAft>
        <a:buChar char="»"/>
        <a:defRPr sz="3200">
          <a:solidFill>
            <a:schemeClr val="tx1"/>
          </a:solidFill>
          <a:latin typeface="+mn-lt"/>
        </a:defRPr>
      </a:lvl8pPr>
      <a:lvl9pPr marL="3886200" indent="-228600" algn="l" rtl="0" fontAlgn="base">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dirty="0" smtClean="0"/>
              <a:t>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C64A5B3E-F32D-488F-8888-44425E48F08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iming>
    <p:tnLst>
      <p:par>
        <p:cTn id="1" dur="indefinite" restart="never" nodeType="tmRoot"/>
      </p:par>
    </p:tnLst>
  </p:timing>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dirty="0" smtClean="0"/>
              <a:t>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EF7EFC7E-E057-47D4-A085-AA6837D848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dirty="0" smtClean="0"/>
              <a:t>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CC341E32-149B-4C8A-BACA-B78D15BB363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par>
    </p:tnLst>
  </p:timing>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dirty="0" smtClean="0"/>
              <a:t>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3F4805C6-2811-4533-967A-21966DD9E98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iming>
    <p:tnLst>
      <p:par>
        <p:cTn id="1" dur="indefinite" restart="never" nodeType="tmRoot"/>
      </p:par>
    </p:tnLst>
  </p:timing>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39"/>
          <p:cNvSpPr>
            <a:spLocks noGrp="1" noChangeArrowheads="1"/>
          </p:cNvSpPr>
          <p:nvPr>
            <p:ph type="subTitle" idx="1"/>
          </p:nvPr>
        </p:nvSpPr>
        <p:spPr>
          <a:xfrm>
            <a:off x="0" y="0"/>
            <a:ext cx="9296400" cy="7010400"/>
          </a:xfrm>
          <a:solidFill>
            <a:schemeClr val="bg1"/>
          </a:solidFill>
        </p:spPr>
        <p:txBody>
          <a:bodyPr/>
          <a:lstStyle/>
          <a:p>
            <a:pPr eaLnBrk="1" hangingPunct="1"/>
            <a:endParaRPr lang="en-US" altLang="en-US" dirty="0" smtClean="0"/>
          </a:p>
        </p:txBody>
      </p:sp>
      <p:sp>
        <p:nvSpPr>
          <p:cNvPr id="2095" name="Rectangle 47"/>
          <p:cNvSpPr>
            <a:spLocks noChangeArrowheads="1"/>
          </p:cNvSpPr>
          <p:nvPr/>
        </p:nvSpPr>
        <p:spPr bwMode="auto">
          <a:xfrm>
            <a:off x="-1" y="6248400"/>
            <a:ext cx="6964335" cy="762000"/>
          </a:xfrm>
          <a:prstGeom prst="rect">
            <a:avLst/>
          </a:prstGeom>
          <a:gradFill flip="none" rotWithShape="1">
            <a:gsLst>
              <a:gs pos="0">
                <a:srgbClr val="35BDB2">
                  <a:shade val="30000"/>
                  <a:satMod val="115000"/>
                </a:srgbClr>
              </a:gs>
              <a:gs pos="50000">
                <a:srgbClr val="35BDB2">
                  <a:shade val="67500"/>
                  <a:satMod val="115000"/>
                </a:srgbClr>
              </a:gs>
              <a:gs pos="100000">
                <a:srgbClr val="35BDB2">
                  <a:shade val="100000"/>
                  <a:satMod val="115000"/>
                </a:srgbClr>
              </a:gs>
            </a:gsLst>
            <a:path path="circle">
              <a:fillToRect r="100000" b="100000"/>
            </a:path>
            <a:tileRect l="-100000" t="-100000"/>
          </a:gradFill>
          <a:ln>
            <a:noFill/>
          </a:ln>
          <a:effectLst/>
        </p:spPr>
        <p:txBody>
          <a:bodyPr wrap="none" anchor="ctr"/>
          <a:lstStyle/>
          <a:p>
            <a:pPr>
              <a:defRPr/>
            </a:pPr>
            <a:endParaRPr lang="en-US" dirty="0">
              <a:ea typeface="+mn-ea"/>
            </a:endParaRPr>
          </a:p>
        </p:txBody>
      </p:sp>
      <p:sp>
        <p:nvSpPr>
          <p:cNvPr id="15366" name="Rectangle 52"/>
          <p:cNvSpPr>
            <a:spLocks noChangeArrowheads="1"/>
          </p:cNvSpPr>
          <p:nvPr/>
        </p:nvSpPr>
        <p:spPr bwMode="auto">
          <a:xfrm>
            <a:off x="0" y="0"/>
            <a:ext cx="6948488" cy="6172200"/>
          </a:xfrm>
          <a:prstGeom prst="rect">
            <a:avLst/>
          </a:prstGeom>
          <a:gradFill rotWithShape="1">
            <a:gsLst>
              <a:gs pos="0">
                <a:srgbClr val="14736B"/>
              </a:gs>
              <a:gs pos="50000">
                <a:srgbClr val="22A79C"/>
              </a:gs>
              <a:gs pos="100000">
                <a:srgbClr val="2BC7B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
        <p:nvSpPr>
          <p:cNvPr id="15367" name="Rectangle 55"/>
          <p:cNvSpPr>
            <a:spLocks noChangeArrowheads="1"/>
          </p:cNvSpPr>
          <p:nvPr/>
        </p:nvSpPr>
        <p:spPr bwMode="auto">
          <a:xfrm>
            <a:off x="-14288" y="1328738"/>
            <a:ext cx="6962776" cy="152400"/>
          </a:xfrm>
          <a:prstGeom prst="rect">
            <a:avLst/>
          </a:prstGeom>
          <a:solidFill>
            <a:srgbClr val="8DDFD9"/>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ltLang="en-US" dirty="0"/>
          </a:p>
        </p:txBody>
      </p:sp>
      <p:sp>
        <p:nvSpPr>
          <p:cNvPr id="15368" name="Line 58"/>
          <p:cNvSpPr>
            <a:spLocks noChangeShapeType="1"/>
          </p:cNvSpPr>
          <p:nvPr/>
        </p:nvSpPr>
        <p:spPr bwMode="auto">
          <a:xfrm>
            <a:off x="0" y="1328738"/>
            <a:ext cx="6948488" cy="0"/>
          </a:xfrm>
          <a:prstGeom prst="line">
            <a:avLst/>
          </a:prstGeom>
          <a:noFill/>
          <a:ln w="19050">
            <a:solidFill>
              <a:srgbClr val="CCE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69" name="Line 59"/>
          <p:cNvSpPr>
            <a:spLocks noChangeShapeType="1"/>
          </p:cNvSpPr>
          <p:nvPr/>
        </p:nvSpPr>
        <p:spPr bwMode="auto">
          <a:xfrm>
            <a:off x="0" y="1485900"/>
            <a:ext cx="6948488" cy="0"/>
          </a:xfrm>
          <a:prstGeom prst="line">
            <a:avLst/>
          </a:prstGeom>
          <a:noFill/>
          <a:ln w="19050">
            <a:solidFill>
              <a:srgbClr val="CCE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0" name="Rectangle 60"/>
          <p:cNvSpPr>
            <a:spLocks noChangeArrowheads="1"/>
          </p:cNvSpPr>
          <p:nvPr/>
        </p:nvSpPr>
        <p:spPr bwMode="auto">
          <a:xfrm>
            <a:off x="228600" y="4800600"/>
            <a:ext cx="891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20000"/>
              </a:spcBef>
            </a:pPr>
            <a:endParaRPr lang="en-US" altLang="en-US" sz="1600" b="1" i="1" dirty="0">
              <a:solidFill>
                <a:schemeClr val="bg1"/>
              </a:solidFill>
              <a:latin typeface="Arial Narrow" pitchFamily="34" charset="0"/>
            </a:endParaRPr>
          </a:p>
        </p:txBody>
      </p:sp>
      <p:sp>
        <p:nvSpPr>
          <p:cNvPr id="15371" name="Text Box 66"/>
          <p:cNvSpPr txBox="1">
            <a:spLocks noChangeArrowheads="1"/>
          </p:cNvSpPr>
          <p:nvPr/>
        </p:nvSpPr>
        <p:spPr bwMode="auto">
          <a:xfrm>
            <a:off x="0" y="653415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itchFamily="34" charset="0"/>
                <a:ea typeface="ＭＳ Ｐゴシック" charset="-128"/>
              </a:defRPr>
            </a:lvl1pPr>
            <a:lvl2pPr>
              <a:defRPr sz="2800">
                <a:solidFill>
                  <a:schemeClr val="tx1"/>
                </a:solidFill>
                <a:latin typeface="Arial Narrow" pitchFamily="34" charset="0"/>
                <a:ea typeface="ＭＳ Ｐゴシック" charset="-128"/>
              </a:defRPr>
            </a:lvl2pPr>
            <a:lvl3pPr>
              <a:defRPr sz="2400">
                <a:solidFill>
                  <a:schemeClr val="tx1"/>
                </a:solidFill>
                <a:latin typeface="Arial Narrow" pitchFamily="34" charset="0"/>
                <a:ea typeface="ＭＳ Ｐゴシック" charset="-128"/>
              </a:defRPr>
            </a:lvl3pPr>
            <a:lvl4pPr>
              <a:defRPr sz="2000">
                <a:solidFill>
                  <a:schemeClr val="tx1"/>
                </a:solidFill>
                <a:latin typeface="Arial Narrow" pitchFamily="34" charset="0"/>
                <a:ea typeface="ＭＳ Ｐゴシック" charset="-128"/>
              </a:defRPr>
            </a:lvl4pPr>
            <a:lvl5pPr>
              <a:defRPr sz="3200">
                <a:solidFill>
                  <a:schemeClr val="tx1"/>
                </a:solidFill>
                <a:latin typeface="Arial Narrow" pitchFamily="34" charset="0"/>
                <a:ea typeface="ＭＳ Ｐゴシック" charset="-128"/>
              </a:defRPr>
            </a:lvl5pPr>
            <a:lvl6pPr eaLnBrk="0" hangingPunct="0">
              <a:defRPr sz="3200">
                <a:solidFill>
                  <a:schemeClr val="tx1"/>
                </a:solidFill>
                <a:latin typeface="Arial Narrow" pitchFamily="34" charset="0"/>
                <a:ea typeface="ＭＳ Ｐゴシック" charset="-128"/>
              </a:defRPr>
            </a:lvl6pPr>
            <a:lvl7pPr eaLnBrk="0" hangingPunct="0">
              <a:defRPr sz="3200">
                <a:solidFill>
                  <a:schemeClr val="tx1"/>
                </a:solidFill>
                <a:latin typeface="Arial Narrow" pitchFamily="34" charset="0"/>
                <a:ea typeface="ＭＳ Ｐゴシック" charset="-128"/>
              </a:defRPr>
            </a:lvl7pPr>
            <a:lvl8pPr eaLnBrk="0" hangingPunct="0">
              <a:defRPr sz="3200">
                <a:solidFill>
                  <a:schemeClr val="tx1"/>
                </a:solidFill>
                <a:latin typeface="Arial Narrow" pitchFamily="34" charset="0"/>
                <a:ea typeface="ＭＳ Ｐゴシック" charset="-128"/>
              </a:defRPr>
            </a:lvl8pPr>
            <a:lvl9pPr eaLnBrk="0" hangingPunct="0">
              <a:defRPr sz="3200">
                <a:solidFill>
                  <a:schemeClr val="tx1"/>
                </a:solidFill>
                <a:latin typeface="Arial Narrow" pitchFamily="34" charset="0"/>
                <a:ea typeface="ＭＳ Ｐゴシック" charset="-128"/>
              </a:defRPr>
            </a:lvl9pPr>
          </a:lstStyle>
          <a:p>
            <a:pPr>
              <a:spcBef>
                <a:spcPct val="50000"/>
              </a:spcBef>
            </a:pPr>
            <a:r>
              <a:rPr lang="en-US" altLang="en-US" sz="2000" b="1" dirty="0">
                <a:solidFill>
                  <a:schemeClr val="bg1"/>
                </a:solidFill>
                <a:latin typeface="Arial" charset="0"/>
              </a:rPr>
              <a:t>          Georgia Department of Human Services </a:t>
            </a:r>
            <a:endParaRPr lang="en-US" altLang="en-US" sz="2000" b="1" dirty="0">
              <a:latin typeface="Arial" charset="0"/>
            </a:endParaRPr>
          </a:p>
        </p:txBody>
      </p:sp>
      <p:pic>
        <p:nvPicPr>
          <p:cNvPr id="15372" name="Picture 21" descr="DHS_logo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6318250"/>
            <a:ext cx="473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1" descr="iStock_000003190969Me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8396" y="1828800"/>
            <a:ext cx="2318004"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62" descr="iStock_000006944381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240" y="5229092"/>
            <a:ext cx="2388160" cy="17813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63" descr="Togethern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335" y="3581400"/>
            <a:ext cx="2332065" cy="15473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65" descr="AsianMomAndNewborn_UNHS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76200"/>
            <a:ext cx="2388160" cy="1591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377" name="Rectangle 53"/>
          <p:cNvSpPr>
            <a:spLocks noChangeArrowheads="1"/>
          </p:cNvSpPr>
          <p:nvPr/>
        </p:nvSpPr>
        <p:spPr bwMode="auto">
          <a:xfrm>
            <a:off x="609600" y="1143000"/>
            <a:ext cx="5562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9DD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25000"/>
              </a:spcAft>
            </a:pPr>
            <a:r>
              <a:rPr lang="en-US" sz="4000" b="1" dirty="0">
                <a:solidFill>
                  <a:schemeClr val="bg1"/>
                </a:solidFill>
                <a:latin typeface="Arial Narrow" pitchFamily="34" charset="0"/>
              </a:rPr>
              <a:t>Insert Presentation Name</a:t>
            </a:r>
          </a:p>
        </p:txBody>
      </p:sp>
      <p:sp>
        <p:nvSpPr>
          <p:cNvPr id="15378" name="Rectangle 54"/>
          <p:cNvSpPr>
            <a:spLocks noChangeArrowheads="1"/>
          </p:cNvSpPr>
          <p:nvPr/>
        </p:nvSpPr>
        <p:spPr bwMode="auto">
          <a:xfrm>
            <a:off x="228600" y="3200400"/>
            <a:ext cx="5867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r>
              <a:rPr lang="en-US" altLang="en-US" sz="2000" dirty="0">
                <a:solidFill>
                  <a:schemeClr val="bg1"/>
                </a:solidFill>
                <a:latin typeface="Arial Narrow" pitchFamily="34" charset="0"/>
              </a:rPr>
              <a:t>Presenter</a:t>
            </a:r>
            <a:r>
              <a:rPr lang="en-US" altLang="en-US" sz="2000" dirty="0" smtClean="0">
                <a:solidFill>
                  <a:schemeClr val="bg1"/>
                </a:solidFill>
                <a:latin typeface="Arial Narrow" pitchFamily="34" charset="0"/>
              </a:rPr>
              <a:t>: </a:t>
            </a:r>
          </a:p>
          <a:p>
            <a:pPr>
              <a:lnSpc>
                <a:spcPct val="80000"/>
              </a:lnSpc>
              <a:spcBef>
                <a:spcPct val="20000"/>
              </a:spcBef>
            </a:pPr>
            <a:endParaRPr lang="en-US" altLang="en-US" sz="2000" dirty="0" smtClean="0">
              <a:solidFill>
                <a:schemeClr val="bg1"/>
              </a:solidFill>
              <a:latin typeface="Arial Narrow" pitchFamily="34" charset="0"/>
            </a:endParaRPr>
          </a:p>
          <a:p>
            <a:pPr>
              <a:lnSpc>
                <a:spcPct val="80000"/>
              </a:lnSpc>
              <a:spcBef>
                <a:spcPct val="20000"/>
              </a:spcBef>
            </a:pPr>
            <a:r>
              <a:rPr lang="en-US" altLang="en-US" sz="2000" dirty="0" smtClean="0">
                <a:solidFill>
                  <a:schemeClr val="bg1"/>
                </a:solidFill>
                <a:latin typeface="Arial Narrow" pitchFamily="34" charset="0"/>
              </a:rPr>
              <a:t>Presentation </a:t>
            </a:r>
            <a:r>
              <a:rPr lang="en-US" altLang="en-US" sz="2000" dirty="0">
                <a:solidFill>
                  <a:schemeClr val="bg1"/>
                </a:solidFill>
                <a:latin typeface="Arial Narrow" pitchFamily="34" charset="0"/>
              </a:rPr>
              <a:t>to</a:t>
            </a:r>
            <a:r>
              <a:rPr lang="en-US" altLang="en-US" sz="2000" dirty="0" smtClean="0">
                <a:solidFill>
                  <a:schemeClr val="bg1"/>
                </a:solidFill>
                <a:latin typeface="Arial Narrow" pitchFamily="34" charset="0"/>
              </a:rPr>
              <a:t>:</a:t>
            </a:r>
            <a:endParaRPr lang="en-US" altLang="en-US" sz="2000" dirty="0">
              <a:solidFill>
                <a:schemeClr val="bg1"/>
              </a:solidFill>
              <a:latin typeface="Arial Narrow" pitchFamily="34" charset="0"/>
            </a:endParaRPr>
          </a:p>
          <a:p>
            <a:pPr>
              <a:lnSpc>
                <a:spcPct val="80000"/>
              </a:lnSpc>
              <a:spcBef>
                <a:spcPct val="20000"/>
              </a:spcBef>
            </a:pPr>
            <a:endParaRPr lang="en-US" altLang="en-US" sz="2000" dirty="0">
              <a:solidFill>
                <a:schemeClr val="bg1"/>
              </a:solidFill>
              <a:latin typeface="Arial Narrow" pitchFamily="34" charset="0"/>
            </a:endParaRPr>
          </a:p>
          <a:p>
            <a:pPr>
              <a:lnSpc>
                <a:spcPct val="80000"/>
              </a:lnSpc>
              <a:spcBef>
                <a:spcPct val="20000"/>
              </a:spcBef>
            </a:pPr>
            <a:r>
              <a:rPr lang="en-US" altLang="en-US" sz="2000" dirty="0">
                <a:solidFill>
                  <a:schemeClr val="bg1"/>
                </a:solidFill>
                <a:latin typeface="Arial Narrow" pitchFamily="34" charset="0"/>
              </a:rPr>
              <a:t>Date: </a:t>
            </a:r>
          </a:p>
        </p:txBody>
      </p:sp>
      <p:sp>
        <p:nvSpPr>
          <p:cNvPr id="21" name="Rectangle 47"/>
          <p:cNvSpPr>
            <a:spLocks noChangeArrowheads="1"/>
          </p:cNvSpPr>
          <p:nvPr/>
        </p:nvSpPr>
        <p:spPr bwMode="auto">
          <a:xfrm>
            <a:off x="-1" y="6248400"/>
            <a:ext cx="6964335" cy="762000"/>
          </a:xfrm>
          <a:prstGeom prst="rect">
            <a:avLst/>
          </a:prstGeom>
          <a:gradFill flip="none" rotWithShape="1">
            <a:gsLst>
              <a:gs pos="0">
                <a:srgbClr val="35BDB2">
                  <a:shade val="30000"/>
                  <a:satMod val="115000"/>
                </a:srgbClr>
              </a:gs>
              <a:gs pos="50000">
                <a:srgbClr val="35BDB2">
                  <a:shade val="67500"/>
                  <a:satMod val="115000"/>
                </a:srgbClr>
              </a:gs>
              <a:gs pos="100000">
                <a:srgbClr val="35BDB2">
                  <a:shade val="100000"/>
                  <a:satMod val="115000"/>
                </a:srgbClr>
              </a:gs>
            </a:gsLst>
            <a:path path="circle">
              <a:fillToRect r="100000" b="100000"/>
            </a:path>
            <a:tileRect l="-100000" t="-100000"/>
          </a:gradFill>
          <a:ln>
            <a:noFill/>
          </a:ln>
          <a:effectLst/>
        </p:spPr>
        <p:txBody>
          <a:bodyPr wrap="none" anchor="ctr"/>
          <a:lstStyle/>
          <a:p>
            <a:pPr>
              <a:defRPr/>
            </a:pPr>
            <a:endParaRPr lang="en-US" dirty="0">
              <a:ea typeface="+mn-ea"/>
            </a:endParaRPr>
          </a:p>
        </p:txBody>
      </p:sp>
      <p:sp>
        <p:nvSpPr>
          <p:cNvPr id="22" name="Rectangle 52"/>
          <p:cNvSpPr>
            <a:spLocks noChangeArrowheads="1"/>
          </p:cNvSpPr>
          <p:nvPr/>
        </p:nvSpPr>
        <p:spPr bwMode="auto">
          <a:xfrm>
            <a:off x="0" y="0"/>
            <a:ext cx="6948488" cy="6172200"/>
          </a:xfrm>
          <a:prstGeom prst="rect">
            <a:avLst/>
          </a:prstGeom>
          <a:gradFill rotWithShape="1">
            <a:gsLst>
              <a:gs pos="0">
                <a:srgbClr val="14736B"/>
              </a:gs>
              <a:gs pos="50000">
                <a:srgbClr val="22A79C"/>
              </a:gs>
              <a:gs pos="100000">
                <a:srgbClr val="2BC7B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Narrow" pitchFamily="34" charset="0"/>
                <a:ea typeface="ＭＳ Ｐゴシック" charset="-128"/>
              </a:defRPr>
            </a:lvl1pPr>
            <a:lvl2pPr marL="742950" indent="-285750" eaLnBrk="0" hangingPunct="0">
              <a:spcBef>
                <a:spcPct val="20000"/>
              </a:spcBef>
              <a:buChar char="–"/>
              <a:defRPr sz="2800">
                <a:solidFill>
                  <a:schemeClr val="tx1"/>
                </a:solidFill>
                <a:latin typeface="Arial Narrow" pitchFamily="34" charset="0"/>
                <a:ea typeface="ＭＳ Ｐゴシック" charset="-128"/>
              </a:defRPr>
            </a:lvl2pPr>
            <a:lvl3pPr marL="1143000" indent="-228600" eaLnBrk="0" hangingPunct="0">
              <a:spcBef>
                <a:spcPct val="20000"/>
              </a:spcBef>
              <a:buChar char="•"/>
              <a:defRPr sz="2400">
                <a:solidFill>
                  <a:schemeClr val="tx1"/>
                </a:solidFill>
                <a:latin typeface="Arial Narrow" pitchFamily="34" charset="0"/>
                <a:ea typeface="ＭＳ Ｐゴシック" charset="-128"/>
              </a:defRPr>
            </a:lvl3pPr>
            <a:lvl4pPr marL="1600200" indent="-228600" eaLnBrk="0" hangingPunct="0">
              <a:spcBef>
                <a:spcPct val="20000"/>
              </a:spcBef>
              <a:buChar char="–"/>
              <a:defRPr sz="2000">
                <a:solidFill>
                  <a:schemeClr val="tx1"/>
                </a:solidFill>
                <a:latin typeface="Arial Narrow" pitchFamily="34" charset="0"/>
                <a:ea typeface="ＭＳ Ｐゴシック" charset="-128"/>
              </a:defRPr>
            </a:lvl4pPr>
            <a:lvl5pPr marL="2057400" indent="-228600" eaLnBrk="0" hangingPunct="0">
              <a:spcBef>
                <a:spcPct val="20000"/>
              </a:spcBef>
              <a:buChar char="»"/>
              <a:defRPr sz="3200">
                <a:solidFill>
                  <a:schemeClr val="tx1"/>
                </a:solidFill>
                <a:latin typeface="Arial Narrow" pitchFamily="34" charset="0"/>
                <a:ea typeface="ＭＳ Ｐゴシック" charset="-128"/>
              </a:defRPr>
            </a:lvl5pPr>
            <a:lvl6pPr marL="25146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6pPr>
            <a:lvl7pPr marL="29718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7pPr>
            <a:lvl8pPr marL="34290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8pPr>
            <a:lvl9pPr marL="38862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9pPr>
          </a:lstStyle>
          <a:p>
            <a:pPr eaLnBrk="1" hangingPunct="1">
              <a:spcBef>
                <a:spcPct val="0"/>
              </a:spcBef>
              <a:buFontTx/>
              <a:buNone/>
            </a:pPr>
            <a:endParaRPr lang="en-US" altLang="en-US" sz="1800" dirty="0">
              <a:latin typeface="Arial" charset="0"/>
            </a:endParaRPr>
          </a:p>
        </p:txBody>
      </p:sp>
      <p:sp>
        <p:nvSpPr>
          <p:cNvPr id="23" name="Rectangle 55"/>
          <p:cNvSpPr>
            <a:spLocks noChangeArrowheads="1"/>
          </p:cNvSpPr>
          <p:nvPr/>
        </p:nvSpPr>
        <p:spPr bwMode="auto">
          <a:xfrm>
            <a:off x="-14288" y="1328738"/>
            <a:ext cx="6962776" cy="152400"/>
          </a:xfrm>
          <a:prstGeom prst="rect">
            <a:avLst/>
          </a:prstGeom>
          <a:solidFill>
            <a:srgbClr val="8DDFD9"/>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Narrow" pitchFamily="34" charset="0"/>
                <a:ea typeface="ＭＳ Ｐゴシック" charset="-128"/>
              </a:defRPr>
            </a:lvl1pPr>
            <a:lvl2pPr marL="742950" indent="-285750" eaLnBrk="0" hangingPunct="0">
              <a:spcBef>
                <a:spcPct val="20000"/>
              </a:spcBef>
              <a:buChar char="–"/>
              <a:defRPr sz="2800">
                <a:solidFill>
                  <a:schemeClr val="tx1"/>
                </a:solidFill>
                <a:latin typeface="Arial Narrow" pitchFamily="34" charset="0"/>
                <a:ea typeface="ＭＳ Ｐゴシック" charset="-128"/>
              </a:defRPr>
            </a:lvl2pPr>
            <a:lvl3pPr marL="1143000" indent="-228600" eaLnBrk="0" hangingPunct="0">
              <a:spcBef>
                <a:spcPct val="20000"/>
              </a:spcBef>
              <a:buChar char="•"/>
              <a:defRPr sz="2400">
                <a:solidFill>
                  <a:schemeClr val="tx1"/>
                </a:solidFill>
                <a:latin typeface="Arial Narrow" pitchFamily="34" charset="0"/>
                <a:ea typeface="ＭＳ Ｐゴシック" charset="-128"/>
              </a:defRPr>
            </a:lvl3pPr>
            <a:lvl4pPr marL="1600200" indent="-228600" eaLnBrk="0" hangingPunct="0">
              <a:spcBef>
                <a:spcPct val="20000"/>
              </a:spcBef>
              <a:buChar char="–"/>
              <a:defRPr sz="2000">
                <a:solidFill>
                  <a:schemeClr val="tx1"/>
                </a:solidFill>
                <a:latin typeface="Arial Narrow" pitchFamily="34" charset="0"/>
                <a:ea typeface="ＭＳ Ｐゴシック" charset="-128"/>
              </a:defRPr>
            </a:lvl4pPr>
            <a:lvl5pPr marL="2057400" indent="-228600" eaLnBrk="0" hangingPunct="0">
              <a:spcBef>
                <a:spcPct val="20000"/>
              </a:spcBef>
              <a:buChar char="»"/>
              <a:defRPr sz="3200">
                <a:solidFill>
                  <a:schemeClr val="tx1"/>
                </a:solidFill>
                <a:latin typeface="Arial Narrow" pitchFamily="34" charset="0"/>
                <a:ea typeface="ＭＳ Ｐゴシック" charset="-128"/>
              </a:defRPr>
            </a:lvl5pPr>
            <a:lvl6pPr marL="25146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6pPr>
            <a:lvl7pPr marL="29718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7pPr>
            <a:lvl8pPr marL="34290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8pPr>
            <a:lvl9pPr marL="38862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9pPr>
          </a:lstStyle>
          <a:p>
            <a:pPr eaLnBrk="1" hangingPunct="1">
              <a:spcBef>
                <a:spcPct val="0"/>
              </a:spcBef>
              <a:buFontTx/>
              <a:buNone/>
            </a:pPr>
            <a:endParaRPr lang="en-US" altLang="en-US" sz="1800" dirty="0">
              <a:latin typeface="Arial" charset="0"/>
            </a:endParaRPr>
          </a:p>
        </p:txBody>
      </p:sp>
      <p:sp>
        <p:nvSpPr>
          <p:cNvPr id="24" name="Line 58"/>
          <p:cNvSpPr>
            <a:spLocks noChangeShapeType="1"/>
          </p:cNvSpPr>
          <p:nvPr/>
        </p:nvSpPr>
        <p:spPr bwMode="auto">
          <a:xfrm>
            <a:off x="0" y="1328738"/>
            <a:ext cx="6948488" cy="0"/>
          </a:xfrm>
          <a:prstGeom prst="line">
            <a:avLst/>
          </a:prstGeom>
          <a:noFill/>
          <a:ln w="19050">
            <a:solidFill>
              <a:srgbClr val="CCE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Line 59"/>
          <p:cNvSpPr>
            <a:spLocks noChangeShapeType="1"/>
          </p:cNvSpPr>
          <p:nvPr/>
        </p:nvSpPr>
        <p:spPr bwMode="auto">
          <a:xfrm>
            <a:off x="0" y="1485900"/>
            <a:ext cx="6948488" cy="0"/>
          </a:xfrm>
          <a:prstGeom prst="line">
            <a:avLst/>
          </a:prstGeom>
          <a:noFill/>
          <a:ln w="19050">
            <a:solidFill>
              <a:srgbClr val="CCE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 name="Rectangle 60"/>
          <p:cNvSpPr>
            <a:spLocks noChangeArrowheads="1"/>
          </p:cNvSpPr>
          <p:nvPr/>
        </p:nvSpPr>
        <p:spPr bwMode="auto">
          <a:xfrm>
            <a:off x="228600" y="4800600"/>
            <a:ext cx="891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arrow" pitchFamily="34" charset="0"/>
                <a:ea typeface="ＭＳ Ｐゴシック" charset="-128"/>
              </a:defRPr>
            </a:lvl1pPr>
            <a:lvl2pPr marL="742950" indent="-285750" eaLnBrk="0" hangingPunct="0">
              <a:spcBef>
                <a:spcPct val="20000"/>
              </a:spcBef>
              <a:buChar char="–"/>
              <a:defRPr sz="2800">
                <a:solidFill>
                  <a:schemeClr val="tx1"/>
                </a:solidFill>
                <a:latin typeface="Arial Narrow" pitchFamily="34" charset="0"/>
                <a:ea typeface="ＭＳ Ｐゴシック" charset="-128"/>
              </a:defRPr>
            </a:lvl2pPr>
            <a:lvl3pPr marL="1143000" indent="-228600" eaLnBrk="0" hangingPunct="0">
              <a:spcBef>
                <a:spcPct val="20000"/>
              </a:spcBef>
              <a:buChar char="•"/>
              <a:defRPr sz="2400">
                <a:solidFill>
                  <a:schemeClr val="tx1"/>
                </a:solidFill>
                <a:latin typeface="Arial Narrow" pitchFamily="34" charset="0"/>
                <a:ea typeface="ＭＳ Ｐゴシック" charset="-128"/>
              </a:defRPr>
            </a:lvl3pPr>
            <a:lvl4pPr marL="1600200" indent="-228600" eaLnBrk="0" hangingPunct="0">
              <a:spcBef>
                <a:spcPct val="20000"/>
              </a:spcBef>
              <a:buChar char="–"/>
              <a:defRPr sz="2000">
                <a:solidFill>
                  <a:schemeClr val="tx1"/>
                </a:solidFill>
                <a:latin typeface="Arial Narrow" pitchFamily="34" charset="0"/>
                <a:ea typeface="ＭＳ Ｐゴシック" charset="-128"/>
              </a:defRPr>
            </a:lvl4pPr>
            <a:lvl5pPr marL="2057400" indent="-228600" eaLnBrk="0" hangingPunct="0">
              <a:spcBef>
                <a:spcPct val="20000"/>
              </a:spcBef>
              <a:buChar char="»"/>
              <a:defRPr sz="3200">
                <a:solidFill>
                  <a:schemeClr val="tx1"/>
                </a:solidFill>
                <a:latin typeface="Arial Narrow" pitchFamily="34" charset="0"/>
                <a:ea typeface="ＭＳ Ｐゴシック" charset="-128"/>
              </a:defRPr>
            </a:lvl5pPr>
            <a:lvl6pPr marL="25146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6pPr>
            <a:lvl7pPr marL="29718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7pPr>
            <a:lvl8pPr marL="34290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8pPr>
            <a:lvl9pPr marL="38862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9pPr>
          </a:lstStyle>
          <a:p>
            <a:pPr eaLnBrk="1" hangingPunct="1">
              <a:lnSpc>
                <a:spcPct val="80000"/>
              </a:lnSpc>
              <a:buFontTx/>
              <a:buNone/>
            </a:pPr>
            <a:endParaRPr lang="en-US" altLang="en-US" sz="1600" b="1" i="1" dirty="0">
              <a:solidFill>
                <a:schemeClr val="bg1"/>
              </a:solidFill>
            </a:endParaRPr>
          </a:p>
        </p:txBody>
      </p:sp>
      <p:sp>
        <p:nvSpPr>
          <p:cNvPr id="27" name="Text Box 66"/>
          <p:cNvSpPr txBox="1">
            <a:spLocks noChangeArrowheads="1"/>
          </p:cNvSpPr>
          <p:nvPr/>
        </p:nvSpPr>
        <p:spPr bwMode="auto">
          <a:xfrm>
            <a:off x="0" y="653415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arrow" pitchFamily="34" charset="0"/>
                <a:ea typeface="ＭＳ Ｐゴシック" charset="-128"/>
              </a:defRPr>
            </a:lvl1pPr>
            <a:lvl2pPr marL="742950" indent="-285750" eaLnBrk="0" hangingPunct="0">
              <a:spcBef>
                <a:spcPct val="20000"/>
              </a:spcBef>
              <a:buChar char="–"/>
              <a:defRPr sz="2800">
                <a:solidFill>
                  <a:schemeClr val="tx1"/>
                </a:solidFill>
                <a:latin typeface="Arial Narrow" pitchFamily="34" charset="0"/>
                <a:ea typeface="ＭＳ Ｐゴシック" charset="-128"/>
              </a:defRPr>
            </a:lvl2pPr>
            <a:lvl3pPr marL="1143000" indent="-228600" eaLnBrk="0" hangingPunct="0">
              <a:spcBef>
                <a:spcPct val="20000"/>
              </a:spcBef>
              <a:buChar char="•"/>
              <a:defRPr sz="2400">
                <a:solidFill>
                  <a:schemeClr val="tx1"/>
                </a:solidFill>
                <a:latin typeface="Arial Narrow" pitchFamily="34" charset="0"/>
                <a:ea typeface="ＭＳ Ｐゴシック" charset="-128"/>
              </a:defRPr>
            </a:lvl3pPr>
            <a:lvl4pPr marL="1600200" indent="-228600" eaLnBrk="0" hangingPunct="0">
              <a:spcBef>
                <a:spcPct val="20000"/>
              </a:spcBef>
              <a:buChar char="–"/>
              <a:defRPr sz="2000">
                <a:solidFill>
                  <a:schemeClr val="tx1"/>
                </a:solidFill>
                <a:latin typeface="Arial Narrow" pitchFamily="34" charset="0"/>
                <a:ea typeface="ＭＳ Ｐゴシック" charset="-128"/>
              </a:defRPr>
            </a:lvl4pPr>
            <a:lvl5pPr marL="2057400" indent="-228600" eaLnBrk="0" hangingPunct="0">
              <a:spcBef>
                <a:spcPct val="20000"/>
              </a:spcBef>
              <a:buChar char="»"/>
              <a:defRPr sz="3200">
                <a:solidFill>
                  <a:schemeClr val="tx1"/>
                </a:solidFill>
                <a:latin typeface="Arial Narrow" pitchFamily="34" charset="0"/>
                <a:ea typeface="ＭＳ Ｐゴシック" charset="-128"/>
              </a:defRPr>
            </a:lvl5pPr>
            <a:lvl6pPr marL="25146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6pPr>
            <a:lvl7pPr marL="29718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7pPr>
            <a:lvl8pPr marL="34290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8pPr>
            <a:lvl9pPr marL="38862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9pPr>
          </a:lstStyle>
          <a:p>
            <a:pPr eaLnBrk="1" hangingPunct="1">
              <a:spcBef>
                <a:spcPct val="50000"/>
              </a:spcBef>
              <a:buFontTx/>
              <a:buNone/>
            </a:pPr>
            <a:r>
              <a:rPr lang="en-US" altLang="en-US" sz="2000" b="1" dirty="0">
                <a:solidFill>
                  <a:schemeClr val="bg1"/>
                </a:solidFill>
                <a:latin typeface="Arial" charset="0"/>
              </a:rPr>
              <a:t>          Georgia Department of Human Services </a:t>
            </a:r>
            <a:endParaRPr lang="en-US" altLang="en-US" sz="2000" b="1" dirty="0">
              <a:latin typeface="Arial" charset="0"/>
            </a:endParaRPr>
          </a:p>
        </p:txBody>
      </p:sp>
      <p:pic>
        <p:nvPicPr>
          <p:cNvPr id="28" name="Picture 21" descr="DHS_logo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6318250"/>
            <a:ext cx="473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1" descr="iStock_000003190969Me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8396" y="1828800"/>
            <a:ext cx="2318004"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62" descr="iStock_000006944381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240" y="5229092"/>
            <a:ext cx="2388160" cy="17813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63" descr="Togethern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335" y="3581400"/>
            <a:ext cx="2332065" cy="15473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65" descr="AsianMomAndNewborn_UNHS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76200"/>
            <a:ext cx="2388160" cy="1591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53"/>
          <p:cNvSpPr>
            <a:spLocks noChangeArrowheads="1"/>
          </p:cNvSpPr>
          <p:nvPr/>
        </p:nvSpPr>
        <p:spPr bwMode="auto">
          <a:xfrm>
            <a:off x="330200" y="1143000"/>
            <a:ext cx="6375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9DD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Narrow" pitchFamily="34" charset="0"/>
                <a:ea typeface="ＭＳ Ｐゴシック" charset="-128"/>
              </a:defRPr>
            </a:lvl1pPr>
            <a:lvl2pPr marL="742950" indent="-285750" eaLnBrk="0" hangingPunct="0">
              <a:spcBef>
                <a:spcPct val="20000"/>
              </a:spcBef>
              <a:buChar char="–"/>
              <a:defRPr sz="2800">
                <a:solidFill>
                  <a:schemeClr val="tx1"/>
                </a:solidFill>
                <a:latin typeface="Arial Narrow" pitchFamily="34" charset="0"/>
                <a:ea typeface="ＭＳ Ｐゴシック" charset="-128"/>
              </a:defRPr>
            </a:lvl2pPr>
            <a:lvl3pPr marL="1143000" indent="-228600" eaLnBrk="0" hangingPunct="0">
              <a:spcBef>
                <a:spcPct val="20000"/>
              </a:spcBef>
              <a:buChar char="•"/>
              <a:defRPr sz="2400">
                <a:solidFill>
                  <a:schemeClr val="tx1"/>
                </a:solidFill>
                <a:latin typeface="Arial Narrow" pitchFamily="34" charset="0"/>
                <a:ea typeface="ＭＳ Ｐゴシック" charset="-128"/>
              </a:defRPr>
            </a:lvl3pPr>
            <a:lvl4pPr marL="1600200" indent="-228600" eaLnBrk="0" hangingPunct="0">
              <a:spcBef>
                <a:spcPct val="20000"/>
              </a:spcBef>
              <a:buChar char="–"/>
              <a:defRPr sz="2000">
                <a:solidFill>
                  <a:schemeClr val="tx1"/>
                </a:solidFill>
                <a:latin typeface="Arial Narrow" pitchFamily="34" charset="0"/>
                <a:ea typeface="ＭＳ Ｐゴシック" charset="-128"/>
              </a:defRPr>
            </a:lvl4pPr>
            <a:lvl5pPr marL="2057400" indent="-228600" eaLnBrk="0" hangingPunct="0">
              <a:spcBef>
                <a:spcPct val="20000"/>
              </a:spcBef>
              <a:buChar char="»"/>
              <a:defRPr sz="3200">
                <a:solidFill>
                  <a:schemeClr val="tx1"/>
                </a:solidFill>
                <a:latin typeface="Arial Narrow" pitchFamily="34" charset="0"/>
                <a:ea typeface="ＭＳ Ｐゴシック" charset="-128"/>
              </a:defRPr>
            </a:lvl5pPr>
            <a:lvl6pPr marL="25146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6pPr>
            <a:lvl7pPr marL="29718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7pPr>
            <a:lvl8pPr marL="34290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8pPr>
            <a:lvl9pPr marL="38862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9pPr>
          </a:lstStyle>
          <a:p>
            <a:pPr eaLnBrk="1" hangingPunct="1">
              <a:spcBef>
                <a:spcPct val="0"/>
              </a:spcBef>
              <a:spcAft>
                <a:spcPct val="25000"/>
              </a:spcAft>
              <a:buFontTx/>
              <a:buNone/>
            </a:pPr>
            <a:r>
              <a:rPr lang="en-US" altLang="en-US" sz="4000" b="1" dirty="0">
                <a:solidFill>
                  <a:schemeClr val="bg1"/>
                </a:solidFill>
              </a:rPr>
              <a:t>Georgia Division of Child Support Services (DCSS) </a:t>
            </a:r>
          </a:p>
        </p:txBody>
      </p:sp>
      <p:sp>
        <p:nvSpPr>
          <p:cNvPr id="34" name="Rectangle 54"/>
          <p:cNvSpPr>
            <a:spLocks noChangeArrowheads="1"/>
          </p:cNvSpPr>
          <p:nvPr/>
        </p:nvSpPr>
        <p:spPr bwMode="auto">
          <a:xfrm>
            <a:off x="228600" y="3429000"/>
            <a:ext cx="5867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Narrow" pitchFamily="34" charset="0"/>
                <a:ea typeface="ＭＳ Ｐゴシック" charset="-128"/>
              </a:defRPr>
            </a:lvl1pPr>
            <a:lvl2pPr marL="742950" indent="-285750" eaLnBrk="0" hangingPunct="0">
              <a:spcBef>
                <a:spcPct val="20000"/>
              </a:spcBef>
              <a:buChar char="–"/>
              <a:defRPr sz="2800">
                <a:solidFill>
                  <a:schemeClr val="tx1"/>
                </a:solidFill>
                <a:latin typeface="Arial Narrow" pitchFamily="34" charset="0"/>
                <a:ea typeface="ＭＳ Ｐゴシック" charset="-128"/>
              </a:defRPr>
            </a:lvl2pPr>
            <a:lvl3pPr marL="1143000" indent="-228600" eaLnBrk="0" hangingPunct="0">
              <a:spcBef>
                <a:spcPct val="20000"/>
              </a:spcBef>
              <a:buChar char="•"/>
              <a:defRPr sz="2400">
                <a:solidFill>
                  <a:schemeClr val="tx1"/>
                </a:solidFill>
                <a:latin typeface="Arial Narrow" pitchFamily="34" charset="0"/>
                <a:ea typeface="ＭＳ Ｐゴシック" charset="-128"/>
              </a:defRPr>
            </a:lvl3pPr>
            <a:lvl4pPr marL="1600200" indent="-228600" eaLnBrk="0" hangingPunct="0">
              <a:spcBef>
                <a:spcPct val="20000"/>
              </a:spcBef>
              <a:buChar char="–"/>
              <a:defRPr sz="2000">
                <a:solidFill>
                  <a:schemeClr val="tx1"/>
                </a:solidFill>
                <a:latin typeface="Arial Narrow" pitchFamily="34" charset="0"/>
                <a:ea typeface="ＭＳ Ｐゴシック" charset="-128"/>
              </a:defRPr>
            </a:lvl4pPr>
            <a:lvl5pPr marL="2057400" indent="-228600" eaLnBrk="0" hangingPunct="0">
              <a:spcBef>
                <a:spcPct val="20000"/>
              </a:spcBef>
              <a:buChar char="»"/>
              <a:defRPr sz="3200">
                <a:solidFill>
                  <a:schemeClr val="tx1"/>
                </a:solidFill>
                <a:latin typeface="Arial Narrow" pitchFamily="34" charset="0"/>
                <a:ea typeface="ＭＳ Ｐゴシック" charset="-128"/>
              </a:defRPr>
            </a:lvl5pPr>
            <a:lvl6pPr marL="25146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6pPr>
            <a:lvl7pPr marL="29718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7pPr>
            <a:lvl8pPr marL="34290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8pPr>
            <a:lvl9pPr marL="38862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9pPr>
          </a:lstStyle>
          <a:p>
            <a:pPr eaLnBrk="1" hangingPunct="1">
              <a:lnSpc>
                <a:spcPct val="80000"/>
              </a:lnSpc>
              <a:buFontTx/>
              <a:buNone/>
            </a:pPr>
            <a:r>
              <a:rPr lang="en-US" altLang="en-US" sz="2000" dirty="0">
                <a:solidFill>
                  <a:schemeClr val="bg1"/>
                </a:solidFill>
              </a:rPr>
              <a:t>Presenter: Tanguler Gray, Child Support Director</a:t>
            </a:r>
          </a:p>
          <a:p>
            <a:pPr eaLnBrk="1" hangingPunct="1">
              <a:lnSpc>
                <a:spcPct val="80000"/>
              </a:lnSpc>
              <a:buFontTx/>
              <a:buNone/>
            </a:pPr>
            <a:endParaRPr lang="en-US" altLang="en-US" sz="2000" dirty="0">
              <a:solidFill>
                <a:schemeClr val="bg1"/>
              </a:solidFill>
            </a:endParaRPr>
          </a:p>
          <a:p>
            <a:pPr eaLnBrk="1" hangingPunct="1">
              <a:lnSpc>
                <a:spcPct val="80000"/>
              </a:lnSpc>
              <a:buFontTx/>
              <a:buNone/>
            </a:pPr>
            <a:r>
              <a:rPr lang="en-US" altLang="en-US" sz="2000" dirty="0">
                <a:solidFill>
                  <a:schemeClr val="bg1"/>
                </a:solidFill>
              </a:rPr>
              <a:t>Presentation to: DHS Board Members</a:t>
            </a:r>
          </a:p>
          <a:p>
            <a:pPr eaLnBrk="1" hangingPunct="1">
              <a:lnSpc>
                <a:spcPct val="80000"/>
              </a:lnSpc>
              <a:buFontTx/>
              <a:buNone/>
            </a:pPr>
            <a:endParaRPr lang="en-US" altLang="en-US" sz="2000" dirty="0">
              <a:solidFill>
                <a:schemeClr val="bg1"/>
              </a:solidFill>
            </a:endParaRPr>
          </a:p>
          <a:p>
            <a:pPr eaLnBrk="1" hangingPunct="1">
              <a:lnSpc>
                <a:spcPct val="80000"/>
              </a:lnSpc>
              <a:buFontTx/>
              <a:buNone/>
            </a:pPr>
            <a:r>
              <a:rPr lang="en-US" altLang="en-US" sz="2000" dirty="0">
                <a:solidFill>
                  <a:schemeClr val="bg1"/>
                </a:solidFill>
              </a:rPr>
              <a:t>Date: </a:t>
            </a:r>
            <a:r>
              <a:rPr lang="en-US" altLang="en-US" sz="2000" dirty="0" smtClean="0">
                <a:solidFill>
                  <a:schemeClr val="bg1"/>
                </a:solidFill>
              </a:rPr>
              <a:t>October 21, 2015</a:t>
            </a:r>
            <a:endParaRPr lang="en-US" altLang="en-US" sz="2000" dirty="0">
              <a:solidFill>
                <a:schemeClr val="bg1"/>
              </a:solidFill>
            </a:endParaRPr>
          </a:p>
        </p:txBody>
      </p:sp>
    </p:spTree>
    <p:extLst>
      <p:ext uri="{BB962C8B-B14F-4D97-AF65-F5344CB8AC3E}">
        <p14:creationId xmlns:p14="http://schemas.microsoft.com/office/powerpoint/2010/main" val="2375522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00"/>
            <a:ext cx="9144000" cy="685800"/>
          </a:xfrm>
        </p:spPr>
        <p:txBody>
          <a:bodyPr/>
          <a:lstStyle/>
          <a:p>
            <a:pPr algn="ctr" eaLnBrk="1" hangingPunct="1"/>
            <a:r>
              <a:rPr lang="en-US" sz="2400" dirty="0" smtClean="0"/>
              <a:t>Financial – Undistributed Collections – Federal Key Performance Indicator</a:t>
            </a:r>
          </a:p>
        </p:txBody>
      </p:sp>
      <p:sp>
        <p:nvSpPr>
          <p:cNvPr id="6" name="Text Box 66"/>
          <p:cNvSpPr txBox="1">
            <a:spLocks noChangeArrowheads="1"/>
          </p:cNvSpPr>
          <p:nvPr/>
        </p:nvSpPr>
        <p:spPr bwMode="auto">
          <a:xfrm>
            <a:off x="914400" y="6096000"/>
            <a:ext cx="64008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bg1"/>
                </a:solidFill>
              </a:rPr>
              <a:t>          Georgia Department of Human </a:t>
            </a:r>
            <a:r>
              <a:rPr lang="en-US" sz="2000" b="1" dirty="0" smtClean="0">
                <a:solidFill>
                  <a:schemeClr val="bg1"/>
                </a:solidFill>
              </a:rPr>
              <a:t>Services</a:t>
            </a:r>
            <a:endParaRPr lang="en-US" sz="2000" b="1" dirty="0"/>
          </a:p>
        </p:txBody>
      </p:sp>
      <p:sp>
        <p:nvSpPr>
          <p:cNvPr id="7" name="Slide Number Placeholder 1"/>
          <p:cNvSpPr txBox="1">
            <a:spLocks/>
          </p:cNvSpPr>
          <p:nvPr/>
        </p:nvSpPr>
        <p:spPr bwMode="auto">
          <a:xfrm>
            <a:off x="8229600" y="61722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ＭＳ Ｐゴシック" charset="-128"/>
              </a:defRPr>
            </a:lvl1pPr>
            <a:lvl2pPr>
              <a:defRPr sz="2800">
                <a:solidFill>
                  <a:schemeClr val="tx1"/>
                </a:solidFill>
                <a:latin typeface="Arial Narrow" pitchFamily="34" charset="0"/>
                <a:ea typeface="ＭＳ Ｐゴシック" charset="-128"/>
              </a:defRPr>
            </a:lvl2pPr>
            <a:lvl3pPr>
              <a:defRPr sz="2400">
                <a:solidFill>
                  <a:schemeClr val="tx1"/>
                </a:solidFill>
                <a:latin typeface="Arial Narrow" pitchFamily="34" charset="0"/>
                <a:ea typeface="ＭＳ Ｐゴシック" charset="-128"/>
              </a:defRPr>
            </a:lvl3pPr>
            <a:lvl4pPr>
              <a:defRPr sz="2000">
                <a:solidFill>
                  <a:schemeClr val="tx1"/>
                </a:solidFill>
                <a:latin typeface="Arial Narrow" pitchFamily="34" charset="0"/>
                <a:ea typeface="ＭＳ Ｐゴシック" charset="-128"/>
              </a:defRPr>
            </a:lvl4pPr>
            <a:lvl5pPr>
              <a:defRPr sz="3200">
                <a:solidFill>
                  <a:schemeClr val="tx1"/>
                </a:solidFill>
                <a:latin typeface="Arial Narrow" pitchFamily="34" charset="0"/>
                <a:ea typeface="ＭＳ Ｐゴシック" charset="-128"/>
              </a:defRPr>
            </a:lvl5pPr>
            <a:lvl6pPr eaLnBrk="0" hangingPunct="0">
              <a:defRPr sz="3200">
                <a:solidFill>
                  <a:schemeClr val="tx1"/>
                </a:solidFill>
                <a:latin typeface="Arial Narrow" pitchFamily="34" charset="0"/>
                <a:ea typeface="ＭＳ Ｐゴシック" charset="-128"/>
              </a:defRPr>
            </a:lvl6pPr>
            <a:lvl7pPr eaLnBrk="0" hangingPunct="0">
              <a:defRPr sz="3200">
                <a:solidFill>
                  <a:schemeClr val="tx1"/>
                </a:solidFill>
                <a:latin typeface="Arial Narrow" pitchFamily="34" charset="0"/>
                <a:ea typeface="ＭＳ Ｐゴシック" charset="-128"/>
              </a:defRPr>
            </a:lvl7pPr>
            <a:lvl8pPr eaLnBrk="0" hangingPunct="0">
              <a:defRPr sz="3200">
                <a:solidFill>
                  <a:schemeClr val="tx1"/>
                </a:solidFill>
                <a:latin typeface="Arial Narrow" pitchFamily="34" charset="0"/>
                <a:ea typeface="ＭＳ Ｐゴシック" charset="-128"/>
              </a:defRPr>
            </a:lvl8pPr>
            <a:lvl9pPr eaLnBrk="0" hangingPunct="0">
              <a:defRPr sz="3200">
                <a:solidFill>
                  <a:schemeClr val="tx1"/>
                </a:solidFill>
                <a:latin typeface="Arial Narrow" pitchFamily="34" charset="0"/>
                <a:ea typeface="ＭＳ Ｐゴシック" charset="-128"/>
              </a:defRPr>
            </a:lvl9pPr>
          </a:lstStyle>
          <a:p>
            <a:pPr algn="ctr"/>
            <a:fld id="{C582E9B0-F5E6-464D-A48B-8361333D8754}" type="slidenum">
              <a:rPr lang="en-US" altLang="en-US" sz="1000">
                <a:solidFill>
                  <a:srgbClr val="FFFFFF"/>
                </a:solidFill>
                <a:latin typeface="Arial" charset="0"/>
              </a:rPr>
              <a:pPr algn="ctr"/>
              <a:t>10</a:t>
            </a:fld>
            <a:endParaRPr lang="en-US" altLang="en-US" sz="1000" dirty="0">
              <a:solidFill>
                <a:srgbClr val="FFFFFF"/>
              </a:solidFill>
              <a:latin typeface="Arial" charset="0"/>
            </a:endParaRPr>
          </a:p>
        </p:txBody>
      </p:sp>
      <p:sp>
        <p:nvSpPr>
          <p:cNvPr id="8" name="TextBox 7"/>
          <p:cNvSpPr txBox="1"/>
          <p:nvPr/>
        </p:nvSpPr>
        <p:spPr>
          <a:xfrm>
            <a:off x="381000" y="4800600"/>
            <a:ext cx="8458200" cy="830997"/>
          </a:xfrm>
          <a:prstGeom prst="rect">
            <a:avLst/>
          </a:prstGeom>
          <a:noFill/>
        </p:spPr>
        <p:txBody>
          <a:bodyPr wrap="square" rtlCol="0">
            <a:spAutoFit/>
          </a:bodyPr>
          <a:lstStyle/>
          <a:p>
            <a:pPr algn="ctr"/>
            <a:r>
              <a:rPr lang="en-US" sz="2400" dirty="0" smtClean="0"/>
              <a:t>DHS FEDERAL FY15 GOAL = 0.80%</a:t>
            </a:r>
          </a:p>
          <a:p>
            <a:pPr algn="ctr"/>
            <a:r>
              <a:rPr lang="en-US" sz="2400" dirty="0" smtClean="0"/>
              <a:t>FEDERAL BENCHMARK = 0.80%</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225295651"/>
              </p:ext>
            </p:extLst>
          </p:nvPr>
        </p:nvGraphicFramePr>
        <p:xfrm>
          <a:off x="381000" y="1295400"/>
          <a:ext cx="8229600" cy="3124201"/>
        </p:xfrm>
        <a:graphic>
          <a:graphicData uri="http://schemas.openxmlformats.org/drawingml/2006/table">
            <a:tbl>
              <a:tblPr/>
              <a:tblGrid>
                <a:gridCol w="508512"/>
                <a:gridCol w="643424"/>
                <a:gridCol w="643424"/>
                <a:gridCol w="643424"/>
                <a:gridCol w="643424"/>
                <a:gridCol w="643424"/>
                <a:gridCol w="643424"/>
                <a:gridCol w="643424"/>
                <a:gridCol w="643424"/>
                <a:gridCol w="643424"/>
                <a:gridCol w="643424"/>
                <a:gridCol w="643424"/>
                <a:gridCol w="643424"/>
              </a:tblGrid>
              <a:tr h="1069933">
                <a:tc>
                  <a:txBody>
                    <a:bodyPr/>
                    <a:lstStyle/>
                    <a:p>
                      <a:pPr algn="ctr" fontAlgn="ctr"/>
                      <a:r>
                        <a:rPr lang="en-US" sz="900" b="1" i="0" u="none" strike="noStrike" dirty="0">
                          <a:solidFill>
                            <a:srgbClr val="000000"/>
                          </a:solidFill>
                          <a:effectLst/>
                          <a:latin typeface="Calibri"/>
                        </a:rPr>
                        <a:t>FFY</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a:rPr>
                        <a:t>October</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sz="900" b="1" i="0" u="none" strike="noStrike" dirty="0">
                          <a:solidFill>
                            <a:srgbClr val="000000"/>
                          </a:solidFill>
                          <a:effectLst/>
                          <a:latin typeface="Calibri"/>
                        </a:rPr>
                        <a:t>November</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900" b="1" i="0" u="none" strike="noStrike" dirty="0">
                          <a:solidFill>
                            <a:srgbClr val="000000"/>
                          </a:solidFill>
                          <a:effectLst/>
                          <a:latin typeface="Calibri"/>
                        </a:rPr>
                        <a:t>December</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en-US" sz="900" b="1" i="0" u="none" strike="noStrike" dirty="0">
                          <a:solidFill>
                            <a:srgbClr val="000000"/>
                          </a:solidFill>
                          <a:effectLst/>
                          <a:latin typeface="Calibri"/>
                        </a:rPr>
                        <a:t>January</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en-US" sz="900" b="1" i="0" u="none" strike="noStrike" dirty="0">
                          <a:solidFill>
                            <a:srgbClr val="000000"/>
                          </a:solidFill>
                          <a:effectLst/>
                          <a:latin typeface="Calibri"/>
                        </a:rPr>
                        <a:t>February</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ctr"/>
                      <a:r>
                        <a:rPr lang="en-US" sz="900" b="1" i="0" u="none" strike="noStrike" dirty="0">
                          <a:solidFill>
                            <a:srgbClr val="000000"/>
                          </a:solidFill>
                          <a:effectLst/>
                          <a:latin typeface="Calibri"/>
                        </a:rPr>
                        <a:t>March</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900" b="1" i="0" u="none" strike="noStrike" dirty="0">
                          <a:solidFill>
                            <a:srgbClr val="FFFFFF"/>
                          </a:solidFill>
                          <a:effectLst/>
                          <a:latin typeface="Calibri"/>
                        </a:rPr>
                        <a:t>April</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900" b="1" i="0" u="none" strike="noStrike" dirty="0">
                          <a:solidFill>
                            <a:srgbClr val="000000"/>
                          </a:solidFill>
                          <a:effectLst/>
                          <a:latin typeface="Calibri"/>
                        </a:rPr>
                        <a:t>May</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dirty="0">
                          <a:solidFill>
                            <a:srgbClr val="000000"/>
                          </a:solidFill>
                          <a:effectLst/>
                          <a:latin typeface="Calibri"/>
                        </a:rPr>
                        <a:t>June</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900" b="1" i="0" u="none" strike="noStrike" dirty="0">
                          <a:solidFill>
                            <a:srgbClr val="000000"/>
                          </a:solidFill>
                          <a:effectLst/>
                          <a:latin typeface="Calibri"/>
                        </a:rPr>
                        <a:t>July</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900" b="1" i="0" u="none" strike="noStrike" dirty="0">
                          <a:solidFill>
                            <a:srgbClr val="000000"/>
                          </a:solidFill>
                          <a:effectLst/>
                          <a:latin typeface="Calibri"/>
                        </a:rPr>
                        <a:t>August</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900" b="1" i="0" u="none" strike="noStrike" dirty="0">
                          <a:solidFill>
                            <a:srgbClr val="000000"/>
                          </a:solidFill>
                          <a:effectLst/>
                          <a:latin typeface="Calibri"/>
                        </a:rPr>
                        <a:t>September</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513567">
                <a:tc>
                  <a:txBody>
                    <a:bodyPr/>
                    <a:lstStyle/>
                    <a:p>
                      <a:pPr algn="l" fontAlgn="ctr"/>
                      <a:r>
                        <a:rPr lang="en-US" sz="900" b="1" i="0" u="none" strike="noStrike" dirty="0">
                          <a:solidFill>
                            <a:srgbClr val="31869B"/>
                          </a:solidFill>
                          <a:effectLst/>
                          <a:latin typeface="Calibri"/>
                        </a:rPr>
                        <a:t>FFY 12</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11.44%</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4.65%</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2.04%</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1.52%</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6.46%</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5.21%</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3.15%</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3.11%</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2.04%</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1.75%</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1.17%</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0.79%</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3567">
                <a:tc>
                  <a:txBody>
                    <a:bodyPr/>
                    <a:lstStyle/>
                    <a:p>
                      <a:pPr algn="l" fontAlgn="ctr"/>
                      <a:r>
                        <a:rPr lang="en-US" sz="900" b="1" i="0" u="none" strike="noStrike" dirty="0">
                          <a:solidFill>
                            <a:srgbClr val="60497A"/>
                          </a:solidFill>
                          <a:effectLst/>
                          <a:latin typeface="Calibri"/>
                        </a:rPr>
                        <a:t>FFY 13</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8.21%</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3.59%</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2.05%</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1.27%</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3.06%</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5.88%</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3.05%</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2.86%</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2.10%</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1.74%</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1.32%</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0.77%</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3567">
                <a:tc>
                  <a:txBody>
                    <a:bodyPr/>
                    <a:lstStyle/>
                    <a:p>
                      <a:pPr algn="l" fontAlgn="ctr"/>
                      <a:r>
                        <a:rPr lang="en-US" sz="900" b="1" i="0" u="none" strike="noStrike" dirty="0">
                          <a:solidFill>
                            <a:srgbClr val="963634"/>
                          </a:solidFill>
                          <a:effectLst/>
                          <a:latin typeface="Calibri"/>
                        </a:rPr>
                        <a:t>FFY 14</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7.11%</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3.45%</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1.72%</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0.90%</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2.88%</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5.16%</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2.74%</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2.57%</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1.60%</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1.31%</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1.03%</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0.64%</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3567">
                <a:tc>
                  <a:txBody>
                    <a:bodyPr/>
                    <a:lstStyle/>
                    <a:p>
                      <a:pPr algn="l" fontAlgn="ctr"/>
                      <a:r>
                        <a:rPr lang="en-US" sz="900" b="1" i="0" u="none" strike="noStrike" dirty="0">
                          <a:solidFill>
                            <a:srgbClr val="92D050"/>
                          </a:solidFill>
                          <a:effectLst/>
                          <a:latin typeface="Calibri"/>
                        </a:rPr>
                        <a:t>FFY 15</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5.49%</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2.52%</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1.25%</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0.73%</a:t>
                      </a:r>
                    </a:p>
                  </a:txBody>
                  <a:tcPr marL="6227" marR="6227" marT="6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3.88%</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4.46%</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2.75%</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2.74%</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1.68%</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1.33%</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1.01%</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Calibri"/>
                        </a:rPr>
                        <a:t>0.51%</a:t>
                      </a:r>
                    </a:p>
                  </a:txBody>
                  <a:tcPr marL="6227" marR="6227" marT="6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1871389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924800" cy="1143000"/>
          </a:xfrm>
        </p:spPr>
        <p:txBody>
          <a:bodyPr/>
          <a:lstStyle/>
          <a:p>
            <a:r>
              <a:rPr lang="en-US" sz="2800" dirty="0" smtClean="0"/>
              <a:t>Georgia Distributed Collections National Rankings</a:t>
            </a:r>
            <a:endParaRPr lang="en-US" sz="2800" dirty="0"/>
          </a:p>
        </p:txBody>
      </p:sp>
      <p:sp>
        <p:nvSpPr>
          <p:cNvPr id="6" name="Slide Number Placeholder 1"/>
          <p:cNvSpPr txBox="1">
            <a:spLocks/>
          </p:cNvSpPr>
          <p:nvPr/>
        </p:nvSpPr>
        <p:spPr bwMode="auto">
          <a:xfrm>
            <a:off x="8229600" y="61722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ＭＳ Ｐゴシック" charset="-128"/>
              </a:defRPr>
            </a:lvl1pPr>
            <a:lvl2pPr>
              <a:defRPr sz="2800">
                <a:solidFill>
                  <a:schemeClr val="tx1"/>
                </a:solidFill>
                <a:latin typeface="Arial Narrow" pitchFamily="34" charset="0"/>
                <a:ea typeface="ＭＳ Ｐゴシック" charset="-128"/>
              </a:defRPr>
            </a:lvl2pPr>
            <a:lvl3pPr>
              <a:defRPr sz="2400">
                <a:solidFill>
                  <a:schemeClr val="tx1"/>
                </a:solidFill>
                <a:latin typeface="Arial Narrow" pitchFamily="34" charset="0"/>
                <a:ea typeface="ＭＳ Ｐゴシック" charset="-128"/>
              </a:defRPr>
            </a:lvl3pPr>
            <a:lvl4pPr>
              <a:defRPr sz="2000">
                <a:solidFill>
                  <a:schemeClr val="tx1"/>
                </a:solidFill>
                <a:latin typeface="Arial Narrow" pitchFamily="34" charset="0"/>
                <a:ea typeface="ＭＳ Ｐゴシック" charset="-128"/>
              </a:defRPr>
            </a:lvl4pPr>
            <a:lvl5pPr>
              <a:defRPr sz="3200">
                <a:solidFill>
                  <a:schemeClr val="tx1"/>
                </a:solidFill>
                <a:latin typeface="Arial Narrow" pitchFamily="34" charset="0"/>
                <a:ea typeface="ＭＳ Ｐゴシック" charset="-128"/>
              </a:defRPr>
            </a:lvl5pPr>
            <a:lvl6pPr eaLnBrk="0" hangingPunct="0">
              <a:defRPr sz="3200">
                <a:solidFill>
                  <a:schemeClr val="tx1"/>
                </a:solidFill>
                <a:latin typeface="Arial Narrow" pitchFamily="34" charset="0"/>
                <a:ea typeface="ＭＳ Ｐゴシック" charset="-128"/>
              </a:defRPr>
            </a:lvl6pPr>
            <a:lvl7pPr eaLnBrk="0" hangingPunct="0">
              <a:defRPr sz="3200">
                <a:solidFill>
                  <a:schemeClr val="tx1"/>
                </a:solidFill>
                <a:latin typeface="Arial Narrow" pitchFamily="34" charset="0"/>
                <a:ea typeface="ＭＳ Ｐゴシック" charset="-128"/>
              </a:defRPr>
            </a:lvl7pPr>
            <a:lvl8pPr eaLnBrk="0" hangingPunct="0">
              <a:defRPr sz="3200">
                <a:solidFill>
                  <a:schemeClr val="tx1"/>
                </a:solidFill>
                <a:latin typeface="Arial Narrow" pitchFamily="34" charset="0"/>
                <a:ea typeface="ＭＳ Ｐゴシック" charset="-128"/>
              </a:defRPr>
            </a:lvl8pPr>
            <a:lvl9pPr eaLnBrk="0" hangingPunct="0">
              <a:defRPr sz="3200">
                <a:solidFill>
                  <a:schemeClr val="tx1"/>
                </a:solidFill>
                <a:latin typeface="Arial Narrow" pitchFamily="34" charset="0"/>
                <a:ea typeface="ＭＳ Ｐゴシック" charset="-128"/>
              </a:defRPr>
            </a:lvl9pPr>
          </a:lstStyle>
          <a:p>
            <a:pPr algn="ctr"/>
            <a:fld id="{C582E9B0-F5E6-464D-A48B-8361333D8754}" type="slidenum">
              <a:rPr lang="en-US" altLang="en-US" sz="1000">
                <a:solidFill>
                  <a:srgbClr val="FFFFFF"/>
                </a:solidFill>
                <a:latin typeface="Arial" charset="0"/>
              </a:rPr>
              <a:pPr algn="ctr"/>
              <a:t>11</a:t>
            </a:fld>
            <a:endParaRPr lang="en-US" altLang="en-US" sz="1000" dirty="0">
              <a:solidFill>
                <a:srgbClr val="FFFFFF"/>
              </a:solidFill>
              <a:latin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17585006"/>
              </p:ext>
            </p:extLst>
          </p:nvPr>
        </p:nvGraphicFramePr>
        <p:xfrm>
          <a:off x="304802" y="1600200"/>
          <a:ext cx="8229598" cy="2590800"/>
        </p:xfrm>
        <a:graphic>
          <a:graphicData uri="http://schemas.openxmlformats.org/drawingml/2006/table">
            <a:tbl>
              <a:tblPr/>
              <a:tblGrid>
                <a:gridCol w="398018"/>
                <a:gridCol w="573614"/>
                <a:gridCol w="479962"/>
                <a:gridCol w="784329"/>
                <a:gridCol w="479962"/>
                <a:gridCol w="573614"/>
                <a:gridCol w="479962"/>
                <a:gridCol w="573614"/>
                <a:gridCol w="479962"/>
                <a:gridCol w="678971"/>
                <a:gridCol w="479962"/>
                <a:gridCol w="573614"/>
                <a:gridCol w="479962"/>
                <a:gridCol w="714090"/>
                <a:gridCol w="479962"/>
              </a:tblGrid>
              <a:tr h="914400">
                <a:tc>
                  <a:txBody>
                    <a:bodyPr/>
                    <a:lstStyle/>
                    <a:p>
                      <a:pPr algn="ctr" rtl="0" fontAlgn="ctr"/>
                      <a:r>
                        <a:rPr lang="en-US" sz="800" b="0" i="0" u="none" strike="noStrike">
                          <a:solidFill>
                            <a:srgbClr val="000000"/>
                          </a:solidFill>
                          <a:effectLst/>
                          <a:latin typeface="Calibri"/>
                        </a:rPr>
                        <a:t>FFY</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a:rPr>
                        <a:t>CASES OPEN AT THE END OF THE FFY</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sz="800" b="1" i="0" u="none" strike="noStrike">
                          <a:solidFill>
                            <a:srgbClr val="000000"/>
                          </a:solidFill>
                          <a:effectLst/>
                          <a:latin typeface="Calibri"/>
                        </a:rPr>
                        <a:t>RANKING</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800" b="1" i="0" u="none" strike="noStrike">
                          <a:solidFill>
                            <a:srgbClr val="000000"/>
                          </a:solidFill>
                          <a:effectLst/>
                          <a:latin typeface="Calibri"/>
                        </a:rPr>
                        <a:t>DISTRIBUTED COLLECTIONS</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en-US" sz="800" b="1" i="0" u="none" strike="noStrike">
                          <a:solidFill>
                            <a:srgbClr val="000000"/>
                          </a:solidFill>
                          <a:effectLst/>
                          <a:latin typeface="Calibri"/>
                        </a:rPr>
                        <a:t>RANKING</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en-US" sz="800" b="1" i="0" u="none" strike="noStrike">
                          <a:solidFill>
                            <a:srgbClr val="000000"/>
                          </a:solidFill>
                          <a:effectLst/>
                          <a:latin typeface="Calibri"/>
                        </a:rPr>
                        <a:t>STATEWIDE PEP</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ctr"/>
                      <a:r>
                        <a:rPr lang="en-US" sz="800" b="1" i="0" u="none" strike="noStrike">
                          <a:solidFill>
                            <a:srgbClr val="000000"/>
                          </a:solidFill>
                          <a:effectLst/>
                          <a:latin typeface="Calibri"/>
                        </a:rPr>
                        <a:t>RANKING</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6F6"/>
                    </a:solidFill>
                  </a:tcPr>
                </a:tc>
                <a:tc>
                  <a:txBody>
                    <a:bodyPr/>
                    <a:lstStyle/>
                    <a:p>
                      <a:pPr algn="ctr" fontAlgn="ctr"/>
                      <a:r>
                        <a:rPr lang="en-US" sz="800" b="1" i="0" u="none" strike="noStrike">
                          <a:solidFill>
                            <a:srgbClr val="FFFFFF"/>
                          </a:solidFill>
                          <a:effectLst/>
                          <a:latin typeface="Calibri"/>
                        </a:rPr>
                        <a:t>% OF CASES WITH ORDERS</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800" b="1" i="0" u="none" strike="noStrike">
                          <a:solidFill>
                            <a:srgbClr val="000000"/>
                          </a:solidFill>
                          <a:effectLst/>
                          <a:latin typeface="Calibri"/>
                        </a:rPr>
                        <a:t>RANKING</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000000"/>
                          </a:solidFill>
                          <a:effectLst/>
                          <a:latin typeface="Calibri"/>
                        </a:rPr>
                        <a:t>% OF CURRENT COLLECTIONS</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FFFFFF"/>
                          </a:solidFill>
                          <a:effectLst/>
                          <a:latin typeface="Calibri"/>
                        </a:rPr>
                        <a:t>RANKING</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800" b="1" i="0" u="none" strike="noStrike">
                          <a:solidFill>
                            <a:srgbClr val="000000"/>
                          </a:solidFill>
                          <a:effectLst/>
                          <a:latin typeface="Calibri"/>
                        </a:rPr>
                        <a:t>% OF ARREARAGE CASE</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800" b="1" i="0" u="none" strike="noStrike">
                          <a:solidFill>
                            <a:srgbClr val="FFFFFF"/>
                          </a:solidFill>
                          <a:effectLst/>
                          <a:latin typeface="Calibri"/>
                        </a:rPr>
                        <a:t>RANKING</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800" b="1" i="0" u="none" strike="noStrike">
                          <a:solidFill>
                            <a:srgbClr val="000000"/>
                          </a:solidFill>
                          <a:effectLst/>
                          <a:latin typeface="Calibri"/>
                        </a:rPr>
                        <a:t>COST EFFECTIVENESS RATIO</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en-US" sz="800" b="1" i="0" u="none" strike="noStrike">
                          <a:solidFill>
                            <a:srgbClr val="000000"/>
                          </a:solidFill>
                          <a:effectLst/>
                          <a:latin typeface="Calibri"/>
                        </a:rPr>
                        <a:t>RANKING</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533400">
                <a:tc>
                  <a:txBody>
                    <a:bodyPr/>
                    <a:lstStyle/>
                    <a:p>
                      <a:pPr algn="ctr" rtl="0" fontAlgn="ctr"/>
                      <a:r>
                        <a:rPr lang="en-US" sz="800" b="0" i="0" u="none" strike="noStrike">
                          <a:solidFill>
                            <a:srgbClr val="000000"/>
                          </a:solidFill>
                          <a:effectLst/>
                          <a:latin typeface="Calibri"/>
                        </a:rPr>
                        <a:t>FFY12</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394,809</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11</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$647,282,139 </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11</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96.53%</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13</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86.59%</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19</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61.67%</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27</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66.44%</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14</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6.83</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11</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600">
                <a:tc>
                  <a:txBody>
                    <a:bodyPr/>
                    <a:lstStyle/>
                    <a:p>
                      <a:pPr algn="ctr" rtl="0" fontAlgn="ctr"/>
                      <a:r>
                        <a:rPr lang="en-US" sz="800" b="0" i="0" u="none" strike="noStrike">
                          <a:solidFill>
                            <a:srgbClr val="000000"/>
                          </a:solidFill>
                          <a:effectLst/>
                          <a:latin typeface="Calibri"/>
                        </a:rPr>
                        <a:t>FFY13</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388,649</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11</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$646,823,263 </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12</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19150F"/>
                          </a:solidFill>
                          <a:effectLst/>
                          <a:latin typeface="Calibri"/>
                        </a:rPr>
                        <a:t>97.15%</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19150F"/>
                          </a:solidFill>
                          <a:effectLst/>
                          <a:latin typeface="Calibri"/>
                        </a:rPr>
                        <a:t>11</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19150F"/>
                          </a:solidFill>
                          <a:effectLst/>
                          <a:latin typeface="Calibri"/>
                        </a:rPr>
                        <a:t>87.03%</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19150F"/>
                          </a:solidFill>
                          <a:effectLst/>
                          <a:latin typeface="Calibri"/>
                        </a:rPr>
                        <a:t>18</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19150F"/>
                          </a:solidFill>
                          <a:effectLst/>
                          <a:latin typeface="Calibri"/>
                        </a:rPr>
                        <a:t>61.48%</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19150F"/>
                          </a:solidFill>
                          <a:effectLst/>
                          <a:latin typeface="Calibri"/>
                        </a:rPr>
                        <a:t>31</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19150F"/>
                          </a:solidFill>
                          <a:effectLst/>
                          <a:latin typeface="Calibri"/>
                        </a:rPr>
                        <a:t>65.87%</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19150F"/>
                          </a:solidFill>
                          <a:effectLst/>
                          <a:latin typeface="Calibri"/>
                        </a:rPr>
                        <a:t>15</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19150F"/>
                          </a:solidFill>
                          <a:effectLst/>
                          <a:latin typeface="Calibri"/>
                        </a:rPr>
                        <a:t>6.47</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13</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400">
                <a:tc>
                  <a:txBody>
                    <a:bodyPr/>
                    <a:lstStyle/>
                    <a:p>
                      <a:pPr algn="ctr" rtl="0" fontAlgn="ctr"/>
                      <a:r>
                        <a:rPr lang="en-US" sz="800" b="0" i="0" u="none" strike="noStrike">
                          <a:solidFill>
                            <a:srgbClr val="000000"/>
                          </a:solidFill>
                          <a:effectLst/>
                          <a:latin typeface="Calibri"/>
                        </a:rPr>
                        <a:t>FFY14</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396,640</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10</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$658,549,802 </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10</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94.15%</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18</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89.36%</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13</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60.90%</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33</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65.19%</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18</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alibri"/>
                        </a:rPr>
                        <a:t>7.65</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alibri"/>
                        </a:rPr>
                        <a:t>8</a:t>
                      </a:r>
                    </a:p>
                  </a:txBody>
                  <a:tcPr marL="7024" marR="7024" marT="7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4256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152400" y="76200"/>
            <a:ext cx="8686800" cy="1066800"/>
          </a:xfrm>
        </p:spPr>
        <p:txBody>
          <a:bodyPr/>
          <a:lstStyle/>
          <a:p>
            <a:r>
              <a:rPr lang="en-US" altLang="en-US" dirty="0" smtClean="0"/>
              <a:t>Conclusion</a:t>
            </a:r>
          </a:p>
        </p:txBody>
      </p:sp>
      <p:sp>
        <p:nvSpPr>
          <p:cNvPr id="5" name="Slide Number Placeholder 1"/>
          <p:cNvSpPr txBox="1">
            <a:spLocks/>
          </p:cNvSpPr>
          <p:nvPr/>
        </p:nvSpPr>
        <p:spPr bwMode="auto">
          <a:xfrm>
            <a:off x="8229600" y="61722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arrow" pitchFamily="34" charset="0"/>
                <a:ea typeface="ＭＳ Ｐゴシック" charset="-128"/>
              </a:defRPr>
            </a:lvl1pPr>
            <a:lvl2pPr marL="742950" indent="-285750" eaLnBrk="0" hangingPunct="0">
              <a:spcBef>
                <a:spcPct val="20000"/>
              </a:spcBef>
              <a:buChar char="–"/>
              <a:defRPr sz="2800">
                <a:solidFill>
                  <a:schemeClr val="tx1"/>
                </a:solidFill>
                <a:latin typeface="Arial Narrow" pitchFamily="34" charset="0"/>
                <a:ea typeface="ＭＳ Ｐゴシック" charset="-128"/>
              </a:defRPr>
            </a:lvl2pPr>
            <a:lvl3pPr marL="1143000" indent="-228600" eaLnBrk="0" hangingPunct="0">
              <a:spcBef>
                <a:spcPct val="20000"/>
              </a:spcBef>
              <a:buChar char="•"/>
              <a:defRPr sz="2400">
                <a:solidFill>
                  <a:schemeClr val="tx1"/>
                </a:solidFill>
                <a:latin typeface="Arial Narrow" pitchFamily="34" charset="0"/>
                <a:ea typeface="ＭＳ Ｐゴシック" charset="-128"/>
              </a:defRPr>
            </a:lvl3pPr>
            <a:lvl4pPr marL="1600200" indent="-228600" eaLnBrk="0" hangingPunct="0">
              <a:spcBef>
                <a:spcPct val="20000"/>
              </a:spcBef>
              <a:buChar char="–"/>
              <a:defRPr sz="2000">
                <a:solidFill>
                  <a:schemeClr val="tx1"/>
                </a:solidFill>
                <a:latin typeface="Arial Narrow" pitchFamily="34" charset="0"/>
                <a:ea typeface="ＭＳ Ｐゴシック" charset="-128"/>
              </a:defRPr>
            </a:lvl4pPr>
            <a:lvl5pPr marL="2057400" indent="-228600" eaLnBrk="0" hangingPunct="0">
              <a:spcBef>
                <a:spcPct val="20000"/>
              </a:spcBef>
              <a:buChar char="»"/>
              <a:defRPr sz="3200">
                <a:solidFill>
                  <a:schemeClr val="tx1"/>
                </a:solidFill>
                <a:latin typeface="Arial Narrow" pitchFamily="34" charset="0"/>
                <a:ea typeface="ＭＳ Ｐゴシック" charset="-128"/>
              </a:defRPr>
            </a:lvl5pPr>
            <a:lvl6pPr marL="25146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6pPr>
            <a:lvl7pPr marL="29718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7pPr>
            <a:lvl8pPr marL="34290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8pPr>
            <a:lvl9pPr marL="3886200" indent="-228600" eaLnBrk="0" fontAlgn="base" hangingPunct="0">
              <a:spcBef>
                <a:spcPct val="20000"/>
              </a:spcBef>
              <a:spcAft>
                <a:spcPct val="0"/>
              </a:spcAft>
              <a:buChar char="»"/>
              <a:defRPr sz="3200">
                <a:solidFill>
                  <a:schemeClr val="tx1"/>
                </a:solidFill>
                <a:latin typeface="Arial Narrow" pitchFamily="34" charset="0"/>
                <a:ea typeface="ＭＳ Ｐゴシック" charset="-128"/>
              </a:defRPr>
            </a:lvl9pPr>
          </a:lstStyle>
          <a:p>
            <a:pPr algn="ctr" eaLnBrk="1" hangingPunct="1">
              <a:spcBef>
                <a:spcPct val="0"/>
              </a:spcBef>
              <a:buFontTx/>
              <a:buNone/>
            </a:pPr>
            <a:fld id="{AAFF8CE2-1EA1-40AC-BCD3-AC8C23A6989C}" type="slidenum">
              <a:rPr lang="en-US" altLang="en-US" sz="1000">
                <a:solidFill>
                  <a:srgbClr val="FFFFFF"/>
                </a:solidFill>
                <a:latin typeface="Arial" charset="0"/>
              </a:rPr>
              <a:pPr algn="ctr" eaLnBrk="1" hangingPunct="1">
                <a:spcBef>
                  <a:spcPct val="0"/>
                </a:spcBef>
                <a:buFontTx/>
                <a:buNone/>
              </a:pPr>
              <a:t>12</a:t>
            </a:fld>
            <a:endParaRPr lang="en-US" altLang="en-US" sz="1000" dirty="0">
              <a:solidFill>
                <a:srgbClr val="FFFFFF"/>
              </a:solidFill>
              <a:latin typeface="Arial" charset="0"/>
            </a:endParaRPr>
          </a:p>
        </p:txBody>
      </p:sp>
      <p:sp>
        <p:nvSpPr>
          <p:cNvPr id="6" name="Rectangle 5"/>
          <p:cNvSpPr/>
          <p:nvPr/>
        </p:nvSpPr>
        <p:spPr>
          <a:xfrm>
            <a:off x="2575296" y="2967335"/>
            <a:ext cx="3993401" cy="923330"/>
          </a:xfrm>
          <a:prstGeom prst="rect">
            <a:avLst/>
          </a:prstGeom>
          <a:noFill/>
        </p:spPr>
        <p:txBody>
          <a:bodyPr wrap="none">
            <a:spAutoFit/>
          </a:bodyPr>
          <a:lstStyle/>
          <a:p>
            <a:pPr algn="ctr">
              <a:defRPr/>
            </a:pPr>
            <a:r>
              <a:rPr lang="en-US" sz="5400" b="1" dirty="0">
                <a:ln w="31550" cmpd="sng">
                  <a:noFill/>
                  <a:prstDash val="solid"/>
                </a:ln>
                <a:solidFill>
                  <a:srgbClr val="35BDB2"/>
                </a:solidFill>
                <a:effectLst>
                  <a:outerShdw blurRad="50800" dist="40000" dir="5400000" algn="tl" rotWithShape="0">
                    <a:srgbClr val="000000">
                      <a:shade val="5000"/>
                      <a:satMod val="120000"/>
                      <a:alpha val="33000"/>
                    </a:srgbClr>
                  </a:outerShdw>
                </a:effectLst>
              </a:rPr>
              <a:t>Questions?</a:t>
            </a:r>
          </a:p>
        </p:txBody>
      </p:sp>
    </p:spTree>
    <p:extLst>
      <p:ext uri="{BB962C8B-B14F-4D97-AF65-F5344CB8AC3E}">
        <p14:creationId xmlns:p14="http://schemas.microsoft.com/office/powerpoint/2010/main" val="2908741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txBox="1">
            <a:spLocks/>
          </p:cNvSpPr>
          <p:nvPr/>
        </p:nvSpPr>
        <p:spPr bwMode="auto">
          <a:xfrm>
            <a:off x="8229600" y="61722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ＭＳ Ｐゴシック" charset="-128"/>
              </a:defRPr>
            </a:lvl1pPr>
            <a:lvl2pPr>
              <a:defRPr sz="2800">
                <a:solidFill>
                  <a:schemeClr val="tx1"/>
                </a:solidFill>
                <a:latin typeface="Arial Narrow" pitchFamily="34" charset="0"/>
                <a:ea typeface="ＭＳ Ｐゴシック" charset="-128"/>
              </a:defRPr>
            </a:lvl2pPr>
            <a:lvl3pPr>
              <a:defRPr sz="2400">
                <a:solidFill>
                  <a:schemeClr val="tx1"/>
                </a:solidFill>
                <a:latin typeface="Arial Narrow" pitchFamily="34" charset="0"/>
                <a:ea typeface="ＭＳ Ｐゴシック" charset="-128"/>
              </a:defRPr>
            </a:lvl3pPr>
            <a:lvl4pPr>
              <a:defRPr sz="2000">
                <a:solidFill>
                  <a:schemeClr val="tx1"/>
                </a:solidFill>
                <a:latin typeface="Arial Narrow" pitchFamily="34" charset="0"/>
                <a:ea typeface="ＭＳ Ｐゴシック" charset="-128"/>
              </a:defRPr>
            </a:lvl4pPr>
            <a:lvl5pPr>
              <a:defRPr sz="3200">
                <a:solidFill>
                  <a:schemeClr val="tx1"/>
                </a:solidFill>
                <a:latin typeface="Arial Narrow" pitchFamily="34" charset="0"/>
                <a:ea typeface="ＭＳ Ｐゴシック" charset="-128"/>
              </a:defRPr>
            </a:lvl5pPr>
            <a:lvl6pPr eaLnBrk="0" hangingPunct="0">
              <a:defRPr sz="3200">
                <a:solidFill>
                  <a:schemeClr val="tx1"/>
                </a:solidFill>
                <a:latin typeface="Arial Narrow" pitchFamily="34" charset="0"/>
                <a:ea typeface="ＭＳ Ｐゴシック" charset="-128"/>
              </a:defRPr>
            </a:lvl6pPr>
            <a:lvl7pPr eaLnBrk="0" hangingPunct="0">
              <a:defRPr sz="3200">
                <a:solidFill>
                  <a:schemeClr val="tx1"/>
                </a:solidFill>
                <a:latin typeface="Arial Narrow" pitchFamily="34" charset="0"/>
                <a:ea typeface="ＭＳ Ｐゴシック" charset="-128"/>
              </a:defRPr>
            </a:lvl7pPr>
            <a:lvl8pPr eaLnBrk="0" hangingPunct="0">
              <a:defRPr sz="3200">
                <a:solidFill>
                  <a:schemeClr val="tx1"/>
                </a:solidFill>
                <a:latin typeface="Arial Narrow" pitchFamily="34" charset="0"/>
                <a:ea typeface="ＭＳ Ｐゴシック" charset="-128"/>
              </a:defRPr>
            </a:lvl8pPr>
            <a:lvl9pPr eaLnBrk="0" hangingPunct="0">
              <a:defRPr sz="3200">
                <a:solidFill>
                  <a:schemeClr val="tx1"/>
                </a:solidFill>
                <a:latin typeface="Arial Narrow" pitchFamily="34" charset="0"/>
                <a:ea typeface="ＭＳ Ｐゴシック" charset="-128"/>
              </a:defRPr>
            </a:lvl9pPr>
          </a:lstStyle>
          <a:p>
            <a:pPr algn="ctr"/>
            <a:fld id="{C582E9B0-F5E6-464D-A48B-8361333D8754}" type="slidenum">
              <a:rPr lang="en-US" altLang="en-US" sz="1000">
                <a:solidFill>
                  <a:srgbClr val="FFFFFF"/>
                </a:solidFill>
                <a:latin typeface="Arial" charset="0"/>
              </a:rPr>
              <a:pPr algn="ctr"/>
              <a:t>2</a:t>
            </a:fld>
            <a:endParaRPr lang="en-US" altLang="en-US" sz="1000" dirty="0">
              <a:solidFill>
                <a:srgbClr val="FFFFFF"/>
              </a:solidFill>
              <a:latin typeface="Arial" charset="0"/>
            </a:endParaRPr>
          </a:p>
        </p:txBody>
      </p:sp>
      <p:sp>
        <p:nvSpPr>
          <p:cNvPr id="16387" name="Rectangle 2"/>
          <p:cNvSpPr>
            <a:spLocks noChangeArrowheads="1"/>
          </p:cNvSpPr>
          <p:nvPr/>
        </p:nvSpPr>
        <p:spPr bwMode="auto">
          <a:xfrm>
            <a:off x="-76200" y="76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9DD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4000" b="1" dirty="0">
                <a:solidFill>
                  <a:schemeClr val="bg1"/>
                </a:solidFill>
                <a:latin typeface="Arial Narrow" pitchFamily="34" charset="0"/>
              </a:rPr>
              <a:t>Vision, Mission and Core Values</a:t>
            </a:r>
          </a:p>
        </p:txBody>
      </p:sp>
      <p:sp>
        <p:nvSpPr>
          <p:cNvPr id="18441" name="Rectangle 3"/>
          <p:cNvSpPr>
            <a:spLocks noChangeArrowheads="1"/>
          </p:cNvSpPr>
          <p:nvPr/>
        </p:nvSpPr>
        <p:spPr bwMode="auto">
          <a:xfrm>
            <a:off x="457200" y="1066800"/>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80000"/>
              </a:lnSpc>
              <a:spcBef>
                <a:spcPct val="20000"/>
              </a:spcBef>
              <a:defRPr/>
            </a:pPr>
            <a:r>
              <a:rPr lang="en-US" sz="2400" b="1" i="1" dirty="0">
                <a:solidFill>
                  <a:srgbClr val="35BDB2"/>
                </a:solidFill>
                <a:effectLst>
                  <a:outerShdw blurRad="38100" dist="38100" dir="2700000" algn="tl">
                    <a:srgbClr val="C0C0C0"/>
                  </a:outerShdw>
                </a:effectLst>
                <a:latin typeface="Arial Narrow" pitchFamily="34" charset="0"/>
              </a:rPr>
              <a:t>Vision </a:t>
            </a:r>
          </a:p>
          <a:p>
            <a:pPr marL="342900" indent="-342900" eaLnBrk="0" hangingPunct="0">
              <a:lnSpc>
                <a:spcPct val="80000"/>
              </a:lnSpc>
              <a:spcBef>
                <a:spcPct val="20000"/>
              </a:spcBef>
              <a:defRPr/>
            </a:pPr>
            <a:r>
              <a:rPr lang="en-US" sz="2000" b="1" dirty="0">
                <a:effectLst>
                  <a:outerShdw blurRad="38100" dist="38100" dir="2700000" algn="tl">
                    <a:srgbClr val="C0C0C0"/>
                  </a:outerShdw>
                </a:effectLst>
                <a:latin typeface="Arial Narrow" pitchFamily="34" charset="0"/>
              </a:rPr>
              <a:t>	Stronger Families for a Stronger Georgia.</a:t>
            </a:r>
          </a:p>
          <a:p>
            <a:pPr marL="342900" indent="-342900" eaLnBrk="0" hangingPunct="0">
              <a:lnSpc>
                <a:spcPct val="80000"/>
              </a:lnSpc>
              <a:spcBef>
                <a:spcPct val="20000"/>
              </a:spcBef>
              <a:defRPr/>
            </a:pPr>
            <a:endParaRPr lang="en-US" sz="800" b="1" dirty="0">
              <a:effectLst>
                <a:outerShdw blurRad="38100" dist="38100" dir="2700000" algn="tl">
                  <a:srgbClr val="C0C0C0"/>
                </a:outerShdw>
              </a:effectLst>
              <a:latin typeface="Arial Narrow" pitchFamily="34" charset="0"/>
            </a:endParaRPr>
          </a:p>
          <a:p>
            <a:pPr marL="342900" indent="-342900" eaLnBrk="0" hangingPunct="0">
              <a:lnSpc>
                <a:spcPct val="80000"/>
              </a:lnSpc>
              <a:spcBef>
                <a:spcPct val="20000"/>
              </a:spcBef>
              <a:defRPr/>
            </a:pPr>
            <a:r>
              <a:rPr lang="en-US" sz="2400" b="1" i="1" dirty="0">
                <a:solidFill>
                  <a:srgbClr val="35BDB2"/>
                </a:solidFill>
                <a:effectLst>
                  <a:outerShdw blurRad="38100" dist="38100" dir="2700000" algn="tl">
                    <a:srgbClr val="C0C0C0"/>
                  </a:outerShdw>
                </a:effectLst>
                <a:latin typeface="Arial Narrow" pitchFamily="34" charset="0"/>
              </a:rPr>
              <a:t>Mission</a:t>
            </a:r>
            <a:endParaRPr lang="en-US" sz="2400" b="1" dirty="0">
              <a:solidFill>
                <a:srgbClr val="35BDB2"/>
              </a:solidFill>
              <a:latin typeface="Arial Narrow" pitchFamily="34" charset="0"/>
            </a:endParaRPr>
          </a:p>
          <a:p>
            <a:pPr marL="342900" indent="-342900" eaLnBrk="0" hangingPunct="0">
              <a:lnSpc>
                <a:spcPct val="80000"/>
              </a:lnSpc>
              <a:spcBef>
                <a:spcPct val="20000"/>
              </a:spcBef>
              <a:defRPr/>
            </a:pPr>
            <a:r>
              <a:rPr lang="en-US" sz="2000" b="1" dirty="0">
                <a:latin typeface="Arial Narrow" pitchFamily="34" charset="0"/>
              </a:rPr>
              <a:t>	Strengthen Georgia by providing Individuals and Families access to services that promote self-sufficiency, independence, and protect Georgia's vulnerable children and adults.</a:t>
            </a:r>
          </a:p>
          <a:p>
            <a:pPr marL="342900" indent="-342900" eaLnBrk="0" hangingPunct="0">
              <a:lnSpc>
                <a:spcPct val="80000"/>
              </a:lnSpc>
              <a:spcBef>
                <a:spcPct val="20000"/>
              </a:spcBef>
              <a:defRPr/>
            </a:pPr>
            <a:endParaRPr lang="en-US" sz="800" b="1" i="1" dirty="0">
              <a:effectLst>
                <a:outerShdw blurRad="38100" dist="38100" dir="2700000" algn="tl">
                  <a:srgbClr val="C0C0C0"/>
                </a:outerShdw>
              </a:effectLst>
              <a:latin typeface="Arial Narrow" pitchFamily="34" charset="0"/>
            </a:endParaRPr>
          </a:p>
          <a:p>
            <a:pPr marL="342900" indent="-342900" eaLnBrk="0" hangingPunct="0">
              <a:lnSpc>
                <a:spcPct val="80000"/>
              </a:lnSpc>
              <a:spcBef>
                <a:spcPct val="20000"/>
              </a:spcBef>
              <a:defRPr/>
            </a:pPr>
            <a:r>
              <a:rPr lang="en-US" sz="2400" b="1" i="1" dirty="0">
                <a:solidFill>
                  <a:srgbClr val="35BDB2"/>
                </a:solidFill>
                <a:effectLst>
                  <a:outerShdw blurRad="38100" dist="38100" dir="2700000" algn="tl">
                    <a:srgbClr val="C0C0C0"/>
                  </a:outerShdw>
                </a:effectLst>
                <a:latin typeface="Arial Narrow" pitchFamily="34" charset="0"/>
              </a:rPr>
              <a:t>Core Values</a:t>
            </a:r>
            <a:endParaRPr lang="en-US" sz="2400" b="1" dirty="0">
              <a:solidFill>
                <a:srgbClr val="35BDB2"/>
              </a:solidFill>
              <a:latin typeface="Arial Narrow" pitchFamily="34" charset="0"/>
            </a:endParaRPr>
          </a:p>
          <a:p>
            <a:pPr marL="342900" indent="-342900" eaLnBrk="0" hangingPunct="0">
              <a:lnSpc>
                <a:spcPct val="80000"/>
              </a:lnSpc>
              <a:spcBef>
                <a:spcPct val="20000"/>
              </a:spcBef>
              <a:buFontTx/>
              <a:buChar char="•"/>
              <a:defRPr/>
            </a:pPr>
            <a:r>
              <a:rPr lang="en-US" sz="2000" b="1" dirty="0">
                <a:latin typeface="Arial Narrow" pitchFamily="34" charset="0"/>
              </a:rPr>
              <a:t>Provide access to resources that offer support and empower Georgians and their families. </a:t>
            </a:r>
          </a:p>
          <a:p>
            <a:pPr marL="342900" indent="-342900" eaLnBrk="0" hangingPunct="0">
              <a:lnSpc>
                <a:spcPct val="80000"/>
              </a:lnSpc>
              <a:spcBef>
                <a:spcPct val="20000"/>
              </a:spcBef>
              <a:buFontTx/>
              <a:buChar char="•"/>
              <a:defRPr/>
            </a:pPr>
            <a:r>
              <a:rPr lang="en-US" sz="2000" b="1" dirty="0">
                <a:latin typeface="Arial Narrow" pitchFamily="34" charset="0"/>
              </a:rPr>
              <a:t>Deliver services professionally and treat all clients with dignity and </a:t>
            </a:r>
            <a:r>
              <a:rPr lang="en-US" sz="2000" b="1" dirty="0" smtClean="0">
                <a:latin typeface="Arial Narrow" pitchFamily="34" charset="0"/>
              </a:rPr>
              <a:t>respect.</a:t>
            </a:r>
          </a:p>
          <a:p>
            <a:pPr marL="342900" indent="-342900" eaLnBrk="0" hangingPunct="0">
              <a:lnSpc>
                <a:spcPct val="80000"/>
              </a:lnSpc>
              <a:spcBef>
                <a:spcPct val="20000"/>
              </a:spcBef>
              <a:buFontTx/>
              <a:buChar char="•"/>
              <a:defRPr/>
            </a:pPr>
            <a:r>
              <a:rPr lang="en-US" sz="2000" b="1" dirty="0" smtClean="0">
                <a:latin typeface="Arial Narrow" pitchFamily="34" charset="0"/>
              </a:rPr>
              <a:t>Manage </a:t>
            </a:r>
            <a:r>
              <a:rPr lang="en-US" sz="2000" b="1" dirty="0">
                <a:latin typeface="Arial Narrow" pitchFamily="34" charset="0"/>
              </a:rPr>
              <a:t>business operations effectively and efficiently by aligning resources across the agency. </a:t>
            </a:r>
          </a:p>
          <a:p>
            <a:pPr marL="342900" indent="-342900" eaLnBrk="0" hangingPunct="0">
              <a:lnSpc>
                <a:spcPct val="80000"/>
              </a:lnSpc>
              <a:spcBef>
                <a:spcPct val="20000"/>
              </a:spcBef>
              <a:buFontTx/>
              <a:buChar char="•"/>
              <a:defRPr/>
            </a:pPr>
            <a:r>
              <a:rPr lang="en-US" sz="2000" b="1" dirty="0">
                <a:latin typeface="Arial Narrow" pitchFamily="34" charset="0"/>
              </a:rPr>
              <a:t>Promote accountability, transparency and quality in all services we deliver and programs we administer. </a:t>
            </a:r>
          </a:p>
          <a:p>
            <a:pPr marL="342900" indent="-342900" eaLnBrk="0" hangingPunct="0">
              <a:lnSpc>
                <a:spcPct val="80000"/>
              </a:lnSpc>
              <a:spcBef>
                <a:spcPct val="20000"/>
              </a:spcBef>
              <a:buFontTx/>
              <a:buChar char="•"/>
              <a:defRPr/>
            </a:pPr>
            <a:r>
              <a:rPr lang="en-US" sz="2000" b="1" dirty="0">
                <a:latin typeface="Arial Narrow" pitchFamily="34" charset="0"/>
              </a:rPr>
              <a:t>Develop our employees at all levels of the agency.</a:t>
            </a:r>
            <a:r>
              <a:rPr lang="en-US" sz="2000" dirty="0">
                <a:latin typeface="Arial Narrow" pitchFamily="34" charset="0"/>
              </a:rPr>
              <a:t> </a:t>
            </a:r>
          </a:p>
        </p:txBody>
      </p:sp>
    </p:spTree>
    <p:extLst>
      <p:ext uri="{BB962C8B-B14F-4D97-AF65-F5344CB8AC3E}">
        <p14:creationId xmlns:p14="http://schemas.microsoft.com/office/powerpoint/2010/main" val="1888916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bwMode="auto">
          <a:xfrm>
            <a:off x="8229600" y="61722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ＭＳ Ｐゴシック" charset="-128"/>
              </a:defRPr>
            </a:lvl1pPr>
            <a:lvl2pPr>
              <a:defRPr sz="2800">
                <a:solidFill>
                  <a:schemeClr val="tx1"/>
                </a:solidFill>
                <a:latin typeface="Arial Narrow" pitchFamily="34" charset="0"/>
                <a:ea typeface="ＭＳ Ｐゴシック" charset="-128"/>
              </a:defRPr>
            </a:lvl2pPr>
            <a:lvl3pPr>
              <a:defRPr sz="2400">
                <a:solidFill>
                  <a:schemeClr val="tx1"/>
                </a:solidFill>
                <a:latin typeface="Arial Narrow" pitchFamily="34" charset="0"/>
                <a:ea typeface="ＭＳ Ｐゴシック" charset="-128"/>
              </a:defRPr>
            </a:lvl3pPr>
            <a:lvl4pPr>
              <a:defRPr sz="2000">
                <a:solidFill>
                  <a:schemeClr val="tx1"/>
                </a:solidFill>
                <a:latin typeface="Arial Narrow" pitchFamily="34" charset="0"/>
                <a:ea typeface="ＭＳ Ｐゴシック" charset="-128"/>
              </a:defRPr>
            </a:lvl4pPr>
            <a:lvl5pPr>
              <a:defRPr sz="3200">
                <a:solidFill>
                  <a:schemeClr val="tx1"/>
                </a:solidFill>
                <a:latin typeface="Arial Narrow" pitchFamily="34" charset="0"/>
                <a:ea typeface="ＭＳ Ｐゴシック" charset="-128"/>
              </a:defRPr>
            </a:lvl5pPr>
            <a:lvl6pPr eaLnBrk="0" hangingPunct="0">
              <a:defRPr sz="3200">
                <a:solidFill>
                  <a:schemeClr val="tx1"/>
                </a:solidFill>
                <a:latin typeface="Arial Narrow" pitchFamily="34" charset="0"/>
                <a:ea typeface="ＭＳ Ｐゴシック" charset="-128"/>
              </a:defRPr>
            </a:lvl6pPr>
            <a:lvl7pPr eaLnBrk="0" hangingPunct="0">
              <a:defRPr sz="3200">
                <a:solidFill>
                  <a:schemeClr val="tx1"/>
                </a:solidFill>
                <a:latin typeface="Arial Narrow" pitchFamily="34" charset="0"/>
                <a:ea typeface="ＭＳ Ｐゴシック" charset="-128"/>
              </a:defRPr>
            </a:lvl7pPr>
            <a:lvl8pPr eaLnBrk="0" hangingPunct="0">
              <a:defRPr sz="3200">
                <a:solidFill>
                  <a:schemeClr val="tx1"/>
                </a:solidFill>
                <a:latin typeface="Arial Narrow" pitchFamily="34" charset="0"/>
                <a:ea typeface="ＭＳ Ｐゴシック" charset="-128"/>
              </a:defRPr>
            </a:lvl8pPr>
            <a:lvl9pPr eaLnBrk="0" hangingPunct="0">
              <a:defRPr sz="3200">
                <a:solidFill>
                  <a:schemeClr val="tx1"/>
                </a:solidFill>
                <a:latin typeface="Arial Narrow" pitchFamily="34" charset="0"/>
                <a:ea typeface="ＭＳ Ｐゴシック" charset="-128"/>
              </a:defRPr>
            </a:lvl9pPr>
          </a:lstStyle>
          <a:p>
            <a:pPr algn="ctr"/>
            <a:fld id="{C582E9B0-F5E6-464D-A48B-8361333D8754}" type="slidenum">
              <a:rPr lang="en-US" altLang="en-US" sz="1000">
                <a:solidFill>
                  <a:srgbClr val="FFFFFF"/>
                </a:solidFill>
                <a:latin typeface="Arial" charset="0"/>
              </a:rPr>
              <a:pPr algn="ctr"/>
              <a:t>3</a:t>
            </a:fld>
            <a:endParaRPr lang="en-US" altLang="en-US" sz="1000" dirty="0">
              <a:solidFill>
                <a:srgbClr val="FFFFFF"/>
              </a:solidFill>
              <a:latin typeface="Arial" charset="0"/>
            </a:endParaRPr>
          </a:p>
        </p:txBody>
      </p:sp>
      <p:sp>
        <p:nvSpPr>
          <p:cNvPr id="9" name="Title 3"/>
          <p:cNvSpPr>
            <a:spLocks noGrp="1"/>
          </p:cNvSpPr>
          <p:nvPr>
            <p:ph type="title"/>
          </p:nvPr>
        </p:nvSpPr>
        <p:spPr>
          <a:xfrm>
            <a:off x="-12700" y="381000"/>
            <a:ext cx="9144000" cy="533400"/>
          </a:xfrm>
        </p:spPr>
        <p:txBody>
          <a:bodyPr/>
          <a:lstStyle/>
          <a:p>
            <a:pPr algn="ctr" eaLnBrk="1" hangingPunct="1"/>
            <a:r>
              <a:rPr lang="en-US" altLang="en-US" sz="2800" dirty="0" smtClean="0">
                <a:latin typeface="Calibri" pitchFamily="34" charset="0"/>
              </a:rPr>
              <a:t> </a:t>
            </a:r>
            <a:r>
              <a:rPr lang="en-US" altLang="en-US" dirty="0" smtClean="0"/>
              <a:t>Table of Contents</a:t>
            </a:r>
          </a:p>
        </p:txBody>
      </p:sp>
      <p:graphicFrame>
        <p:nvGraphicFramePr>
          <p:cNvPr id="2" name="Table 1"/>
          <p:cNvGraphicFramePr>
            <a:graphicFrameLocks noGrp="1"/>
          </p:cNvGraphicFramePr>
          <p:nvPr>
            <p:extLst>
              <p:ext uri="{D42A27DB-BD31-4B8C-83A1-F6EECF244321}">
                <p14:modId xmlns:p14="http://schemas.microsoft.com/office/powerpoint/2010/main" val="1404310964"/>
              </p:ext>
            </p:extLst>
          </p:nvPr>
        </p:nvGraphicFramePr>
        <p:xfrm>
          <a:off x="457200" y="1219200"/>
          <a:ext cx="8077200" cy="4114800"/>
        </p:xfrm>
        <a:graphic>
          <a:graphicData uri="http://schemas.openxmlformats.org/drawingml/2006/table">
            <a:tbl>
              <a:tblPr firstRow="1" bandRow="1">
                <a:tableStyleId>{0505E3EF-67EA-436B-97B2-0124C06EBD24}</a:tableStyleId>
              </a:tblPr>
              <a:tblGrid>
                <a:gridCol w="4648200"/>
                <a:gridCol w="3429000"/>
              </a:tblGrid>
              <a:tr h="370840">
                <a:tc>
                  <a:txBody>
                    <a:bodyPr/>
                    <a:lstStyle/>
                    <a:p>
                      <a:r>
                        <a:rPr lang="en-US" sz="2400" b="0" dirty="0" smtClean="0"/>
                        <a:t>Audit &amp; Incentives</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Slide 4</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b="0" dirty="0" smtClean="0"/>
                        <a:t>Locate</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Slide 5</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b="0" dirty="0" smtClean="0"/>
                        <a:t>Paternity Establishment</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Slide 6</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b="0" dirty="0" smtClean="0"/>
                        <a:t>Court</a:t>
                      </a:r>
                      <a:r>
                        <a:rPr lang="en-US" sz="2400" b="0" baseline="0" dirty="0" smtClean="0"/>
                        <a:t> Order Establishment</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Slide</a:t>
                      </a:r>
                      <a:r>
                        <a:rPr lang="en-US" sz="2400" b="0" baseline="0" dirty="0" smtClean="0"/>
                        <a:t> 7</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b="0" dirty="0" smtClean="0"/>
                        <a:t>Enforcement – Current Support</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Slide 8</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b="0" dirty="0" smtClean="0"/>
                        <a:t>Enforcement</a:t>
                      </a:r>
                      <a:r>
                        <a:rPr lang="en-US" sz="2400" b="0" baseline="0" dirty="0" smtClean="0"/>
                        <a:t> – Arrears</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Slide</a:t>
                      </a:r>
                      <a:r>
                        <a:rPr lang="en-US" sz="2400" b="0" baseline="0" dirty="0" smtClean="0"/>
                        <a:t> 9</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b="0" dirty="0" smtClean="0"/>
                        <a:t>Financial – Undistributed Collections</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Slide</a:t>
                      </a:r>
                      <a:r>
                        <a:rPr lang="en-US" sz="2400" b="0" baseline="0" dirty="0" smtClean="0"/>
                        <a:t> 10</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b="0" dirty="0" smtClean="0"/>
                        <a:t>Georgia National</a:t>
                      </a:r>
                      <a:r>
                        <a:rPr lang="en-US" sz="2400" b="0" baseline="0" dirty="0" smtClean="0"/>
                        <a:t> Rankings</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Slide</a:t>
                      </a:r>
                      <a:r>
                        <a:rPr lang="en-US" sz="2400" b="0" baseline="0" dirty="0" smtClean="0"/>
                        <a:t> 11</a:t>
                      </a:r>
                      <a:endParaRPr lang="en-US"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Questions</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smtClean="0"/>
                        <a:t>Slide</a:t>
                      </a:r>
                      <a:r>
                        <a:rPr lang="en-US" sz="2400" b="0" baseline="0" dirty="0" smtClean="0"/>
                        <a:t> 12</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5108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Elbow Connector 75"/>
          <p:cNvCxnSpPr/>
          <p:nvPr/>
        </p:nvCxnSpPr>
        <p:spPr>
          <a:xfrm rot="5400000">
            <a:off x="5238752" y="3181351"/>
            <a:ext cx="2971798" cy="1485900"/>
          </a:xfrm>
          <a:prstGeom prst="bentConnector3">
            <a:avLst>
              <a:gd name="adj1" fmla="val 94872"/>
            </a:avLst>
          </a:prstGeom>
          <a:ln>
            <a:tailEnd type="none"/>
          </a:ln>
        </p:spPr>
        <p:style>
          <a:lnRef idx="1">
            <a:schemeClr val="dk1"/>
          </a:lnRef>
          <a:fillRef idx="0">
            <a:schemeClr val="dk1"/>
          </a:fillRef>
          <a:effectRef idx="0">
            <a:schemeClr val="dk1"/>
          </a:effectRef>
          <a:fontRef idx="minor">
            <a:schemeClr val="tx1"/>
          </a:fontRef>
        </p:style>
      </p:cxnSp>
      <p:cxnSp>
        <p:nvCxnSpPr>
          <p:cNvPr id="5" name="Straight Connector 4"/>
          <p:cNvCxnSpPr>
            <a:stCxn id="9" idx="3"/>
            <a:endCxn id="20" idx="1"/>
          </p:cNvCxnSpPr>
          <p:nvPr/>
        </p:nvCxnSpPr>
        <p:spPr>
          <a:xfrm>
            <a:off x="3657600" y="1828800"/>
            <a:ext cx="3124200" cy="0"/>
          </a:xfrm>
          <a:prstGeom prst="line">
            <a:avLst/>
          </a:prstGeom>
        </p:spPr>
        <p:style>
          <a:lnRef idx="1">
            <a:schemeClr val="dk1"/>
          </a:lnRef>
          <a:fillRef idx="0">
            <a:schemeClr val="dk1"/>
          </a:fillRef>
          <a:effectRef idx="0">
            <a:schemeClr val="dk1"/>
          </a:effectRef>
          <a:fontRef idx="minor">
            <a:schemeClr val="tx1"/>
          </a:fontRef>
        </p:style>
      </p:cxnSp>
      <p:sp>
        <p:nvSpPr>
          <p:cNvPr id="12" name="Line 12"/>
          <p:cNvSpPr>
            <a:spLocks noChangeShapeType="1"/>
          </p:cNvSpPr>
          <p:nvPr/>
        </p:nvSpPr>
        <p:spPr bwMode="auto">
          <a:xfrm>
            <a:off x="2514600" y="1838325"/>
            <a:ext cx="228600" cy="0"/>
          </a:xfrm>
          <a:prstGeom prst="line">
            <a:avLst/>
          </a:prstGeom>
          <a:noFill/>
          <a:ln w="9525">
            <a:solidFill>
              <a:schemeClr val="tx1"/>
            </a:solidFill>
            <a:round/>
            <a:headEnd/>
            <a:tailEnd type="triangle" w="med" len="med"/>
          </a:ln>
          <a:effectLst/>
        </p:spPr>
        <p:txBody>
          <a:bodyPr/>
          <a:lstStyle/>
          <a:p>
            <a:endParaRPr lang="en-US" dirty="0"/>
          </a:p>
        </p:txBody>
      </p:sp>
      <p:sp>
        <p:nvSpPr>
          <p:cNvPr id="8194" name="Rectangle 2"/>
          <p:cNvSpPr>
            <a:spLocks noGrp="1" noChangeArrowheads="1"/>
          </p:cNvSpPr>
          <p:nvPr>
            <p:ph type="title"/>
          </p:nvPr>
        </p:nvSpPr>
        <p:spPr>
          <a:xfrm>
            <a:off x="186267" y="304800"/>
            <a:ext cx="8424334" cy="685800"/>
          </a:xfrm>
        </p:spPr>
        <p:txBody>
          <a:bodyPr/>
          <a:lstStyle/>
          <a:p>
            <a:pPr algn="ctr" eaLnBrk="1" hangingPunct="1"/>
            <a:r>
              <a:rPr lang="en-US" dirty="0" smtClean="0"/>
              <a:t>Audit &amp; Incentives</a:t>
            </a:r>
          </a:p>
        </p:txBody>
      </p:sp>
      <p:sp>
        <p:nvSpPr>
          <p:cNvPr id="6" name="Text Box 66"/>
          <p:cNvSpPr txBox="1">
            <a:spLocks noChangeArrowheads="1"/>
          </p:cNvSpPr>
          <p:nvPr/>
        </p:nvSpPr>
        <p:spPr bwMode="auto">
          <a:xfrm>
            <a:off x="914400" y="6096000"/>
            <a:ext cx="64008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bg1"/>
                </a:solidFill>
              </a:rPr>
              <a:t>          Georgia Department of Human </a:t>
            </a:r>
            <a:r>
              <a:rPr lang="en-US" sz="2000" b="1" dirty="0" smtClean="0">
                <a:solidFill>
                  <a:schemeClr val="bg1"/>
                </a:solidFill>
              </a:rPr>
              <a:t>Services</a:t>
            </a:r>
            <a:endParaRPr lang="en-US" sz="2000" b="1" dirty="0"/>
          </a:p>
        </p:txBody>
      </p:sp>
      <p:sp>
        <p:nvSpPr>
          <p:cNvPr id="7" name="Rectangle 4"/>
          <p:cNvSpPr>
            <a:spLocks noChangeArrowheads="1"/>
          </p:cNvSpPr>
          <p:nvPr/>
        </p:nvSpPr>
        <p:spPr bwMode="auto">
          <a:xfrm>
            <a:off x="3810000" y="1085850"/>
            <a:ext cx="1295400" cy="1504950"/>
          </a:xfrm>
          <a:prstGeom prst="rect">
            <a:avLst/>
          </a:prstGeom>
          <a:ln>
            <a:headEnd/>
            <a:tailEnd/>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tIns="0" rIns="0" bIns="0"/>
          <a:lstStyle/>
          <a:p>
            <a:pPr>
              <a:spcBef>
                <a:spcPct val="20000"/>
              </a:spcBef>
            </a:pPr>
            <a:r>
              <a:rPr lang="en-US" sz="1600" b="1" dirty="0">
                <a:solidFill>
                  <a:schemeClr val="accent1">
                    <a:lumMod val="25000"/>
                  </a:schemeClr>
                </a:solidFill>
              </a:rPr>
              <a:t>Locate</a:t>
            </a:r>
          </a:p>
          <a:p>
            <a:pPr>
              <a:spcBef>
                <a:spcPct val="20000"/>
              </a:spcBef>
            </a:pPr>
            <a:r>
              <a:rPr lang="en-US" sz="1200" dirty="0" smtClean="0">
                <a:solidFill>
                  <a:schemeClr val="accent1">
                    <a:lumMod val="25000"/>
                  </a:schemeClr>
                </a:solidFill>
                <a:latin typeface="+mn-lt"/>
              </a:rPr>
              <a:t>Automated Interfaces </a:t>
            </a:r>
            <a:r>
              <a:rPr lang="en-US" sz="1200" dirty="0">
                <a:solidFill>
                  <a:schemeClr val="accent1">
                    <a:lumMod val="25000"/>
                  </a:schemeClr>
                </a:solidFill>
                <a:latin typeface="+mn-lt"/>
              </a:rPr>
              <a:t>and Manual Searches are performed to locate Non-Custodial Parents</a:t>
            </a:r>
          </a:p>
        </p:txBody>
      </p:sp>
      <p:sp>
        <p:nvSpPr>
          <p:cNvPr id="8" name="Rectangle 5"/>
          <p:cNvSpPr>
            <a:spLocks noChangeArrowheads="1"/>
          </p:cNvSpPr>
          <p:nvPr/>
        </p:nvSpPr>
        <p:spPr bwMode="auto">
          <a:xfrm>
            <a:off x="5270500" y="1409700"/>
            <a:ext cx="1371600" cy="838200"/>
          </a:xfrm>
          <a:prstGeom prst="rect">
            <a:avLst/>
          </a:prstGeom>
          <a:ln>
            <a:headEnd/>
            <a:tailEnd/>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tIns="0" rIns="0" bIns="0"/>
          <a:lstStyle/>
          <a:p>
            <a:pPr>
              <a:spcBef>
                <a:spcPts val="0"/>
              </a:spcBef>
            </a:pPr>
            <a:r>
              <a:rPr lang="en-US" sz="1600" b="1" dirty="0">
                <a:solidFill>
                  <a:schemeClr val="accent1">
                    <a:lumMod val="25000"/>
                  </a:schemeClr>
                </a:solidFill>
              </a:rPr>
              <a:t>Paternity</a:t>
            </a:r>
          </a:p>
          <a:p>
            <a:pPr>
              <a:spcBef>
                <a:spcPts val="0"/>
              </a:spcBef>
            </a:pPr>
            <a:r>
              <a:rPr lang="en-US" sz="1600" b="1" dirty="0">
                <a:solidFill>
                  <a:schemeClr val="accent1">
                    <a:lumMod val="25000"/>
                  </a:schemeClr>
                </a:solidFill>
              </a:rPr>
              <a:t>Establishment</a:t>
            </a:r>
            <a:endParaRPr lang="en-US" sz="1600" dirty="0">
              <a:solidFill>
                <a:schemeClr val="accent1">
                  <a:lumMod val="25000"/>
                </a:schemeClr>
              </a:solidFill>
            </a:endParaRPr>
          </a:p>
          <a:p>
            <a:pPr>
              <a:spcBef>
                <a:spcPts val="0"/>
              </a:spcBef>
            </a:pPr>
            <a:r>
              <a:rPr lang="en-US" sz="1200" dirty="0" smtClean="0">
                <a:solidFill>
                  <a:schemeClr val="accent1">
                    <a:lumMod val="25000"/>
                  </a:schemeClr>
                </a:solidFill>
                <a:latin typeface="+mn-lt"/>
              </a:rPr>
              <a:t>DNA Paternity Test</a:t>
            </a:r>
            <a:endParaRPr lang="en-US" sz="1200" dirty="0">
              <a:solidFill>
                <a:schemeClr val="accent1">
                  <a:lumMod val="25000"/>
                </a:schemeClr>
              </a:solidFill>
              <a:latin typeface="+mn-lt"/>
            </a:endParaRPr>
          </a:p>
        </p:txBody>
      </p:sp>
      <p:sp>
        <p:nvSpPr>
          <p:cNvPr id="9" name="Rectangle 8"/>
          <p:cNvSpPr>
            <a:spLocks noChangeArrowheads="1"/>
          </p:cNvSpPr>
          <p:nvPr/>
        </p:nvSpPr>
        <p:spPr bwMode="auto">
          <a:xfrm>
            <a:off x="2743200" y="1066800"/>
            <a:ext cx="914400" cy="1524000"/>
          </a:xfrm>
          <a:prstGeom prst="rect">
            <a:avLst/>
          </a:prstGeom>
          <a:ln>
            <a:headEnd/>
            <a:tailEnd/>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91440" tIns="0" rIns="0" bIns="0"/>
          <a:lstStyle/>
          <a:p>
            <a:pPr>
              <a:spcBef>
                <a:spcPts val="0"/>
              </a:spcBef>
            </a:pPr>
            <a:r>
              <a:rPr lang="en-US" sz="1600" b="1" dirty="0">
                <a:solidFill>
                  <a:schemeClr val="accent1">
                    <a:lumMod val="25000"/>
                  </a:schemeClr>
                </a:solidFill>
              </a:rPr>
              <a:t>Intake</a:t>
            </a:r>
          </a:p>
          <a:p>
            <a:pPr>
              <a:spcBef>
                <a:spcPts val="0"/>
              </a:spcBef>
            </a:pPr>
            <a:r>
              <a:rPr lang="en-US" sz="1100" dirty="0">
                <a:solidFill>
                  <a:schemeClr val="accent1">
                    <a:lumMod val="25000"/>
                  </a:schemeClr>
                </a:solidFill>
              </a:rPr>
              <a:t>Applications</a:t>
            </a:r>
          </a:p>
          <a:p>
            <a:pPr>
              <a:spcBef>
                <a:spcPts val="0"/>
              </a:spcBef>
            </a:pPr>
            <a:r>
              <a:rPr lang="en-US" sz="1100" dirty="0" smtClean="0">
                <a:solidFill>
                  <a:schemeClr val="accent1">
                    <a:lumMod val="25000"/>
                  </a:schemeClr>
                </a:solidFill>
              </a:rPr>
              <a:t>Walk-ins</a:t>
            </a:r>
            <a:endParaRPr lang="en-US" sz="1100" dirty="0">
              <a:solidFill>
                <a:schemeClr val="accent1">
                  <a:lumMod val="25000"/>
                </a:schemeClr>
              </a:solidFill>
            </a:endParaRPr>
          </a:p>
          <a:p>
            <a:pPr>
              <a:spcBef>
                <a:spcPts val="0"/>
              </a:spcBef>
            </a:pPr>
            <a:r>
              <a:rPr lang="en-US" sz="1100" dirty="0" smtClean="0">
                <a:solidFill>
                  <a:schemeClr val="accent1">
                    <a:lumMod val="25000"/>
                  </a:schemeClr>
                </a:solidFill>
              </a:rPr>
              <a:t>Mail</a:t>
            </a:r>
            <a:endParaRPr lang="en-US" sz="1100" dirty="0">
              <a:solidFill>
                <a:schemeClr val="accent1">
                  <a:lumMod val="25000"/>
                </a:schemeClr>
              </a:solidFill>
            </a:endParaRPr>
          </a:p>
          <a:p>
            <a:pPr>
              <a:spcBef>
                <a:spcPts val="0"/>
              </a:spcBef>
            </a:pPr>
            <a:r>
              <a:rPr lang="en-US" sz="1100" dirty="0" smtClean="0">
                <a:solidFill>
                  <a:schemeClr val="accent1">
                    <a:lumMod val="25000"/>
                  </a:schemeClr>
                </a:solidFill>
              </a:rPr>
              <a:t>On-line </a:t>
            </a:r>
            <a:r>
              <a:rPr lang="en-US" sz="1100" dirty="0">
                <a:solidFill>
                  <a:schemeClr val="accent1">
                    <a:lumMod val="25000"/>
                  </a:schemeClr>
                </a:solidFill>
              </a:rPr>
              <a:t>Portal</a:t>
            </a:r>
          </a:p>
          <a:p>
            <a:pPr>
              <a:spcBef>
                <a:spcPts val="0"/>
              </a:spcBef>
            </a:pPr>
            <a:r>
              <a:rPr lang="en-US" sz="1100" dirty="0" smtClean="0">
                <a:solidFill>
                  <a:schemeClr val="accent1">
                    <a:lumMod val="25000"/>
                  </a:schemeClr>
                </a:solidFill>
              </a:rPr>
              <a:t>IV-A </a:t>
            </a:r>
            <a:r>
              <a:rPr lang="en-US" sz="1100" dirty="0">
                <a:solidFill>
                  <a:schemeClr val="accent1">
                    <a:lumMod val="25000"/>
                  </a:schemeClr>
                </a:solidFill>
              </a:rPr>
              <a:t>Referrals</a:t>
            </a:r>
          </a:p>
          <a:p>
            <a:pPr>
              <a:spcBef>
                <a:spcPts val="0"/>
              </a:spcBef>
            </a:pPr>
            <a:r>
              <a:rPr lang="en-US" sz="1100" dirty="0" smtClean="0">
                <a:solidFill>
                  <a:schemeClr val="accent1">
                    <a:lumMod val="25000"/>
                  </a:schemeClr>
                </a:solidFill>
              </a:rPr>
              <a:t>Foster </a:t>
            </a:r>
            <a:r>
              <a:rPr lang="en-US" sz="1100" dirty="0">
                <a:solidFill>
                  <a:schemeClr val="accent1">
                    <a:lumMod val="25000"/>
                  </a:schemeClr>
                </a:solidFill>
              </a:rPr>
              <a:t>Care</a:t>
            </a:r>
          </a:p>
          <a:p>
            <a:pPr>
              <a:spcBef>
                <a:spcPts val="0"/>
              </a:spcBef>
            </a:pPr>
            <a:r>
              <a:rPr lang="en-US" sz="1100" dirty="0" smtClean="0">
                <a:solidFill>
                  <a:schemeClr val="accent1">
                    <a:lumMod val="25000"/>
                  </a:schemeClr>
                </a:solidFill>
              </a:rPr>
              <a:t>Referrals</a:t>
            </a:r>
            <a:endParaRPr lang="en-US" sz="1100" dirty="0">
              <a:solidFill>
                <a:schemeClr val="accent1">
                  <a:lumMod val="25000"/>
                </a:schemeClr>
              </a:solidFill>
            </a:endParaRPr>
          </a:p>
          <a:p>
            <a:pPr>
              <a:spcBef>
                <a:spcPts val="0"/>
              </a:spcBef>
            </a:pPr>
            <a:endParaRPr lang="en-US" sz="1600" dirty="0">
              <a:solidFill>
                <a:schemeClr val="accent1">
                  <a:lumMod val="25000"/>
                </a:schemeClr>
              </a:solidFill>
            </a:endParaRPr>
          </a:p>
          <a:p>
            <a:pPr>
              <a:spcBef>
                <a:spcPts val="0"/>
              </a:spcBef>
            </a:pPr>
            <a:r>
              <a:rPr lang="en-US" sz="1600" dirty="0">
                <a:solidFill>
                  <a:schemeClr val="accent1">
                    <a:lumMod val="25000"/>
                  </a:schemeClr>
                </a:solidFill>
              </a:rPr>
              <a:t>  </a:t>
            </a:r>
          </a:p>
        </p:txBody>
      </p:sp>
      <p:sp>
        <p:nvSpPr>
          <p:cNvPr id="19" name="Rectangle 3"/>
          <p:cNvSpPr txBox="1">
            <a:spLocks noChangeArrowheads="1"/>
          </p:cNvSpPr>
          <p:nvPr/>
        </p:nvSpPr>
        <p:spPr bwMode="auto">
          <a:xfrm>
            <a:off x="6438900" y="2590800"/>
            <a:ext cx="2514600" cy="1219200"/>
          </a:xfrm>
          <a:prstGeom prst="rect">
            <a:avLst/>
          </a:prstGeom>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vert="horz" wrap="square" lIns="91440" tIns="0" rIns="0" bIns="0" numCol="1" anchor="t" anchorCtr="0" compatLnSpc="1">
            <a:prstTxWarp prst="textNoShape">
              <a:avLst/>
            </a:prstTxWarp>
          </a:bodyPr>
          <a:lstStyle/>
          <a:p>
            <a:pPr marL="342900" marR="0" lvl="0" indent="-342900" defTabSz="914400" rtl="0" eaLnBrk="0" fontAlgn="base" latinLnBrk="0" hangingPunct="0">
              <a:spcBef>
                <a:spcPts val="0"/>
              </a:spcBef>
              <a:spcAft>
                <a:spcPct val="0"/>
              </a:spcAft>
              <a:buClrTx/>
              <a:buSzTx/>
              <a:tabLst/>
              <a:defRPr/>
            </a:pPr>
            <a:r>
              <a:rPr kumimoji="0" lang="en-US" sz="1600" b="1" i="0" u="none" strike="noStrike" kern="0" cap="none" spc="0" normalizeH="0" baseline="0" noProof="0" dirty="0" smtClean="0">
                <a:ln>
                  <a:noFill/>
                </a:ln>
                <a:solidFill>
                  <a:schemeClr val="accent1">
                    <a:lumMod val="25000"/>
                  </a:schemeClr>
                </a:solidFill>
                <a:effectLst/>
                <a:uLnTx/>
                <a:uFillTx/>
                <a:latin typeface="+mn-lt"/>
                <a:ea typeface="+mn-ea"/>
                <a:cs typeface="+mn-cs"/>
              </a:rPr>
              <a:t>Enforcement</a:t>
            </a:r>
          </a:p>
          <a:p>
            <a:pPr marL="3175" marR="0" lvl="0" indent="-3175" defTabSz="914400" rtl="0" eaLnBrk="0" fontAlgn="base" latinLnBrk="0" hangingPunct="0">
              <a:spcBef>
                <a:spcPts val="0"/>
              </a:spcBef>
              <a:spcAft>
                <a:spcPct val="0"/>
              </a:spcAft>
              <a:buClrTx/>
              <a:buSzTx/>
              <a:tabLst/>
              <a:defRPr/>
            </a:pPr>
            <a:r>
              <a:rPr kumimoji="0" lang="en-US" sz="1200" b="0" i="0" u="none" strike="noStrike" kern="0" cap="none" spc="0" normalizeH="0" baseline="0" noProof="0" dirty="0" smtClean="0">
                <a:ln>
                  <a:noFill/>
                </a:ln>
                <a:solidFill>
                  <a:schemeClr val="accent1">
                    <a:lumMod val="25000"/>
                  </a:schemeClr>
                </a:solidFill>
                <a:effectLst/>
                <a:uLnTx/>
                <a:uFillTx/>
                <a:latin typeface="+mn-lt"/>
                <a:ea typeface="+mn-ea"/>
                <a:cs typeface="+mn-cs"/>
              </a:rPr>
              <a:t>Administrative and Judicial Actions are taken to collect delinquent payments (drivers license suspension, passport denial, tax intercept, lottery winning intercept) etc.</a:t>
            </a:r>
            <a:endParaRPr kumimoji="0" lang="en-US" sz="1200" b="0" i="0" u="none" strike="noStrike" kern="0" cap="none" spc="0" normalizeH="0" baseline="0" noProof="0" dirty="0">
              <a:ln>
                <a:noFill/>
              </a:ln>
              <a:solidFill>
                <a:schemeClr val="accent1">
                  <a:lumMod val="25000"/>
                </a:schemeClr>
              </a:solidFill>
              <a:effectLst/>
              <a:uLnTx/>
              <a:uFillTx/>
              <a:latin typeface="+mn-lt"/>
              <a:ea typeface="+mn-ea"/>
              <a:cs typeface="+mn-cs"/>
            </a:endParaRPr>
          </a:p>
        </p:txBody>
      </p:sp>
      <p:sp>
        <p:nvSpPr>
          <p:cNvPr id="20" name="Rectangle 6"/>
          <p:cNvSpPr>
            <a:spLocks noChangeArrowheads="1"/>
          </p:cNvSpPr>
          <p:nvPr/>
        </p:nvSpPr>
        <p:spPr bwMode="auto">
          <a:xfrm>
            <a:off x="6781800" y="1190625"/>
            <a:ext cx="2171700" cy="1276350"/>
          </a:xfrm>
          <a:prstGeom prst="rect">
            <a:avLst/>
          </a:prstGeom>
          <a:ln>
            <a:headEnd/>
            <a:tailEnd/>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tIns="0" rIns="0" bIns="0"/>
          <a:lstStyle/>
          <a:p>
            <a:pPr>
              <a:spcBef>
                <a:spcPts val="0"/>
              </a:spcBef>
            </a:pPr>
            <a:r>
              <a:rPr lang="en-US" sz="1600" b="1" dirty="0" smtClean="0">
                <a:solidFill>
                  <a:schemeClr val="accent1">
                    <a:lumMod val="25000"/>
                  </a:schemeClr>
                </a:solidFill>
                <a:latin typeface="+mn-lt"/>
              </a:rPr>
              <a:t>Court </a:t>
            </a:r>
            <a:r>
              <a:rPr lang="en-US" sz="1600" b="1" dirty="0">
                <a:solidFill>
                  <a:schemeClr val="accent1">
                    <a:lumMod val="25000"/>
                  </a:schemeClr>
                </a:solidFill>
                <a:latin typeface="+mn-lt"/>
              </a:rPr>
              <a:t>Order Establishment</a:t>
            </a:r>
            <a:endParaRPr lang="en-US" sz="1600" dirty="0">
              <a:solidFill>
                <a:schemeClr val="accent1">
                  <a:lumMod val="25000"/>
                </a:schemeClr>
              </a:solidFill>
              <a:latin typeface="+mn-lt"/>
            </a:endParaRPr>
          </a:p>
          <a:p>
            <a:pPr>
              <a:spcBef>
                <a:spcPts val="0"/>
              </a:spcBef>
            </a:pPr>
            <a:r>
              <a:rPr lang="en-US" sz="1200" dirty="0">
                <a:solidFill>
                  <a:schemeClr val="accent1">
                    <a:lumMod val="25000"/>
                  </a:schemeClr>
                </a:solidFill>
                <a:latin typeface="+mn-lt"/>
              </a:rPr>
              <a:t>Financial </a:t>
            </a:r>
            <a:r>
              <a:rPr lang="en-US" sz="1200" dirty="0" smtClean="0">
                <a:solidFill>
                  <a:schemeClr val="accent1">
                    <a:lumMod val="25000"/>
                  </a:schemeClr>
                </a:solidFill>
                <a:latin typeface="+mn-lt"/>
              </a:rPr>
              <a:t>Support, Medical Support.  </a:t>
            </a:r>
            <a:r>
              <a:rPr lang="en-US" sz="1200" i="1" dirty="0" smtClean="0">
                <a:solidFill>
                  <a:schemeClr val="accent1">
                    <a:lumMod val="25000"/>
                  </a:schemeClr>
                </a:solidFill>
                <a:latin typeface="+mn-lt"/>
              </a:rPr>
              <a:t>Process </a:t>
            </a:r>
            <a:r>
              <a:rPr lang="en-US" sz="1200" i="1" dirty="0">
                <a:solidFill>
                  <a:schemeClr val="accent1">
                    <a:lumMod val="25000"/>
                  </a:schemeClr>
                </a:solidFill>
                <a:latin typeface="+mn-lt"/>
              </a:rPr>
              <a:t>service (Sherriff or private process server)</a:t>
            </a:r>
          </a:p>
          <a:p>
            <a:pPr>
              <a:spcBef>
                <a:spcPct val="20000"/>
              </a:spcBef>
            </a:pPr>
            <a:endParaRPr lang="en-US" sz="2000" i="1" dirty="0">
              <a:solidFill>
                <a:schemeClr val="accent1">
                  <a:lumMod val="25000"/>
                </a:schemeClr>
              </a:solidFill>
            </a:endParaRPr>
          </a:p>
          <a:p>
            <a:pPr>
              <a:spcBef>
                <a:spcPct val="20000"/>
              </a:spcBef>
            </a:pPr>
            <a:endParaRPr lang="en-US" sz="1200" dirty="0">
              <a:solidFill>
                <a:schemeClr val="accent1">
                  <a:lumMod val="25000"/>
                </a:schemeClr>
              </a:solidFill>
            </a:endParaRPr>
          </a:p>
          <a:p>
            <a:pPr algn="ctr">
              <a:spcBef>
                <a:spcPct val="20000"/>
              </a:spcBef>
            </a:pPr>
            <a:endParaRPr lang="en-US" sz="2000" dirty="0">
              <a:solidFill>
                <a:schemeClr val="accent1">
                  <a:lumMod val="25000"/>
                </a:schemeClr>
              </a:solidFill>
            </a:endParaRPr>
          </a:p>
        </p:txBody>
      </p:sp>
      <p:sp>
        <p:nvSpPr>
          <p:cNvPr id="21" name="Rectangle 7"/>
          <p:cNvSpPr>
            <a:spLocks noChangeArrowheads="1"/>
          </p:cNvSpPr>
          <p:nvPr/>
        </p:nvSpPr>
        <p:spPr bwMode="auto">
          <a:xfrm>
            <a:off x="6781800" y="3925511"/>
            <a:ext cx="2171700" cy="762000"/>
          </a:xfrm>
          <a:prstGeom prst="rect">
            <a:avLst/>
          </a:prstGeom>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91440" tIns="0" rIns="0" bIns="0"/>
          <a:lstStyle/>
          <a:p>
            <a:pPr>
              <a:spcBef>
                <a:spcPts val="0"/>
              </a:spcBef>
            </a:pPr>
            <a:r>
              <a:rPr lang="en-US" sz="1600" b="1" dirty="0">
                <a:solidFill>
                  <a:schemeClr val="accent1">
                    <a:lumMod val="25000"/>
                  </a:schemeClr>
                </a:solidFill>
                <a:latin typeface="+mn-lt"/>
              </a:rPr>
              <a:t>Financial</a:t>
            </a:r>
            <a:endParaRPr lang="en-US" sz="1600" dirty="0">
              <a:solidFill>
                <a:schemeClr val="accent1">
                  <a:lumMod val="25000"/>
                </a:schemeClr>
              </a:solidFill>
              <a:latin typeface="+mn-lt"/>
            </a:endParaRPr>
          </a:p>
          <a:p>
            <a:pPr>
              <a:spcBef>
                <a:spcPts val="0"/>
              </a:spcBef>
            </a:pPr>
            <a:r>
              <a:rPr lang="en-US" sz="1200" dirty="0">
                <a:solidFill>
                  <a:schemeClr val="accent1">
                    <a:lumMod val="25000"/>
                  </a:schemeClr>
                </a:solidFill>
                <a:latin typeface="+mn-lt"/>
              </a:rPr>
              <a:t>Centralized Payment Processing by  the Family Support Registry (FSR)</a:t>
            </a:r>
          </a:p>
          <a:p>
            <a:pPr>
              <a:spcBef>
                <a:spcPts val="0"/>
              </a:spcBef>
            </a:pPr>
            <a:endParaRPr lang="en-US" sz="1200" dirty="0">
              <a:solidFill>
                <a:schemeClr val="accent1">
                  <a:lumMod val="25000"/>
                </a:schemeClr>
              </a:solidFill>
              <a:latin typeface="+mn-lt"/>
            </a:endParaRPr>
          </a:p>
          <a:p>
            <a:pPr>
              <a:spcBef>
                <a:spcPts val="0"/>
              </a:spcBef>
            </a:pPr>
            <a:endParaRPr lang="en-US" sz="1200" dirty="0">
              <a:solidFill>
                <a:schemeClr val="accent1">
                  <a:lumMod val="25000"/>
                </a:schemeClr>
              </a:solidFill>
              <a:latin typeface="+mn-lt"/>
            </a:endParaRPr>
          </a:p>
        </p:txBody>
      </p:sp>
      <p:sp>
        <p:nvSpPr>
          <p:cNvPr id="22" name="Rectangle 9"/>
          <p:cNvSpPr>
            <a:spLocks noChangeArrowheads="1"/>
          </p:cNvSpPr>
          <p:nvPr/>
        </p:nvSpPr>
        <p:spPr bwMode="auto">
          <a:xfrm>
            <a:off x="5981700" y="4856789"/>
            <a:ext cx="2971800" cy="838200"/>
          </a:xfrm>
          <a:prstGeom prst="rect">
            <a:avLst/>
          </a:prstGeom>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91440" tIns="0" rIns="0" bIns="0"/>
          <a:lstStyle/>
          <a:p>
            <a:pPr>
              <a:spcBef>
                <a:spcPts val="0"/>
              </a:spcBef>
            </a:pPr>
            <a:r>
              <a:rPr lang="en-US" sz="1600" b="1" dirty="0">
                <a:solidFill>
                  <a:schemeClr val="accent1">
                    <a:lumMod val="25000"/>
                  </a:schemeClr>
                </a:solidFill>
                <a:latin typeface="+mn-lt"/>
              </a:rPr>
              <a:t>Review &amp; Modification</a:t>
            </a:r>
            <a:endParaRPr lang="en-US" sz="1600" dirty="0">
              <a:solidFill>
                <a:schemeClr val="accent1">
                  <a:lumMod val="25000"/>
                </a:schemeClr>
              </a:solidFill>
              <a:latin typeface="+mn-lt"/>
            </a:endParaRPr>
          </a:p>
          <a:p>
            <a:pPr>
              <a:spcBef>
                <a:spcPts val="0"/>
              </a:spcBef>
            </a:pPr>
            <a:r>
              <a:rPr lang="en-US" sz="1200" dirty="0">
                <a:solidFill>
                  <a:schemeClr val="accent1">
                    <a:lumMod val="25000"/>
                  </a:schemeClr>
                </a:solidFill>
                <a:latin typeface="+mn-lt"/>
              </a:rPr>
              <a:t>Administrative and/or Judicial Review of court orders that are 36 months old or older for possible modification of support amount.</a:t>
            </a:r>
          </a:p>
        </p:txBody>
      </p:sp>
      <p:pic>
        <p:nvPicPr>
          <p:cNvPr id="70658" name="Picture 2" descr="C:\BDB JUMP DRIVE\GRAPHICS AND MARKETING\CHILDREN\FROM DCSS WEBSITE APR 2011.bmp"/>
          <p:cNvPicPr>
            <a:picLocks noChangeAspect="1" noChangeArrowheads="1"/>
          </p:cNvPicPr>
          <p:nvPr/>
        </p:nvPicPr>
        <p:blipFill>
          <a:blip r:embed="rId3" cstate="print"/>
          <a:srcRect/>
          <a:stretch>
            <a:fillRect/>
          </a:stretch>
        </p:blipFill>
        <p:spPr bwMode="auto">
          <a:xfrm>
            <a:off x="38100" y="1085850"/>
            <a:ext cx="2552700" cy="1504950"/>
          </a:xfrm>
          <a:prstGeom prst="rect">
            <a:avLst/>
          </a:prstGeom>
          <a:noFill/>
          <a:effectLst>
            <a:softEdge rad="317500"/>
          </a:effectLst>
        </p:spPr>
      </p:pic>
      <p:pic>
        <p:nvPicPr>
          <p:cNvPr id="70659" name="Picture 3" descr="C:\BDB JUMP DRIVE\GRAPHICS AND MARKETING\CHILDREN\FROM DCSS WEBSITE APR 2011 ALSO.bmp"/>
          <p:cNvPicPr>
            <a:picLocks noChangeAspect="1" noChangeArrowheads="1"/>
          </p:cNvPicPr>
          <p:nvPr/>
        </p:nvPicPr>
        <p:blipFill>
          <a:blip r:embed="rId4" cstate="print"/>
          <a:srcRect/>
          <a:stretch>
            <a:fillRect/>
          </a:stretch>
        </p:blipFill>
        <p:spPr bwMode="auto">
          <a:xfrm>
            <a:off x="3848101" y="2820611"/>
            <a:ext cx="2133600" cy="1485900"/>
          </a:xfrm>
          <a:prstGeom prst="rect">
            <a:avLst/>
          </a:prstGeom>
          <a:noFill/>
          <a:effectLst>
            <a:softEdge rad="317500"/>
          </a:effectLst>
        </p:spPr>
      </p:pic>
      <p:sp>
        <p:nvSpPr>
          <p:cNvPr id="62" name="TextBox 61"/>
          <p:cNvSpPr txBox="1"/>
          <p:nvPr/>
        </p:nvSpPr>
        <p:spPr>
          <a:xfrm>
            <a:off x="3048000" y="4311817"/>
            <a:ext cx="2324100" cy="1261884"/>
          </a:xfrm>
          <a:prstGeom prst="rect">
            <a:avLst/>
          </a:prstGeom>
          <a:solidFill>
            <a:srgbClr val="009999">
              <a:alpha val="46000"/>
            </a:srgbClr>
          </a:solidFill>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spcBef>
                <a:spcPts val="0"/>
              </a:spcBef>
              <a:spcAft>
                <a:spcPts val="0"/>
              </a:spcAft>
            </a:pPr>
            <a:r>
              <a:rPr lang="en-US" sz="1600" b="1" dirty="0" smtClean="0">
                <a:solidFill>
                  <a:schemeClr val="tx1"/>
                </a:solidFill>
                <a:latin typeface="+mn-lt"/>
              </a:rPr>
              <a:t>Outreach Programs</a:t>
            </a:r>
          </a:p>
          <a:p>
            <a:pPr algn="just">
              <a:spcBef>
                <a:spcPts val="0"/>
              </a:spcBef>
              <a:spcAft>
                <a:spcPts val="0"/>
              </a:spcAft>
            </a:pPr>
            <a:r>
              <a:rPr lang="en-US" sz="1200" dirty="0" smtClean="0">
                <a:solidFill>
                  <a:schemeClr val="tx1"/>
                </a:solidFill>
                <a:latin typeface="+mn-lt"/>
              </a:rPr>
              <a:t>DCSS </a:t>
            </a:r>
            <a:r>
              <a:rPr lang="en-US" sz="1200" dirty="0">
                <a:solidFill>
                  <a:schemeClr val="tx1"/>
                </a:solidFill>
                <a:latin typeface="+mn-lt"/>
              </a:rPr>
              <a:t>has </a:t>
            </a:r>
            <a:r>
              <a:rPr lang="en-US" sz="1200" dirty="0" smtClean="0">
                <a:solidFill>
                  <a:schemeClr val="tx1"/>
                </a:solidFill>
                <a:latin typeface="+mn-lt"/>
              </a:rPr>
              <a:t>partnered with </a:t>
            </a:r>
            <a:r>
              <a:rPr lang="en-US" sz="1200" dirty="0">
                <a:solidFill>
                  <a:schemeClr val="tx1"/>
                </a:solidFill>
                <a:latin typeface="+mn-lt"/>
              </a:rPr>
              <a:t>other government and community agencies to develop a comprehensive network of </a:t>
            </a:r>
            <a:r>
              <a:rPr lang="en-US" sz="1200" dirty="0" smtClean="0">
                <a:solidFill>
                  <a:schemeClr val="tx1"/>
                </a:solidFill>
                <a:latin typeface="+mn-lt"/>
              </a:rPr>
              <a:t>services to increase child support collections.</a:t>
            </a:r>
            <a:endParaRPr lang="en-US" sz="1200" b="1" dirty="0">
              <a:solidFill>
                <a:schemeClr val="tx1"/>
              </a:solidFill>
              <a:latin typeface="+mn-lt"/>
            </a:endParaRPr>
          </a:p>
        </p:txBody>
      </p:sp>
      <p:sp>
        <p:nvSpPr>
          <p:cNvPr id="26" name="Rectangle 6"/>
          <p:cNvSpPr>
            <a:spLocks noChangeArrowheads="1"/>
          </p:cNvSpPr>
          <p:nvPr/>
        </p:nvSpPr>
        <p:spPr bwMode="auto">
          <a:xfrm>
            <a:off x="185057" y="2877511"/>
            <a:ext cx="2438400" cy="2532689"/>
          </a:xfrm>
          <a:prstGeom prst="rect">
            <a:avLst/>
          </a:prstGeom>
          <a:gradFill>
            <a:gsLst>
              <a:gs pos="0">
                <a:schemeClr val="accent1">
                  <a:lumMod val="90000"/>
                </a:schemeClr>
              </a:gs>
              <a:gs pos="100000">
                <a:schemeClr val="bg1">
                  <a:lumMod val="95000"/>
                </a:schemeClr>
              </a:gs>
            </a:gsLst>
            <a:lin ang="16200000" scaled="0"/>
          </a:gradFill>
          <a:ln>
            <a:headEnd/>
            <a:tailEnd/>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tIns="0" rIns="0" bIns="0"/>
          <a:lstStyle/>
          <a:p>
            <a:pPr lvl="0"/>
            <a:r>
              <a:rPr lang="en-US" sz="1200" dirty="0" smtClean="0">
                <a:solidFill>
                  <a:schemeClr val="tx1"/>
                </a:solidFill>
              </a:rPr>
              <a:t>The </a:t>
            </a:r>
            <a:r>
              <a:rPr lang="en-US" sz="1200" dirty="0" smtClean="0">
                <a:solidFill>
                  <a:schemeClr val="tx1"/>
                </a:solidFill>
              </a:rPr>
              <a:t>Federal Child </a:t>
            </a:r>
            <a:r>
              <a:rPr lang="en-US" sz="1200" dirty="0" smtClean="0">
                <a:solidFill>
                  <a:schemeClr val="tx1"/>
                </a:solidFill>
              </a:rPr>
              <a:t>Support Enforcement Program puts children first by implementation of an incentive funding formula which is </a:t>
            </a:r>
            <a:r>
              <a:rPr lang="en-US" sz="1200" dirty="0">
                <a:solidFill>
                  <a:schemeClr val="tx1"/>
                </a:solidFill>
              </a:rPr>
              <a:t>performance based, encouraging improved program outcomes</a:t>
            </a:r>
            <a:r>
              <a:rPr lang="en-US" sz="1200" dirty="0" smtClean="0">
                <a:solidFill>
                  <a:schemeClr val="tx1"/>
                </a:solidFill>
              </a:rPr>
              <a:t>.</a:t>
            </a:r>
          </a:p>
          <a:p>
            <a:pPr lvl="0"/>
            <a:endParaRPr lang="en-US" sz="1200" dirty="0">
              <a:solidFill>
                <a:schemeClr val="tx1"/>
              </a:solidFill>
            </a:endParaRPr>
          </a:p>
          <a:p>
            <a:r>
              <a:rPr lang="en-US" sz="1200" dirty="0">
                <a:solidFill>
                  <a:schemeClr val="tx1"/>
                </a:solidFill>
              </a:rPr>
              <a:t>In order to insure equity, each </a:t>
            </a:r>
            <a:r>
              <a:rPr lang="en-US" sz="1200" dirty="0" smtClean="0">
                <a:solidFill>
                  <a:schemeClr val="tx1"/>
                </a:solidFill>
              </a:rPr>
              <a:t>State undergoes an audit each year </a:t>
            </a:r>
            <a:r>
              <a:rPr lang="en-US" sz="1200" dirty="0">
                <a:solidFill>
                  <a:schemeClr val="tx1"/>
                </a:solidFill>
              </a:rPr>
              <a:t>on the items used to calculate the incentives. Payment of incentives is contingent on a State’s data being determined complete and reliable by Federal auditors</a:t>
            </a:r>
            <a:r>
              <a:rPr lang="en-US" sz="1200" dirty="0" smtClean="0">
                <a:solidFill>
                  <a:schemeClr val="tx1"/>
                </a:solidFill>
              </a:rPr>
              <a:t>.</a:t>
            </a:r>
            <a:endParaRPr lang="en-US" sz="2000" i="1" dirty="0">
              <a:solidFill>
                <a:schemeClr val="tx1"/>
              </a:solidFill>
            </a:endParaRPr>
          </a:p>
          <a:p>
            <a:pPr>
              <a:spcBef>
                <a:spcPct val="20000"/>
              </a:spcBef>
            </a:pPr>
            <a:endParaRPr lang="en-US" sz="1200" dirty="0">
              <a:solidFill>
                <a:schemeClr val="tx1"/>
              </a:solidFill>
            </a:endParaRPr>
          </a:p>
          <a:p>
            <a:pPr algn="ctr">
              <a:spcBef>
                <a:spcPct val="20000"/>
              </a:spcBef>
            </a:pPr>
            <a:endParaRPr lang="en-US" sz="2000" dirty="0">
              <a:solidFill>
                <a:schemeClr val="tx1"/>
              </a:solidFill>
            </a:endParaRPr>
          </a:p>
        </p:txBody>
      </p:sp>
      <p:sp>
        <p:nvSpPr>
          <p:cNvPr id="42" name="Slide Number Placeholder 1"/>
          <p:cNvSpPr txBox="1">
            <a:spLocks/>
          </p:cNvSpPr>
          <p:nvPr/>
        </p:nvSpPr>
        <p:spPr bwMode="auto">
          <a:xfrm>
            <a:off x="8229600" y="61722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ＭＳ Ｐゴシック" charset="-128"/>
              </a:defRPr>
            </a:lvl1pPr>
            <a:lvl2pPr>
              <a:defRPr sz="2800">
                <a:solidFill>
                  <a:schemeClr val="tx1"/>
                </a:solidFill>
                <a:latin typeface="Arial Narrow" pitchFamily="34" charset="0"/>
                <a:ea typeface="ＭＳ Ｐゴシック" charset="-128"/>
              </a:defRPr>
            </a:lvl2pPr>
            <a:lvl3pPr>
              <a:defRPr sz="2400">
                <a:solidFill>
                  <a:schemeClr val="tx1"/>
                </a:solidFill>
                <a:latin typeface="Arial Narrow" pitchFamily="34" charset="0"/>
                <a:ea typeface="ＭＳ Ｐゴシック" charset="-128"/>
              </a:defRPr>
            </a:lvl3pPr>
            <a:lvl4pPr>
              <a:defRPr sz="2000">
                <a:solidFill>
                  <a:schemeClr val="tx1"/>
                </a:solidFill>
                <a:latin typeface="Arial Narrow" pitchFamily="34" charset="0"/>
                <a:ea typeface="ＭＳ Ｐゴシック" charset="-128"/>
              </a:defRPr>
            </a:lvl4pPr>
            <a:lvl5pPr>
              <a:defRPr sz="3200">
                <a:solidFill>
                  <a:schemeClr val="tx1"/>
                </a:solidFill>
                <a:latin typeface="Arial Narrow" pitchFamily="34" charset="0"/>
                <a:ea typeface="ＭＳ Ｐゴシック" charset="-128"/>
              </a:defRPr>
            </a:lvl5pPr>
            <a:lvl6pPr eaLnBrk="0" hangingPunct="0">
              <a:defRPr sz="3200">
                <a:solidFill>
                  <a:schemeClr val="tx1"/>
                </a:solidFill>
                <a:latin typeface="Arial Narrow" pitchFamily="34" charset="0"/>
                <a:ea typeface="ＭＳ Ｐゴシック" charset="-128"/>
              </a:defRPr>
            </a:lvl6pPr>
            <a:lvl7pPr eaLnBrk="0" hangingPunct="0">
              <a:defRPr sz="3200">
                <a:solidFill>
                  <a:schemeClr val="tx1"/>
                </a:solidFill>
                <a:latin typeface="Arial Narrow" pitchFamily="34" charset="0"/>
                <a:ea typeface="ＭＳ Ｐゴシック" charset="-128"/>
              </a:defRPr>
            </a:lvl7pPr>
            <a:lvl8pPr eaLnBrk="0" hangingPunct="0">
              <a:defRPr sz="3200">
                <a:solidFill>
                  <a:schemeClr val="tx1"/>
                </a:solidFill>
                <a:latin typeface="Arial Narrow" pitchFamily="34" charset="0"/>
                <a:ea typeface="ＭＳ Ｐゴシック" charset="-128"/>
              </a:defRPr>
            </a:lvl8pPr>
            <a:lvl9pPr eaLnBrk="0" hangingPunct="0">
              <a:defRPr sz="3200">
                <a:solidFill>
                  <a:schemeClr val="tx1"/>
                </a:solidFill>
                <a:latin typeface="Arial Narrow" pitchFamily="34" charset="0"/>
                <a:ea typeface="ＭＳ Ｐゴシック" charset="-128"/>
              </a:defRPr>
            </a:lvl9pPr>
          </a:lstStyle>
          <a:p>
            <a:pPr algn="ctr"/>
            <a:fld id="{C582E9B0-F5E6-464D-A48B-8361333D8754}" type="slidenum">
              <a:rPr lang="en-US" altLang="en-US" sz="1000">
                <a:solidFill>
                  <a:srgbClr val="FFFFFF"/>
                </a:solidFill>
                <a:latin typeface="Arial" charset="0"/>
              </a:rPr>
              <a:pPr algn="ctr"/>
              <a:t>4</a:t>
            </a:fld>
            <a:endParaRPr lang="en-US" altLang="en-US" sz="1000" dirty="0">
              <a:solidFill>
                <a:srgbClr val="FFFFFF"/>
              </a:solidFill>
              <a:latin typeface="Arial" charset="0"/>
            </a:endParaRPr>
          </a:p>
        </p:txBody>
      </p:sp>
    </p:spTree>
    <p:extLst>
      <p:ext uri="{BB962C8B-B14F-4D97-AF65-F5344CB8AC3E}">
        <p14:creationId xmlns:p14="http://schemas.microsoft.com/office/powerpoint/2010/main" val="260051969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00"/>
            <a:ext cx="9144000" cy="685800"/>
          </a:xfrm>
        </p:spPr>
        <p:txBody>
          <a:bodyPr/>
          <a:lstStyle/>
          <a:p>
            <a:pPr algn="ctr" eaLnBrk="1" hangingPunct="1"/>
            <a:r>
              <a:rPr lang="en-US" sz="2400" dirty="0" smtClean="0"/>
              <a:t>Locate – State Key Performance Indicator</a:t>
            </a:r>
          </a:p>
        </p:txBody>
      </p:sp>
      <p:sp>
        <p:nvSpPr>
          <p:cNvPr id="6" name="Text Box 66"/>
          <p:cNvSpPr txBox="1">
            <a:spLocks noChangeArrowheads="1"/>
          </p:cNvSpPr>
          <p:nvPr/>
        </p:nvSpPr>
        <p:spPr bwMode="auto">
          <a:xfrm>
            <a:off x="914400" y="6096000"/>
            <a:ext cx="64008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bg1"/>
                </a:solidFill>
              </a:rPr>
              <a:t>          Georgia Department of Human </a:t>
            </a:r>
            <a:r>
              <a:rPr lang="en-US" sz="2000" b="1" dirty="0" smtClean="0">
                <a:solidFill>
                  <a:schemeClr val="bg1"/>
                </a:solidFill>
              </a:rPr>
              <a:t>Services</a:t>
            </a:r>
            <a:endParaRPr lang="en-US" sz="2000" b="1" dirty="0"/>
          </a:p>
        </p:txBody>
      </p:sp>
      <p:sp>
        <p:nvSpPr>
          <p:cNvPr id="2" name="TextBox 1"/>
          <p:cNvSpPr txBox="1"/>
          <p:nvPr/>
        </p:nvSpPr>
        <p:spPr>
          <a:xfrm>
            <a:off x="381000" y="5324733"/>
            <a:ext cx="8077200" cy="461665"/>
          </a:xfrm>
          <a:prstGeom prst="rect">
            <a:avLst/>
          </a:prstGeom>
          <a:noFill/>
        </p:spPr>
        <p:txBody>
          <a:bodyPr wrap="square" rtlCol="0">
            <a:spAutoFit/>
          </a:bodyPr>
          <a:lstStyle/>
          <a:p>
            <a:pPr algn="ctr"/>
            <a:r>
              <a:rPr lang="en-US" sz="2400" dirty="0" smtClean="0"/>
              <a:t>DHS FEDERAL FY15 GOAL = 2.5%</a:t>
            </a:r>
            <a:endParaRPr lang="en-US" sz="2400" dirty="0"/>
          </a:p>
        </p:txBody>
      </p:sp>
      <p:sp>
        <p:nvSpPr>
          <p:cNvPr id="7" name="Slide Number Placeholder 1"/>
          <p:cNvSpPr txBox="1">
            <a:spLocks/>
          </p:cNvSpPr>
          <p:nvPr/>
        </p:nvSpPr>
        <p:spPr bwMode="auto">
          <a:xfrm>
            <a:off x="8229600" y="61722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ＭＳ Ｐゴシック" charset="-128"/>
              </a:defRPr>
            </a:lvl1pPr>
            <a:lvl2pPr>
              <a:defRPr sz="2800">
                <a:solidFill>
                  <a:schemeClr val="tx1"/>
                </a:solidFill>
                <a:latin typeface="Arial Narrow" pitchFamily="34" charset="0"/>
                <a:ea typeface="ＭＳ Ｐゴシック" charset="-128"/>
              </a:defRPr>
            </a:lvl2pPr>
            <a:lvl3pPr>
              <a:defRPr sz="2400">
                <a:solidFill>
                  <a:schemeClr val="tx1"/>
                </a:solidFill>
                <a:latin typeface="Arial Narrow" pitchFamily="34" charset="0"/>
                <a:ea typeface="ＭＳ Ｐゴシック" charset="-128"/>
              </a:defRPr>
            </a:lvl3pPr>
            <a:lvl4pPr>
              <a:defRPr sz="2000">
                <a:solidFill>
                  <a:schemeClr val="tx1"/>
                </a:solidFill>
                <a:latin typeface="Arial Narrow" pitchFamily="34" charset="0"/>
                <a:ea typeface="ＭＳ Ｐゴシック" charset="-128"/>
              </a:defRPr>
            </a:lvl4pPr>
            <a:lvl5pPr>
              <a:defRPr sz="3200">
                <a:solidFill>
                  <a:schemeClr val="tx1"/>
                </a:solidFill>
                <a:latin typeface="Arial Narrow" pitchFamily="34" charset="0"/>
                <a:ea typeface="ＭＳ Ｐゴシック" charset="-128"/>
              </a:defRPr>
            </a:lvl5pPr>
            <a:lvl6pPr eaLnBrk="0" hangingPunct="0">
              <a:defRPr sz="3200">
                <a:solidFill>
                  <a:schemeClr val="tx1"/>
                </a:solidFill>
                <a:latin typeface="Arial Narrow" pitchFamily="34" charset="0"/>
                <a:ea typeface="ＭＳ Ｐゴシック" charset="-128"/>
              </a:defRPr>
            </a:lvl6pPr>
            <a:lvl7pPr eaLnBrk="0" hangingPunct="0">
              <a:defRPr sz="3200">
                <a:solidFill>
                  <a:schemeClr val="tx1"/>
                </a:solidFill>
                <a:latin typeface="Arial Narrow" pitchFamily="34" charset="0"/>
                <a:ea typeface="ＭＳ Ｐゴシック" charset="-128"/>
              </a:defRPr>
            </a:lvl7pPr>
            <a:lvl8pPr eaLnBrk="0" hangingPunct="0">
              <a:defRPr sz="3200">
                <a:solidFill>
                  <a:schemeClr val="tx1"/>
                </a:solidFill>
                <a:latin typeface="Arial Narrow" pitchFamily="34" charset="0"/>
                <a:ea typeface="ＭＳ Ｐゴシック" charset="-128"/>
              </a:defRPr>
            </a:lvl8pPr>
            <a:lvl9pPr eaLnBrk="0" hangingPunct="0">
              <a:defRPr sz="3200">
                <a:solidFill>
                  <a:schemeClr val="tx1"/>
                </a:solidFill>
                <a:latin typeface="Arial Narrow" pitchFamily="34" charset="0"/>
                <a:ea typeface="ＭＳ Ｐゴシック" charset="-128"/>
              </a:defRPr>
            </a:lvl9pPr>
          </a:lstStyle>
          <a:p>
            <a:pPr algn="ctr"/>
            <a:fld id="{C582E9B0-F5E6-464D-A48B-8361333D8754}" type="slidenum">
              <a:rPr lang="en-US" altLang="en-US" sz="1000">
                <a:solidFill>
                  <a:srgbClr val="FFFFFF"/>
                </a:solidFill>
                <a:latin typeface="Arial" charset="0"/>
              </a:rPr>
              <a:pPr algn="ctr"/>
              <a:t>5</a:t>
            </a:fld>
            <a:endParaRPr lang="en-US" altLang="en-US" sz="1000" dirty="0">
              <a:solidFill>
                <a:srgbClr val="FFFFFF"/>
              </a:solidFill>
              <a:latin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42490926"/>
              </p:ext>
            </p:extLst>
          </p:nvPr>
        </p:nvGraphicFramePr>
        <p:xfrm>
          <a:off x="368300" y="1295400"/>
          <a:ext cx="8166100" cy="3810001"/>
        </p:xfrm>
        <a:graphic>
          <a:graphicData uri="http://schemas.openxmlformats.org/drawingml/2006/table">
            <a:tbl>
              <a:tblPr/>
              <a:tblGrid>
                <a:gridCol w="1003300"/>
                <a:gridCol w="596900"/>
                <a:gridCol w="596900"/>
                <a:gridCol w="596900"/>
                <a:gridCol w="596900"/>
                <a:gridCol w="596900"/>
                <a:gridCol w="596900"/>
                <a:gridCol w="596900"/>
                <a:gridCol w="596900"/>
                <a:gridCol w="596900"/>
                <a:gridCol w="596900"/>
                <a:gridCol w="596900"/>
                <a:gridCol w="596900"/>
              </a:tblGrid>
              <a:tr h="514865">
                <a:tc>
                  <a:txBody>
                    <a:bodyPr/>
                    <a:lstStyle/>
                    <a:p>
                      <a:pPr algn="ctr" fontAlgn="ctr"/>
                      <a:r>
                        <a:rPr lang="en-US" sz="1100" b="1" i="0" u="none" strike="noStrike" dirty="0">
                          <a:solidFill>
                            <a:srgbClr val="000000"/>
                          </a:solidFill>
                          <a:effectLst/>
                          <a:latin typeface="Calibri"/>
                        </a:rPr>
                        <a:t>FFY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Oct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sz="1100" b="1" i="0" u="none" strike="noStrike" dirty="0">
                          <a:solidFill>
                            <a:srgbClr val="000000"/>
                          </a:solidFill>
                          <a:effectLst/>
                          <a:latin typeface="Calibri"/>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100" b="1" i="0" u="none" strike="noStrike" dirty="0">
                          <a:solidFill>
                            <a:srgbClr val="000000"/>
                          </a:solidFill>
                          <a:effectLst/>
                          <a:latin typeface="Calibri"/>
                        </a:rPr>
                        <a:t>Dec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en-US" sz="1100" b="1" i="0" u="none" strike="noStrike" dirty="0">
                          <a:solidFill>
                            <a:srgbClr val="000000"/>
                          </a:solidFill>
                          <a:effectLst/>
                          <a:latin typeface="Calibri"/>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en-US" sz="1100" b="1" i="0" u="none" strike="noStrike" dirty="0">
                          <a:solidFill>
                            <a:srgbClr val="000000"/>
                          </a:solidFill>
                          <a:effectLst/>
                          <a:latin typeface="Calibri"/>
                        </a:rPr>
                        <a:t>Feb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ctr"/>
                      <a:r>
                        <a:rPr lang="en-US" sz="1100" b="1" i="0" u="none" strike="noStrike" dirty="0">
                          <a:solidFill>
                            <a:srgbClr val="000000"/>
                          </a:solidFill>
                          <a:effectLst/>
                          <a:latin typeface="Calibri"/>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6F6"/>
                    </a:solidFill>
                  </a:tcPr>
                </a:tc>
                <a:tc>
                  <a:txBody>
                    <a:bodyPr/>
                    <a:lstStyle/>
                    <a:p>
                      <a:pPr algn="ctr" fontAlgn="ctr"/>
                      <a:r>
                        <a:rPr lang="en-US" sz="1100" b="1" i="0" u="none" strike="noStrike" dirty="0">
                          <a:solidFill>
                            <a:srgbClr val="FFFFFF"/>
                          </a:solidFill>
                          <a:effectLst/>
                          <a:latin typeface="Calibri"/>
                        </a:rPr>
                        <a:t>Apr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100" b="1" i="0" u="none" strike="noStrike" dirty="0">
                          <a:solidFill>
                            <a:srgbClr val="000000"/>
                          </a:solidFill>
                          <a:effectLst/>
                          <a:latin typeface="Calibri"/>
                        </a:rPr>
                        <a:t>May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dirty="0">
                          <a:solidFill>
                            <a:srgbClr val="000000"/>
                          </a:solidFill>
                          <a:effectLst/>
                          <a:latin typeface="Calibri"/>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FFFFFF"/>
                          </a:solidFill>
                          <a:effectLst/>
                          <a:latin typeface="Calibri"/>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dirty="0">
                          <a:solidFill>
                            <a:srgbClr val="000000"/>
                          </a:solidFill>
                          <a:effectLst/>
                          <a:latin typeface="Calibri"/>
                        </a:rPr>
                        <a:t>Aug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100" b="1" i="0" u="none" strike="noStrike" dirty="0">
                          <a:solidFill>
                            <a:srgbClr val="FFFFFF"/>
                          </a:solidFill>
                          <a:effectLst/>
                          <a:latin typeface="Calibri"/>
                        </a:rPr>
                        <a:t>Sep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411892">
                <a:tc>
                  <a:txBody>
                    <a:bodyPr/>
                    <a:lstStyle/>
                    <a:p>
                      <a:pPr algn="l" fontAlgn="ctr"/>
                      <a:r>
                        <a:rPr lang="en-US" sz="1100" b="1" i="0" u="none" strike="noStrike" dirty="0">
                          <a:solidFill>
                            <a:srgbClr val="31869B"/>
                          </a:solidFill>
                          <a:effectLst/>
                          <a:latin typeface="Calibri"/>
                        </a:rPr>
                        <a:t>FFY 12</a:t>
                      </a:r>
                      <a:br>
                        <a:rPr lang="en-US" sz="1100" b="1" i="0" u="none" strike="noStrike" dirty="0">
                          <a:solidFill>
                            <a:srgbClr val="31869B"/>
                          </a:solidFill>
                          <a:effectLst/>
                          <a:latin typeface="Calibri"/>
                        </a:rPr>
                      </a:br>
                      <a:r>
                        <a:rPr lang="en-US" sz="1100" b="1" i="0" u="none" strike="noStrike" dirty="0">
                          <a:solidFill>
                            <a:srgbClr val="31869B"/>
                          </a:solidFill>
                          <a:effectLst/>
                          <a:latin typeface="Calibri"/>
                        </a:rPr>
                        <a:t>Case Count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14,443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14,169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14,195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13,985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14,181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14,771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14,928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15,656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16,630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16,421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16,651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16,426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892">
                <a:tc>
                  <a:txBody>
                    <a:bodyPr/>
                    <a:lstStyle/>
                    <a:p>
                      <a:pPr algn="l" fontAlgn="ctr"/>
                      <a:r>
                        <a:rPr lang="en-US" sz="1100" b="1" i="0" u="none" strike="noStrike" dirty="0">
                          <a:solidFill>
                            <a:srgbClr val="31869B"/>
                          </a:solidFill>
                          <a:effectLst/>
                          <a:latin typeface="Calibri"/>
                        </a:rPr>
                        <a:t>FFY 12</a:t>
                      </a:r>
                      <a:br>
                        <a:rPr lang="en-US" sz="1100" b="1" i="0" u="none" strike="noStrike" dirty="0">
                          <a:solidFill>
                            <a:srgbClr val="31869B"/>
                          </a:solidFill>
                          <a:effectLst/>
                          <a:latin typeface="Calibri"/>
                        </a:rPr>
                      </a:br>
                      <a:r>
                        <a:rPr lang="en-US" sz="1100" b="1" i="0" u="none" strike="noStrike" dirty="0">
                          <a:solidFill>
                            <a:srgbClr val="31869B"/>
                          </a:solidFill>
                          <a:effectLst/>
                          <a:latin typeface="Calibri"/>
                        </a:rPr>
                        <a:t>Performance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892">
                <a:tc>
                  <a:txBody>
                    <a:bodyPr/>
                    <a:lstStyle/>
                    <a:p>
                      <a:pPr algn="l" fontAlgn="ctr"/>
                      <a:r>
                        <a:rPr lang="en-US" sz="1100" b="1" i="0" u="none" strike="noStrike" dirty="0">
                          <a:solidFill>
                            <a:srgbClr val="60497A"/>
                          </a:solidFill>
                          <a:effectLst/>
                          <a:latin typeface="Calibri"/>
                        </a:rPr>
                        <a:t>FFY 13</a:t>
                      </a:r>
                      <a:br>
                        <a:rPr lang="en-US" sz="1100" b="1" i="0" u="none" strike="noStrike" dirty="0">
                          <a:solidFill>
                            <a:srgbClr val="60497A"/>
                          </a:solidFill>
                          <a:effectLst/>
                          <a:latin typeface="Calibri"/>
                        </a:rPr>
                      </a:br>
                      <a:r>
                        <a:rPr lang="en-US" sz="1100" b="1" i="0" u="none" strike="noStrike" dirty="0">
                          <a:solidFill>
                            <a:srgbClr val="60497A"/>
                          </a:solidFill>
                          <a:effectLst/>
                          <a:latin typeface="Calibri"/>
                        </a:rPr>
                        <a:t>Case Count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7,950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17,035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16,941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16,739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14,915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14,703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14,124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13,797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13,843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13,684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13,153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12,680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892">
                <a:tc>
                  <a:txBody>
                    <a:bodyPr/>
                    <a:lstStyle/>
                    <a:p>
                      <a:pPr algn="l" fontAlgn="ctr"/>
                      <a:r>
                        <a:rPr lang="en-US" sz="1100" b="1" i="0" u="none" strike="noStrike" dirty="0">
                          <a:solidFill>
                            <a:srgbClr val="60497A"/>
                          </a:solidFill>
                          <a:effectLst/>
                          <a:latin typeface="Calibri"/>
                        </a:rPr>
                        <a:t>FFY 13</a:t>
                      </a:r>
                      <a:br>
                        <a:rPr lang="en-US" sz="1100" b="1" i="0" u="none" strike="noStrike" dirty="0">
                          <a:solidFill>
                            <a:srgbClr val="60497A"/>
                          </a:solidFill>
                          <a:effectLst/>
                          <a:latin typeface="Calibri"/>
                        </a:rPr>
                      </a:br>
                      <a:r>
                        <a:rPr lang="en-US" sz="1100" b="1" i="0" u="none" strike="noStrike" dirty="0">
                          <a:solidFill>
                            <a:srgbClr val="60497A"/>
                          </a:solidFill>
                          <a:effectLst/>
                          <a:latin typeface="Calibri"/>
                        </a:rPr>
                        <a:t>Performance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1.94%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4.08%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892">
                <a:tc>
                  <a:txBody>
                    <a:bodyPr/>
                    <a:lstStyle/>
                    <a:p>
                      <a:pPr algn="l" fontAlgn="ctr"/>
                      <a:r>
                        <a:rPr lang="en-US" sz="1100" b="1" i="0" u="none" strike="noStrike" dirty="0">
                          <a:solidFill>
                            <a:srgbClr val="963634"/>
                          </a:solidFill>
                          <a:effectLst/>
                          <a:latin typeface="Calibri"/>
                        </a:rPr>
                        <a:t>FFY 14</a:t>
                      </a:r>
                      <a:br>
                        <a:rPr lang="en-US" sz="1100" b="1" i="0" u="none" strike="noStrike" dirty="0">
                          <a:solidFill>
                            <a:srgbClr val="963634"/>
                          </a:solidFill>
                          <a:effectLst/>
                          <a:latin typeface="Calibri"/>
                        </a:rPr>
                      </a:br>
                      <a:r>
                        <a:rPr lang="en-US" sz="1100" b="1" i="0" u="none" strike="noStrike" dirty="0">
                          <a:solidFill>
                            <a:srgbClr val="963634"/>
                          </a:solidFill>
                          <a:effectLst/>
                          <a:latin typeface="Calibri"/>
                        </a:rPr>
                        <a:t>Case Count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12,932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12,583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12,198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11,744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11,723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11,751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11,728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11,728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10,558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10,257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10,147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10,040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892">
                <a:tc>
                  <a:txBody>
                    <a:bodyPr/>
                    <a:lstStyle/>
                    <a:p>
                      <a:pPr algn="l" fontAlgn="ctr"/>
                      <a:r>
                        <a:rPr lang="en-US" sz="1100" b="1" i="0" u="none" strike="noStrike" dirty="0">
                          <a:solidFill>
                            <a:srgbClr val="963634"/>
                          </a:solidFill>
                          <a:effectLst/>
                          <a:latin typeface="Calibri"/>
                        </a:rPr>
                        <a:t>FFY 14</a:t>
                      </a:r>
                      <a:br>
                        <a:rPr lang="en-US" sz="1100" b="1" i="0" u="none" strike="noStrike" dirty="0">
                          <a:solidFill>
                            <a:srgbClr val="963634"/>
                          </a:solidFill>
                          <a:effectLst/>
                          <a:latin typeface="Calibri"/>
                        </a:rPr>
                      </a:br>
                      <a:r>
                        <a:rPr lang="en-US" sz="1100" b="1" i="0" u="none" strike="noStrike" dirty="0">
                          <a:solidFill>
                            <a:srgbClr val="963634"/>
                          </a:solidFill>
                          <a:effectLst/>
                          <a:latin typeface="Calibri"/>
                        </a:rPr>
                        <a:t>Performance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892">
                <a:tc>
                  <a:txBody>
                    <a:bodyPr/>
                    <a:lstStyle/>
                    <a:p>
                      <a:pPr algn="l" fontAlgn="ctr"/>
                      <a:r>
                        <a:rPr lang="en-US" sz="1100" b="1" i="0" u="none" strike="noStrike" dirty="0">
                          <a:solidFill>
                            <a:srgbClr val="00B050"/>
                          </a:solidFill>
                          <a:effectLst/>
                          <a:latin typeface="Calibri"/>
                        </a:rPr>
                        <a:t>FFY 15</a:t>
                      </a:r>
                      <a:br>
                        <a:rPr lang="en-US" sz="1100" b="1" i="0" u="none" strike="noStrike" dirty="0">
                          <a:solidFill>
                            <a:srgbClr val="00B050"/>
                          </a:solidFill>
                          <a:effectLst/>
                          <a:latin typeface="Calibri"/>
                        </a:rPr>
                      </a:br>
                      <a:r>
                        <a:rPr lang="en-US" sz="1100" b="1" i="0" u="none" strike="noStrike" dirty="0">
                          <a:solidFill>
                            <a:srgbClr val="00B050"/>
                          </a:solidFill>
                          <a:effectLst/>
                          <a:latin typeface="Calibri"/>
                        </a:rPr>
                        <a:t>Case Count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9,915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9,993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9,929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10,300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10,752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11,568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11,462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10,392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10,661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10,823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11,219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a:rPr>
                        <a:t>10,783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892">
                <a:tc>
                  <a:txBody>
                    <a:bodyPr/>
                    <a:lstStyle/>
                    <a:p>
                      <a:pPr algn="l" fontAlgn="ctr"/>
                      <a:r>
                        <a:rPr lang="en-US" sz="1100" b="1" i="0" u="none" strike="noStrike" dirty="0">
                          <a:solidFill>
                            <a:srgbClr val="00B050"/>
                          </a:solidFill>
                          <a:effectLst/>
                          <a:latin typeface="Calibri"/>
                        </a:rPr>
                        <a:t>FFY 15</a:t>
                      </a:r>
                      <a:br>
                        <a:rPr lang="en-US" sz="1100" b="1" i="0" u="none" strike="noStrike" dirty="0">
                          <a:solidFill>
                            <a:srgbClr val="00B050"/>
                          </a:solidFill>
                          <a:effectLst/>
                          <a:latin typeface="Calibri"/>
                        </a:rPr>
                      </a:br>
                      <a:r>
                        <a:rPr lang="en-US" sz="1100" b="1" i="0" u="none" strike="noStrike" dirty="0">
                          <a:solidFill>
                            <a:srgbClr val="00B050"/>
                          </a:solidFill>
                          <a:effectLst/>
                          <a:latin typeface="Calibri"/>
                        </a:rPr>
                        <a:t>Performance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2.66%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051969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00"/>
            <a:ext cx="9067800" cy="685800"/>
          </a:xfrm>
        </p:spPr>
        <p:txBody>
          <a:bodyPr/>
          <a:lstStyle/>
          <a:p>
            <a:pPr algn="ctr" eaLnBrk="1" hangingPunct="1"/>
            <a:r>
              <a:rPr lang="en-US" sz="2400" dirty="0" smtClean="0"/>
              <a:t>Paternity Establishment – Federal Key </a:t>
            </a:r>
            <a:r>
              <a:rPr lang="en-US" sz="2400" dirty="0"/>
              <a:t>Performance </a:t>
            </a:r>
            <a:r>
              <a:rPr lang="en-US" sz="2400" dirty="0" smtClean="0"/>
              <a:t>Indicator</a:t>
            </a:r>
          </a:p>
        </p:txBody>
      </p:sp>
      <p:sp>
        <p:nvSpPr>
          <p:cNvPr id="6" name="Text Box 66"/>
          <p:cNvSpPr txBox="1">
            <a:spLocks noChangeArrowheads="1"/>
          </p:cNvSpPr>
          <p:nvPr/>
        </p:nvSpPr>
        <p:spPr bwMode="auto">
          <a:xfrm>
            <a:off x="914400" y="6096000"/>
            <a:ext cx="64008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bg1"/>
                </a:solidFill>
              </a:rPr>
              <a:t>          Georgia Department of Human </a:t>
            </a:r>
            <a:r>
              <a:rPr lang="en-US" sz="2000" b="1" dirty="0" smtClean="0">
                <a:solidFill>
                  <a:schemeClr val="bg1"/>
                </a:solidFill>
              </a:rPr>
              <a:t>Services</a:t>
            </a:r>
            <a:endParaRPr lang="en-US" sz="2000" b="1" dirty="0"/>
          </a:p>
        </p:txBody>
      </p:sp>
      <p:sp>
        <p:nvSpPr>
          <p:cNvPr id="5" name="TextBox 4"/>
          <p:cNvSpPr txBox="1"/>
          <p:nvPr/>
        </p:nvSpPr>
        <p:spPr>
          <a:xfrm>
            <a:off x="381000" y="5324732"/>
            <a:ext cx="8153400" cy="461665"/>
          </a:xfrm>
          <a:prstGeom prst="rect">
            <a:avLst/>
          </a:prstGeom>
          <a:noFill/>
        </p:spPr>
        <p:txBody>
          <a:bodyPr wrap="square" rtlCol="0">
            <a:spAutoFit/>
          </a:bodyPr>
          <a:lstStyle/>
          <a:p>
            <a:pPr algn="ctr"/>
            <a:r>
              <a:rPr lang="en-US" sz="2400" dirty="0" smtClean="0"/>
              <a:t>FEDERAL FY15 STATEWIDE PEP BENCHMARK = 90%</a:t>
            </a:r>
            <a:endParaRPr lang="en-US" sz="2400" dirty="0"/>
          </a:p>
        </p:txBody>
      </p:sp>
      <p:sp>
        <p:nvSpPr>
          <p:cNvPr id="7" name="Slide Number Placeholder 1"/>
          <p:cNvSpPr txBox="1">
            <a:spLocks/>
          </p:cNvSpPr>
          <p:nvPr/>
        </p:nvSpPr>
        <p:spPr bwMode="auto">
          <a:xfrm>
            <a:off x="8229600" y="61722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ＭＳ Ｐゴシック" charset="-128"/>
              </a:defRPr>
            </a:lvl1pPr>
            <a:lvl2pPr>
              <a:defRPr sz="2800">
                <a:solidFill>
                  <a:schemeClr val="tx1"/>
                </a:solidFill>
                <a:latin typeface="Arial Narrow" pitchFamily="34" charset="0"/>
                <a:ea typeface="ＭＳ Ｐゴシック" charset="-128"/>
              </a:defRPr>
            </a:lvl2pPr>
            <a:lvl3pPr>
              <a:defRPr sz="2400">
                <a:solidFill>
                  <a:schemeClr val="tx1"/>
                </a:solidFill>
                <a:latin typeface="Arial Narrow" pitchFamily="34" charset="0"/>
                <a:ea typeface="ＭＳ Ｐゴシック" charset="-128"/>
              </a:defRPr>
            </a:lvl3pPr>
            <a:lvl4pPr>
              <a:defRPr sz="2000">
                <a:solidFill>
                  <a:schemeClr val="tx1"/>
                </a:solidFill>
                <a:latin typeface="Arial Narrow" pitchFamily="34" charset="0"/>
                <a:ea typeface="ＭＳ Ｐゴシック" charset="-128"/>
              </a:defRPr>
            </a:lvl4pPr>
            <a:lvl5pPr>
              <a:defRPr sz="3200">
                <a:solidFill>
                  <a:schemeClr val="tx1"/>
                </a:solidFill>
                <a:latin typeface="Arial Narrow" pitchFamily="34" charset="0"/>
                <a:ea typeface="ＭＳ Ｐゴシック" charset="-128"/>
              </a:defRPr>
            </a:lvl5pPr>
            <a:lvl6pPr eaLnBrk="0" hangingPunct="0">
              <a:defRPr sz="3200">
                <a:solidFill>
                  <a:schemeClr val="tx1"/>
                </a:solidFill>
                <a:latin typeface="Arial Narrow" pitchFamily="34" charset="0"/>
                <a:ea typeface="ＭＳ Ｐゴシック" charset="-128"/>
              </a:defRPr>
            </a:lvl6pPr>
            <a:lvl7pPr eaLnBrk="0" hangingPunct="0">
              <a:defRPr sz="3200">
                <a:solidFill>
                  <a:schemeClr val="tx1"/>
                </a:solidFill>
                <a:latin typeface="Arial Narrow" pitchFamily="34" charset="0"/>
                <a:ea typeface="ＭＳ Ｐゴシック" charset="-128"/>
              </a:defRPr>
            </a:lvl7pPr>
            <a:lvl8pPr eaLnBrk="0" hangingPunct="0">
              <a:defRPr sz="3200">
                <a:solidFill>
                  <a:schemeClr val="tx1"/>
                </a:solidFill>
                <a:latin typeface="Arial Narrow" pitchFamily="34" charset="0"/>
                <a:ea typeface="ＭＳ Ｐゴシック" charset="-128"/>
              </a:defRPr>
            </a:lvl8pPr>
            <a:lvl9pPr eaLnBrk="0" hangingPunct="0">
              <a:defRPr sz="3200">
                <a:solidFill>
                  <a:schemeClr val="tx1"/>
                </a:solidFill>
                <a:latin typeface="Arial Narrow" pitchFamily="34" charset="0"/>
                <a:ea typeface="ＭＳ Ｐゴシック" charset="-128"/>
              </a:defRPr>
            </a:lvl9pPr>
          </a:lstStyle>
          <a:p>
            <a:pPr algn="ctr"/>
            <a:fld id="{C582E9B0-F5E6-464D-A48B-8361333D8754}" type="slidenum">
              <a:rPr lang="en-US" altLang="en-US" sz="1000">
                <a:solidFill>
                  <a:srgbClr val="FFFFFF"/>
                </a:solidFill>
                <a:latin typeface="Arial" charset="0"/>
              </a:rPr>
              <a:pPr algn="ctr"/>
              <a:t>6</a:t>
            </a:fld>
            <a:endParaRPr lang="en-US" altLang="en-US" sz="1000" dirty="0">
              <a:solidFill>
                <a:srgbClr val="FFFFFF"/>
              </a:solidFill>
              <a:latin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03622"/>
              </p:ext>
            </p:extLst>
          </p:nvPr>
        </p:nvGraphicFramePr>
        <p:xfrm>
          <a:off x="326572" y="1371600"/>
          <a:ext cx="8512627" cy="3657603"/>
        </p:xfrm>
        <a:graphic>
          <a:graphicData uri="http://schemas.openxmlformats.org/drawingml/2006/table">
            <a:tbl>
              <a:tblPr/>
              <a:tblGrid>
                <a:gridCol w="548432"/>
                <a:gridCol w="929951"/>
                <a:gridCol w="536510"/>
                <a:gridCol w="691502"/>
                <a:gridCol w="691502"/>
                <a:gridCol w="584200"/>
                <a:gridCol w="619968"/>
                <a:gridCol w="488820"/>
                <a:gridCol w="488820"/>
                <a:gridCol w="536510"/>
                <a:gridCol w="560355"/>
                <a:gridCol w="584200"/>
                <a:gridCol w="548432"/>
                <a:gridCol w="703425"/>
              </a:tblGrid>
              <a:tr h="637131">
                <a:tc>
                  <a:txBody>
                    <a:bodyPr/>
                    <a:lstStyle/>
                    <a:p>
                      <a:pPr algn="ctr" fontAlgn="ctr"/>
                      <a:r>
                        <a:rPr lang="en-US" sz="1000" b="1" i="0" u="none" strike="noStrike" dirty="0">
                          <a:solidFill>
                            <a:srgbClr val="000000"/>
                          </a:solidFill>
                          <a:effectLst/>
                          <a:latin typeface="Calibri"/>
                        </a:rPr>
                        <a:t>FFY</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D0D0D"/>
                          </a:solidFill>
                          <a:effectLst/>
                          <a:latin typeface="Calibri"/>
                        </a:rPr>
                        <a:t>Area</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a:rPr>
                        <a:t>Oct</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sz="1000" b="1" i="0" u="none" strike="noStrike" dirty="0">
                          <a:solidFill>
                            <a:srgbClr val="000000"/>
                          </a:solidFill>
                          <a:effectLst/>
                          <a:latin typeface="Calibri"/>
                        </a:rPr>
                        <a:t>Nov</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1" i="0" u="none" strike="noStrike" dirty="0">
                          <a:solidFill>
                            <a:srgbClr val="000000"/>
                          </a:solidFill>
                          <a:effectLst/>
                          <a:latin typeface="Calibri"/>
                        </a:rPr>
                        <a:t>Dec</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en-US" sz="1000" b="1" i="0" u="none" strike="noStrike" dirty="0">
                          <a:solidFill>
                            <a:srgbClr val="000000"/>
                          </a:solidFill>
                          <a:effectLst/>
                          <a:latin typeface="Calibri"/>
                        </a:rPr>
                        <a:t>Jan</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en-US" sz="1000" b="1" i="0" u="none" strike="noStrike" dirty="0">
                          <a:solidFill>
                            <a:srgbClr val="000000"/>
                          </a:solidFill>
                          <a:effectLst/>
                          <a:latin typeface="Calibri"/>
                        </a:rPr>
                        <a:t>Feb</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ctr"/>
                      <a:r>
                        <a:rPr lang="en-US" sz="1000" b="1" i="0" u="none" strike="noStrike" dirty="0">
                          <a:solidFill>
                            <a:srgbClr val="000000"/>
                          </a:solidFill>
                          <a:effectLst/>
                          <a:latin typeface="Calibri"/>
                        </a:rPr>
                        <a:t>Mar</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6F6"/>
                    </a:solidFill>
                  </a:tcPr>
                </a:tc>
                <a:tc>
                  <a:txBody>
                    <a:bodyPr/>
                    <a:lstStyle/>
                    <a:p>
                      <a:pPr algn="ctr" fontAlgn="ctr"/>
                      <a:r>
                        <a:rPr lang="en-US" sz="1000" b="1" i="0" u="none" strike="noStrike" dirty="0">
                          <a:solidFill>
                            <a:srgbClr val="FFFFFF"/>
                          </a:solidFill>
                          <a:effectLst/>
                          <a:latin typeface="Calibri"/>
                        </a:rPr>
                        <a:t>Apr</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dirty="0">
                          <a:solidFill>
                            <a:srgbClr val="000000"/>
                          </a:solidFill>
                          <a:effectLst/>
                          <a:latin typeface="Calibri"/>
                        </a:rPr>
                        <a:t>May</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dirty="0">
                          <a:solidFill>
                            <a:srgbClr val="000000"/>
                          </a:solidFill>
                          <a:effectLst/>
                          <a:latin typeface="Calibri"/>
                        </a:rPr>
                        <a:t>Jun</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dirty="0">
                          <a:solidFill>
                            <a:srgbClr val="FFFFFF"/>
                          </a:solidFill>
                          <a:effectLst/>
                          <a:latin typeface="Calibri"/>
                        </a:rPr>
                        <a:t>Jul</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000000"/>
                          </a:solidFill>
                          <a:effectLst/>
                          <a:latin typeface="Calibri"/>
                        </a:rPr>
                        <a:t>Aug</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000" b="1" i="0" u="none" strike="noStrike" dirty="0">
                          <a:solidFill>
                            <a:srgbClr val="FFFFFF"/>
                          </a:solidFill>
                          <a:effectLst/>
                          <a:latin typeface="Calibri"/>
                        </a:rPr>
                        <a:t>Sep</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377559">
                <a:tc>
                  <a:txBody>
                    <a:bodyPr/>
                    <a:lstStyle/>
                    <a:p>
                      <a:pPr algn="l" fontAlgn="ctr"/>
                      <a:r>
                        <a:rPr lang="en-US" sz="1000" b="1" i="0" u="none" strike="noStrike" dirty="0">
                          <a:solidFill>
                            <a:srgbClr val="31869B"/>
                          </a:solidFill>
                          <a:effectLst/>
                          <a:latin typeface="Calibri"/>
                        </a:rPr>
                        <a:t>FFY 12</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D0D0D"/>
                          </a:solidFill>
                          <a:effectLst/>
                          <a:latin typeface="Calibri"/>
                        </a:rPr>
                        <a:t>Statewide PEP</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5.94%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14.30%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21.38%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28.46%</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36.99%</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46.21%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52.13%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61.72%</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70.61%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77.01%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83.51%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96.53%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559">
                <a:tc>
                  <a:txBody>
                    <a:bodyPr/>
                    <a:lstStyle/>
                    <a:p>
                      <a:pPr algn="l" fontAlgn="ctr"/>
                      <a:r>
                        <a:rPr lang="en-US" sz="1000" b="1" i="0" u="none" strike="noStrike" dirty="0">
                          <a:solidFill>
                            <a:srgbClr val="31869B"/>
                          </a:solidFill>
                          <a:effectLst/>
                          <a:latin typeface="Calibri"/>
                        </a:rPr>
                        <a:t>FFY 12</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D0D0D"/>
                          </a:solidFill>
                          <a:effectLst/>
                          <a:latin typeface="Calibri"/>
                        </a:rPr>
                        <a:t>IV-D PEP</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89.97%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90.81%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92.09%</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93.05%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94.08%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95.19%</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96.17%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97.27%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98.33%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99.44%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100.63%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101.65%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559">
                <a:tc>
                  <a:txBody>
                    <a:bodyPr/>
                    <a:lstStyle/>
                    <a:p>
                      <a:pPr algn="l" fontAlgn="ctr"/>
                      <a:r>
                        <a:rPr lang="en-US" sz="1000" b="1" i="0" u="none" strike="noStrike" dirty="0">
                          <a:solidFill>
                            <a:srgbClr val="60497A"/>
                          </a:solidFill>
                          <a:effectLst/>
                          <a:latin typeface="Calibri"/>
                        </a:rPr>
                        <a:t>FFY 13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D0D0D"/>
                          </a:solidFill>
                          <a:effectLst/>
                          <a:latin typeface="Calibri"/>
                        </a:rPr>
                        <a:t>Statewide PEP</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7.24%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11.25%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19.30%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29.03%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35.37%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44.09%</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51.34%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59.81%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65.75%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73.01%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83.26%</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97.15%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559">
                <a:tc>
                  <a:txBody>
                    <a:bodyPr/>
                    <a:lstStyle/>
                    <a:p>
                      <a:pPr algn="l" fontAlgn="ctr"/>
                      <a:r>
                        <a:rPr lang="en-US" sz="1000" b="1" i="0" u="none" strike="noStrike" dirty="0">
                          <a:solidFill>
                            <a:srgbClr val="60497A"/>
                          </a:solidFill>
                          <a:effectLst/>
                          <a:latin typeface="Calibri"/>
                        </a:rPr>
                        <a:t>FFY 13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D0D0D"/>
                          </a:solidFill>
                          <a:effectLst/>
                          <a:latin typeface="Calibri"/>
                        </a:rPr>
                        <a:t>IV-D PEP</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92.59%</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93.61%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94.56%</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95.63%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96.51%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97.27%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98.24%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98.24%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99.78%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100.71%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101.52%</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102.46%</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559">
                <a:tc>
                  <a:txBody>
                    <a:bodyPr/>
                    <a:lstStyle/>
                    <a:p>
                      <a:pPr algn="l" fontAlgn="ctr"/>
                      <a:r>
                        <a:rPr lang="en-US" sz="1000" b="1" i="0" u="none" strike="noStrike" dirty="0">
                          <a:solidFill>
                            <a:srgbClr val="963634"/>
                          </a:solidFill>
                          <a:effectLst/>
                          <a:latin typeface="Calibri"/>
                        </a:rPr>
                        <a:t>FFY 14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D0D0D"/>
                          </a:solidFill>
                          <a:effectLst/>
                          <a:latin typeface="Calibri"/>
                        </a:rPr>
                        <a:t>Statewide PEP</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7.70%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11.98%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19.49%</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25.29%</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33.44%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40.82%</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50.44%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58.75%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62.16%</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70.58%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83.88%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92.84%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559">
                <a:tc>
                  <a:txBody>
                    <a:bodyPr/>
                    <a:lstStyle/>
                    <a:p>
                      <a:pPr algn="l" fontAlgn="ctr"/>
                      <a:r>
                        <a:rPr lang="en-US" sz="1000" b="1" i="0" u="none" strike="noStrike" dirty="0">
                          <a:solidFill>
                            <a:srgbClr val="963634"/>
                          </a:solidFill>
                          <a:effectLst/>
                          <a:latin typeface="Calibri"/>
                        </a:rPr>
                        <a:t>FFY 14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D0D0D"/>
                          </a:solidFill>
                          <a:effectLst/>
                          <a:latin typeface="Calibri"/>
                        </a:rPr>
                        <a:t>IV-D PEP</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94.42%</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95.15%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96.14%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96.65%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97.45%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98.43%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99.36%</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100.33%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101.23%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102.24%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103.04%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103.97%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559">
                <a:tc>
                  <a:txBody>
                    <a:bodyPr/>
                    <a:lstStyle/>
                    <a:p>
                      <a:pPr algn="l" fontAlgn="ctr"/>
                      <a:r>
                        <a:rPr lang="en-US" sz="1000" b="1" i="0" u="none" strike="noStrike" dirty="0">
                          <a:solidFill>
                            <a:srgbClr val="00B050"/>
                          </a:solidFill>
                          <a:effectLst/>
                          <a:latin typeface="Calibri"/>
                        </a:rPr>
                        <a:t>FFY 15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D0D0D"/>
                          </a:solidFill>
                          <a:effectLst/>
                          <a:latin typeface="Calibri"/>
                        </a:rPr>
                        <a:t>Statewide PEP</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4.91%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10.02%</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14.21%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22.63%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30.74%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38.84%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46.47%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52.88%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60.61%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70.69%</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78.16%</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87.25%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559">
                <a:tc>
                  <a:txBody>
                    <a:bodyPr/>
                    <a:lstStyle/>
                    <a:p>
                      <a:pPr algn="l" fontAlgn="ctr"/>
                      <a:r>
                        <a:rPr lang="en-US" sz="1000" b="1" i="0" u="none" strike="noStrike" dirty="0">
                          <a:solidFill>
                            <a:srgbClr val="00B050"/>
                          </a:solidFill>
                          <a:effectLst/>
                          <a:latin typeface="Calibri"/>
                        </a:rPr>
                        <a:t>FFY 15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D0D0D"/>
                          </a:solidFill>
                          <a:effectLst/>
                          <a:latin typeface="Calibri"/>
                        </a:rPr>
                        <a:t>IV-D PEP</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94.58%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95.23%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95.97%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96.66%</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97.38%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98.19%</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98.93%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99.59%</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100.56%</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101.34%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102.24%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103.13%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936713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304800"/>
            <a:ext cx="9067800" cy="685800"/>
          </a:xfrm>
        </p:spPr>
        <p:txBody>
          <a:bodyPr/>
          <a:lstStyle/>
          <a:p>
            <a:pPr algn="ctr" eaLnBrk="1" hangingPunct="1"/>
            <a:r>
              <a:rPr lang="en-US" sz="2400" dirty="0" smtClean="0"/>
              <a:t>Court Order </a:t>
            </a:r>
            <a:r>
              <a:rPr lang="en-US" sz="2400" dirty="0"/>
              <a:t>Establishment – Federal Key Performance </a:t>
            </a:r>
            <a:r>
              <a:rPr lang="en-US" sz="2400" dirty="0" smtClean="0"/>
              <a:t>Indicator</a:t>
            </a:r>
          </a:p>
        </p:txBody>
      </p:sp>
      <p:sp>
        <p:nvSpPr>
          <p:cNvPr id="6" name="Text Box 66"/>
          <p:cNvSpPr txBox="1">
            <a:spLocks noChangeArrowheads="1"/>
          </p:cNvSpPr>
          <p:nvPr/>
        </p:nvSpPr>
        <p:spPr bwMode="auto">
          <a:xfrm>
            <a:off x="914400" y="6096000"/>
            <a:ext cx="64008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bg1"/>
                </a:solidFill>
              </a:rPr>
              <a:t>          Georgia Department of Human </a:t>
            </a:r>
            <a:r>
              <a:rPr lang="en-US" sz="2000" b="1" dirty="0" smtClean="0">
                <a:solidFill>
                  <a:schemeClr val="bg1"/>
                </a:solidFill>
              </a:rPr>
              <a:t>Services</a:t>
            </a:r>
            <a:endParaRPr lang="en-US" sz="2000" b="1" dirty="0"/>
          </a:p>
        </p:txBody>
      </p:sp>
      <p:sp>
        <p:nvSpPr>
          <p:cNvPr id="5" name="TextBox 4"/>
          <p:cNvSpPr txBox="1"/>
          <p:nvPr/>
        </p:nvSpPr>
        <p:spPr>
          <a:xfrm>
            <a:off x="381000" y="4909233"/>
            <a:ext cx="8458200" cy="830997"/>
          </a:xfrm>
          <a:prstGeom prst="rect">
            <a:avLst/>
          </a:prstGeom>
          <a:noFill/>
        </p:spPr>
        <p:txBody>
          <a:bodyPr wrap="square" rtlCol="0">
            <a:spAutoFit/>
          </a:bodyPr>
          <a:lstStyle/>
          <a:p>
            <a:pPr algn="ctr"/>
            <a:r>
              <a:rPr lang="en-US" sz="2400" dirty="0" smtClean="0"/>
              <a:t>DHS FEDERAL FY15 GOAL = 92%</a:t>
            </a:r>
          </a:p>
          <a:p>
            <a:pPr algn="ctr"/>
            <a:r>
              <a:rPr lang="en-US" sz="2400" dirty="0" smtClean="0"/>
              <a:t>FEDERAL BENCHMARK = 80%</a:t>
            </a:r>
            <a:endParaRPr lang="en-US" sz="2400" dirty="0"/>
          </a:p>
        </p:txBody>
      </p:sp>
      <p:sp>
        <p:nvSpPr>
          <p:cNvPr id="7" name="Slide Number Placeholder 1"/>
          <p:cNvSpPr txBox="1">
            <a:spLocks/>
          </p:cNvSpPr>
          <p:nvPr/>
        </p:nvSpPr>
        <p:spPr bwMode="auto">
          <a:xfrm>
            <a:off x="8229600" y="61722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ＭＳ Ｐゴシック" charset="-128"/>
              </a:defRPr>
            </a:lvl1pPr>
            <a:lvl2pPr>
              <a:defRPr sz="2800">
                <a:solidFill>
                  <a:schemeClr val="tx1"/>
                </a:solidFill>
                <a:latin typeface="Arial Narrow" pitchFamily="34" charset="0"/>
                <a:ea typeface="ＭＳ Ｐゴシック" charset="-128"/>
              </a:defRPr>
            </a:lvl2pPr>
            <a:lvl3pPr>
              <a:defRPr sz="2400">
                <a:solidFill>
                  <a:schemeClr val="tx1"/>
                </a:solidFill>
                <a:latin typeface="Arial Narrow" pitchFamily="34" charset="0"/>
                <a:ea typeface="ＭＳ Ｐゴシック" charset="-128"/>
              </a:defRPr>
            </a:lvl3pPr>
            <a:lvl4pPr>
              <a:defRPr sz="2000">
                <a:solidFill>
                  <a:schemeClr val="tx1"/>
                </a:solidFill>
                <a:latin typeface="Arial Narrow" pitchFamily="34" charset="0"/>
                <a:ea typeface="ＭＳ Ｐゴシック" charset="-128"/>
              </a:defRPr>
            </a:lvl4pPr>
            <a:lvl5pPr>
              <a:defRPr sz="3200">
                <a:solidFill>
                  <a:schemeClr val="tx1"/>
                </a:solidFill>
                <a:latin typeface="Arial Narrow" pitchFamily="34" charset="0"/>
                <a:ea typeface="ＭＳ Ｐゴシック" charset="-128"/>
              </a:defRPr>
            </a:lvl5pPr>
            <a:lvl6pPr eaLnBrk="0" hangingPunct="0">
              <a:defRPr sz="3200">
                <a:solidFill>
                  <a:schemeClr val="tx1"/>
                </a:solidFill>
                <a:latin typeface="Arial Narrow" pitchFamily="34" charset="0"/>
                <a:ea typeface="ＭＳ Ｐゴシック" charset="-128"/>
              </a:defRPr>
            </a:lvl6pPr>
            <a:lvl7pPr eaLnBrk="0" hangingPunct="0">
              <a:defRPr sz="3200">
                <a:solidFill>
                  <a:schemeClr val="tx1"/>
                </a:solidFill>
                <a:latin typeface="Arial Narrow" pitchFamily="34" charset="0"/>
                <a:ea typeface="ＭＳ Ｐゴシック" charset="-128"/>
              </a:defRPr>
            </a:lvl7pPr>
            <a:lvl8pPr eaLnBrk="0" hangingPunct="0">
              <a:defRPr sz="3200">
                <a:solidFill>
                  <a:schemeClr val="tx1"/>
                </a:solidFill>
                <a:latin typeface="Arial Narrow" pitchFamily="34" charset="0"/>
                <a:ea typeface="ＭＳ Ｐゴシック" charset="-128"/>
              </a:defRPr>
            </a:lvl8pPr>
            <a:lvl9pPr eaLnBrk="0" hangingPunct="0">
              <a:defRPr sz="3200">
                <a:solidFill>
                  <a:schemeClr val="tx1"/>
                </a:solidFill>
                <a:latin typeface="Arial Narrow" pitchFamily="34" charset="0"/>
                <a:ea typeface="ＭＳ Ｐゴシック" charset="-128"/>
              </a:defRPr>
            </a:lvl9pPr>
          </a:lstStyle>
          <a:p>
            <a:pPr algn="ctr"/>
            <a:fld id="{C582E9B0-F5E6-464D-A48B-8361333D8754}" type="slidenum">
              <a:rPr lang="en-US" altLang="en-US" sz="1000">
                <a:solidFill>
                  <a:srgbClr val="FFFFFF"/>
                </a:solidFill>
                <a:latin typeface="Arial" charset="0"/>
              </a:rPr>
              <a:pPr algn="ctr"/>
              <a:t>7</a:t>
            </a:fld>
            <a:endParaRPr lang="en-US" altLang="en-US" sz="1000" dirty="0">
              <a:solidFill>
                <a:srgbClr val="FFFFFF"/>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0668291"/>
              </p:ext>
            </p:extLst>
          </p:nvPr>
        </p:nvGraphicFramePr>
        <p:xfrm>
          <a:off x="495300" y="1295400"/>
          <a:ext cx="8229599" cy="3200400"/>
        </p:xfrm>
        <a:graphic>
          <a:graphicData uri="http://schemas.openxmlformats.org/drawingml/2006/table">
            <a:tbl>
              <a:tblPr/>
              <a:tblGrid>
                <a:gridCol w="571986"/>
                <a:gridCol w="607006"/>
                <a:gridCol w="653699"/>
                <a:gridCol w="677045"/>
                <a:gridCol w="618679"/>
                <a:gridCol w="665372"/>
                <a:gridCol w="630352"/>
                <a:gridCol w="607006"/>
                <a:gridCol w="595333"/>
                <a:gridCol w="618679"/>
                <a:gridCol w="630352"/>
                <a:gridCol w="630352"/>
                <a:gridCol w="723738"/>
              </a:tblGrid>
              <a:tr h="1014760">
                <a:tc>
                  <a:txBody>
                    <a:bodyPr/>
                    <a:lstStyle/>
                    <a:p>
                      <a:pPr algn="ctr" fontAlgn="ctr"/>
                      <a:r>
                        <a:rPr lang="en-US" sz="1000" b="1" i="0" u="none" strike="noStrike" dirty="0">
                          <a:solidFill>
                            <a:srgbClr val="000000"/>
                          </a:solidFill>
                          <a:effectLst/>
                          <a:latin typeface="Calibri"/>
                        </a:rPr>
                        <a:t>FFY</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a:rPr>
                        <a:t>Oct</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sz="1000" b="1" i="0" u="none" strike="noStrike" dirty="0">
                          <a:solidFill>
                            <a:srgbClr val="000000"/>
                          </a:solidFill>
                          <a:effectLst/>
                          <a:latin typeface="Calibri"/>
                        </a:rPr>
                        <a:t>Nov</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1" i="0" u="none" strike="noStrike" dirty="0">
                          <a:solidFill>
                            <a:srgbClr val="000000"/>
                          </a:solidFill>
                          <a:effectLst/>
                          <a:latin typeface="Calibri"/>
                        </a:rPr>
                        <a:t>Dec</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en-US" sz="1000" b="1" i="0" u="none" strike="noStrike" dirty="0">
                          <a:solidFill>
                            <a:srgbClr val="000000"/>
                          </a:solidFill>
                          <a:effectLst/>
                          <a:latin typeface="Calibri"/>
                        </a:rPr>
                        <a:t>Jan</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en-US" sz="1000" b="1" i="0" u="none" strike="noStrike" dirty="0">
                          <a:solidFill>
                            <a:srgbClr val="000000"/>
                          </a:solidFill>
                          <a:effectLst/>
                          <a:latin typeface="Calibri"/>
                        </a:rPr>
                        <a:t>Feb</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ctr"/>
                      <a:r>
                        <a:rPr lang="en-US" sz="1000" b="1" i="0" u="none" strike="noStrike" dirty="0">
                          <a:solidFill>
                            <a:srgbClr val="000000"/>
                          </a:solidFill>
                          <a:effectLst/>
                          <a:latin typeface="Calibri"/>
                        </a:rPr>
                        <a:t>Mar</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6F6"/>
                    </a:solidFill>
                  </a:tcPr>
                </a:tc>
                <a:tc>
                  <a:txBody>
                    <a:bodyPr/>
                    <a:lstStyle/>
                    <a:p>
                      <a:pPr algn="ctr" fontAlgn="ctr"/>
                      <a:r>
                        <a:rPr lang="en-US" sz="1000" b="1" i="0" u="none" strike="noStrike" dirty="0">
                          <a:solidFill>
                            <a:srgbClr val="FFFFFF"/>
                          </a:solidFill>
                          <a:effectLst/>
                          <a:latin typeface="Calibri"/>
                        </a:rPr>
                        <a:t>Apr</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dirty="0">
                          <a:solidFill>
                            <a:srgbClr val="000000"/>
                          </a:solidFill>
                          <a:effectLst/>
                          <a:latin typeface="Calibri"/>
                        </a:rPr>
                        <a:t>May</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dirty="0">
                          <a:solidFill>
                            <a:srgbClr val="000000"/>
                          </a:solidFill>
                          <a:effectLst/>
                          <a:latin typeface="Calibri"/>
                        </a:rPr>
                        <a:t>Jun</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dirty="0">
                          <a:solidFill>
                            <a:srgbClr val="FFFFFF"/>
                          </a:solidFill>
                          <a:effectLst/>
                          <a:latin typeface="Calibri"/>
                        </a:rPr>
                        <a:t>Jul</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000000"/>
                          </a:solidFill>
                          <a:effectLst/>
                          <a:latin typeface="Calibri"/>
                        </a:rPr>
                        <a:t>Aug</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000" b="1" i="0" u="none" strike="noStrike" dirty="0">
                          <a:solidFill>
                            <a:srgbClr val="FFFFFF"/>
                          </a:solidFill>
                          <a:effectLst/>
                          <a:latin typeface="Calibri"/>
                        </a:rPr>
                        <a:t>Sep</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546410">
                <a:tc>
                  <a:txBody>
                    <a:bodyPr/>
                    <a:lstStyle/>
                    <a:p>
                      <a:pPr algn="l" fontAlgn="ctr"/>
                      <a:r>
                        <a:rPr lang="en-US" sz="1000" b="1" i="0" u="none" strike="noStrike" dirty="0">
                          <a:solidFill>
                            <a:srgbClr val="31869B"/>
                          </a:solidFill>
                          <a:effectLst/>
                          <a:latin typeface="Calibri"/>
                        </a:rPr>
                        <a:t>FFY 12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83.46%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83.54%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83.76%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84.01%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84.09%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84.61%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85.01%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85.41%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85.43%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85.44%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86.00%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86.59%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410">
                <a:tc>
                  <a:txBody>
                    <a:bodyPr/>
                    <a:lstStyle/>
                    <a:p>
                      <a:pPr algn="l" fontAlgn="ctr"/>
                      <a:r>
                        <a:rPr lang="en-US" sz="1000" b="1" i="0" u="none" strike="noStrike" dirty="0">
                          <a:solidFill>
                            <a:srgbClr val="60497A"/>
                          </a:solidFill>
                          <a:effectLst/>
                          <a:latin typeface="Calibri"/>
                        </a:rPr>
                        <a:t>FFY 13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86.87%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87.05%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87.42%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87.76%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88.08%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88.47%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88.72%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88.99%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89.14%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84.76%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85.98%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87.03%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410">
                <a:tc>
                  <a:txBody>
                    <a:bodyPr/>
                    <a:lstStyle/>
                    <a:p>
                      <a:pPr algn="l" fontAlgn="ctr"/>
                      <a:r>
                        <a:rPr lang="en-US" sz="1000" b="1" i="0" u="none" strike="noStrike" dirty="0">
                          <a:solidFill>
                            <a:srgbClr val="963634"/>
                          </a:solidFill>
                          <a:effectLst/>
                          <a:latin typeface="Calibri"/>
                        </a:rPr>
                        <a:t>FFY 14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87.33%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87.84%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88.32%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88.81%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89.03%</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89.19%</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89.16%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89.12%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89.20%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89.16%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89.25%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89.36%</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410">
                <a:tc>
                  <a:txBody>
                    <a:bodyPr/>
                    <a:lstStyle/>
                    <a:p>
                      <a:pPr algn="l" fontAlgn="ctr"/>
                      <a:r>
                        <a:rPr lang="en-US" sz="1000" b="1" i="0" u="none" strike="noStrike" dirty="0">
                          <a:solidFill>
                            <a:srgbClr val="00B050"/>
                          </a:solidFill>
                          <a:effectLst/>
                          <a:latin typeface="Calibri"/>
                        </a:rPr>
                        <a:t>FFY 15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89.47%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89.61%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89.71%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89.82%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89.85%</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89.88%</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89.91%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89.94%</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89.80%</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89.71%</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89.57%</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89.62%</a:t>
                      </a:r>
                    </a:p>
                  </a:txBody>
                  <a:tcPr marL="7004" marR="7004" marT="70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3908949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00"/>
            <a:ext cx="9144000" cy="685800"/>
          </a:xfrm>
        </p:spPr>
        <p:txBody>
          <a:bodyPr/>
          <a:lstStyle/>
          <a:p>
            <a:pPr algn="ctr" eaLnBrk="1" hangingPunct="1"/>
            <a:r>
              <a:rPr lang="en-US" sz="2400" dirty="0" smtClean="0"/>
              <a:t>Enforcement – Current Support – Federal Key Performance Indicator</a:t>
            </a:r>
          </a:p>
        </p:txBody>
      </p:sp>
      <p:sp>
        <p:nvSpPr>
          <p:cNvPr id="6" name="Text Box 66"/>
          <p:cNvSpPr txBox="1">
            <a:spLocks noChangeArrowheads="1"/>
          </p:cNvSpPr>
          <p:nvPr/>
        </p:nvSpPr>
        <p:spPr bwMode="auto">
          <a:xfrm>
            <a:off x="914400" y="6096000"/>
            <a:ext cx="64008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bg1"/>
                </a:solidFill>
              </a:rPr>
              <a:t>          Georgia Department of Human </a:t>
            </a:r>
            <a:r>
              <a:rPr lang="en-US" sz="2000" b="1" dirty="0" smtClean="0">
                <a:solidFill>
                  <a:schemeClr val="bg1"/>
                </a:solidFill>
              </a:rPr>
              <a:t>Services</a:t>
            </a:r>
            <a:endParaRPr lang="en-US" sz="2000" b="1" dirty="0"/>
          </a:p>
        </p:txBody>
      </p:sp>
      <p:sp>
        <p:nvSpPr>
          <p:cNvPr id="7" name="Slide Number Placeholder 1"/>
          <p:cNvSpPr txBox="1">
            <a:spLocks/>
          </p:cNvSpPr>
          <p:nvPr/>
        </p:nvSpPr>
        <p:spPr bwMode="auto">
          <a:xfrm>
            <a:off x="8229600" y="61722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ＭＳ Ｐゴシック" charset="-128"/>
              </a:defRPr>
            </a:lvl1pPr>
            <a:lvl2pPr>
              <a:defRPr sz="2800">
                <a:solidFill>
                  <a:schemeClr val="tx1"/>
                </a:solidFill>
                <a:latin typeface="Arial Narrow" pitchFamily="34" charset="0"/>
                <a:ea typeface="ＭＳ Ｐゴシック" charset="-128"/>
              </a:defRPr>
            </a:lvl2pPr>
            <a:lvl3pPr>
              <a:defRPr sz="2400">
                <a:solidFill>
                  <a:schemeClr val="tx1"/>
                </a:solidFill>
                <a:latin typeface="Arial Narrow" pitchFamily="34" charset="0"/>
                <a:ea typeface="ＭＳ Ｐゴシック" charset="-128"/>
              </a:defRPr>
            </a:lvl3pPr>
            <a:lvl4pPr>
              <a:defRPr sz="2000">
                <a:solidFill>
                  <a:schemeClr val="tx1"/>
                </a:solidFill>
                <a:latin typeface="Arial Narrow" pitchFamily="34" charset="0"/>
                <a:ea typeface="ＭＳ Ｐゴシック" charset="-128"/>
              </a:defRPr>
            </a:lvl4pPr>
            <a:lvl5pPr>
              <a:defRPr sz="3200">
                <a:solidFill>
                  <a:schemeClr val="tx1"/>
                </a:solidFill>
                <a:latin typeface="Arial Narrow" pitchFamily="34" charset="0"/>
                <a:ea typeface="ＭＳ Ｐゴシック" charset="-128"/>
              </a:defRPr>
            </a:lvl5pPr>
            <a:lvl6pPr eaLnBrk="0" hangingPunct="0">
              <a:defRPr sz="3200">
                <a:solidFill>
                  <a:schemeClr val="tx1"/>
                </a:solidFill>
                <a:latin typeface="Arial Narrow" pitchFamily="34" charset="0"/>
                <a:ea typeface="ＭＳ Ｐゴシック" charset="-128"/>
              </a:defRPr>
            </a:lvl6pPr>
            <a:lvl7pPr eaLnBrk="0" hangingPunct="0">
              <a:defRPr sz="3200">
                <a:solidFill>
                  <a:schemeClr val="tx1"/>
                </a:solidFill>
                <a:latin typeface="Arial Narrow" pitchFamily="34" charset="0"/>
                <a:ea typeface="ＭＳ Ｐゴシック" charset="-128"/>
              </a:defRPr>
            </a:lvl7pPr>
            <a:lvl8pPr eaLnBrk="0" hangingPunct="0">
              <a:defRPr sz="3200">
                <a:solidFill>
                  <a:schemeClr val="tx1"/>
                </a:solidFill>
                <a:latin typeface="Arial Narrow" pitchFamily="34" charset="0"/>
                <a:ea typeface="ＭＳ Ｐゴシック" charset="-128"/>
              </a:defRPr>
            </a:lvl8pPr>
            <a:lvl9pPr eaLnBrk="0" hangingPunct="0">
              <a:defRPr sz="3200">
                <a:solidFill>
                  <a:schemeClr val="tx1"/>
                </a:solidFill>
                <a:latin typeface="Arial Narrow" pitchFamily="34" charset="0"/>
                <a:ea typeface="ＭＳ Ｐゴシック" charset="-128"/>
              </a:defRPr>
            </a:lvl9pPr>
          </a:lstStyle>
          <a:p>
            <a:pPr algn="ctr"/>
            <a:fld id="{C582E9B0-F5E6-464D-A48B-8361333D8754}" type="slidenum">
              <a:rPr lang="en-US" altLang="en-US" sz="1000">
                <a:solidFill>
                  <a:srgbClr val="FFFFFF"/>
                </a:solidFill>
                <a:latin typeface="Arial" charset="0"/>
              </a:rPr>
              <a:pPr algn="ctr"/>
              <a:t>8</a:t>
            </a:fld>
            <a:endParaRPr lang="en-US" altLang="en-US" sz="1000" dirty="0">
              <a:solidFill>
                <a:srgbClr val="FFFFFF"/>
              </a:solidFill>
              <a:latin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57144372"/>
              </p:ext>
            </p:extLst>
          </p:nvPr>
        </p:nvGraphicFramePr>
        <p:xfrm>
          <a:off x="495299" y="1371600"/>
          <a:ext cx="8229601" cy="3200398"/>
        </p:xfrm>
        <a:graphic>
          <a:graphicData uri="http://schemas.openxmlformats.org/drawingml/2006/table">
            <a:tbl>
              <a:tblPr/>
              <a:tblGrid>
                <a:gridCol w="577723"/>
                <a:gridCol w="577723"/>
                <a:gridCol w="683835"/>
                <a:gridCol w="683835"/>
                <a:gridCol w="683835"/>
                <a:gridCol w="683835"/>
                <a:gridCol w="601303"/>
                <a:gridCol w="577723"/>
                <a:gridCol w="601303"/>
                <a:gridCol w="577723"/>
                <a:gridCol w="613093"/>
                <a:gridCol w="683835"/>
                <a:gridCol w="683835"/>
              </a:tblGrid>
              <a:tr h="1014762">
                <a:tc>
                  <a:txBody>
                    <a:bodyPr/>
                    <a:lstStyle/>
                    <a:p>
                      <a:pPr algn="ctr" fontAlgn="ctr"/>
                      <a:r>
                        <a:rPr lang="en-US" sz="1000" b="1" i="0" u="none" strike="noStrike" dirty="0">
                          <a:solidFill>
                            <a:srgbClr val="000000"/>
                          </a:solidFill>
                          <a:effectLst/>
                          <a:latin typeface="Calibri"/>
                        </a:rPr>
                        <a:t>FFY</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a:rPr>
                        <a:t>Oct</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sz="1000" b="1" i="0" u="none" strike="noStrike" dirty="0">
                          <a:solidFill>
                            <a:srgbClr val="000000"/>
                          </a:solidFill>
                          <a:effectLst/>
                          <a:latin typeface="Calibri"/>
                        </a:rPr>
                        <a:t>Nov</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1" i="0" u="none" strike="noStrike" dirty="0">
                          <a:solidFill>
                            <a:srgbClr val="000000"/>
                          </a:solidFill>
                          <a:effectLst/>
                          <a:latin typeface="Calibri"/>
                        </a:rPr>
                        <a:t>Dec</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en-US" sz="1000" b="1" i="0" u="none" strike="noStrike" dirty="0">
                          <a:solidFill>
                            <a:srgbClr val="000000"/>
                          </a:solidFill>
                          <a:effectLst/>
                          <a:latin typeface="Calibri"/>
                        </a:rPr>
                        <a:t>Jan</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en-US" sz="1000" b="1" i="0" u="none" strike="noStrike" dirty="0">
                          <a:solidFill>
                            <a:srgbClr val="000000"/>
                          </a:solidFill>
                          <a:effectLst/>
                          <a:latin typeface="Calibri"/>
                        </a:rPr>
                        <a:t>Feb</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ctr"/>
                      <a:r>
                        <a:rPr lang="en-US" sz="1000" b="1" i="0" u="none" strike="noStrike" dirty="0">
                          <a:solidFill>
                            <a:srgbClr val="000000"/>
                          </a:solidFill>
                          <a:effectLst/>
                          <a:latin typeface="Calibri"/>
                        </a:rPr>
                        <a:t>Mar</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6F6"/>
                    </a:solidFill>
                  </a:tcPr>
                </a:tc>
                <a:tc>
                  <a:txBody>
                    <a:bodyPr/>
                    <a:lstStyle/>
                    <a:p>
                      <a:pPr algn="ctr" fontAlgn="ctr"/>
                      <a:r>
                        <a:rPr lang="en-US" sz="1000" b="1" i="0" u="none" strike="noStrike" dirty="0">
                          <a:solidFill>
                            <a:srgbClr val="FFFFFF"/>
                          </a:solidFill>
                          <a:effectLst/>
                          <a:latin typeface="Calibri"/>
                        </a:rPr>
                        <a:t>Apr</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dirty="0">
                          <a:solidFill>
                            <a:srgbClr val="000000"/>
                          </a:solidFill>
                          <a:effectLst/>
                          <a:latin typeface="Calibri"/>
                        </a:rPr>
                        <a:t>May</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dirty="0">
                          <a:solidFill>
                            <a:srgbClr val="000000"/>
                          </a:solidFill>
                          <a:effectLst/>
                          <a:latin typeface="Calibri"/>
                        </a:rPr>
                        <a:t>Jun</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dirty="0">
                          <a:solidFill>
                            <a:srgbClr val="FFFFFF"/>
                          </a:solidFill>
                          <a:effectLst/>
                          <a:latin typeface="Calibri"/>
                        </a:rPr>
                        <a:t>Jul</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000000"/>
                          </a:solidFill>
                          <a:effectLst/>
                          <a:latin typeface="Calibri"/>
                        </a:rPr>
                        <a:t>Aug</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000" b="1" i="0" u="none" strike="noStrike" dirty="0">
                          <a:solidFill>
                            <a:srgbClr val="FFFFFF"/>
                          </a:solidFill>
                          <a:effectLst/>
                          <a:latin typeface="Calibri"/>
                        </a:rPr>
                        <a:t>Sep</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546409">
                <a:tc>
                  <a:txBody>
                    <a:bodyPr/>
                    <a:lstStyle/>
                    <a:p>
                      <a:pPr algn="l" fontAlgn="ctr"/>
                      <a:r>
                        <a:rPr lang="en-US" sz="1000" b="1" i="0" u="none" strike="noStrike" dirty="0">
                          <a:solidFill>
                            <a:srgbClr val="31869B"/>
                          </a:solidFill>
                          <a:effectLst/>
                          <a:latin typeface="Calibri"/>
                        </a:rPr>
                        <a:t>FFY 12</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60.38%</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60.67%</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60.69%</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60.91%</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60.98%</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61.17%</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61.37%</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61.53%</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61.51%</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61.53%</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61.82%</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61.67%</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409">
                <a:tc>
                  <a:txBody>
                    <a:bodyPr/>
                    <a:lstStyle/>
                    <a:p>
                      <a:pPr algn="l" fontAlgn="ctr"/>
                      <a:r>
                        <a:rPr lang="en-US" sz="1000" b="1" i="0" u="none" strike="noStrike" dirty="0">
                          <a:solidFill>
                            <a:srgbClr val="60497A"/>
                          </a:solidFill>
                          <a:effectLst/>
                          <a:latin typeface="Calibri"/>
                        </a:rPr>
                        <a:t>FFY 13</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62.90%</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61.60%</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61.55%</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61.36%</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61.07%</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61.07%</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61.44%</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61.51%</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61.40%</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61.54%</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61.47%</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61.48%</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409">
                <a:tc>
                  <a:txBody>
                    <a:bodyPr/>
                    <a:lstStyle/>
                    <a:p>
                      <a:pPr algn="l" fontAlgn="ctr"/>
                      <a:r>
                        <a:rPr lang="en-US" sz="1000" b="1" i="0" u="none" strike="noStrike" dirty="0">
                          <a:solidFill>
                            <a:srgbClr val="963634"/>
                          </a:solidFill>
                          <a:effectLst/>
                          <a:latin typeface="Calibri"/>
                        </a:rPr>
                        <a:t>FFY 14</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61.93%</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60.90%</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61.18%</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60.55%</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60.33%</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60.74%</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60.83%</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60.77%</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60.85%</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60.89%</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60.83%</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60.90%</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409">
                <a:tc>
                  <a:txBody>
                    <a:bodyPr/>
                    <a:lstStyle/>
                    <a:p>
                      <a:pPr algn="l" fontAlgn="ctr"/>
                      <a:r>
                        <a:rPr lang="en-US" sz="1000" b="1" i="0" u="none" strike="noStrike" dirty="0">
                          <a:solidFill>
                            <a:srgbClr val="00B050"/>
                          </a:solidFill>
                          <a:effectLst/>
                          <a:latin typeface="Calibri"/>
                        </a:rPr>
                        <a:t>FFY 15</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61.67%</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60.01%</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61.04%</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60.39%</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60.38%</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60.86%</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61.04%</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60.99%</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61.17%</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61.21%</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61.27%</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61.29%</a:t>
                      </a:r>
                    </a:p>
                  </a:txBody>
                  <a:tcPr marL="7074" marR="7074" marT="7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381000" y="4876800"/>
            <a:ext cx="8458200" cy="830997"/>
          </a:xfrm>
          <a:prstGeom prst="rect">
            <a:avLst/>
          </a:prstGeom>
          <a:noFill/>
        </p:spPr>
        <p:txBody>
          <a:bodyPr wrap="square" rtlCol="0">
            <a:spAutoFit/>
          </a:bodyPr>
          <a:lstStyle/>
          <a:p>
            <a:pPr algn="ctr"/>
            <a:r>
              <a:rPr lang="en-US" sz="2400" dirty="0" smtClean="0"/>
              <a:t>DHS FEDERAL FY15 GOAL = 63%</a:t>
            </a:r>
          </a:p>
          <a:p>
            <a:pPr algn="ctr"/>
            <a:r>
              <a:rPr lang="en-US" sz="2400" dirty="0" smtClean="0"/>
              <a:t>FEDERAL BENCHMARK = 80%</a:t>
            </a:r>
            <a:endParaRPr lang="en-US" sz="2400" dirty="0"/>
          </a:p>
        </p:txBody>
      </p:sp>
    </p:spTree>
    <p:extLst>
      <p:ext uri="{BB962C8B-B14F-4D97-AF65-F5344CB8AC3E}">
        <p14:creationId xmlns:p14="http://schemas.microsoft.com/office/powerpoint/2010/main" val="51059661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9144000" cy="762000"/>
          </a:xfrm>
        </p:spPr>
        <p:txBody>
          <a:bodyPr/>
          <a:lstStyle/>
          <a:p>
            <a:pPr algn="ctr" eaLnBrk="1" hangingPunct="1"/>
            <a:r>
              <a:rPr lang="en-US" sz="2800" dirty="0" smtClean="0"/>
              <a:t>Enforcement – Arrears - Federal Key Performance Indicator</a:t>
            </a:r>
          </a:p>
        </p:txBody>
      </p:sp>
      <p:sp>
        <p:nvSpPr>
          <p:cNvPr id="6" name="Text Box 66"/>
          <p:cNvSpPr txBox="1">
            <a:spLocks noChangeArrowheads="1"/>
          </p:cNvSpPr>
          <p:nvPr/>
        </p:nvSpPr>
        <p:spPr bwMode="auto">
          <a:xfrm>
            <a:off x="914400" y="6096000"/>
            <a:ext cx="6400800" cy="400110"/>
          </a:xfrm>
          <a:prstGeom prst="rect">
            <a:avLst/>
          </a:prstGeom>
          <a:noFill/>
          <a:ln w="9525">
            <a:noFill/>
            <a:miter lim="800000"/>
            <a:headEnd/>
            <a:tailEnd/>
          </a:ln>
        </p:spPr>
        <p:txBody>
          <a:bodyPr wrap="square">
            <a:spAutoFit/>
          </a:bodyPr>
          <a:lstStyle/>
          <a:p>
            <a:pPr>
              <a:spcBef>
                <a:spcPct val="50000"/>
              </a:spcBef>
            </a:pPr>
            <a:r>
              <a:rPr lang="en-US" sz="2000" b="1" dirty="0">
                <a:solidFill>
                  <a:schemeClr val="bg1"/>
                </a:solidFill>
              </a:rPr>
              <a:t>          Georgia Department of Human </a:t>
            </a:r>
            <a:r>
              <a:rPr lang="en-US" sz="2000" b="1" dirty="0" smtClean="0">
                <a:solidFill>
                  <a:schemeClr val="bg1"/>
                </a:solidFill>
              </a:rPr>
              <a:t>Services</a:t>
            </a:r>
            <a:endParaRPr lang="en-US" sz="2000" b="1" dirty="0"/>
          </a:p>
        </p:txBody>
      </p:sp>
      <p:sp>
        <p:nvSpPr>
          <p:cNvPr id="7" name="Slide Number Placeholder 1"/>
          <p:cNvSpPr txBox="1">
            <a:spLocks/>
          </p:cNvSpPr>
          <p:nvPr/>
        </p:nvSpPr>
        <p:spPr bwMode="auto">
          <a:xfrm>
            <a:off x="8229600" y="61722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ＭＳ Ｐゴシック" charset="-128"/>
              </a:defRPr>
            </a:lvl1pPr>
            <a:lvl2pPr>
              <a:defRPr sz="2800">
                <a:solidFill>
                  <a:schemeClr val="tx1"/>
                </a:solidFill>
                <a:latin typeface="Arial Narrow" pitchFamily="34" charset="0"/>
                <a:ea typeface="ＭＳ Ｐゴシック" charset="-128"/>
              </a:defRPr>
            </a:lvl2pPr>
            <a:lvl3pPr>
              <a:defRPr sz="2400">
                <a:solidFill>
                  <a:schemeClr val="tx1"/>
                </a:solidFill>
                <a:latin typeface="Arial Narrow" pitchFamily="34" charset="0"/>
                <a:ea typeface="ＭＳ Ｐゴシック" charset="-128"/>
              </a:defRPr>
            </a:lvl3pPr>
            <a:lvl4pPr>
              <a:defRPr sz="2000">
                <a:solidFill>
                  <a:schemeClr val="tx1"/>
                </a:solidFill>
                <a:latin typeface="Arial Narrow" pitchFamily="34" charset="0"/>
                <a:ea typeface="ＭＳ Ｐゴシック" charset="-128"/>
              </a:defRPr>
            </a:lvl4pPr>
            <a:lvl5pPr>
              <a:defRPr sz="3200">
                <a:solidFill>
                  <a:schemeClr val="tx1"/>
                </a:solidFill>
                <a:latin typeface="Arial Narrow" pitchFamily="34" charset="0"/>
                <a:ea typeface="ＭＳ Ｐゴシック" charset="-128"/>
              </a:defRPr>
            </a:lvl5pPr>
            <a:lvl6pPr eaLnBrk="0" hangingPunct="0">
              <a:defRPr sz="3200">
                <a:solidFill>
                  <a:schemeClr val="tx1"/>
                </a:solidFill>
                <a:latin typeface="Arial Narrow" pitchFamily="34" charset="0"/>
                <a:ea typeface="ＭＳ Ｐゴシック" charset="-128"/>
              </a:defRPr>
            </a:lvl6pPr>
            <a:lvl7pPr eaLnBrk="0" hangingPunct="0">
              <a:defRPr sz="3200">
                <a:solidFill>
                  <a:schemeClr val="tx1"/>
                </a:solidFill>
                <a:latin typeface="Arial Narrow" pitchFamily="34" charset="0"/>
                <a:ea typeface="ＭＳ Ｐゴシック" charset="-128"/>
              </a:defRPr>
            </a:lvl7pPr>
            <a:lvl8pPr eaLnBrk="0" hangingPunct="0">
              <a:defRPr sz="3200">
                <a:solidFill>
                  <a:schemeClr val="tx1"/>
                </a:solidFill>
                <a:latin typeface="Arial Narrow" pitchFamily="34" charset="0"/>
                <a:ea typeface="ＭＳ Ｐゴシック" charset="-128"/>
              </a:defRPr>
            </a:lvl8pPr>
            <a:lvl9pPr eaLnBrk="0" hangingPunct="0">
              <a:defRPr sz="3200">
                <a:solidFill>
                  <a:schemeClr val="tx1"/>
                </a:solidFill>
                <a:latin typeface="Arial Narrow" pitchFamily="34" charset="0"/>
                <a:ea typeface="ＭＳ Ｐゴシック" charset="-128"/>
              </a:defRPr>
            </a:lvl9pPr>
          </a:lstStyle>
          <a:p>
            <a:pPr algn="ctr"/>
            <a:fld id="{C582E9B0-F5E6-464D-A48B-8361333D8754}" type="slidenum">
              <a:rPr lang="en-US" altLang="en-US" sz="1000">
                <a:solidFill>
                  <a:srgbClr val="FFFFFF"/>
                </a:solidFill>
                <a:latin typeface="Arial" charset="0"/>
              </a:rPr>
              <a:pPr algn="ctr"/>
              <a:t>9</a:t>
            </a:fld>
            <a:endParaRPr lang="en-US" altLang="en-US" sz="1000" dirty="0">
              <a:solidFill>
                <a:srgbClr val="FFFFFF"/>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890389"/>
              </p:ext>
            </p:extLst>
          </p:nvPr>
        </p:nvGraphicFramePr>
        <p:xfrm>
          <a:off x="495299" y="1371600"/>
          <a:ext cx="8229602" cy="3200401"/>
        </p:xfrm>
        <a:graphic>
          <a:graphicData uri="http://schemas.openxmlformats.org/drawingml/2006/table">
            <a:tbl>
              <a:tblPr/>
              <a:tblGrid>
                <a:gridCol w="530942"/>
                <a:gridCol w="641555"/>
                <a:gridCol w="641555"/>
                <a:gridCol w="641555"/>
                <a:gridCol w="641555"/>
                <a:gridCol w="641555"/>
                <a:gridCol w="641555"/>
                <a:gridCol w="641555"/>
                <a:gridCol w="641555"/>
                <a:gridCol w="641555"/>
                <a:gridCol w="641555"/>
                <a:gridCol w="641555"/>
                <a:gridCol w="641555"/>
              </a:tblGrid>
              <a:tr h="1014761">
                <a:tc>
                  <a:txBody>
                    <a:bodyPr/>
                    <a:lstStyle/>
                    <a:p>
                      <a:pPr algn="ctr" fontAlgn="ctr"/>
                      <a:r>
                        <a:rPr lang="en-US" sz="1000" b="1" i="0" u="none" strike="noStrike" dirty="0">
                          <a:solidFill>
                            <a:srgbClr val="000000"/>
                          </a:solidFill>
                          <a:effectLst/>
                          <a:latin typeface="Calibri"/>
                        </a:rPr>
                        <a:t>FFY</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a:rPr>
                        <a:t>Oct</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sz="1000" b="1" i="0" u="none" strike="noStrike" dirty="0">
                          <a:solidFill>
                            <a:srgbClr val="000000"/>
                          </a:solidFill>
                          <a:effectLst/>
                          <a:latin typeface="Calibri"/>
                        </a:rPr>
                        <a:t>Nov</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1" i="0" u="none" strike="noStrike" dirty="0">
                          <a:solidFill>
                            <a:srgbClr val="000000"/>
                          </a:solidFill>
                          <a:effectLst/>
                          <a:latin typeface="Calibri"/>
                        </a:rPr>
                        <a:t>Dec</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en-US" sz="1000" b="1" i="0" u="none" strike="noStrike" dirty="0">
                          <a:solidFill>
                            <a:srgbClr val="000000"/>
                          </a:solidFill>
                          <a:effectLst/>
                          <a:latin typeface="Calibri"/>
                        </a:rPr>
                        <a:t>Jan</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en-US" sz="1000" b="1" i="0" u="none" strike="noStrike" dirty="0">
                          <a:solidFill>
                            <a:srgbClr val="000000"/>
                          </a:solidFill>
                          <a:effectLst/>
                          <a:latin typeface="Calibri"/>
                        </a:rPr>
                        <a:t>Feb</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ctr"/>
                      <a:r>
                        <a:rPr lang="en-US" sz="1000" b="1" i="0" u="none" strike="noStrike" dirty="0">
                          <a:solidFill>
                            <a:srgbClr val="000000"/>
                          </a:solidFill>
                          <a:effectLst/>
                          <a:latin typeface="Calibri"/>
                        </a:rPr>
                        <a:t>Mar</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6F6"/>
                    </a:solidFill>
                  </a:tcPr>
                </a:tc>
                <a:tc>
                  <a:txBody>
                    <a:bodyPr/>
                    <a:lstStyle/>
                    <a:p>
                      <a:pPr algn="ctr" fontAlgn="ctr"/>
                      <a:r>
                        <a:rPr lang="en-US" sz="1000" b="1" i="0" u="none" strike="noStrike" dirty="0">
                          <a:solidFill>
                            <a:srgbClr val="FFFFFF"/>
                          </a:solidFill>
                          <a:effectLst/>
                          <a:latin typeface="Calibri"/>
                        </a:rPr>
                        <a:t>Apr</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dirty="0">
                          <a:solidFill>
                            <a:srgbClr val="000000"/>
                          </a:solidFill>
                          <a:effectLst/>
                          <a:latin typeface="Calibri"/>
                        </a:rPr>
                        <a:t>May</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1" i="0" u="none" strike="noStrike" dirty="0">
                          <a:solidFill>
                            <a:srgbClr val="000000"/>
                          </a:solidFill>
                          <a:effectLst/>
                          <a:latin typeface="Calibri"/>
                        </a:rPr>
                        <a:t>Jun</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dirty="0">
                          <a:solidFill>
                            <a:srgbClr val="FFFFFF"/>
                          </a:solidFill>
                          <a:effectLst/>
                          <a:latin typeface="Calibri"/>
                        </a:rPr>
                        <a:t>Jul</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000000"/>
                          </a:solidFill>
                          <a:effectLst/>
                          <a:latin typeface="Calibri"/>
                        </a:rPr>
                        <a:t>Aug</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000" b="1" i="0" u="none" strike="noStrike" dirty="0">
                          <a:solidFill>
                            <a:srgbClr val="FFFFFF"/>
                          </a:solidFill>
                          <a:effectLst/>
                          <a:latin typeface="Calibri"/>
                        </a:rPr>
                        <a:t>Sep</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546410">
                <a:tc>
                  <a:txBody>
                    <a:bodyPr/>
                    <a:lstStyle/>
                    <a:p>
                      <a:pPr algn="l" fontAlgn="ctr"/>
                      <a:r>
                        <a:rPr lang="en-US" sz="1000" b="1" i="0" u="none" strike="noStrike" dirty="0">
                          <a:solidFill>
                            <a:srgbClr val="31869B"/>
                          </a:solidFill>
                          <a:effectLst/>
                          <a:latin typeface="Calibri"/>
                        </a:rPr>
                        <a:t>FFY 12</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31.46%</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39.77%</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45.01%</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48.39%</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53.17%</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57.03%</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59.29%</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61.42%</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63.07%</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64.25%</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65.97%</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66.44%</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410">
                <a:tc>
                  <a:txBody>
                    <a:bodyPr/>
                    <a:lstStyle/>
                    <a:p>
                      <a:pPr algn="l" fontAlgn="ctr"/>
                      <a:r>
                        <a:rPr lang="en-US" sz="1000" b="1" i="0" u="none" strike="noStrike" dirty="0">
                          <a:solidFill>
                            <a:srgbClr val="60497A"/>
                          </a:solidFill>
                          <a:effectLst/>
                          <a:latin typeface="Calibri"/>
                        </a:rPr>
                        <a:t>FFY 13</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35.53%</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41.81%</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46.31%</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49.80%</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52.54%</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56.47%</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59.17%</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61.32%</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62.60%</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64.15%</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64.97%</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65.87%</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410">
                <a:tc>
                  <a:txBody>
                    <a:bodyPr/>
                    <a:lstStyle/>
                    <a:p>
                      <a:pPr algn="l" fontAlgn="ctr"/>
                      <a:r>
                        <a:rPr lang="en-US" sz="1000" b="1" i="0" u="none" strike="noStrike" dirty="0">
                          <a:solidFill>
                            <a:srgbClr val="963634"/>
                          </a:solidFill>
                          <a:effectLst/>
                          <a:latin typeface="Calibri"/>
                        </a:rPr>
                        <a:t>FFY 14</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33.13%</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38.61%</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46.31%</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49.66%</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52.68%</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57.21%</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63.06%</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61.35%</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62.83%</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63.99%</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64.81%</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65.19%</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410">
                <a:tc>
                  <a:txBody>
                    <a:bodyPr/>
                    <a:lstStyle/>
                    <a:p>
                      <a:pPr algn="l" fontAlgn="ctr"/>
                      <a:r>
                        <a:rPr lang="en-US" sz="1000" b="1" i="0" u="none" strike="noStrike" dirty="0">
                          <a:solidFill>
                            <a:srgbClr val="00B050"/>
                          </a:solidFill>
                          <a:effectLst/>
                          <a:latin typeface="Calibri"/>
                        </a:rPr>
                        <a:t>FFY 15</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32.58%</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38.16%</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46.81%</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49.33%</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52.52%</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57.31%</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59.60%</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61.24%</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62.76%</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63.93%</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64.83%</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a:rPr>
                        <a:t>65.73%</a:t>
                      </a:r>
                    </a:p>
                  </a:txBody>
                  <a:tcPr marL="6637" marR="6637" marT="6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381000" y="4876800"/>
            <a:ext cx="8458200" cy="830997"/>
          </a:xfrm>
          <a:prstGeom prst="rect">
            <a:avLst/>
          </a:prstGeom>
          <a:noFill/>
        </p:spPr>
        <p:txBody>
          <a:bodyPr wrap="square" rtlCol="0">
            <a:spAutoFit/>
          </a:bodyPr>
          <a:lstStyle/>
          <a:p>
            <a:pPr algn="ctr"/>
            <a:r>
              <a:rPr lang="en-US" sz="2400" dirty="0" smtClean="0"/>
              <a:t>DHS FEDERAL FY15 GOAL = 70%</a:t>
            </a:r>
          </a:p>
          <a:p>
            <a:pPr algn="ctr"/>
            <a:r>
              <a:rPr lang="en-US" sz="2400" dirty="0" smtClean="0"/>
              <a:t>FEDERAL BENCHMARK = 80%</a:t>
            </a:r>
            <a:endParaRPr lang="en-US" sz="2400" dirty="0"/>
          </a:p>
        </p:txBody>
      </p:sp>
    </p:spTree>
    <p:extLst>
      <p:ext uri="{BB962C8B-B14F-4D97-AF65-F5344CB8AC3E}">
        <p14:creationId xmlns:p14="http://schemas.microsoft.com/office/powerpoint/2010/main" val="321480838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7043</TotalTime>
  <Words>1545</Words>
  <Application>Microsoft Office PowerPoint</Application>
  <PresentationFormat>On-screen Show (4:3)</PresentationFormat>
  <Paragraphs>739</Paragraphs>
  <Slides>12</Slides>
  <Notes>7</Notes>
  <HiddenSlides>0</HiddenSlides>
  <MMClips>0</MMClips>
  <ScaleCrop>false</ScaleCrop>
  <HeadingPairs>
    <vt:vector size="4" baseType="variant">
      <vt:variant>
        <vt:lpstr>Theme</vt:lpstr>
      </vt:variant>
      <vt:variant>
        <vt:i4>5</vt:i4>
      </vt:variant>
      <vt:variant>
        <vt:lpstr>Slide Titles</vt:lpstr>
      </vt:variant>
      <vt:variant>
        <vt:i4>12</vt:i4>
      </vt:variant>
    </vt:vector>
  </HeadingPairs>
  <TitlesOfParts>
    <vt:vector size="17" baseType="lpstr">
      <vt:lpstr>Default Design</vt:lpstr>
      <vt:lpstr>Custom Design</vt:lpstr>
      <vt:lpstr>1_Custom Design</vt:lpstr>
      <vt:lpstr>2_Custom Design</vt:lpstr>
      <vt:lpstr>3_Custom Design</vt:lpstr>
      <vt:lpstr>PowerPoint Presentation</vt:lpstr>
      <vt:lpstr>PowerPoint Presentation</vt:lpstr>
      <vt:lpstr> Table of Contents</vt:lpstr>
      <vt:lpstr>Audit &amp; Incentives</vt:lpstr>
      <vt:lpstr>Locate – State Key Performance Indicator</vt:lpstr>
      <vt:lpstr>Paternity Establishment – Federal Key Performance Indicator</vt:lpstr>
      <vt:lpstr>Court Order Establishment – Federal Key Performance Indicator</vt:lpstr>
      <vt:lpstr>Enforcement – Current Support – Federal Key Performance Indicator</vt:lpstr>
      <vt:lpstr>Enforcement – Arrears - Federal Key Performance Indicator</vt:lpstr>
      <vt:lpstr>Financial – Undistributed Collections – Federal Key Performance Indicator</vt:lpstr>
      <vt:lpstr>Georgia Distributed Collections National Rankings</vt:lpstr>
      <vt:lpstr>Conclusion</vt:lpstr>
    </vt:vector>
  </TitlesOfParts>
  <Company>DCH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lkuczmarski</dc:creator>
  <cp:lastModifiedBy>Bonito, Dianne</cp:lastModifiedBy>
  <cp:revision>494</cp:revision>
  <cp:lastPrinted>2015-10-19T19:44:13Z</cp:lastPrinted>
  <dcterms:created xsi:type="dcterms:W3CDTF">2006-10-19T21:28:07Z</dcterms:created>
  <dcterms:modified xsi:type="dcterms:W3CDTF">2015-10-20T12:16:40Z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GUID">
    <vt:lpwstr>e184c194-d952-4ca7-bb27-ea714642d1cd</vt:lpwstr>
  </property>
  <property fmtid="{D5CDD505-2E9C-101B-9397-08002B2CF9AE}" pid="3" name="MODFILEGUID">
    <vt:lpwstr>914ae773-9409-461c-a60e-9ecf64c68255</vt:lpwstr>
  </property>
  <property fmtid="{D5CDD505-2E9C-101B-9397-08002B2CF9AE}" pid="4" name="FILEOWNER">
    <vt:lpwstr>lkuczmarski</vt:lpwstr>
  </property>
  <property fmtid="{D5CDD505-2E9C-101B-9397-08002B2CF9AE}" pid="5" name="MODFILEOWNER">
    <vt:lpwstr>A68034</vt:lpwstr>
  </property>
  <property fmtid="{D5CDD505-2E9C-101B-9397-08002B2CF9AE}" pid="6" name="IPPCLASS">
    <vt:i4>1</vt:i4>
  </property>
  <property fmtid="{D5CDD505-2E9C-101B-9397-08002B2CF9AE}" pid="7" name="MODIPPCLASS">
    <vt:i4>1</vt:i4>
  </property>
  <property fmtid="{D5CDD505-2E9C-101B-9397-08002B2CF9AE}" pid="8" name="MACHINEID">
    <vt:lpwstr>A68034-0811</vt:lpwstr>
  </property>
  <property fmtid="{D5CDD505-2E9C-101B-9397-08002B2CF9AE}" pid="9" name="MODMACHINEID">
    <vt:lpwstr>A68034-0811</vt:lpwstr>
  </property>
  <property fmtid="{D5CDD505-2E9C-101B-9397-08002B2CF9AE}" pid="10" name="CURRENTCLASS">
    <vt:lpwstr>Classified - Internal use</vt:lpwstr>
  </property>
</Properties>
</file>