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</p:sldMasterIdLst>
  <p:notesMasterIdLst>
    <p:notesMasterId r:id="rId13"/>
  </p:notesMasterIdLst>
  <p:handoutMasterIdLst>
    <p:handoutMasterId r:id="rId14"/>
  </p:handoutMasterIdLst>
  <p:sldIdLst>
    <p:sldId id="342" r:id="rId6"/>
    <p:sldId id="337" r:id="rId7"/>
    <p:sldId id="343" r:id="rId8"/>
    <p:sldId id="344" r:id="rId9"/>
    <p:sldId id="345" r:id="rId10"/>
    <p:sldId id="346" r:id="rId11"/>
    <p:sldId id="34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DFD9"/>
    <a:srgbClr val="35BDB2"/>
    <a:srgbClr val="CCFFCC"/>
    <a:srgbClr val="CCECFF"/>
    <a:srgbClr val="CCFFFF"/>
    <a:srgbClr val="FFFFCC"/>
    <a:srgbClr val="FF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278" autoAdjust="0"/>
  </p:normalViewPr>
  <p:slideViewPr>
    <p:cSldViewPr>
      <p:cViewPr>
        <p:scale>
          <a:sx n="76" d="100"/>
          <a:sy n="76" d="100"/>
        </p:scale>
        <p:origin x="-33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fld id="{3F19C1B7-E222-4CA5-BDC9-856B113DF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065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fld id="{253FB8F9-558A-4F52-A168-C285CEC0C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655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76200"/>
            <a:ext cx="22860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7056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817C-BAA0-4A54-B506-F687F641C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E526-5603-44E5-BF1F-34C16AE4E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8B87-7629-47F4-8EA0-C51A88CCA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4ACB-7D6F-466A-BC0E-5868B32A8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FBC9-2022-4234-8CE2-39E0328A0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3B88-0A59-4173-9FDE-880DF9AFE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E7469-4551-4045-8A21-316E564B2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B2EF-5D84-4363-BC1F-F8EE75D7E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9273-FF30-444C-A453-2F4B4B246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8A03-6476-4B2E-B7BE-B45630C64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BFFE-C2A4-49AF-B7F9-BA81794E2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D376-B795-447A-A4F6-10D57D738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5F6B-1F63-4ECD-AE6A-99EF6FE44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4787-8435-4FA5-A82D-7728009ED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6182-8FDA-4F18-A8F3-FD2439217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0854-8FB3-4E59-AF34-3E09293CE6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8049-AF8D-4C64-AD8F-2D0D6D59B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F7CF-960A-47FC-8DC0-A11B87737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6A58-F7C4-41B1-8530-C80EEFAE0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3660-8D96-4C0A-A6FA-71237B8B3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658E-B867-4C81-A25D-AA048CA41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C3B4-C3DD-422D-9EDC-36211C7C2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DEF7-E910-4AAD-80CC-AC3996AA5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42E4-3162-4F29-9838-D76DB73D3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0957-E914-4BE7-849D-8C5D99F27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6161-07FA-43BC-A81C-4D0909F1E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D560-E530-4139-9CFA-92CCB0400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B894-7648-4E1C-A001-E1524643A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F153-A989-495E-9E28-FECA0C320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DD26-3C08-45B8-97D1-3C0640634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259F-B5F9-4630-8672-126780AD5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0B531-7C23-43BD-986F-29669CE06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054A-A0AF-4BD2-9A96-CDE723366F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154D-404C-4F33-A76B-128930CB2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E796-C75F-4B5F-B2EF-661C81150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17B7-C0AA-4432-93CB-9243A2FA7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75BA-955D-43B1-BDA3-3A85C9B2C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978C-A062-4882-8388-F7C858ADC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9990-2374-44D0-AF10-7711E20AF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F0C5-8BF6-4465-976A-DB35BED29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4815-CBEB-4967-A1B5-76FF602DA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DD6B-98AC-4F70-8059-96BF2C255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2A7F-9D56-4AFE-AAC4-0C8E359C1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953A-645B-4F58-AD59-30678A7D3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727D-9649-4079-8DBB-6BC16A67A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0A5A-6F0F-4FA8-B904-14B67D2BA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F3AE-207C-4F92-9875-173B03830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14288" y="5867400"/>
            <a:ext cx="9144000" cy="9906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12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solidFill>
            <a:srgbClr val="8DDFD9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30" name="Line 14"/>
          <p:cNvSpPr>
            <a:spLocks noChangeShapeType="1"/>
          </p:cNvSpPr>
          <p:nvPr userDrawn="1"/>
        </p:nvSpPr>
        <p:spPr bwMode="auto">
          <a:xfrm>
            <a:off x="14288" y="304800"/>
            <a:ext cx="9129712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91440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 </a:t>
            </a:r>
          </a:p>
        </p:txBody>
      </p:sp>
      <p:pic>
        <p:nvPicPr>
          <p:cNvPr id="1033" name="Picture 21" descr="DHS_logo_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91200"/>
            <a:ext cx="78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4A5B3E-F32D-488F-8888-44425E48F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7EFC7E-E057-47D4-A085-AA6837D84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341E32-149B-4C8A-BACA-B78D15BB36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4805C6-2811-4533-967A-21966DD9E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296400" cy="70104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-1" y="6248400"/>
            <a:ext cx="6964335" cy="762000"/>
          </a:xfrm>
          <a:prstGeom prst="rect">
            <a:avLst/>
          </a:prstGeom>
          <a:gradFill flip="none" rotWithShape="1">
            <a:gsLst>
              <a:gs pos="0">
                <a:srgbClr val="35BDB2">
                  <a:shade val="30000"/>
                  <a:satMod val="115000"/>
                </a:srgbClr>
              </a:gs>
              <a:gs pos="50000">
                <a:srgbClr val="35BDB2">
                  <a:shade val="67500"/>
                  <a:satMod val="115000"/>
                </a:srgbClr>
              </a:gs>
              <a:gs pos="100000">
                <a:srgbClr val="35BDB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5366" name="Rectangle 52"/>
          <p:cNvSpPr>
            <a:spLocks noChangeArrowheads="1"/>
          </p:cNvSpPr>
          <p:nvPr/>
        </p:nvSpPr>
        <p:spPr bwMode="auto">
          <a:xfrm>
            <a:off x="0" y="0"/>
            <a:ext cx="6948488" cy="61722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5367" name="Rectangle 55"/>
          <p:cNvSpPr>
            <a:spLocks noChangeArrowheads="1"/>
          </p:cNvSpPr>
          <p:nvPr/>
        </p:nvSpPr>
        <p:spPr bwMode="auto">
          <a:xfrm>
            <a:off x="-14288" y="1328738"/>
            <a:ext cx="6962776" cy="152400"/>
          </a:xfrm>
          <a:prstGeom prst="rect">
            <a:avLst/>
          </a:prstGeom>
          <a:solidFill>
            <a:srgbClr val="8DDF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5368" name="Line 58"/>
          <p:cNvSpPr>
            <a:spLocks noChangeShapeType="1"/>
          </p:cNvSpPr>
          <p:nvPr/>
        </p:nvSpPr>
        <p:spPr bwMode="auto">
          <a:xfrm>
            <a:off x="0" y="1328738"/>
            <a:ext cx="6948488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9" name="Line 59"/>
          <p:cNvSpPr>
            <a:spLocks noChangeShapeType="1"/>
          </p:cNvSpPr>
          <p:nvPr/>
        </p:nvSpPr>
        <p:spPr bwMode="auto">
          <a:xfrm>
            <a:off x="0" y="1485900"/>
            <a:ext cx="6948488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Rectangle 60"/>
          <p:cNvSpPr>
            <a:spLocks noChangeArrowheads="1"/>
          </p:cNvSpPr>
          <p:nvPr/>
        </p:nvSpPr>
        <p:spPr bwMode="auto">
          <a:xfrm>
            <a:off x="228600" y="4800600"/>
            <a:ext cx="891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16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371" name="Text Box 66"/>
          <p:cNvSpPr txBox="1">
            <a:spLocks noChangeArrowheads="1"/>
          </p:cNvSpPr>
          <p:nvPr/>
        </p:nvSpPr>
        <p:spPr bwMode="auto">
          <a:xfrm>
            <a:off x="0" y="6534150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          Georgia Department of Human Services </a:t>
            </a:r>
            <a:endParaRPr lang="en-US" altLang="en-US" sz="2000" b="1" dirty="0">
              <a:latin typeface="Arial" charset="0"/>
            </a:endParaRPr>
          </a:p>
        </p:txBody>
      </p:sp>
      <p:pic>
        <p:nvPicPr>
          <p:cNvPr id="15372" name="Picture 21" descr="DHS_logo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318250"/>
            <a:ext cx="47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1" descr="iStock_000003190969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96" y="1828800"/>
            <a:ext cx="2318004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2" descr="iStock_000006944381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40" y="5229092"/>
            <a:ext cx="2388160" cy="178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3" descr="Togethern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35" y="3581400"/>
            <a:ext cx="2332065" cy="154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5" descr="AsianMomAndNewborn_UNHS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388160" cy="159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Rectangle 53"/>
          <p:cNvSpPr>
            <a:spLocks noChangeArrowheads="1"/>
          </p:cNvSpPr>
          <p:nvPr/>
        </p:nvSpPr>
        <p:spPr bwMode="auto">
          <a:xfrm>
            <a:off x="609600" y="1143000"/>
            <a:ext cx="5562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D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ct val="25000"/>
              </a:spcAft>
            </a:pPr>
            <a:r>
              <a:rPr lang="en-US" sz="4000" b="1" dirty="0">
                <a:solidFill>
                  <a:schemeClr val="bg1"/>
                </a:solidFill>
                <a:latin typeface="Arial Narrow" pitchFamily="34" charset="0"/>
              </a:rPr>
              <a:t>Insert Presentation Name</a:t>
            </a:r>
          </a:p>
        </p:txBody>
      </p:sp>
      <p:sp>
        <p:nvSpPr>
          <p:cNvPr id="15378" name="Rectangle 54"/>
          <p:cNvSpPr>
            <a:spLocks noChangeArrowheads="1"/>
          </p:cNvSpPr>
          <p:nvPr/>
        </p:nvSpPr>
        <p:spPr bwMode="auto">
          <a:xfrm>
            <a:off x="228600" y="3200400"/>
            <a:ext cx="5867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Presenter</a:t>
            </a:r>
            <a:r>
              <a:rPr lang="en-US" altLang="en-US" sz="2000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Arial Narrow" pitchFamily="34" charset="0"/>
              </a:rPr>
              <a:t>Presentation 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to</a:t>
            </a:r>
            <a:r>
              <a:rPr lang="en-US" altLang="en-US" sz="2000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alt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Date: </a:t>
            </a: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-1" y="6248400"/>
            <a:ext cx="6964335" cy="762000"/>
          </a:xfrm>
          <a:prstGeom prst="rect">
            <a:avLst/>
          </a:prstGeom>
          <a:gradFill flip="none" rotWithShape="1">
            <a:gsLst>
              <a:gs pos="0">
                <a:srgbClr val="35BDB2">
                  <a:shade val="30000"/>
                  <a:satMod val="115000"/>
                </a:srgbClr>
              </a:gs>
              <a:gs pos="50000">
                <a:srgbClr val="35BDB2">
                  <a:shade val="67500"/>
                  <a:satMod val="115000"/>
                </a:srgbClr>
              </a:gs>
              <a:gs pos="100000">
                <a:srgbClr val="35BDB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0" y="0"/>
            <a:ext cx="6948488" cy="61722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-14288" y="1328738"/>
            <a:ext cx="6962776" cy="152400"/>
          </a:xfrm>
          <a:prstGeom prst="rect">
            <a:avLst/>
          </a:prstGeom>
          <a:solidFill>
            <a:srgbClr val="8DDF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>
            <a:off x="0" y="1328738"/>
            <a:ext cx="6948488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59"/>
          <p:cNvSpPr>
            <a:spLocks noChangeShapeType="1"/>
          </p:cNvSpPr>
          <p:nvPr/>
        </p:nvSpPr>
        <p:spPr bwMode="auto">
          <a:xfrm>
            <a:off x="0" y="1485900"/>
            <a:ext cx="6948488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228600" y="4800600"/>
            <a:ext cx="891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 dirty="0">
              <a:solidFill>
                <a:schemeClr val="bg1"/>
              </a:solidFill>
            </a:endParaRP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0" y="6534150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          Georgia Department of Human Services </a:t>
            </a:r>
            <a:endParaRPr lang="en-US" altLang="en-US" sz="2000" b="1" dirty="0">
              <a:latin typeface="Arial" charset="0"/>
            </a:endParaRPr>
          </a:p>
        </p:txBody>
      </p:sp>
      <p:pic>
        <p:nvPicPr>
          <p:cNvPr id="28" name="Picture 21" descr="DHS_logo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318250"/>
            <a:ext cx="47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1" descr="iStock_000003190969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96" y="1828800"/>
            <a:ext cx="2318004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2" descr="iStock_000006944381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40" y="5229092"/>
            <a:ext cx="2388160" cy="178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3" descr="Togethern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35" y="3581400"/>
            <a:ext cx="2332065" cy="154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5" descr="AsianMomAndNewborn_UNHS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388160" cy="159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330200" y="1143000"/>
            <a:ext cx="6375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D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Georgia Division of Child Support Services (DCSS) </a:t>
            </a:r>
          </a:p>
        </p:txBody>
      </p: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228600" y="3429000"/>
            <a:ext cx="5867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Presenter: Tanguler Gray, Child Support Director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Presentation to: DHS Board Members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Date: August 26, 2015</a:t>
            </a:r>
          </a:p>
        </p:txBody>
      </p:sp>
    </p:spTree>
    <p:extLst>
      <p:ext uri="{BB962C8B-B14F-4D97-AF65-F5344CB8AC3E}">
        <p14:creationId xmlns:p14="http://schemas.microsoft.com/office/powerpoint/2010/main" val="23755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2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-7620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9D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Arial Narrow" pitchFamily="34" charset="0"/>
              </a:rPr>
              <a:t>Vision, Mission and Core Values</a:t>
            </a: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i="1" dirty="0">
                <a:solidFill>
                  <a:srgbClr val="35B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Vision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Stronger Families for a Stronger Georgia.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i="1" dirty="0">
                <a:solidFill>
                  <a:srgbClr val="35B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Mission</a:t>
            </a:r>
            <a:endParaRPr lang="en-US" sz="2400" b="1" dirty="0">
              <a:solidFill>
                <a:srgbClr val="35BDB2"/>
              </a:solidFill>
              <a:latin typeface="Arial Narrow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</a:rPr>
              <a:t>	Strengthen Georgia by providing Individuals and Families access to services that promote self-sufficiency, independence, and protect Georgia's vulnerable children and adults.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8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i="1" dirty="0">
                <a:solidFill>
                  <a:srgbClr val="35B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Core Values</a:t>
            </a:r>
            <a:endParaRPr lang="en-US" sz="2400" b="1" dirty="0">
              <a:solidFill>
                <a:srgbClr val="35BDB2"/>
              </a:solidFill>
              <a:latin typeface="Arial Narrow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latin typeface="Arial Narrow" pitchFamily="34" charset="0"/>
              </a:rPr>
              <a:t>Provide access to resources that offer support and empower Georgians and their families.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latin typeface="Arial Narrow" pitchFamily="34" charset="0"/>
              </a:rPr>
              <a:t>Deliver services professionally and treat all clients with dignity and </a:t>
            </a:r>
            <a:r>
              <a:rPr lang="en-US" sz="2000" b="1" dirty="0" smtClean="0">
                <a:latin typeface="Arial Narrow" pitchFamily="34" charset="0"/>
              </a:rPr>
              <a:t>respect.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Arial Narrow" pitchFamily="34" charset="0"/>
              </a:rPr>
              <a:t>Manage </a:t>
            </a:r>
            <a:r>
              <a:rPr lang="en-US" sz="2000" b="1" dirty="0">
                <a:latin typeface="Arial Narrow" pitchFamily="34" charset="0"/>
              </a:rPr>
              <a:t>business operations effectively and efficiently by aligning resources across the agency.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latin typeface="Arial Narrow" pitchFamily="34" charset="0"/>
              </a:rPr>
              <a:t>Promote accountability, transparency and quality in all services we deliver and programs we administer.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latin typeface="Arial Narrow" pitchFamily="34" charset="0"/>
              </a:rPr>
              <a:t>Develop our employees at all levels of the agency.</a:t>
            </a:r>
            <a:r>
              <a:rPr lang="en-US" sz="2000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9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3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67600" cy="533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dirty="0" smtClean="0"/>
              <a:t>Table of Contents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4676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 smtClean="0"/>
              <a:t>Fatherhood Program … page 4</a:t>
            </a:r>
          </a:p>
          <a:p>
            <a:pPr marL="0" indent="0" eaLnBrk="1" hangingPunct="1">
              <a:buFontTx/>
              <a:buNone/>
            </a:pPr>
            <a:endParaRPr lang="en-US" altLang="en-US" sz="2800" dirty="0" smtClean="0"/>
          </a:p>
          <a:p>
            <a:pPr marL="0" indent="0" eaLnBrk="1" hangingPunct="1">
              <a:buFontTx/>
              <a:buNone/>
            </a:pPr>
            <a:r>
              <a:rPr lang="en-US" altLang="en-US" sz="2800" dirty="0" smtClean="0"/>
              <a:t>Problem Solving Court Program… page 5 </a:t>
            </a:r>
          </a:p>
          <a:p>
            <a:pPr marL="0" indent="0" eaLnBrk="1" hangingPunct="1">
              <a:buFontTx/>
              <a:buNone/>
            </a:pPr>
            <a:endParaRPr lang="en-US" altLang="en-US" sz="2800" dirty="0" smtClean="0"/>
          </a:p>
          <a:p>
            <a:pPr marL="0" indent="0" eaLnBrk="1" hangingPunct="1">
              <a:buFontTx/>
              <a:buNone/>
            </a:pPr>
            <a:r>
              <a:rPr lang="en-US" altLang="en-US" sz="2800" dirty="0" smtClean="0"/>
              <a:t>Outreach Programs statistical data… page 6</a:t>
            </a:r>
          </a:p>
          <a:p>
            <a:pPr marL="0" indent="0" eaLnBrk="1" hangingPunct="1">
              <a:buFontTx/>
              <a:buNone/>
            </a:pPr>
            <a:endParaRPr lang="en-US" altLang="en-US" sz="2800" dirty="0" smtClean="0"/>
          </a:p>
          <a:p>
            <a:pPr marL="0" indent="0" eaLnBrk="1" hangingPunct="1">
              <a:buFontTx/>
              <a:buNone/>
            </a:pPr>
            <a:r>
              <a:rPr lang="en-US" altLang="en-US" sz="2800" dirty="0" smtClean="0"/>
              <a:t>Questions … page 7</a:t>
            </a:r>
          </a:p>
          <a:p>
            <a:pPr marL="0" indent="0" eaLnBrk="1" hangingPunct="1">
              <a:buFontTx/>
              <a:buNone/>
            </a:pPr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0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4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Fatherhood Program - employment based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533400" y="12954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1" kern="0" dirty="0" smtClean="0"/>
              <a:t>Criteria and </a:t>
            </a:r>
            <a:r>
              <a:rPr lang="en-US" altLang="en-US" sz="2400" b="1" kern="0" dirty="0"/>
              <a:t>r</a:t>
            </a:r>
            <a:r>
              <a:rPr lang="en-US" altLang="en-US" sz="2400" b="1" kern="0" dirty="0" smtClean="0"/>
              <a:t>equirements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676400"/>
            <a:ext cx="4116388" cy="41910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000" dirty="0" smtClean="0"/>
              <a:t>Unemployed/underemployed</a:t>
            </a:r>
          </a:p>
          <a:p>
            <a:r>
              <a:rPr lang="en-US" altLang="en-US" sz="2000" dirty="0" smtClean="0"/>
              <a:t>Orientation sessions</a:t>
            </a:r>
          </a:p>
          <a:p>
            <a:r>
              <a:rPr lang="en-US" altLang="en-US" sz="2000" dirty="0" smtClean="0"/>
              <a:t>Referral –vs- enrollment</a:t>
            </a:r>
          </a:p>
          <a:p>
            <a:r>
              <a:rPr lang="en-US" altLang="en-US" sz="2000" dirty="0" smtClean="0"/>
              <a:t>Accountability sessions (support order compliant) </a:t>
            </a:r>
          </a:p>
          <a:p>
            <a:r>
              <a:rPr lang="en-US" altLang="en-US" sz="2000" dirty="0" smtClean="0"/>
              <a:t>90 day employment goal </a:t>
            </a:r>
          </a:p>
          <a:p>
            <a:r>
              <a:rPr lang="en-US" altLang="en-US" sz="2000" dirty="0" smtClean="0"/>
              <a:t>Volunteer assignment</a:t>
            </a:r>
          </a:p>
          <a:p>
            <a:r>
              <a:rPr lang="en-US" altLang="en-US" sz="2000" dirty="0" smtClean="0"/>
              <a:t>Senate Bill 100 (pre-contempt)</a:t>
            </a:r>
          </a:p>
          <a:p>
            <a:r>
              <a:rPr lang="en-US" altLang="en-US" sz="2000" dirty="0" smtClean="0"/>
              <a:t>Driver’s license statewide standard  </a:t>
            </a:r>
          </a:p>
          <a:p>
            <a:endParaRPr lang="en-US" altLang="en-US" dirty="0" smtClean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5181600" y="1219200"/>
            <a:ext cx="3962400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1" kern="0" dirty="0" smtClean="0"/>
              <a:t>Services </a:t>
            </a:r>
            <a:r>
              <a:rPr lang="en-US" altLang="en-US" sz="2400" b="1" kern="0" dirty="0"/>
              <a:t>o</a:t>
            </a:r>
            <a:r>
              <a:rPr lang="en-US" altLang="en-US" sz="2400" b="1" kern="0" dirty="0" smtClean="0"/>
              <a:t>ffered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029200" y="1676400"/>
            <a:ext cx="3810000" cy="41910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000" dirty="0" smtClean="0"/>
              <a:t>Driver’s license reinstatement</a:t>
            </a:r>
          </a:p>
          <a:p>
            <a:r>
              <a:rPr lang="en-US" altLang="en-US" sz="2000" dirty="0" smtClean="0"/>
              <a:t>Delayed enforcement</a:t>
            </a:r>
          </a:p>
          <a:p>
            <a:r>
              <a:rPr lang="en-US" altLang="en-US" sz="2000" dirty="0" smtClean="0"/>
              <a:t>Employment leads</a:t>
            </a:r>
          </a:p>
          <a:p>
            <a:r>
              <a:rPr lang="en-US" altLang="en-US" sz="2000" dirty="0" smtClean="0"/>
              <a:t>Short term training</a:t>
            </a:r>
          </a:p>
          <a:p>
            <a:r>
              <a:rPr lang="en-US" altLang="en-US" sz="2000" dirty="0" smtClean="0"/>
              <a:t>Adult literacy classes (GED)</a:t>
            </a:r>
          </a:p>
          <a:p>
            <a:r>
              <a:rPr lang="en-US" altLang="en-US" sz="2000" dirty="0" smtClean="0"/>
              <a:t>“Job ready skills” </a:t>
            </a:r>
          </a:p>
          <a:p>
            <a:r>
              <a:rPr lang="en-US" altLang="en-US" sz="2000" dirty="0" smtClean="0"/>
              <a:t>Prison paternity testing</a:t>
            </a:r>
          </a:p>
          <a:p>
            <a:r>
              <a:rPr lang="en-US" altLang="en-US" sz="2000" dirty="0" smtClean="0"/>
              <a:t>Access/visitation referrals</a:t>
            </a:r>
          </a:p>
          <a:p>
            <a:r>
              <a:rPr lang="en-US" altLang="en-US" sz="2000" dirty="0" smtClean="0"/>
              <a:t>Outreach brochure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004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5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8915400" cy="914400"/>
          </a:xfrm>
        </p:spPr>
        <p:txBody>
          <a:bodyPr/>
          <a:lstStyle/>
          <a:p>
            <a:r>
              <a:rPr lang="en-US" altLang="en-US" sz="2800" dirty="0" smtClean="0"/>
              <a:t>Problem Solving Court Program - alternative to incarceration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834601F-3564-4DB1-916E-730ED6B30708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371600"/>
            <a:ext cx="4191000" cy="4495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Intensive judicial oversight </a:t>
            </a:r>
          </a:p>
          <a:p>
            <a:pPr lvl="1">
              <a:defRPr/>
            </a:pPr>
            <a:r>
              <a:rPr lang="en-US" sz="1600" dirty="0" smtClean="0"/>
              <a:t>Superior Court Judge</a:t>
            </a:r>
          </a:p>
          <a:p>
            <a:pPr lvl="1">
              <a:defRPr/>
            </a:pPr>
            <a:r>
              <a:rPr lang="en-US" sz="1600" dirty="0" smtClean="0"/>
              <a:t>Problem Solving Court Coordinator</a:t>
            </a:r>
          </a:p>
          <a:p>
            <a:pPr lvl="1">
              <a:defRPr/>
            </a:pPr>
            <a:r>
              <a:rPr lang="en-US" sz="1600" dirty="0" smtClean="0"/>
              <a:t>Community Service Board</a:t>
            </a:r>
          </a:p>
          <a:p>
            <a:pPr>
              <a:defRPr/>
            </a:pPr>
            <a:r>
              <a:rPr lang="en-US" sz="2000" dirty="0" smtClean="0"/>
              <a:t>Chronic non payers of child support </a:t>
            </a:r>
          </a:p>
          <a:p>
            <a:pPr lvl="1">
              <a:defRPr/>
            </a:pPr>
            <a:r>
              <a:rPr lang="en-US" sz="1600" dirty="0" smtClean="0"/>
              <a:t>Mental heath</a:t>
            </a:r>
          </a:p>
          <a:p>
            <a:pPr lvl="1">
              <a:defRPr/>
            </a:pPr>
            <a:r>
              <a:rPr lang="en-US" sz="1600" dirty="0" smtClean="0"/>
              <a:t>Substance abuse</a:t>
            </a:r>
          </a:p>
          <a:p>
            <a:pPr lvl="1">
              <a:defRPr/>
            </a:pPr>
            <a:r>
              <a:rPr lang="en-US" sz="1600" dirty="0" smtClean="0"/>
              <a:t>Incarcerated/pending incarceration   </a:t>
            </a:r>
          </a:p>
          <a:p>
            <a:pPr>
              <a:defRPr/>
            </a:pPr>
            <a:r>
              <a:rPr lang="en-US" sz="2000" dirty="0" smtClean="0"/>
              <a:t>Parental accountability and self sufficiency </a:t>
            </a:r>
          </a:p>
          <a:p>
            <a:pPr lvl="1">
              <a:defRPr/>
            </a:pPr>
            <a:r>
              <a:rPr lang="en-US" sz="1600" dirty="0"/>
              <a:t>C</a:t>
            </a:r>
            <a:r>
              <a:rPr lang="en-US" sz="1600" dirty="0" smtClean="0"/>
              <a:t>hild support compliant</a:t>
            </a:r>
          </a:p>
          <a:p>
            <a:pPr lvl="1">
              <a:defRPr/>
            </a:pPr>
            <a:r>
              <a:rPr lang="en-US" sz="1600" dirty="0" smtClean="0"/>
              <a:t>Case plan compliant</a:t>
            </a:r>
          </a:p>
          <a:p>
            <a:pPr lvl="1">
              <a:defRPr/>
            </a:pPr>
            <a:r>
              <a:rPr lang="en-US" sz="1600" dirty="0" smtClean="0"/>
              <a:t>6 month employment goal</a:t>
            </a:r>
          </a:p>
          <a:p>
            <a:pPr lvl="1">
              <a:defRPr/>
            </a:pPr>
            <a:r>
              <a:rPr lang="en-US" sz="1600" dirty="0" smtClean="0"/>
              <a:t>12 - </a:t>
            </a:r>
            <a:r>
              <a:rPr lang="en-US" sz="1600" dirty="0" smtClean="0"/>
              <a:t>18 month graduation goal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0600" y="1371600"/>
            <a:ext cx="3886200" cy="4495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Driver’s license reinstatement </a:t>
            </a:r>
          </a:p>
          <a:p>
            <a:pPr>
              <a:defRPr/>
            </a:pPr>
            <a:r>
              <a:rPr lang="en-US" sz="2000" dirty="0" smtClean="0"/>
              <a:t>Participant support </a:t>
            </a:r>
          </a:p>
          <a:p>
            <a:pPr lvl="1">
              <a:defRPr/>
            </a:pPr>
            <a:r>
              <a:rPr lang="en-US" sz="1600" dirty="0"/>
              <a:t>Superior Court Judge</a:t>
            </a:r>
          </a:p>
          <a:p>
            <a:pPr lvl="1">
              <a:defRPr/>
            </a:pPr>
            <a:r>
              <a:rPr lang="en-US" sz="1600" dirty="0" smtClean="0"/>
              <a:t>Counseling sessions (therapy)</a:t>
            </a:r>
          </a:p>
          <a:p>
            <a:pPr lvl="1">
              <a:defRPr/>
            </a:pPr>
            <a:r>
              <a:rPr lang="en-US" sz="1600" dirty="0" smtClean="0"/>
              <a:t>Access/visitation referrals 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dirty="0" smtClean="0"/>
              <a:t>“Job ready skills”   </a:t>
            </a:r>
          </a:p>
          <a:p>
            <a:pPr lvl="1">
              <a:defRPr/>
            </a:pPr>
            <a:r>
              <a:rPr lang="en-US" sz="1600" dirty="0" smtClean="0"/>
              <a:t>Adult literacy (GED)</a:t>
            </a:r>
          </a:p>
          <a:p>
            <a:pPr lvl="1">
              <a:defRPr/>
            </a:pPr>
            <a:r>
              <a:rPr lang="en-US" sz="1600" dirty="0" smtClean="0"/>
              <a:t>Short term training/Resume writing</a:t>
            </a:r>
          </a:p>
          <a:p>
            <a:pPr lvl="1">
              <a:defRPr/>
            </a:pPr>
            <a:r>
              <a:rPr lang="en-US" sz="1600" dirty="0" smtClean="0"/>
              <a:t>Clothing closet/work boots</a:t>
            </a:r>
          </a:p>
          <a:p>
            <a:pPr>
              <a:defRPr/>
            </a:pPr>
            <a:r>
              <a:rPr lang="en-US" sz="2000" dirty="0" smtClean="0"/>
              <a:t>Case management support </a:t>
            </a:r>
          </a:p>
          <a:p>
            <a:pPr lvl="1">
              <a:defRPr/>
            </a:pPr>
            <a:r>
              <a:rPr lang="en-US" sz="1600" dirty="0" smtClean="0"/>
              <a:t>State arrears debt reduction plan</a:t>
            </a:r>
          </a:p>
          <a:p>
            <a:pPr lvl="1">
              <a:defRPr/>
            </a:pPr>
            <a:r>
              <a:rPr lang="en-US" sz="1600" dirty="0" smtClean="0"/>
              <a:t>Review and modification </a:t>
            </a:r>
            <a:r>
              <a:rPr lang="en-US" sz="1600" dirty="0"/>
              <a:t>(</a:t>
            </a:r>
            <a:r>
              <a:rPr lang="en-US" sz="1600" dirty="0" smtClean="0"/>
              <a:t>if </a:t>
            </a:r>
            <a:r>
              <a:rPr lang="en-US" sz="1600" dirty="0" smtClean="0"/>
              <a:t>eligible) agency </a:t>
            </a:r>
            <a:r>
              <a:rPr lang="en-US" sz="1600" dirty="0" smtClean="0"/>
              <a:t>initiated waiver of fee</a:t>
            </a:r>
          </a:p>
          <a:p>
            <a:pPr>
              <a:defRPr/>
            </a:pPr>
            <a:r>
              <a:rPr lang="en-US" sz="2000" dirty="0" smtClean="0"/>
              <a:t>Judicial oversight document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228600" y="9144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b="1" kern="0" dirty="0" smtClean="0"/>
              <a:t>Criteria and requirements</a:t>
            </a:r>
            <a:endParaRPr lang="en-US" sz="2400" b="1" kern="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800600" y="914400"/>
            <a:ext cx="41910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b="1" kern="0" dirty="0" smtClean="0"/>
              <a:t>Services offered</a:t>
            </a: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99536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6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601200" cy="1143000"/>
          </a:xfrm>
        </p:spPr>
        <p:txBody>
          <a:bodyPr/>
          <a:lstStyle/>
          <a:p>
            <a:r>
              <a:rPr lang="en-US" altLang="en-US" sz="3600" dirty="0" smtClean="0"/>
              <a:t>Outreach Programs – </a:t>
            </a:r>
            <a:r>
              <a:rPr lang="en-US" altLang="en-US" sz="3600" dirty="0" smtClean="0"/>
              <a:t>Statistical </a:t>
            </a:r>
            <a:r>
              <a:rPr lang="en-US" altLang="en-US" sz="3600" dirty="0" smtClean="0"/>
              <a:t>Data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1800" kern="0" dirty="0" smtClean="0"/>
              <a:t>24 Fatherhood Agents </a:t>
            </a:r>
          </a:p>
          <a:p>
            <a:pPr>
              <a:defRPr/>
            </a:pPr>
            <a:r>
              <a:rPr lang="en-US" altLang="en-US" sz="1800" kern="0" dirty="0" smtClean="0"/>
              <a:t>Statewide coverage (service areas) </a:t>
            </a:r>
          </a:p>
          <a:p>
            <a:pPr>
              <a:defRPr/>
            </a:pPr>
            <a:r>
              <a:rPr lang="en-US" altLang="en-US" sz="1800" b="1" i="1" kern="0" dirty="0" smtClean="0">
                <a:solidFill>
                  <a:srgbClr val="00B050"/>
                </a:solidFill>
              </a:rPr>
              <a:t>1,423 Non custodial parents (NCP) as of Sep 30, 2014</a:t>
            </a:r>
          </a:p>
          <a:p>
            <a:pPr lvl="1">
              <a:defRPr/>
            </a:pPr>
            <a:r>
              <a:rPr lang="en-US" altLang="en-US" sz="1800" b="1" i="1" kern="0" dirty="0" smtClean="0">
                <a:solidFill>
                  <a:srgbClr val="00B050"/>
                </a:solidFill>
              </a:rPr>
              <a:t>July 31, 2015 </a:t>
            </a:r>
            <a:r>
              <a:rPr lang="en-US" altLang="en-US" sz="1800" b="1" i="1" kern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3,996 NCP  enrolled</a:t>
            </a:r>
          </a:p>
          <a:p>
            <a:pPr>
              <a:defRPr/>
            </a:pPr>
            <a:r>
              <a:rPr lang="en-US" altLang="en-US" sz="1800" kern="0" dirty="0" smtClean="0">
                <a:sym typeface="Wingdings" panose="05000000000000000000" pitchFamily="2" charset="2"/>
              </a:rPr>
              <a:t>Strategic goal</a:t>
            </a:r>
          </a:p>
          <a:p>
            <a:pPr lvl="1">
              <a:defRPr/>
            </a:pPr>
            <a:r>
              <a:rPr lang="en-US" altLang="en-US" sz="1800" kern="0" dirty="0" smtClean="0">
                <a:sym typeface="Wingdings" panose="05000000000000000000" pitchFamily="2" charset="2"/>
              </a:rPr>
              <a:t>Increase % of NCP in FH who obtain employment by 5% by June 30, 2016</a:t>
            </a:r>
          </a:p>
          <a:p>
            <a:pPr lvl="2">
              <a:defRPr/>
            </a:pPr>
            <a:r>
              <a:rPr lang="en-US" altLang="en-US" sz="1800" kern="0" dirty="0" smtClean="0">
                <a:sym typeface="Wingdings" panose="05000000000000000000" pitchFamily="2" charset="2"/>
              </a:rPr>
              <a:t>Baseline 35%  Goal 40%</a:t>
            </a:r>
          </a:p>
          <a:p>
            <a:pPr marL="457200" lvl="1" indent="0">
              <a:buFontTx/>
              <a:buNone/>
              <a:defRPr/>
            </a:pPr>
            <a:endParaRPr lang="en-US" altLang="en-US" sz="1800" kern="0" dirty="0" smtClean="0"/>
          </a:p>
          <a:p>
            <a:pPr>
              <a:defRPr/>
            </a:pPr>
            <a:endParaRPr lang="en-US" altLang="en-US" sz="2000" kern="0" dirty="0" smtClean="0"/>
          </a:p>
          <a:p>
            <a:pPr>
              <a:defRPr/>
            </a:pPr>
            <a:endParaRPr lang="en-US" altLang="en-US" sz="2000" kern="0" dirty="0" smtClean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65178D7-FA55-4C47-9466-1603B85182E3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304800" y="990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b="1" kern="0" dirty="0" smtClean="0"/>
              <a:t>Fatherhood </a:t>
            </a:r>
            <a:endParaRPr lang="en-US" sz="2400" b="1" kern="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4876800" y="990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b="1" kern="0" dirty="0" smtClean="0"/>
              <a:t> Problem Solving Court</a:t>
            </a:r>
            <a:endParaRPr lang="en-US" sz="2400" b="1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00600" y="1447800"/>
            <a:ext cx="403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1800" kern="0" dirty="0" smtClean="0"/>
              <a:t>18 Problem Solving Courts </a:t>
            </a:r>
          </a:p>
          <a:p>
            <a:pPr>
              <a:defRPr/>
            </a:pPr>
            <a:r>
              <a:rPr lang="en-US" altLang="en-US" sz="1800" kern="0" dirty="0" smtClean="0"/>
              <a:t>Expansion to 49 judicial circuits</a:t>
            </a:r>
          </a:p>
          <a:p>
            <a:pPr>
              <a:defRPr/>
            </a:pPr>
            <a:r>
              <a:rPr lang="en-US" altLang="en-US" sz="1800" b="1" i="1" kern="0" dirty="0" smtClean="0">
                <a:solidFill>
                  <a:srgbClr val="00B050"/>
                </a:solidFill>
              </a:rPr>
              <a:t>1,091 Non custodial parents (NCP) as of Sep 30, 2014</a:t>
            </a:r>
          </a:p>
          <a:p>
            <a:pPr lvl="1">
              <a:defRPr/>
            </a:pPr>
            <a:r>
              <a:rPr lang="en-US" altLang="en-US" sz="1800" b="1" i="1" kern="0" dirty="0" smtClean="0">
                <a:solidFill>
                  <a:srgbClr val="00B050"/>
                </a:solidFill>
              </a:rPr>
              <a:t>July 31, 2015 </a:t>
            </a:r>
            <a:r>
              <a:rPr lang="en-US" altLang="en-US" sz="1800" b="1" i="1" kern="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942 NCP enrolled</a:t>
            </a:r>
          </a:p>
          <a:p>
            <a:pPr>
              <a:defRPr/>
            </a:pPr>
            <a:r>
              <a:rPr lang="en-US" altLang="en-US" sz="1800" kern="0" dirty="0" smtClean="0">
                <a:sym typeface="Wingdings" panose="05000000000000000000" pitchFamily="2" charset="2"/>
              </a:rPr>
              <a:t>Strategic goal **</a:t>
            </a:r>
          </a:p>
          <a:p>
            <a:pPr lvl="1">
              <a:defRPr/>
            </a:pPr>
            <a:r>
              <a:rPr lang="en-US" altLang="en-US" sz="1800" kern="0" dirty="0" smtClean="0">
                <a:sym typeface="Wingdings" panose="05000000000000000000" pitchFamily="2" charset="2"/>
              </a:rPr>
              <a:t>Increase number of Problem Solving Courts by 6 by June 30, 2016</a:t>
            </a:r>
          </a:p>
          <a:p>
            <a:pPr lvl="2">
              <a:defRPr/>
            </a:pPr>
            <a:r>
              <a:rPr lang="en-US" altLang="en-US" sz="1800" kern="0" dirty="0" smtClean="0">
                <a:sym typeface="Wingdings" panose="05000000000000000000" pitchFamily="2" charset="2"/>
              </a:rPr>
              <a:t>Baseline 18  Goal 24</a:t>
            </a:r>
          </a:p>
          <a:p>
            <a:pPr>
              <a:defRPr/>
            </a:pPr>
            <a:r>
              <a:rPr lang="en-US" altLang="en-US" sz="1800" kern="0" dirty="0" smtClean="0">
                <a:sym typeface="Wingdings" panose="05000000000000000000" pitchFamily="2" charset="2"/>
              </a:rPr>
              <a:t>Incarceration savings $1.2 million **</a:t>
            </a:r>
          </a:p>
          <a:p>
            <a:pPr lvl="2">
              <a:defRPr/>
            </a:pPr>
            <a:endParaRPr lang="en-US" altLang="en-US" sz="1800" kern="0" dirty="0" smtClean="0">
              <a:sym typeface="Wingdings" panose="05000000000000000000" pitchFamily="2" charset="2"/>
            </a:endParaRPr>
          </a:p>
          <a:p>
            <a:pPr lvl="1">
              <a:defRPr/>
            </a:pPr>
            <a:endParaRPr lang="en-US" altLang="en-US" sz="1800" kern="0" dirty="0" smtClean="0">
              <a:sym typeface="Wingdings" panose="05000000000000000000" pitchFamily="2" charset="2"/>
            </a:endParaRPr>
          </a:p>
          <a:p>
            <a:pPr marL="457200" lvl="1" indent="0">
              <a:buFontTx/>
              <a:buNone/>
              <a:defRPr/>
            </a:pPr>
            <a:endParaRPr lang="en-US" altLang="en-US" sz="2000" kern="0" dirty="0" smtClean="0"/>
          </a:p>
          <a:p>
            <a:pPr marL="0" indent="0">
              <a:buFontTx/>
              <a:buNone/>
              <a:defRPr/>
            </a:pPr>
            <a:endParaRPr lang="en-US" altLang="en-US" sz="2000" kern="0" dirty="0" smtClean="0"/>
          </a:p>
          <a:p>
            <a:pPr marL="0" indent="0">
              <a:buFontTx/>
              <a:buNone/>
              <a:defRPr/>
            </a:pP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99122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686800" cy="1066800"/>
          </a:xfrm>
        </p:spPr>
        <p:txBody>
          <a:bodyPr/>
          <a:lstStyle/>
          <a:p>
            <a:r>
              <a:rPr lang="en-US" altLang="en-US" dirty="0" smtClean="0"/>
              <a:t>Conclusion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AFF8CE2-1EA1-40AC-BCD3-AC8C23A6989C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5296" y="2967335"/>
            <a:ext cx="39934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087418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6465</TotalTime>
  <Words>403</Words>
  <Application>Microsoft Office PowerPoint</Application>
  <PresentationFormat>On-screen Show (4:3)</PresentationFormat>
  <Paragraphs>118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Default Design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 Table of Contents</vt:lpstr>
      <vt:lpstr>Fatherhood Program - employment based</vt:lpstr>
      <vt:lpstr>Problem Solving Court Program - alternative to incarceration</vt:lpstr>
      <vt:lpstr>Outreach Programs – Statistical Data</vt:lpstr>
      <vt:lpstr>Conclusion</vt:lpstr>
    </vt:vector>
  </TitlesOfParts>
  <Company>DCH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lkuczmarski</dc:creator>
  <cp:lastModifiedBy>Ashley Cooper</cp:lastModifiedBy>
  <cp:revision>464</cp:revision>
  <dcterms:created xsi:type="dcterms:W3CDTF">2006-10-19T21:28:07Z</dcterms:created>
  <dcterms:modified xsi:type="dcterms:W3CDTF">2015-08-25T15:02:31Z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GUID">
    <vt:lpwstr>e184c194-d952-4ca7-bb27-ea714642d1cd</vt:lpwstr>
  </property>
  <property fmtid="{D5CDD505-2E9C-101B-9397-08002B2CF9AE}" pid="3" name="MODFILEGUID">
    <vt:lpwstr>914ae773-9409-461c-a60e-9ecf64c68255</vt:lpwstr>
  </property>
  <property fmtid="{D5CDD505-2E9C-101B-9397-08002B2CF9AE}" pid="4" name="FILEOWNER">
    <vt:lpwstr>lkuczmarski</vt:lpwstr>
  </property>
  <property fmtid="{D5CDD505-2E9C-101B-9397-08002B2CF9AE}" pid="5" name="MODFILEOWNER">
    <vt:lpwstr>A68034</vt:lpwstr>
  </property>
  <property fmtid="{D5CDD505-2E9C-101B-9397-08002B2CF9AE}" pid="6" name="IPPCLASS">
    <vt:i4>1</vt:i4>
  </property>
  <property fmtid="{D5CDD505-2E9C-101B-9397-08002B2CF9AE}" pid="7" name="MODIPPCLASS">
    <vt:i4>1</vt:i4>
  </property>
  <property fmtid="{D5CDD505-2E9C-101B-9397-08002B2CF9AE}" pid="8" name="MACHINEID">
    <vt:lpwstr>A68034-0811</vt:lpwstr>
  </property>
  <property fmtid="{D5CDD505-2E9C-101B-9397-08002B2CF9AE}" pid="9" name="MODMACHINEID">
    <vt:lpwstr>A68034-0811</vt:lpwstr>
  </property>
  <property fmtid="{D5CDD505-2E9C-101B-9397-08002B2CF9AE}" pid="10" name="CURRENTCLASS">
    <vt:lpwstr>Classified - Internal use</vt:lpwstr>
  </property>
</Properties>
</file>