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831" r:id="rId3"/>
  </p:sldMasterIdLst>
  <p:notesMasterIdLst>
    <p:notesMasterId r:id="rId15"/>
  </p:notesMasterIdLst>
  <p:sldIdLst>
    <p:sldId id="269" r:id="rId4"/>
    <p:sldId id="272" r:id="rId5"/>
    <p:sldId id="277" r:id="rId6"/>
    <p:sldId id="284" r:id="rId7"/>
    <p:sldId id="281" r:id="rId8"/>
    <p:sldId id="273" r:id="rId9"/>
    <p:sldId id="274" r:id="rId10"/>
    <p:sldId id="282" r:id="rId11"/>
    <p:sldId id="276" r:id="rId12"/>
    <p:sldId id="275" r:id="rId13"/>
    <p:sldId id="278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119"/>
    <a:srgbClr val="A0CD4D"/>
    <a:srgbClr val="4DADB0"/>
    <a:srgbClr val="00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551"/>
  </p:normalViewPr>
  <p:slideViewPr>
    <p:cSldViewPr snapToGrid="0" snapToObjects="1">
      <p:cViewPr varScale="1">
        <p:scale>
          <a:sx n="67" d="100"/>
          <a:sy n="67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DD84E412-994D-4136-9812-2BCFB8C39D5D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505660"/>
            <a:ext cx="5660378" cy="3687031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B7B54771-DD77-451F-BC55-F0ACE9A34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7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4771-DD77-451F-BC55-F0ACE9A34E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9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5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7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Aging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4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and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9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0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9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5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7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3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3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4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8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4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1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8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5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5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2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6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9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Aging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3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1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7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0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1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6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6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8/23/16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7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5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ictur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3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0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1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7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1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8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2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&amp;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5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5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8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9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1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9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and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3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2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7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4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9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4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8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9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Aging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and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1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8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4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9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3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7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2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4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8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8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8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0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7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2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Aging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1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6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Support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0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8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4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Communications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4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4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</a:t>
            </a:r>
            <a:b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and Execution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4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6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9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8/23/16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ictur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3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6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6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rgbClr val="FFFFFF"/>
                </a:solidFill>
                <a:ea typeface="Arial" charset="0"/>
                <a:cs typeface="Arial" charset="0"/>
              </a:rPr>
              <a:pPr/>
              <a:t>‹#›</a:t>
            </a:fld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8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Management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8/23/16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8/23/16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8/23/16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ictur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6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&amp;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1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3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General Counsel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7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Human Resource Management and Development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7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Information Technology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Inspector General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Legislative Affairs and Communications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1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Procurement and Contracts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5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Strategic Planning and Execution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4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Division of Child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Budget Administration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6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Facilities and Support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Office of Financial Services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2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42" Type="http://schemas.openxmlformats.org/officeDocument/2006/relationships/slideLayout" Target="../slideLayouts/slideLayout124.xml"/><Relationship Id="rId47" Type="http://schemas.openxmlformats.org/officeDocument/2006/relationships/slideLayout" Target="../slideLayouts/slideLayout129.xml"/><Relationship Id="rId50" Type="http://schemas.openxmlformats.org/officeDocument/2006/relationships/slideLayout" Target="../slideLayouts/slideLayout132.xml"/><Relationship Id="rId55" Type="http://schemas.openxmlformats.org/officeDocument/2006/relationships/slideLayout" Target="../slideLayouts/slideLayout137.xml"/><Relationship Id="rId63" Type="http://schemas.openxmlformats.org/officeDocument/2006/relationships/slideLayout" Target="../slideLayouts/slideLayout145.xml"/><Relationship Id="rId68" Type="http://schemas.openxmlformats.org/officeDocument/2006/relationships/slideLayout" Target="../slideLayouts/slideLayout150.xml"/><Relationship Id="rId7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45" Type="http://schemas.openxmlformats.org/officeDocument/2006/relationships/slideLayout" Target="../slideLayouts/slideLayout127.xml"/><Relationship Id="rId53" Type="http://schemas.openxmlformats.org/officeDocument/2006/relationships/slideLayout" Target="../slideLayouts/slideLayout135.xml"/><Relationship Id="rId58" Type="http://schemas.openxmlformats.org/officeDocument/2006/relationships/slideLayout" Target="../slideLayouts/slideLayout140.xml"/><Relationship Id="rId66" Type="http://schemas.openxmlformats.org/officeDocument/2006/relationships/slideLayout" Target="../slideLayouts/slideLayout148.xml"/><Relationship Id="rId74" Type="http://schemas.openxmlformats.org/officeDocument/2006/relationships/slideLayout" Target="../slideLayouts/slideLayout156.xml"/><Relationship Id="rId7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143.xml"/><Relationship Id="rId82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4" Type="http://schemas.openxmlformats.org/officeDocument/2006/relationships/slideLayout" Target="../slideLayouts/slideLayout126.xml"/><Relationship Id="rId52" Type="http://schemas.openxmlformats.org/officeDocument/2006/relationships/slideLayout" Target="../slideLayouts/slideLayout134.xml"/><Relationship Id="rId60" Type="http://schemas.openxmlformats.org/officeDocument/2006/relationships/slideLayout" Target="../slideLayouts/slideLayout142.xml"/><Relationship Id="rId65" Type="http://schemas.openxmlformats.org/officeDocument/2006/relationships/slideLayout" Target="../slideLayouts/slideLayout147.xml"/><Relationship Id="rId73" Type="http://schemas.openxmlformats.org/officeDocument/2006/relationships/slideLayout" Target="../slideLayouts/slideLayout155.xml"/><Relationship Id="rId78" Type="http://schemas.openxmlformats.org/officeDocument/2006/relationships/slideLayout" Target="../slideLayouts/slideLayout160.xml"/><Relationship Id="rId81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slideLayout" Target="../slideLayouts/slideLayout125.xml"/><Relationship Id="rId48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38.xml"/><Relationship Id="rId64" Type="http://schemas.openxmlformats.org/officeDocument/2006/relationships/slideLayout" Target="../slideLayouts/slideLayout146.xml"/><Relationship Id="rId69" Type="http://schemas.openxmlformats.org/officeDocument/2006/relationships/slideLayout" Target="../slideLayouts/slideLayout151.xml"/><Relationship Id="rId7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90.xml"/><Relationship Id="rId51" Type="http://schemas.openxmlformats.org/officeDocument/2006/relationships/slideLayout" Target="../slideLayouts/slideLayout133.xml"/><Relationship Id="rId72" Type="http://schemas.openxmlformats.org/officeDocument/2006/relationships/slideLayout" Target="../slideLayouts/slideLayout154.xml"/><Relationship Id="rId80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28.xml"/><Relationship Id="rId59" Type="http://schemas.openxmlformats.org/officeDocument/2006/relationships/slideLayout" Target="../slideLayouts/slideLayout141.xml"/><Relationship Id="rId67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Relationship Id="rId54" Type="http://schemas.openxmlformats.org/officeDocument/2006/relationships/slideLayout" Target="../slideLayouts/slideLayout136.xml"/><Relationship Id="rId62" Type="http://schemas.openxmlformats.org/officeDocument/2006/relationships/slideLayout" Target="../slideLayouts/slideLayout144.xml"/><Relationship Id="rId70" Type="http://schemas.openxmlformats.org/officeDocument/2006/relationships/slideLayout" Target="../slideLayouts/slideLayout152.xml"/><Relationship Id="rId75" Type="http://schemas.openxmlformats.org/officeDocument/2006/relationships/slideLayout" Target="../slideLayouts/slideLayout15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49" Type="http://schemas.openxmlformats.org/officeDocument/2006/relationships/slideLayout" Target="../slideLayouts/slideLayout131.xml"/><Relationship Id="rId57" Type="http://schemas.openxmlformats.org/officeDocument/2006/relationships/slideLayout" Target="../slideLayouts/slideLayout1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50" Type="http://schemas.openxmlformats.org/officeDocument/2006/relationships/slideLayout" Target="../slideLayouts/slideLayout214.xml"/><Relationship Id="rId55" Type="http://schemas.openxmlformats.org/officeDocument/2006/relationships/slideLayout" Target="../slideLayouts/slideLayout219.xml"/><Relationship Id="rId63" Type="http://schemas.openxmlformats.org/officeDocument/2006/relationships/slideLayout" Target="../slideLayouts/slideLayout227.xml"/><Relationship Id="rId68" Type="http://schemas.openxmlformats.org/officeDocument/2006/relationships/slideLayout" Target="../slideLayouts/slideLayout232.xml"/><Relationship Id="rId7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171.xml"/><Relationship Id="rId7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53" Type="http://schemas.openxmlformats.org/officeDocument/2006/relationships/slideLayout" Target="../slideLayouts/slideLayout217.xml"/><Relationship Id="rId58" Type="http://schemas.openxmlformats.org/officeDocument/2006/relationships/slideLayout" Target="../slideLayouts/slideLayout222.xml"/><Relationship Id="rId66" Type="http://schemas.openxmlformats.org/officeDocument/2006/relationships/slideLayout" Target="../slideLayouts/slideLayout230.xml"/><Relationship Id="rId74" Type="http://schemas.openxmlformats.org/officeDocument/2006/relationships/slideLayout" Target="../slideLayouts/slideLayout238.xml"/><Relationship Id="rId79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169.xml"/><Relationship Id="rId61" Type="http://schemas.openxmlformats.org/officeDocument/2006/relationships/slideLayout" Target="../slideLayouts/slideLayout225.xml"/><Relationship Id="rId82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52" Type="http://schemas.openxmlformats.org/officeDocument/2006/relationships/slideLayout" Target="../slideLayouts/slideLayout216.xml"/><Relationship Id="rId60" Type="http://schemas.openxmlformats.org/officeDocument/2006/relationships/slideLayout" Target="../slideLayouts/slideLayout224.xml"/><Relationship Id="rId65" Type="http://schemas.openxmlformats.org/officeDocument/2006/relationships/slideLayout" Target="../slideLayouts/slideLayout229.xml"/><Relationship Id="rId73" Type="http://schemas.openxmlformats.org/officeDocument/2006/relationships/slideLayout" Target="../slideLayouts/slideLayout237.xml"/><Relationship Id="rId78" Type="http://schemas.openxmlformats.org/officeDocument/2006/relationships/slideLayout" Target="../slideLayouts/slideLayout242.xml"/><Relationship Id="rId81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43" Type="http://schemas.openxmlformats.org/officeDocument/2006/relationships/slideLayout" Target="../slideLayouts/slideLayout207.xml"/><Relationship Id="rId48" Type="http://schemas.openxmlformats.org/officeDocument/2006/relationships/slideLayout" Target="../slideLayouts/slideLayout212.xml"/><Relationship Id="rId56" Type="http://schemas.openxmlformats.org/officeDocument/2006/relationships/slideLayout" Target="../slideLayouts/slideLayout220.xml"/><Relationship Id="rId64" Type="http://schemas.openxmlformats.org/officeDocument/2006/relationships/slideLayout" Target="../slideLayouts/slideLayout228.xml"/><Relationship Id="rId69" Type="http://schemas.openxmlformats.org/officeDocument/2006/relationships/slideLayout" Target="../slideLayouts/slideLayout233.xml"/><Relationship Id="rId7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172.xml"/><Relationship Id="rId51" Type="http://schemas.openxmlformats.org/officeDocument/2006/relationships/slideLayout" Target="../slideLayouts/slideLayout215.xml"/><Relationship Id="rId72" Type="http://schemas.openxmlformats.org/officeDocument/2006/relationships/slideLayout" Target="../slideLayouts/slideLayout236.xml"/><Relationship Id="rId80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46" Type="http://schemas.openxmlformats.org/officeDocument/2006/relationships/slideLayout" Target="../slideLayouts/slideLayout210.xml"/><Relationship Id="rId59" Type="http://schemas.openxmlformats.org/officeDocument/2006/relationships/slideLayout" Target="../slideLayouts/slideLayout223.xml"/><Relationship Id="rId67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205.xml"/><Relationship Id="rId54" Type="http://schemas.openxmlformats.org/officeDocument/2006/relationships/slideLayout" Target="../slideLayouts/slideLayout218.xml"/><Relationship Id="rId62" Type="http://schemas.openxmlformats.org/officeDocument/2006/relationships/slideLayout" Target="../slideLayouts/slideLayout226.xml"/><Relationship Id="rId70" Type="http://schemas.openxmlformats.org/officeDocument/2006/relationships/slideLayout" Target="../slideLayouts/slideLayout234.xml"/><Relationship Id="rId75" Type="http://schemas.openxmlformats.org/officeDocument/2006/relationships/slideLayout" Target="../slideLayouts/slideLayout239.xml"/><Relationship Id="rId83" Type="http://schemas.openxmlformats.org/officeDocument/2006/relationships/theme" Target="../theme/theme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49" Type="http://schemas.openxmlformats.org/officeDocument/2006/relationships/slideLayout" Target="../slideLayouts/slideLayout213.xml"/><Relationship Id="rId57" Type="http://schemas.openxmlformats.org/officeDocument/2006/relationships/slideLayout" Target="../slideLayouts/slideLayout2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4" r:id="rId13"/>
    <p:sldLayoutId id="2147483679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80" r:id="rId25"/>
    <p:sldLayoutId id="2147483675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663" r:id="rId37"/>
    <p:sldLayoutId id="2147483681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682" r:id="rId49"/>
    <p:sldLayoutId id="2147483676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677" r:id="rId61"/>
    <p:sldLayoutId id="2147483683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661" r:id="rId73"/>
    <p:sldLayoutId id="2147483686" r:id="rId74"/>
    <p:sldLayoutId id="2147483687" r:id="rId75"/>
    <p:sldLayoutId id="2147483666" r:id="rId76"/>
    <p:sldLayoutId id="2147483667" r:id="rId77"/>
    <p:sldLayoutId id="2147483668" r:id="rId78"/>
    <p:sldLayoutId id="2147483669" r:id="rId79"/>
    <p:sldLayoutId id="2147483670" r:id="rId80"/>
    <p:sldLayoutId id="2147483671" r:id="rId81"/>
    <p:sldLayoutId id="2147483672" r:id="rId8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8/23/2016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  <p:sldLayoutId id="2147483806" r:id="rId58"/>
    <p:sldLayoutId id="2147483807" r:id="rId59"/>
    <p:sldLayoutId id="2147483808" r:id="rId60"/>
    <p:sldLayoutId id="2147483809" r:id="rId61"/>
    <p:sldLayoutId id="2147483810" r:id="rId62"/>
    <p:sldLayoutId id="2147483811" r:id="rId63"/>
    <p:sldLayoutId id="2147483812" r:id="rId64"/>
    <p:sldLayoutId id="2147483813" r:id="rId65"/>
    <p:sldLayoutId id="2147483814" r:id="rId66"/>
    <p:sldLayoutId id="2147483815" r:id="rId67"/>
    <p:sldLayoutId id="2147483816" r:id="rId68"/>
    <p:sldLayoutId id="2147483817" r:id="rId69"/>
    <p:sldLayoutId id="2147483818" r:id="rId70"/>
    <p:sldLayoutId id="2147483819" r:id="rId71"/>
    <p:sldLayoutId id="2147483820" r:id="rId72"/>
    <p:sldLayoutId id="2147483821" r:id="rId73"/>
    <p:sldLayoutId id="2147483822" r:id="rId74"/>
    <p:sldLayoutId id="2147483823" r:id="rId75"/>
    <p:sldLayoutId id="2147483824" r:id="rId76"/>
    <p:sldLayoutId id="2147483825" r:id="rId77"/>
    <p:sldLayoutId id="2147483826" r:id="rId78"/>
    <p:sldLayoutId id="2147483827" r:id="rId79"/>
    <p:sldLayoutId id="2147483828" r:id="rId80"/>
    <p:sldLayoutId id="2147483829" r:id="rId81"/>
    <p:sldLayoutId id="2147483830" r:id="rId8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8/23/2016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  <p:sldLayoutId id="2147483866" r:id="rId35"/>
    <p:sldLayoutId id="2147483867" r:id="rId36"/>
    <p:sldLayoutId id="2147483868" r:id="rId37"/>
    <p:sldLayoutId id="2147483869" r:id="rId38"/>
    <p:sldLayoutId id="2147483870" r:id="rId39"/>
    <p:sldLayoutId id="2147483871" r:id="rId40"/>
    <p:sldLayoutId id="2147483872" r:id="rId41"/>
    <p:sldLayoutId id="2147483873" r:id="rId42"/>
    <p:sldLayoutId id="2147483874" r:id="rId43"/>
    <p:sldLayoutId id="2147483875" r:id="rId44"/>
    <p:sldLayoutId id="2147483876" r:id="rId45"/>
    <p:sldLayoutId id="2147483877" r:id="rId46"/>
    <p:sldLayoutId id="2147483878" r:id="rId47"/>
    <p:sldLayoutId id="2147483879" r:id="rId48"/>
    <p:sldLayoutId id="2147483880" r:id="rId49"/>
    <p:sldLayoutId id="2147483881" r:id="rId50"/>
    <p:sldLayoutId id="2147483882" r:id="rId51"/>
    <p:sldLayoutId id="2147483883" r:id="rId52"/>
    <p:sldLayoutId id="2147483884" r:id="rId53"/>
    <p:sldLayoutId id="2147483885" r:id="rId54"/>
    <p:sldLayoutId id="2147483886" r:id="rId55"/>
    <p:sldLayoutId id="2147483887" r:id="rId56"/>
    <p:sldLayoutId id="2147483888" r:id="rId57"/>
    <p:sldLayoutId id="2147483889" r:id="rId58"/>
    <p:sldLayoutId id="2147483890" r:id="rId59"/>
    <p:sldLayoutId id="2147483891" r:id="rId60"/>
    <p:sldLayoutId id="2147483892" r:id="rId61"/>
    <p:sldLayoutId id="2147483893" r:id="rId62"/>
    <p:sldLayoutId id="2147483894" r:id="rId63"/>
    <p:sldLayoutId id="2147483895" r:id="rId64"/>
    <p:sldLayoutId id="2147483896" r:id="rId65"/>
    <p:sldLayoutId id="2147483897" r:id="rId66"/>
    <p:sldLayoutId id="2147483898" r:id="rId67"/>
    <p:sldLayoutId id="2147483899" r:id="rId68"/>
    <p:sldLayoutId id="2147483900" r:id="rId69"/>
    <p:sldLayoutId id="2147483901" r:id="rId70"/>
    <p:sldLayoutId id="2147483902" r:id="rId71"/>
    <p:sldLayoutId id="2147483903" r:id="rId72"/>
    <p:sldLayoutId id="2147483904" r:id="rId73"/>
    <p:sldLayoutId id="2147483905" r:id="rId74"/>
    <p:sldLayoutId id="2147483906" r:id="rId75"/>
    <p:sldLayoutId id="2147483907" r:id="rId76"/>
    <p:sldLayoutId id="2147483908" r:id="rId77"/>
    <p:sldLayoutId id="2147483909" r:id="rId78"/>
    <p:sldLayoutId id="2147483910" r:id="rId79"/>
    <p:sldLayoutId id="2147483911" r:id="rId80"/>
    <p:sldLayoutId id="2147483912" r:id="rId81"/>
    <p:sldLayoutId id="2147483913" r:id="rId8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24,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Misty Webb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Manager 2, Dublin Hub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8/23/16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125198" y="5556250"/>
            <a:ext cx="6831013" cy="414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Jeana Lackey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125198" y="5967370"/>
            <a:ext cx="6831013" cy="309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DCSS Region 8 Manager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/>
          <a:p>
            <a:r>
              <a:rPr lang="en-US" dirty="0" smtClean="0"/>
              <a:t>DCSS Hub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412008"/>
            <a:ext cx="11497235" cy="1033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Albany Hub Performance Statistics</a:t>
            </a:r>
            <a:br>
              <a:rPr lang="en-US" dirty="0" smtClean="0"/>
            </a:br>
            <a:r>
              <a:rPr lang="en-US" dirty="0" smtClean="0"/>
              <a:t>2015 vs 2016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72015"/>
              </p:ext>
            </p:extLst>
          </p:nvPr>
        </p:nvGraphicFramePr>
        <p:xfrm>
          <a:off x="1990108" y="1916371"/>
          <a:ext cx="7954441" cy="1280160"/>
        </p:xfrm>
        <a:graphic>
          <a:graphicData uri="http://schemas.openxmlformats.org/drawingml/2006/table">
            <a:tbl>
              <a:tblPr firstRow="1" bandRow="1"/>
              <a:tblGrid>
                <a:gridCol w="4094581"/>
                <a:gridCol w="1929930"/>
                <a:gridCol w="1929930"/>
              </a:tblGrid>
              <a:tr h="32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Intake Hub Registered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TANF and Family Medicaid Referrals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Foster Care Referrals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Customer Service Portal Application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36915"/>
              </p:ext>
            </p:extLst>
          </p:nvPr>
        </p:nvGraphicFramePr>
        <p:xfrm>
          <a:off x="1990109" y="3655290"/>
          <a:ext cx="7954442" cy="1783080"/>
        </p:xfrm>
        <a:graphic>
          <a:graphicData uri="http://schemas.openxmlformats.org/drawingml/2006/table">
            <a:tbl>
              <a:tblPr firstRow="1" bandRow="1"/>
              <a:tblGrid>
                <a:gridCol w="4094582"/>
                <a:gridCol w="1929930"/>
                <a:gridCol w="1929930"/>
              </a:tblGrid>
              <a:tr h="502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Intergovernmental Hub Performance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Caseload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Support Order 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Support Performance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Arrears Performance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3" y="1449985"/>
            <a:ext cx="11497235" cy="1033368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DHS Vision, Mission and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8116" y="1149194"/>
            <a:ext cx="10040247" cy="49137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Families for a Stronger Georgia.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Georgia by providing Individuals and Families access to services that promote self-sufficiency, independence, and protect Georgia's vulnerable children and adults.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access to resources that offer support and empower Georgians and their families.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services professionally and treat all clients with dignity and respect.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business operations effectively and efficiently by aligning resources across the agency.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accountability, transparency and quality in all services we deliver and programs we administer.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our employees at all levels of the agency.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21345"/>
              </p:ext>
            </p:extLst>
          </p:nvPr>
        </p:nvGraphicFramePr>
        <p:xfrm>
          <a:off x="2154890" y="1648592"/>
          <a:ext cx="7886699" cy="4452088"/>
        </p:xfrm>
        <a:graphic>
          <a:graphicData uri="http://schemas.openxmlformats.org/drawingml/2006/table">
            <a:tbl>
              <a:tblPr firstRow="1" bandRow="1"/>
              <a:tblGrid>
                <a:gridCol w="6645957"/>
                <a:gridCol w="1240742"/>
              </a:tblGrid>
              <a:tr h="5565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 Concept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Dublin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Hub Concept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Dublin Hub Positive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Outcomes / Benefits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Dublin Hub Performance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Statistics – 2015 vs 2016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Albany Hub Concept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Albany Hub Positive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Outcomes / Benefits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Albany Hub Performance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Statistics – 2015 vs 2016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Questions</a:t>
                      </a: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7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1033368"/>
          </a:xfrm>
        </p:spPr>
        <p:txBody>
          <a:bodyPr/>
          <a:lstStyle/>
          <a:p>
            <a:r>
              <a:rPr lang="en-US" dirty="0" smtClean="0"/>
              <a:t>Hub Concept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8780" y="1790674"/>
            <a:ext cx="9349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 (Past and Present)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Dublin and Albany </a:t>
            </a:r>
            <a:r>
              <a:rPr lang="en-US" dirty="0" smtClean="0"/>
              <a:t>hubs established </a:t>
            </a:r>
            <a:r>
              <a:rPr lang="en-US" dirty="0"/>
              <a:t>in </a:t>
            </a:r>
            <a:r>
              <a:rPr lang="en-US" dirty="0" smtClean="0"/>
              <a:t>2006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Initial concept to provide Order </a:t>
            </a:r>
            <a:r>
              <a:rPr lang="en-US" dirty="0" smtClean="0"/>
              <a:t>Monitoring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Intake for our </a:t>
            </a:r>
            <a:r>
              <a:rPr lang="en-US" dirty="0"/>
              <a:t>Big 6 offices </a:t>
            </a:r>
            <a:r>
              <a:rPr lang="en-US" dirty="0" smtClean="0"/>
              <a:t>(Atlanta</a:t>
            </a:r>
            <a:r>
              <a:rPr lang="en-US" dirty="0"/>
              <a:t>, Augusta, Valdosta, Decatur, Cobb, </a:t>
            </a:r>
            <a:r>
              <a:rPr lang="en-US" dirty="0" smtClean="0"/>
              <a:t>Columbus)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Restructured the concept to focus on metropolitan caseload volume in 2011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Goals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Address the demographic challenges </a:t>
            </a:r>
            <a:r>
              <a:rPr lang="en-US" dirty="0" smtClean="0"/>
              <a:t>for the </a:t>
            </a:r>
            <a:r>
              <a:rPr lang="en-US" dirty="0"/>
              <a:t>metro </a:t>
            </a:r>
            <a:r>
              <a:rPr lang="en-US" dirty="0" smtClean="0"/>
              <a:t>areas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Streamline the case management processes for improved </a:t>
            </a:r>
            <a:r>
              <a:rPr lang="en-US" dirty="0" smtClean="0"/>
              <a:t>performance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Align resources and create subject matter </a:t>
            </a:r>
            <a:r>
              <a:rPr lang="en-US" dirty="0" smtClean="0"/>
              <a:t>experts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 local </a:t>
            </a:r>
            <a:r>
              <a:rPr lang="en-US" dirty="0" smtClean="0"/>
              <a:t>legal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Hub Concept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6974" y="2133574"/>
            <a:ext cx="7682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Manage cases paying 50% or greater for DeKalb County</a:t>
            </a:r>
          </a:p>
          <a:p>
            <a:pPr marL="5143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Manage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cases paying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and non-paying for Fulton County</a:t>
            </a:r>
          </a:p>
          <a:p>
            <a:pPr marL="5143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Statewide Locate of Non-Custodial Parents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326035"/>
            <a:ext cx="11497235" cy="1033368"/>
          </a:xfrm>
        </p:spPr>
        <p:txBody>
          <a:bodyPr/>
          <a:lstStyle/>
          <a:p>
            <a:r>
              <a:rPr lang="en-US" dirty="0" smtClean="0"/>
              <a:t>Dublin Hub Positive Outcomes/Benefits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7489" y="1525751"/>
            <a:ext cx="9265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NCPs SFY16 = 12,545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Matter Experts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Centralization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locate cases statewide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Allows more focused locate case management</a:t>
            </a:r>
          </a:p>
          <a:p>
            <a:pPr marL="5715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Centralization of Fulton and DeKalb paying cases allows local offices to focus on court actions and walk-in customer service issues</a:t>
            </a:r>
          </a:p>
          <a:p>
            <a:pPr marL="5715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performance to benefit Georgia’s families</a:t>
            </a:r>
          </a:p>
        </p:txBody>
      </p:sp>
    </p:spTree>
    <p:extLst>
      <p:ext uri="{BB962C8B-B14F-4D97-AF65-F5344CB8AC3E}">
        <p14:creationId xmlns:p14="http://schemas.microsoft.com/office/powerpoint/2010/main" val="7450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484785"/>
            <a:ext cx="11497235" cy="1033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Dublin Hub Performance Statistics</a:t>
            </a:r>
            <a:br>
              <a:rPr lang="en-US" dirty="0" smtClean="0"/>
            </a:br>
            <a:r>
              <a:rPr lang="en-US" dirty="0" smtClean="0"/>
              <a:t>2015 vs 2016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8158"/>
              </p:ext>
            </p:extLst>
          </p:nvPr>
        </p:nvGraphicFramePr>
        <p:xfrm>
          <a:off x="2193891" y="1935480"/>
          <a:ext cx="7808698" cy="1341120"/>
        </p:xfrm>
        <a:graphic>
          <a:graphicData uri="http://schemas.openxmlformats.org/drawingml/2006/table">
            <a:tbl>
              <a:tblPr firstRow="1" bandRow="1"/>
              <a:tblGrid>
                <a:gridCol w="3449370"/>
                <a:gridCol w="2179664"/>
                <a:gridCol w="2179664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Caseload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DeKalb Monitoring Hub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8,349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Fulton Monitoring Hub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21,088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Locate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10,979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12,042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39324"/>
              </p:ext>
            </p:extLst>
          </p:nvPr>
        </p:nvGraphicFramePr>
        <p:xfrm>
          <a:off x="2193891" y="3818414"/>
          <a:ext cx="7808698" cy="1684020"/>
        </p:xfrm>
        <a:graphic>
          <a:graphicData uri="http://schemas.openxmlformats.org/drawingml/2006/table">
            <a:tbl>
              <a:tblPr firstRow="1" bandRow="1"/>
              <a:tblGrid>
                <a:gridCol w="3449370"/>
                <a:gridCol w="2179664"/>
                <a:gridCol w="2179664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Performance Area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Fulton Current Support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56.81%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Fulton Arrears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61.85%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61.33%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DeKalb Current Support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60.80%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62.95%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DeKalb Arrears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61.34%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62.23%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78514" y="5637054"/>
            <a:ext cx="34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Source: Data Warehouse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Hub Concept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4140" y="1865630"/>
            <a:ext cx="718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Statewide Intake Hub registers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Foster Care, Medicaid, and Temporary Assistance for Needy Families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TANF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referrals for the Department of Family and Children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58 local offices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Statewide Intake Hub registers Customer Online Portal applications for 58 local offices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Statewide Intergovernmental Hub establishes and enforces court orders for Georgia Custodial Parents when the Non-Custodial Parent lives out of the State of Georgia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Hub Positive Outcomes/Benefits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40823" y="6510338"/>
            <a:ext cx="5845175" cy="260350"/>
          </a:xfrm>
        </p:spPr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736525"/>
            <a:ext cx="8382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 Foster Care, Medicaid,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referrals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Department of Family and Children Services</a:t>
            </a: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Maximize resources with budget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for Initiating Intergovernmental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cases in an effort to improve performance</a:t>
            </a: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data reliability for Intergovernmental case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590</Words>
  <Application>Microsoft Office PowerPoint</Application>
  <PresentationFormat>Widescreen</PresentationFormat>
  <Paragraphs>139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Office Theme</vt:lpstr>
      <vt:lpstr>1_Office Theme</vt:lpstr>
      <vt:lpstr>2_Office Theme</vt:lpstr>
      <vt:lpstr>DCSS Hub Concept</vt:lpstr>
      <vt:lpstr>DHS Vision, Mission and Core Values</vt:lpstr>
      <vt:lpstr>Table of Contents</vt:lpstr>
      <vt:lpstr>Hub Concept</vt:lpstr>
      <vt:lpstr>Dublin Hub Concept</vt:lpstr>
      <vt:lpstr>Dublin Hub Positive Outcomes/Benefits</vt:lpstr>
      <vt:lpstr>Dublin Hub Performance Statistics 2015 vs 2016</vt:lpstr>
      <vt:lpstr>Albany Hub Concept</vt:lpstr>
      <vt:lpstr>Albany Hub Positive Outcomes/Benefits</vt:lpstr>
      <vt:lpstr>Albany Hub Performance Statistics 2015 vs 2016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Segars, Tahni</dc:creator>
  <cp:lastModifiedBy>Bonito, Dianne D.</cp:lastModifiedBy>
  <cp:revision>110</cp:revision>
  <cp:lastPrinted>2016-08-23T16:05:17Z</cp:lastPrinted>
  <dcterms:created xsi:type="dcterms:W3CDTF">2016-07-11T18:12:18Z</dcterms:created>
  <dcterms:modified xsi:type="dcterms:W3CDTF">2016-08-23T16:18:09Z</dcterms:modified>
</cp:coreProperties>
</file>