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72" r:id="rId3"/>
    <p:sldId id="273" r:id="rId4"/>
    <p:sldId id="274" r:id="rId5"/>
    <p:sldId id="275" r:id="rId6"/>
    <p:sldId id="277" r:id="rId7"/>
    <p:sldId id="27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D4D"/>
    <a:srgbClr val="D68119"/>
    <a:srgbClr val="005959"/>
    <a:srgbClr val="4DA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1"/>
  </p:normalViewPr>
  <p:slideViewPr>
    <p:cSldViewPr snapToGrid="0" snapToObjects="1">
      <p:cViewPr varScale="1">
        <p:scale>
          <a:sx n="60" d="100"/>
          <a:sy n="60" d="100"/>
        </p:scale>
        <p:origin x="3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132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'SFY15 VS SFY16 PERFORMANCE'!$A$2</c:f>
              <c:strCache>
                <c:ptCount val="1"/>
                <c:pt idx="0">
                  <c:v>SFY15</c:v>
                </c:pt>
              </c:strCache>
            </c:strRef>
          </c:tx>
          <c:spPr>
            <a:solidFill>
              <a:srgbClr val="005959"/>
            </a:solidFill>
            <a:ln>
              <a:noFill/>
            </a:ln>
            <a:effectLst/>
            <a:sp3d/>
          </c:spPr>
          <c:invertIfNegative val="0"/>
          <c:cat>
            <c:strRef>
              <c:f>'SFY15 VS SFY16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'SFY15 VS SFY16 PERFORMANCE'!$B$2:$G$2</c:f>
              <c:numCache>
                <c:formatCode>0.00%</c:formatCode>
                <c:ptCount val="6"/>
                <c:pt idx="0">
                  <c:v>2.6498416449073199E-2</c:v>
                </c:pt>
                <c:pt idx="1">
                  <c:v>0.89804296227738878</c:v>
                </c:pt>
                <c:pt idx="2">
                  <c:v>0.89339999999999997</c:v>
                </c:pt>
                <c:pt idx="3">
                  <c:v>0.61142740269310625</c:v>
                </c:pt>
                <c:pt idx="4">
                  <c:v>0.65481804244331476</c:v>
                </c:pt>
                <c:pt idx="5">
                  <c:v>1.6799999999999999E-2</c:v>
                </c:pt>
              </c:numCache>
            </c:numRef>
          </c:val>
        </c:ser>
        <c:ser>
          <c:idx val="1"/>
          <c:order val="1"/>
          <c:tx>
            <c:strRef>
              <c:f>'SFY15 VS SFY16 PERFORMANCE'!$A$3</c:f>
              <c:strCache>
                <c:ptCount val="1"/>
                <c:pt idx="0">
                  <c:v>SFY16</c:v>
                </c:pt>
              </c:strCache>
            </c:strRef>
          </c:tx>
          <c:spPr>
            <a:solidFill>
              <a:srgbClr val="D68119"/>
            </a:solidFill>
            <a:ln>
              <a:noFill/>
            </a:ln>
            <a:effectLst/>
            <a:sp3d/>
          </c:spPr>
          <c:invertIfNegative val="0"/>
          <c:cat>
            <c:strRef>
              <c:f>'SFY15 VS SFY16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'SFY15 VS SFY16 PERFORMANCE'!$B$3:$G$3</c:f>
              <c:numCache>
                <c:formatCode>0.00%</c:formatCode>
                <c:ptCount val="6"/>
                <c:pt idx="0">
                  <c:v>2.9898492020887218E-2</c:v>
                </c:pt>
                <c:pt idx="1">
                  <c:v>0.89520206950409997</c:v>
                </c:pt>
                <c:pt idx="2">
                  <c:v>0.92449999999999999</c:v>
                </c:pt>
                <c:pt idx="3">
                  <c:v>0.61432911596246886</c:v>
                </c:pt>
                <c:pt idx="4">
                  <c:v>0.6573233688655441</c:v>
                </c:pt>
                <c:pt idx="5">
                  <c:v>1.6899999999999998E-2</c:v>
                </c:pt>
              </c:numCache>
            </c:numRef>
          </c:val>
        </c:ser>
        <c:ser>
          <c:idx val="2"/>
          <c:order val="2"/>
          <c:tx>
            <c:strRef>
              <c:f>'SFY15 VS SFY16 PERFORMANCE'!$A$4</c:f>
              <c:strCache>
                <c:ptCount val="1"/>
                <c:pt idx="0">
                  <c:v>SFY16 GOALS</c:v>
                </c:pt>
              </c:strCache>
            </c:strRef>
          </c:tx>
          <c:spPr>
            <a:solidFill>
              <a:srgbClr val="A0CD4D"/>
            </a:solidFill>
            <a:ln>
              <a:noFill/>
            </a:ln>
            <a:effectLst/>
            <a:sp3d/>
          </c:spPr>
          <c:invertIfNegative val="0"/>
          <c:cat>
            <c:strRef>
              <c:f>'SFY15 VS SFY16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'SFY15 VS SFY16 PERFORMANCE'!$B$4:$G$4</c:f>
              <c:numCache>
                <c:formatCode>0.00%</c:formatCode>
                <c:ptCount val="6"/>
                <c:pt idx="0">
                  <c:v>2.5000000000000001E-2</c:v>
                </c:pt>
                <c:pt idx="1">
                  <c:v>0.91</c:v>
                </c:pt>
                <c:pt idx="2">
                  <c:v>0.91</c:v>
                </c:pt>
                <c:pt idx="3">
                  <c:v>0.62</c:v>
                </c:pt>
                <c:pt idx="4">
                  <c:v>0.65</c:v>
                </c:pt>
                <c:pt idx="5">
                  <c:v>7.7999999999999996E-3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880624"/>
        <c:axId val="204881016"/>
        <c:axId val="0"/>
      </c:bar3DChart>
      <c:catAx>
        <c:axId val="2048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1016"/>
        <c:crosses val="autoZero"/>
        <c:auto val="1"/>
        <c:lblAlgn val="ctr"/>
        <c:lblOffset val="100"/>
        <c:noMultiLvlLbl val="0"/>
      </c:catAx>
      <c:valAx>
        <c:axId val="20488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'FFY15 VS FFY16 PERFORMANCE'!$A$2</c:f>
              <c:strCache>
                <c:ptCount val="1"/>
                <c:pt idx="0">
                  <c:v>FFY15</c:v>
                </c:pt>
              </c:strCache>
            </c:strRef>
          </c:tx>
          <c:spPr>
            <a:solidFill>
              <a:srgbClr val="005959"/>
            </a:solidFill>
            <a:ln>
              <a:noFill/>
            </a:ln>
            <a:effectLst/>
            <a:sp3d/>
          </c:spPr>
          <c:invertIfNegative val="0"/>
          <c:cat>
            <c:strRef>
              <c:f>'FFY15 VS FFY16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'FFY15 VS FFY16 PERFORMANCE'!$B$2:$G$2</c:f>
              <c:numCache>
                <c:formatCode>0.00%</c:formatCode>
                <c:ptCount val="6"/>
                <c:pt idx="0">
                  <c:v>2.6599999999999999E-2</c:v>
                </c:pt>
                <c:pt idx="1">
                  <c:v>0.8962</c:v>
                </c:pt>
                <c:pt idx="2">
                  <c:v>0.90200000000000002</c:v>
                </c:pt>
                <c:pt idx="3">
                  <c:v>0.6129</c:v>
                </c:pt>
                <c:pt idx="4">
                  <c:v>0.6573</c:v>
                </c:pt>
                <c:pt idx="5">
                  <c:v>5.1000000000000004E-3</c:v>
                </c:pt>
              </c:numCache>
            </c:numRef>
          </c:val>
        </c:ser>
        <c:ser>
          <c:idx val="1"/>
          <c:order val="1"/>
          <c:tx>
            <c:strRef>
              <c:f>'FFY15 VS FFY16 PERFORMANCE'!$A$3</c:f>
              <c:strCache>
                <c:ptCount val="1"/>
                <c:pt idx="0">
                  <c:v>FFY16</c:v>
                </c:pt>
              </c:strCache>
            </c:strRef>
          </c:tx>
          <c:spPr>
            <a:solidFill>
              <a:srgbClr val="D68119"/>
            </a:solidFill>
            <a:ln>
              <a:noFill/>
            </a:ln>
            <a:effectLst/>
            <a:sp3d/>
          </c:spPr>
          <c:invertIfNegative val="0"/>
          <c:cat>
            <c:strRef>
              <c:f>'FFY15 VS FFY16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'FFY15 VS FFY16 PERFORMANCE'!$B$3:$G$3</c:f>
              <c:numCache>
                <c:formatCode>0.00%</c:formatCode>
                <c:ptCount val="6"/>
                <c:pt idx="0">
                  <c:v>2.9499999999999998E-2</c:v>
                </c:pt>
                <c:pt idx="1">
                  <c:v>0.89380000000000004</c:v>
                </c:pt>
                <c:pt idx="2">
                  <c:v>0.73760000000000003</c:v>
                </c:pt>
                <c:pt idx="3">
                  <c:v>0.61180000000000001</c:v>
                </c:pt>
                <c:pt idx="4">
                  <c:v>0.63600000000000001</c:v>
                </c:pt>
                <c:pt idx="5">
                  <c:v>1.38E-2</c:v>
                </c:pt>
              </c:numCache>
            </c:numRef>
          </c:val>
        </c:ser>
        <c:ser>
          <c:idx val="2"/>
          <c:order val="2"/>
          <c:tx>
            <c:strRef>
              <c:f>'FFY15 VS FFY16 PERFORMANCE'!$A$4</c:f>
              <c:strCache>
                <c:ptCount val="1"/>
                <c:pt idx="0">
                  <c:v>FFY16 GOALS</c:v>
                </c:pt>
              </c:strCache>
            </c:strRef>
          </c:tx>
          <c:spPr>
            <a:solidFill>
              <a:srgbClr val="A0CD4D"/>
            </a:solidFill>
            <a:ln>
              <a:noFill/>
            </a:ln>
            <a:effectLst/>
            <a:sp3d/>
          </c:spPr>
          <c:invertIfNegative val="0"/>
          <c:cat>
            <c:strRef>
              <c:f>'FFY15 VS FFY16 PERFORMANCE'!$B$1:$G$1</c:f>
              <c:strCache>
                <c:ptCount val="6"/>
                <c:pt idx="0">
                  <c:v>LOCATE</c:v>
                </c:pt>
                <c:pt idx="1">
                  <c:v>ORDERS</c:v>
                </c:pt>
                <c:pt idx="2">
                  <c:v>STATEWIDE PEP</c:v>
                </c:pt>
                <c:pt idx="3">
                  <c:v>CURRENT SUPPORT</c:v>
                </c:pt>
                <c:pt idx="4">
                  <c:v>ARREARS</c:v>
                </c:pt>
                <c:pt idx="5">
                  <c:v>UDC</c:v>
                </c:pt>
              </c:strCache>
            </c:strRef>
          </c:cat>
          <c:val>
            <c:numRef>
              <c:f>'FFY15 VS FFY16 PERFORMANCE'!$B$4:$G$4</c:f>
              <c:numCache>
                <c:formatCode>0.00%</c:formatCode>
                <c:ptCount val="6"/>
                <c:pt idx="0">
                  <c:v>2.5000000000000001E-2</c:v>
                </c:pt>
                <c:pt idx="1">
                  <c:v>0.91</c:v>
                </c:pt>
                <c:pt idx="2">
                  <c:v>0.91</c:v>
                </c:pt>
                <c:pt idx="3">
                  <c:v>0.62</c:v>
                </c:pt>
                <c:pt idx="4">
                  <c:v>0.65</c:v>
                </c:pt>
                <c:pt idx="5">
                  <c:v>7.7999999999999996E-3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875528"/>
        <c:axId val="203462816"/>
        <c:axId val="0"/>
      </c:bar3DChart>
      <c:catAx>
        <c:axId val="2048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62816"/>
        <c:crosses val="autoZero"/>
        <c:auto val="1"/>
        <c:lblAlgn val="ctr"/>
        <c:lblOffset val="100"/>
        <c:noMultiLvlLbl val="0"/>
      </c:catAx>
      <c:valAx>
        <c:axId val="20346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5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68119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A0CD4D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D68119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A0CD4D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6035588400032122E-2"/>
                  <c:y val="-6.7747862278394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46264920041758E-2"/>
                  <c:y val="-5.705083139233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053382600048065E-2"/>
                  <c:y val="-4.278812354424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49823760044969E-2"/>
                  <c:y val="-0.15688978632891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COLLECTIONS!$A$26:$A$29</c:f>
              <c:strCache>
                <c:ptCount val="4"/>
                <c:pt idx="0">
                  <c:v>SFY15</c:v>
                </c:pt>
                <c:pt idx="1">
                  <c:v>FFY15</c:v>
                </c:pt>
                <c:pt idx="2">
                  <c:v>SFY16</c:v>
                </c:pt>
                <c:pt idx="3">
                  <c:v>FFY16</c:v>
                </c:pt>
              </c:strCache>
            </c:strRef>
          </c:cat>
          <c:val>
            <c:numRef>
              <c:f>COLLECTIONS!$B$26:$B$29</c:f>
              <c:numCache>
                <c:formatCode>"$"#,##0</c:formatCode>
                <c:ptCount val="4"/>
                <c:pt idx="0">
                  <c:v>711377299</c:v>
                </c:pt>
                <c:pt idx="1">
                  <c:v>726436955</c:v>
                </c:pt>
                <c:pt idx="2">
                  <c:v>737364370</c:v>
                </c:pt>
                <c:pt idx="3">
                  <c:v>610700201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460072"/>
        <c:axId val="294288688"/>
        <c:axId val="0"/>
      </c:bar3DChart>
      <c:catAx>
        <c:axId val="20346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88688"/>
        <c:crosses val="autoZero"/>
        <c:auto val="1"/>
        <c:lblAlgn val="ctr"/>
        <c:lblOffset val="100"/>
        <c:noMultiLvlLbl val="0"/>
      </c:catAx>
      <c:valAx>
        <c:axId val="294288688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203460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1CBB1C-8C71-4481-9064-0C3AD4E8C129}" type="datetimeFigureOut">
              <a:rPr lang="en-US" smtClean="0"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B27E5-7B24-4717-8E32-80E279243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7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27E5-7B24-4717-8E32-80E279243C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Execution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 Management and Development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</a:t>
            </a:r>
            <a:r>
              <a:rPr lang="en-US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Management and Development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E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Name, Presenter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498667" y="6620933"/>
            <a:ext cx="1634596" cy="237067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Execution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ictur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Information Technology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01275" y="6480462"/>
            <a:ext cx="10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8/11/16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Month/Day/Year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  <a:endParaRPr lang="en-US" sz="2000" b="1" i="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  <a:endParaRPr lang="en-US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41D9544-6235-E644-BE85-DE65D586F0E9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4" r:id="rId13"/>
    <p:sldLayoutId id="2147483679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680" r:id="rId25"/>
    <p:sldLayoutId id="2147483675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663" r:id="rId37"/>
    <p:sldLayoutId id="2147483681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682" r:id="rId49"/>
    <p:sldLayoutId id="2147483676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677" r:id="rId61"/>
    <p:sldLayoutId id="2147483683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661" r:id="rId73"/>
    <p:sldLayoutId id="2147483686" r:id="rId74"/>
    <p:sldLayoutId id="2147483687" r:id="rId75"/>
    <p:sldLayoutId id="2147483666" r:id="rId76"/>
    <p:sldLayoutId id="2147483667" r:id="rId77"/>
    <p:sldLayoutId id="2147483668" r:id="rId78"/>
    <p:sldLayoutId id="2147483669" r:id="rId79"/>
    <p:sldLayoutId id="2147483670" r:id="rId80"/>
    <p:sldLayoutId id="2147483671" r:id="rId81"/>
    <p:sldLayoutId id="2147483672" r:id="rId8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24,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DCSS Performance Update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Tanguler Gray, Division of Child Support Services Director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8/11/16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Vision, Mission and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8116" y="1149194"/>
            <a:ext cx="10040247" cy="49137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Families for a Stronger Georgia.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Georgia by providing Individuals and Families access to services that promote self-sufficiency, independence, and protect Georgia's vulnerable children and adults.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access to resources that offer support and empower Georgians and their families.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services professionally and treat all clients with dignity and respect.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business operations effectively and efficiently by aligning resources across the agency.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accountability, transparency and quality in all services we deliver and programs we administer.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our employees at all levels of the agency.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42386"/>
              </p:ext>
            </p:extLst>
          </p:nvPr>
        </p:nvGraphicFramePr>
        <p:xfrm>
          <a:off x="2154890" y="2045526"/>
          <a:ext cx="7886699" cy="2226044"/>
        </p:xfrm>
        <a:graphic>
          <a:graphicData uri="http://schemas.openxmlformats.org/drawingml/2006/table">
            <a:tbl>
              <a:tblPr firstRow="1" bandRow="1"/>
              <a:tblGrid>
                <a:gridCol w="6645957"/>
                <a:gridCol w="1240742"/>
              </a:tblGrid>
              <a:tr h="556511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SFY P</a:t>
                      </a:r>
                      <a:r>
                        <a:rPr lang="en-US" sz="2000" b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erformance Comparison</a:t>
                      </a: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4</a:t>
                      </a: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FFY </a:t>
                      </a:r>
                      <a:r>
                        <a:rPr lang="en-US" sz="2000" b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2000" b="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Comparison  YTD 7/31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GA DCSS Distributed Collections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Questions</a:t>
                      </a: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Slide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49" marR="7371" marT="7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02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SFY15 vs SFY16 Performance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53163"/>
              </p:ext>
            </p:extLst>
          </p:nvPr>
        </p:nvGraphicFramePr>
        <p:xfrm>
          <a:off x="1669616" y="1451610"/>
          <a:ext cx="8857248" cy="373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4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416205"/>
            <a:ext cx="11497235" cy="1033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FFY15 vs FFY16 YTD 7/31/16</a:t>
            </a:r>
            <a:br>
              <a:rPr lang="en-US" dirty="0" smtClean="0"/>
            </a:br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827513"/>
              </p:ext>
            </p:extLst>
          </p:nvPr>
        </p:nvGraphicFramePr>
        <p:xfrm>
          <a:off x="1737695" y="1623060"/>
          <a:ext cx="872109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5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DCSS Distributed Collections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692926"/>
              </p:ext>
            </p:extLst>
          </p:nvPr>
        </p:nvGraphicFramePr>
        <p:xfrm>
          <a:off x="2138298" y="1821425"/>
          <a:ext cx="7919884" cy="356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06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3" y="1449985"/>
            <a:ext cx="11497235" cy="1033368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Division of Child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8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194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DCSS Performance Update</vt:lpstr>
      <vt:lpstr>Vision, Mission and Core Values</vt:lpstr>
      <vt:lpstr>Table of Contents</vt:lpstr>
      <vt:lpstr>SFY15 vs SFY16 Performance Comparison</vt:lpstr>
      <vt:lpstr>FFY15 vs FFY16 YTD 7/31/16 Performance Comparison</vt:lpstr>
      <vt:lpstr>GA DCSS Distributed Collections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Segars, Tahni</dc:creator>
  <cp:lastModifiedBy>Stefanie R. Reese</cp:lastModifiedBy>
  <cp:revision>104</cp:revision>
  <cp:lastPrinted>2016-08-12T15:35:35Z</cp:lastPrinted>
  <dcterms:created xsi:type="dcterms:W3CDTF">2016-07-11T18:12:18Z</dcterms:created>
  <dcterms:modified xsi:type="dcterms:W3CDTF">2016-08-22T21:51:48Z</dcterms:modified>
</cp:coreProperties>
</file>