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513" r:id="rId5"/>
    <p:sldId id="509" r:id="rId6"/>
    <p:sldId id="360" r:id="rId7"/>
    <p:sldId id="493" r:id="rId8"/>
    <p:sldId id="506" r:id="rId9"/>
    <p:sldId id="512" r:id="rId10"/>
    <p:sldId id="507" r:id="rId11"/>
    <p:sldId id="511" r:id="rId12"/>
    <p:sldId id="494" r:id="rId13"/>
    <p:sldId id="380" r:id="rId14"/>
    <p:sldId id="501" r:id="rId15"/>
    <p:sldId id="488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Elroy" initials="WE" lastIdx="1" clrIdx="0">
    <p:extLst>
      <p:ext uri="{19B8F6BF-5375-455C-9EA6-DF929625EA0E}">
        <p15:presenceInfo xmlns:p15="http://schemas.microsoft.com/office/powerpoint/2012/main" userId="Williams, Elroy" providerId="None"/>
      </p:ext>
    </p:extLst>
  </p:cmAuthor>
  <p:cmAuthor id="2" name="Taylor, R. Demetrius" initials="TRD" lastIdx="1" clrIdx="1">
    <p:extLst>
      <p:ext uri="{19B8F6BF-5375-455C-9EA6-DF929625EA0E}">
        <p15:presenceInfo xmlns:p15="http://schemas.microsoft.com/office/powerpoint/2012/main" userId="Taylor, R. Demetrius" providerId="None"/>
      </p:ext>
    </p:extLst>
  </p:cmAuthor>
  <p:cmAuthor id="3" name="Fielding, Ashley" initials="FA" lastIdx="4" clrIdx="2">
    <p:extLst>
      <p:ext uri="{19B8F6BF-5375-455C-9EA6-DF929625EA0E}">
        <p15:presenceInfo xmlns:p15="http://schemas.microsoft.com/office/powerpoint/2012/main" userId="S::ashley.fielding@dhs.ga.gov::94c9f50c-9dff-4293-a651-6c71bf01dba2" providerId="AD"/>
      </p:ext>
    </p:extLst>
  </p:cmAuthor>
  <p:cmAuthor id="4" name="Segars, Tahni" initials="ST" lastIdx="2" clrIdx="3">
    <p:extLst>
      <p:ext uri="{19B8F6BF-5375-455C-9EA6-DF929625EA0E}">
        <p15:presenceInfo xmlns:p15="http://schemas.microsoft.com/office/powerpoint/2012/main" userId="S::tahni.segars@dhs.ga.gov::d394eefc-f75c-429b-b7d6-b779bae144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119"/>
    <a:srgbClr val="A0CD4D"/>
    <a:srgbClr val="4DADB0"/>
    <a:srgbClr val="00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5" autoAdjust="0"/>
    <p:restoredTop sz="96210" autoAdjust="0"/>
  </p:normalViewPr>
  <p:slideViewPr>
    <p:cSldViewPr snapToGrid="0" snapToObjects="1">
      <p:cViewPr varScale="1">
        <p:scale>
          <a:sx n="151" d="100"/>
          <a:sy n="151" d="100"/>
        </p:scale>
        <p:origin x="99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8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1-16T13:13:42.532" idx="2">
    <p:pos x="10" y="10"/>
    <p:text>In the notes, we reference a change from 76.92 to 76.80. That's only a .1% change. Is that correct?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3078559" cy="471348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278" y="7"/>
            <a:ext cx="3078558" cy="471348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>
              <a:defRPr sz="1200"/>
            </a:lvl1pPr>
          </a:lstStyle>
          <a:p>
            <a:fld id="{A67F889C-106F-4C73-9178-E89FA09033B2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066" y="4517891"/>
            <a:ext cx="5681980" cy="3697033"/>
          </a:xfrm>
          <a:prstGeom prst="rect">
            <a:avLst/>
          </a:prstGeom>
        </p:spPr>
        <p:txBody>
          <a:bodyPr vert="horz" lIns="92393" tIns="46197" rIns="92393" bIns="46197" rtlCol="0"/>
          <a:lstStyle/>
          <a:p>
            <a:pPr lvl="0"/>
            <a:r>
              <a:rPr lang="en-US" dirty="0"/>
              <a:t>                                           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17135"/>
            <a:ext cx="3078559" cy="471348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278" y="8917135"/>
            <a:ext cx="3078558" cy="471348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r">
              <a:defRPr sz="1200"/>
            </a:lvl1pPr>
          </a:lstStyle>
          <a:p>
            <a:fld id="{D4B337C3-DBA4-4BF7-BAD1-BFA0968860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F8162931-8333-46F0-BB84-B4F3D88427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3" tIns="46227" rIns="92453" bIns="46227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5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249363"/>
            <a:ext cx="5576888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3">
              <a:defRPr/>
            </a:pPr>
            <a:fld id="{D4B337C3-DBA4-4BF7-BAD1-BFA0968860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183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D581F2DF-40CB-4953-83F2-0D983D48F43F}"/>
              </a:ext>
            </a:extLst>
          </p:cNvPr>
          <p:cNvSpPr txBox="1">
            <a:spLocks/>
          </p:cNvSpPr>
          <p:nvPr/>
        </p:nvSpPr>
        <p:spPr>
          <a:xfrm>
            <a:off x="719423" y="4493559"/>
            <a:ext cx="5598178" cy="4059636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afternoon Chairman Dempsey and Committee Members,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those of you whom I have not met before, my name is Robyn Crittenden. I am commissioner of the Department of Human Services and I am here to present the Governor’s recommendation for the Department’s Amended Fiscal Year 2020 budget.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4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304800"/>
            <a:ext cx="5629275" cy="31670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DF2BE5-77E7-4BD2-BDBD-67912EC5614A}"/>
              </a:ext>
            </a:extLst>
          </p:cNvPr>
          <p:cNvSpPr/>
          <p:nvPr/>
        </p:nvSpPr>
        <p:spPr>
          <a:xfrm>
            <a:off x="726975" y="3802292"/>
            <a:ext cx="5648526" cy="3325011"/>
          </a:xfrm>
          <a:prstGeom prst="rect">
            <a:avLst/>
          </a:prstGeom>
        </p:spPr>
        <p:txBody>
          <a:bodyPr wrap="square" lIns="92453" tIns="46227" rIns="92453" bIns="46227">
            <a:spAutoFit/>
          </a:bodyPr>
          <a:lstStyle/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otes Placeholder 4">
            <a:extLst>
              <a:ext uri="{FF2B5EF4-FFF2-40B4-BE49-F238E27FC236}">
                <a16:creationId xmlns:a16="http://schemas.microsoft.com/office/drawing/2014/main" id="{E37194BF-02CB-43AA-9F9A-F3CDBED074D4}"/>
              </a:ext>
            </a:extLst>
          </p:cNvPr>
          <p:cNvSpPr txBox="1">
            <a:spLocks/>
          </p:cNvSpPr>
          <p:nvPr/>
        </p:nvSpPr>
        <p:spPr>
          <a:xfrm>
            <a:off x="711066" y="3802292"/>
            <a:ext cx="5681980" cy="3697033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Council on Aging, Family Connection Partnership, Georgia Vocational Rehabilitation Agency, and Safe Harbor for Sexually Exploited Children Fund Commission are attached to DHS for administrative purposes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481013"/>
            <a:ext cx="5630862" cy="3167062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6FCE9EB-557B-49D7-8187-7EF63BDCE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066" y="3803311"/>
            <a:ext cx="5681980" cy="5113823"/>
          </a:xfrm>
        </p:spPr>
        <p:txBody>
          <a:bodyPr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Governor has not recommended any changes to the budgets for the Family Connection Partnership.</a:t>
            </a:r>
          </a:p>
          <a:p>
            <a:pPr lvl="0"/>
            <a:endParaRPr lang="en-US" sz="1600" b="1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the Governor’s recommendations for the entities that are administratively attached to DHS.</a:t>
            </a:r>
          </a:p>
          <a:p>
            <a:pPr lvl="0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provides contact information for leadership of the attached entities.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Debra L. Stokes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executive director of the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Aging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Gaye Smith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executive director of the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Connection Partnership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Smith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executive director of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GVRA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Family and Children Services Director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Candice Broce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who chairs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Harbor for Sexually Exploited Children Fund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2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296863"/>
            <a:ext cx="5629275" cy="31670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725" y="3636608"/>
            <a:ext cx="5629275" cy="4574605"/>
          </a:xfrm>
        </p:spPr>
        <p:txBody>
          <a:bodyPr/>
          <a:lstStyle/>
          <a:p>
            <a:pPr defTabSz="2567013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67013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67013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67013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BD4FA-ECBD-1449-BAF0-49B8DBF7437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Notes Placeholder 2">
            <a:extLst>
              <a:ext uri="{FF2B5EF4-FFF2-40B4-BE49-F238E27FC236}">
                <a16:creationId xmlns:a16="http://schemas.microsoft.com/office/drawing/2014/main" id="{0E401700-A73C-478E-A323-70C473FEFC69}"/>
              </a:ext>
            </a:extLst>
          </p:cNvPr>
          <p:cNvSpPr txBox="1">
            <a:spLocks/>
          </p:cNvSpPr>
          <p:nvPr/>
        </p:nvSpPr>
        <p:spPr>
          <a:xfrm>
            <a:off x="736599" y="3789008"/>
            <a:ext cx="5629275" cy="4574605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42352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concludes the Governor’s recommendations for the Department of Human Services Amended Fiscal Year 2022 and Fiscal Year 2023 budgets.</a:t>
            </a:r>
          </a:p>
          <a:p>
            <a:pPr defTabSz="2542352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42352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happy to answer any questions you may have at this time. (PAUSE FOR QUESTIONS)</a:t>
            </a:r>
          </a:p>
          <a:p>
            <a:pPr defTabSz="2542352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42352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 leave, I want to bring to your attention that detailed information on the Department’s performance and accomplishments for SFY 2021 is available in our SFY 2021 Annual Report. </a:t>
            </a:r>
            <a:r>
              <a:rPr lang="en-US" sz="14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link to the report was sent to all members of the General Assembly on Dec. 29, 2020.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you may also locate the report on our website at dhs.georgia.gov.</a:t>
            </a:r>
          </a:p>
          <a:p>
            <a:pPr defTabSz="2542352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42352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Again, thank you for this opportunity. Please do not hesitate to contact me with any additional questions you may have.</a:t>
            </a:r>
          </a:p>
          <a:p>
            <a:pPr defTabSz="2567013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67013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67013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67013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4037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of you who were recently appointed to the committee, or for those of you whom I may not have had the opportunity to meet - the Department of Human Services' vision is to build stronger families for a stronger Georgia.</a:t>
            </a: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each policy, program and service we provide, we ask ourselves, "Does this help build stronger families, and as a result, a stronger Georgia?”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4037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1066" y="4517891"/>
            <a:ext cx="5681980" cy="4230693"/>
          </a:xfrm>
        </p:spPr>
        <p:txBody>
          <a:bodyPr/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that in mind, here's how we use our resources to accomplish our goals, adhere to the law governing our programs and hold ourselves accountable to the public trust.</a:t>
            </a: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 has about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$1.7 billion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 to protect and serve Georgia's vulnerable populations.</a:t>
            </a: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add the budgets of our attached entities, the total for the Department’s Fiscal Year 2022 budget allocation is roughly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$1.9 billion.</a:t>
            </a:r>
          </a:p>
          <a:p>
            <a:pPr lvl="0">
              <a:defRPr/>
            </a:pP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Now, we will look at the Governor's recommendations for DHS and two of our attached entities, </a:t>
            </a:r>
            <a:r>
              <a:rPr lang="en-US" sz="1400" b="1" i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Council on Aging and Safe Harbor for Sexually Exploited Children Fund Commission.</a:t>
            </a:r>
          </a:p>
          <a:p>
            <a:pPr lvl="0">
              <a:defRPr/>
            </a:pPr>
            <a:endParaRPr lang="en-US" sz="1400" b="1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400" b="1" i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Georgia Vocational Rehabilitation Agency (GVRA) is also attached to DHS for administrative purposes. Questions concerning GVRA will need to be directed to Executive Director Chris Wells.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4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for DHS, the Governor has recommended: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3370" indent="-173370">
              <a:buFont typeface="Arial" panose="020B0604020202020204" pitchFamily="34" charset="0"/>
              <a:buChar char="•"/>
              <a:tabLst>
                <a:tab pos="821197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amended Fiscal Year 2022 budget of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$850.5 million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state funds, AND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3370" indent="-173370">
              <a:buFont typeface="Arial" panose="020B0604020202020204" pitchFamily="34" charset="0"/>
              <a:buChar char="•"/>
              <a:tabLst>
                <a:tab pos="821197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$902.8 million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state funds for Fiscal Year 2023.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amounts to: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3370" indent="-173370">
              <a:buFont typeface="Arial" panose="020B0604020202020204" pitchFamily="34" charset="0"/>
              <a:buChar char="•"/>
              <a:tabLst>
                <a:tab pos="821197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Amended Fiscal Year 2022, an increase in expenditures of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$33.9 million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</a:p>
          <a:p>
            <a:pPr marL="173370" indent="-173370">
              <a:buFont typeface="Arial" panose="020B0604020202020204" pitchFamily="34" charset="0"/>
              <a:buChar char="•"/>
              <a:tabLst>
                <a:tab pos="821197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Fiscal Year 2023, an increase in expenditures of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$86.1 million </a:t>
            </a:r>
          </a:p>
          <a:p>
            <a:pPr marL="173370" indent="-173370">
              <a:buFont typeface="Arial" panose="020B0604020202020204" pitchFamily="34" charset="0"/>
              <a:buChar char="•"/>
              <a:tabLst>
                <a:tab pos="821197" algn="l"/>
              </a:tabLst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21197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8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463550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1188" y="3954483"/>
            <a:ext cx="5632450" cy="4387070"/>
          </a:xfrm>
        </p:spPr>
        <p:txBody>
          <a:bodyPr/>
          <a:lstStyle/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463550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1188" y="3954483"/>
            <a:ext cx="5632450" cy="4387070"/>
          </a:xfrm>
        </p:spPr>
        <p:txBody>
          <a:bodyPr/>
          <a:lstStyle/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0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463550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1188" y="3954483"/>
            <a:ext cx="5632450" cy="4387070"/>
          </a:xfrm>
        </p:spPr>
        <p:txBody>
          <a:bodyPr/>
          <a:lstStyle/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2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463550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1188" y="3954483"/>
            <a:ext cx="5632450" cy="4387070"/>
          </a:xfrm>
        </p:spPr>
        <p:txBody>
          <a:bodyPr/>
          <a:lstStyle/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8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463550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1188" y="3954483"/>
            <a:ext cx="5632450" cy="4387070"/>
          </a:xfrm>
        </p:spPr>
        <p:txBody>
          <a:bodyPr/>
          <a:lstStyle/>
          <a:p>
            <a:pPr defTabSz="924538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slides reflects to “Yes” line items we have in Fiscal Year 2023.</a:t>
            </a:r>
          </a:p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4538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first Yes item relates to………</a:t>
            </a:r>
          </a:p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4538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4538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last “Yes” item relates to………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37C3-DBA4-4BF7-BAD1-BFA0968860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8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183677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</p:spTree>
    <p:extLst>
      <p:ext uri="{BB962C8B-B14F-4D97-AF65-F5344CB8AC3E}">
        <p14:creationId xmlns:p14="http://schemas.microsoft.com/office/powerpoint/2010/main" val="159982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12003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41413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6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45523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86312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09687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43718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</p:spTree>
    <p:extLst>
      <p:ext uri="{BB962C8B-B14F-4D97-AF65-F5344CB8AC3E}">
        <p14:creationId xmlns:p14="http://schemas.microsoft.com/office/powerpoint/2010/main" val="3852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733474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</p:spTree>
    <p:extLst>
      <p:ext uri="{BB962C8B-B14F-4D97-AF65-F5344CB8AC3E}">
        <p14:creationId xmlns:p14="http://schemas.microsoft.com/office/powerpoint/2010/main" val="485871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</a:p>
        </p:txBody>
      </p:sp>
    </p:spTree>
    <p:extLst>
      <p:ext uri="{BB962C8B-B14F-4D97-AF65-F5344CB8AC3E}">
        <p14:creationId xmlns:p14="http://schemas.microsoft.com/office/powerpoint/2010/main" val="1921359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230126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</a:p>
        </p:txBody>
      </p:sp>
    </p:spTree>
    <p:extLst>
      <p:ext uri="{BB962C8B-B14F-4D97-AF65-F5344CB8AC3E}">
        <p14:creationId xmlns:p14="http://schemas.microsoft.com/office/powerpoint/2010/main" val="1993565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30603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762391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5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1580094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36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91177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</p:spTree>
    <p:extLst>
      <p:ext uri="{BB962C8B-B14F-4D97-AF65-F5344CB8AC3E}">
        <p14:creationId xmlns:p14="http://schemas.microsoft.com/office/powerpoint/2010/main" val="1482114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035831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</p:spTree>
    <p:extLst>
      <p:ext uri="{BB962C8B-B14F-4D97-AF65-F5344CB8AC3E}">
        <p14:creationId xmlns:p14="http://schemas.microsoft.com/office/powerpoint/2010/main" val="202519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</a:p>
        </p:txBody>
      </p:sp>
    </p:spTree>
    <p:extLst>
      <p:ext uri="{BB962C8B-B14F-4D97-AF65-F5344CB8AC3E}">
        <p14:creationId xmlns:p14="http://schemas.microsoft.com/office/powerpoint/2010/main" val="1524807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2010733"/>
            <a:ext cx="2534589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</p:spTree>
    <p:extLst>
      <p:ext uri="{BB962C8B-B14F-4D97-AF65-F5344CB8AC3E}">
        <p14:creationId xmlns:p14="http://schemas.microsoft.com/office/powerpoint/2010/main" val="2073271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89037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944473"/>
            <a:ext cx="2534589" cy="23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53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207826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944473"/>
            <a:ext cx="2534589" cy="23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&amp; Support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1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76511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Facilities </a:t>
            </a:r>
            <a:b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888106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3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4084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888106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3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68838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2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5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5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39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</a:t>
            </a:r>
            <a:b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29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9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985887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9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5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07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 and Development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88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7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9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Legislative Affairs </a:t>
            </a:r>
            <a:b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04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1957739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9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9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86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9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3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6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3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0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</a:t>
            </a:r>
            <a:r>
              <a:rPr lang="en-US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Management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072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7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0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Presenter Title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</a:t>
            </a:r>
            <a:b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1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50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348705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564642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1448644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16975834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194902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867572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1582221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413" y="6510338"/>
            <a:ext cx="936625" cy="2603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8/24/16</a:t>
            </a:r>
          </a:p>
        </p:txBody>
      </p:sp>
    </p:spTree>
    <p:extLst>
      <p:ext uri="{BB962C8B-B14F-4D97-AF65-F5344CB8AC3E}">
        <p14:creationId xmlns:p14="http://schemas.microsoft.com/office/powerpoint/2010/main" val="16840497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 Column Blue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0007601" y="6458363"/>
            <a:ext cx="1258924" cy="365125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7E6B2459-C793-44BB-8035-D1191044D47C}" type="datetime1">
              <a:rPr lang="en-US" smtClean="0"/>
              <a:t>2/9/2022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003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Statement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AF14CC-2750-3D4B-9BE5-80C98A517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255"/>
            <a:ext cx="12192000" cy="625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/>
              <a:t>Office or Division Name goes </a:t>
            </a:r>
            <a:r>
              <a:rPr lang="en-US" sz="1300" dirty="0" err="1"/>
              <a:t>herey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0007601" y="6458363"/>
            <a:ext cx="1258924" cy="365125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680381CD-5519-6F4B-A70D-C0DB24136884}" type="datetime1">
              <a:rPr lang="en-US" smtClean="0"/>
              <a:pPr/>
              <a:t>2/9/2022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" y="6231013"/>
            <a:ext cx="600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Month/Day/Year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</p:spTree>
    <p:extLst>
      <p:ext uri="{BB962C8B-B14F-4D97-AF65-F5344CB8AC3E}">
        <p14:creationId xmlns:p14="http://schemas.microsoft.com/office/powerpoint/2010/main" val="17536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389248B-F078-4F9B-8EB5-ED086139428F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4" r:id="rId13"/>
    <p:sldLayoutId id="2147483679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80" r:id="rId25"/>
    <p:sldLayoutId id="2147483675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663" r:id="rId37"/>
    <p:sldLayoutId id="2147483681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682" r:id="rId49"/>
    <p:sldLayoutId id="2147483676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677" r:id="rId61"/>
    <p:sldLayoutId id="2147483683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661" r:id="rId73"/>
    <p:sldLayoutId id="2147483686" r:id="rId74"/>
    <p:sldLayoutId id="2147483687" r:id="rId75"/>
    <p:sldLayoutId id="2147483666" r:id="rId76"/>
    <p:sldLayoutId id="2147483667" r:id="rId77"/>
    <p:sldLayoutId id="2147483668" r:id="rId78"/>
    <p:sldLayoutId id="2147483670" r:id="rId79"/>
    <p:sldLayoutId id="2147483671" r:id="rId80"/>
    <p:sldLayoutId id="2147483672" r:id="rId81"/>
    <p:sldLayoutId id="2147483748" r:id="rId82"/>
    <p:sldLayoutId id="2147483835" r:id="rId8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stokes@gcoa.g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5" Type="http://schemas.openxmlformats.org/officeDocument/2006/relationships/hyperlink" Target="mailto:candice.broce@dhs.ga.gov" TargetMode="External"/><Relationship Id="rId4" Type="http://schemas.openxmlformats.org/officeDocument/2006/relationships/hyperlink" Target="mailto:hris.wells@gvs.ga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141" y="5169234"/>
            <a:ext cx="10368593" cy="528098"/>
          </a:xfrm>
        </p:spPr>
        <p:txBody>
          <a:bodyPr>
            <a:normAutofit/>
          </a:bodyPr>
          <a:lstStyle/>
          <a:p>
            <a:r>
              <a:rPr lang="en-US" i="1" dirty="0"/>
              <a:t>Amended Fiscal Year 2022 &amp; Fiscal Year 2023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141" y="3997258"/>
            <a:ext cx="9833753" cy="1185952"/>
          </a:xfrm>
        </p:spPr>
        <p:txBody>
          <a:bodyPr>
            <a:noAutofit/>
          </a:bodyPr>
          <a:lstStyle/>
          <a:p>
            <a:r>
              <a:rPr lang="en-US" sz="2800" dirty="0"/>
              <a:t>Board of Human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0141" y="5654804"/>
            <a:ext cx="10748153" cy="414337"/>
          </a:xfrm>
        </p:spPr>
        <p:txBody>
          <a:bodyPr>
            <a:noAutofit/>
          </a:bodyPr>
          <a:lstStyle/>
          <a:p>
            <a:r>
              <a:rPr lang="en-US" dirty="0"/>
              <a:t>R. Demetrius Taylor</a:t>
            </a:r>
            <a:r>
              <a:rPr lang="en-US" sz="2400" dirty="0"/>
              <a:t>, Deputy Commissioner, Finance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Cliff O’Connor, Assistant Deputy Commissioner, Finance 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2/16/2022</a:t>
            </a:r>
          </a:p>
        </p:txBody>
      </p:sp>
    </p:spTree>
    <p:extLst>
      <p:ext uri="{BB962C8B-B14F-4D97-AF65-F5344CB8AC3E}">
        <p14:creationId xmlns:p14="http://schemas.microsoft.com/office/powerpoint/2010/main" val="280829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14" y="920624"/>
            <a:ext cx="11789914" cy="4754777"/>
          </a:xfr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40823" y="6516845"/>
            <a:ext cx="3724383" cy="260350"/>
          </a:xfrm>
        </p:spPr>
        <p:txBody>
          <a:bodyPr/>
          <a:lstStyle/>
          <a:p>
            <a:r>
              <a:rPr lang="en-US" dirty="0"/>
              <a:t>Office of the Commissioner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97939" y="6516845"/>
            <a:ext cx="936625" cy="260350"/>
          </a:xfrm>
        </p:spPr>
        <p:txBody>
          <a:bodyPr>
            <a:normAutofit fontScale="92500" lnSpcReduction="10000"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2/16/2022</a:t>
            </a:r>
          </a:p>
          <a:p>
            <a:pPr lvl="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1D7780-FB66-3D4B-9BC2-49868569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983"/>
            <a:ext cx="12191999" cy="972979"/>
          </a:xfrm>
        </p:spPr>
        <p:txBody>
          <a:bodyPr>
            <a:normAutofit/>
          </a:bodyPr>
          <a:lstStyle/>
          <a:p>
            <a:r>
              <a:rPr lang="en-US" sz="3600" dirty="0"/>
              <a:t>Entities Attached for Administrative Purposes</a:t>
            </a:r>
          </a:p>
        </p:txBody>
      </p:sp>
    </p:spTree>
    <p:extLst>
      <p:ext uri="{BB962C8B-B14F-4D97-AF65-F5344CB8AC3E}">
        <p14:creationId xmlns:p14="http://schemas.microsoft.com/office/powerpoint/2010/main" val="189318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1B03-E507-4D4E-A34D-104D5D54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7" y="94115"/>
            <a:ext cx="11497235" cy="1033368"/>
          </a:xfrm>
        </p:spPr>
        <p:txBody>
          <a:bodyPr/>
          <a:lstStyle/>
          <a:p>
            <a:r>
              <a:rPr lang="en-US" dirty="0"/>
              <a:t>Governor’s Recommendations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F3FA3-637B-4B24-81FD-18DA232A2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the Commissioner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E354F-5C40-480C-8228-A67AFDBB5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2/16/2022</a:t>
            </a:r>
          </a:p>
          <a:p>
            <a:endParaRPr lang="en-US" dirty="0"/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535E14B4-CC36-48AB-921F-A88D282DF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18022"/>
              </p:ext>
            </p:extLst>
          </p:nvPr>
        </p:nvGraphicFramePr>
        <p:xfrm>
          <a:off x="234812" y="946415"/>
          <a:ext cx="11498262" cy="1728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684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414914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476664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6237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Entities Attached for Administrative Purposes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AFY 2022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FY 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4369"/>
                  </a:ext>
                </a:extLst>
              </a:tr>
              <a:tr h="935617">
                <a:tc>
                  <a:txBody>
                    <a:bodyPr/>
                    <a:lstStyle/>
                    <a:p>
                      <a:r>
                        <a:rPr lang="en-US" dirty="0"/>
                        <a:t>Council on Aging                                         Debra L. Stokes</a:t>
                      </a:r>
                      <a:endParaRPr lang="fi-FI" dirty="0"/>
                    </a:p>
                    <a:p>
                      <a:r>
                        <a:rPr lang="fi-FI" dirty="0"/>
                        <a:t>                                                             </a:t>
                      </a:r>
                      <a:r>
                        <a:rPr lang="fi-FI" u="sng" dirty="0">
                          <a:solidFill>
                            <a:srgbClr val="00206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debra.stokes@gcoa.ga</a:t>
                      </a:r>
                      <a:r>
                        <a:rPr lang="fi-FI" u="sng" dirty="0">
                          <a:solidFill>
                            <a:srgbClr val="002060"/>
                          </a:solidFill>
                        </a:rPr>
                        <a:t>.gov</a:t>
                      </a:r>
                      <a:r>
                        <a:rPr lang="fi-FI" dirty="0"/>
                        <a:t>                                     </a:t>
                      </a:r>
                      <a:endParaRPr lang="fi-FI" u="sng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i-FI" dirty="0"/>
                        <a:t>                                                                      404.434.1380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$18,176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$38,610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BCE20390-9D49-484E-9859-CE147DEA6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63217"/>
              </p:ext>
            </p:extLst>
          </p:nvPr>
        </p:nvGraphicFramePr>
        <p:xfrm>
          <a:off x="244186" y="2630345"/>
          <a:ext cx="114888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7310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414914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476664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693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Family Connection                                       Gaye Smith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solidFill>
                            <a:srgbClr val="002060"/>
                          </a:solidFill>
                        </a:rPr>
                        <a:t>                         </a:t>
                      </a:r>
                      <a:r>
                        <a:rPr lang="en-US" b="0" i="0" u="sng" dirty="0">
                          <a:solidFill>
                            <a:srgbClr val="002060"/>
                          </a:solidFill>
                        </a:rPr>
                        <a:t>gaye@gafcp.org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                          404.527.7394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4369"/>
                  </a:ext>
                </a:extLst>
              </a:tr>
              <a:tr h="668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Georgia Vocational                                        Chris Wells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Rehabilitation Agency                           </a:t>
                      </a:r>
                      <a:r>
                        <a:rPr lang="en-US" b="0" u="sng" dirty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b="0" u="sng" dirty="0">
                          <a:solidFill>
                            <a:srgbClr val="00206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hris.wells@gvs.ga.gov</a:t>
                      </a:r>
                      <a:endParaRPr lang="en-US" b="0" u="sng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                                                             404.656.7952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$2,050,532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$8,018,550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4439C9CC-C732-480A-8806-266D72DF8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098394"/>
              </p:ext>
            </p:extLst>
          </p:nvPr>
        </p:nvGraphicFramePr>
        <p:xfrm>
          <a:off x="234812" y="4450199"/>
          <a:ext cx="11498261" cy="98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7563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477823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984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Safe Harbor for Sexually                           Candice L. Broce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Exploited Children Fund                     </a:t>
                      </a:r>
                      <a:r>
                        <a:rPr lang="en-US" sz="1800" b="0" u="sng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candice.broce@dhs.ga.gov</a:t>
                      </a:r>
                      <a:endParaRPr lang="en-US" sz="1800" b="0" u="sng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   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678.346.8900</a:t>
                      </a:r>
                      <a:endParaRPr lang="en-US" sz="1800" b="0" u="sng" dirty="0">
                        <a:solidFill>
                          <a:schemeClr val="tx1"/>
                        </a:solidFill>
                        <a:latin typeface="Book Antiqua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 ($240,419)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B8FBA3D-F811-46D2-8CED-F2496EF73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29617"/>
              </p:ext>
            </p:extLst>
          </p:nvPr>
        </p:nvGraphicFramePr>
        <p:xfrm>
          <a:off x="244186" y="5383537"/>
          <a:ext cx="11817141" cy="68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899">
                  <a:extLst>
                    <a:ext uri="{9D8B030D-6E8A-4147-A177-3AD203B41FA5}">
                      <a16:colId xmlns:a16="http://schemas.microsoft.com/office/drawing/2014/main" val="2072934804"/>
                    </a:ext>
                  </a:extLst>
                </a:gridCol>
                <a:gridCol w="1456106">
                  <a:extLst>
                    <a:ext uri="{9D8B030D-6E8A-4147-A177-3AD203B41FA5}">
                      <a16:colId xmlns:a16="http://schemas.microsoft.com/office/drawing/2014/main" val="692912337"/>
                    </a:ext>
                  </a:extLst>
                </a:gridCol>
                <a:gridCol w="1637136">
                  <a:extLst>
                    <a:ext uri="{9D8B030D-6E8A-4147-A177-3AD203B41FA5}">
                      <a16:colId xmlns:a16="http://schemas.microsoft.com/office/drawing/2014/main" val="4253463663"/>
                    </a:ext>
                  </a:extLst>
                </a:gridCol>
              </a:tblGrid>
              <a:tr h="689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State Funds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$2,068,708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$7,816,741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9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03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B76A15-6C9F-6241-BD8B-9EE19D6B3D02}"/>
              </a:ext>
            </a:extLst>
          </p:cNvPr>
          <p:cNvSpPr/>
          <p:nvPr/>
        </p:nvSpPr>
        <p:spPr>
          <a:xfrm>
            <a:off x="-121024" y="5082989"/>
            <a:ext cx="12411636" cy="852893"/>
          </a:xfrm>
          <a:prstGeom prst="rect">
            <a:avLst/>
          </a:prstGeom>
          <a:solidFill>
            <a:srgbClr val="A0C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02847-FCDB-2640-9974-1E3045E1424C}"/>
              </a:ext>
            </a:extLst>
          </p:cNvPr>
          <p:cNvSpPr txBox="1"/>
          <p:nvPr/>
        </p:nvSpPr>
        <p:spPr>
          <a:xfrm>
            <a:off x="2387600" y="5324769"/>
            <a:ext cx="871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view the Department’s Annual Report for Fiscal Year 2021, visit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dhs.ga.gov.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19294-6BEB-4B4E-9638-0F60A6E34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255588"/>
            <a:ext cx="11498263" cy="1144587"/>
          </a:xfrm>
        </p:spPr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A09A6-365E-42BD-A657-7AA0C7DBEA0E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341312" y="1219777"/>
            <a:ext cx="11498263" cy="3212523"/>
          </a:xfrm>
        </p:spPr>
        <p:txBody>
          <a:bodyPr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900" kern="0" dirty="0">
              <a:ea typeface="ＭＳ Ｐゴシック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R. Demetrius Taylor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Deputy Commissioner, Finance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u="sng" dirty="0">
                <a:solidFill>
                  <a:srgbClr val="D6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r.demetrius.taylor@dhs.ga.gov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Book Antiqua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Book Antiqua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Cliff O’Connor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Assistant Deputy Commissioner, Finance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u="sng" dirty="0">
                <a:solidFill>
                  <a:srgbClr val="D6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clifford.oconnor@dhs.ga.gov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Book Antiqua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Book Antiqua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000" kern="0" dirty="0">
              <a:ea typeface="ＭＳ Ｐゴシック" pitchFamily="34" charset="-128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86AEFB7-FD42-4B46-BF9F-C1AF04F96BF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440238" y="6510338"/>
            <a:ext cx="3300412" cy="260350"/>
          </a:xfrm>
        </p:spPr>
        <p:txBody>
          <a:bodyPr/>
          <a:lstStyle/>
          <a:p>
            <a:r>
              <a:rPr lang="en-US" altLang="en-US" dirty="0"/>
              <a:t>Office of the Commissioner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5863879-12F2-4B1B-A684-7398EFBCD93B}"/>
              </a:ext>
            </a:extLst>
          </p:cNvPr>
          <p:cNvSpPr txBox="1">
            <a:spLocks/>
          </p:cNvSpPr>
          <p:nvPr/>
        </p:nvSpPr>
        <p:spPr>
          <a:xfrm>
            <a:off x="10285413" y="6537325"/>
            <a:ext cx="936625" cy="26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2/16/2022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AC7D24E-8366-48F6-BA73-C9EB2812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07" y="4094252"/>
            <a:ext cx="1531652" cy="19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98CA7C-0B8C-A748-B1FD-4238B9E92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the Commissioner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D8C6-BCE5-4840-BFD2-127AA4FAE44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07601" y="6548446"/>
            <a:ext cx="1258924" cy="365125"/>
          </a:xfrm>
        </p:spPr>
        <p:txBody>
          <a:bodyPr/>
          <a:lstStyle/>
          <a:p>
            <a:r>
              <a:rPr lang="en-US" dirty="0"/>
              <a:t>2/16/2022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3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7D3F-AE7F-CB4F-8F46-B258AEB2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4" y="256186"/>
            <a:ext cx="12137245" cy="621270"/>
          </a:xfrm>
        </p:spPr>
        <p:txBody>
          <a:bodyPr>
            <a:noAutofit/>
          </a:bodyPr>
          <a:lstStyle/>
          <a:p>
            <a:r>
              <a:rPr lang="en-US" sz="3600" dirty="0"/>
              <a:t>DHS State Fiscal Year 2022 Budget Allocations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171F1-7949-4D46-A937-240BD2438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9710" y="6510750"/>
            <a:ext cx="5845175" cy="260350"/>
          </a:xfrm>
        </p:spPr>
        <p:txBody>
          <a:bodyPr/>
          <a:lstStyle/>
          <a:p>
            <a:r>
              <a:rPr lang="en-US" dirty="0"/>
              <a:t>Office of the Commissioner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C189A-9ECB-6045-9395-6CEB696958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2/16/2022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B6D2C-D6BA-401C-B74D-03C911B7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15" y="3258297"/>
            <a:ext cx="932769" cy="341406"/>
          </a:xfrm>
          <a:prstGeom prst="rect">
            <a:avLst/>
          </a:prstGeom>
        </p:spPr>
      </p:pic>
      <p:pic>
        <p:nvPicPr>
          <p:cNvPr id="9" name="Content Placeholder 8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47AD7BAC-72C8-4651-BBA2-43CA176EC1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31409" y="830168"/>
            <a:ext cx="10292417" cy="5280276"/>
          </a:xfrm>
        </p:spPr>
      </p:pic>
    </p:spTree>
    <p:extLst>
      <p:ext uri="{BB962C8B-B14F-4D97-AF65-F5344CB8AC3E}">
        <p14:creationId xmlns:p14="http://schemas.microsoft.com/office/powerpoint/2010/main" val="167606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214473-B865-425C-A4A3-34D339B29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295" r="21249"/>
          <a:stretch/>
        </p:blipFill>
        <p:spPr>
          <a:xfrm>
            <a:off x="6425184" y="176212"/>
            <a:ext cx="5766816" cy="6257517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5DBDD-9885-4423-AEE5-CC1FE7458A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2/16/2022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F3055-F23B-480A-88D8-4F7C9CF5A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" r="22846"/>
          <a:stretch/>
        </p:blipFill>
        <p:spPr>
          <a:xfrm>
            <a:off x="6542586" y="176212"/>
            <a:ext cx="5649414" cy="6257517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9D4470-FC9F-406B-87E0-72D56263E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33142"/>
              </p:ext>
            </p:extLst>
          </p:nvPr>
        </p:nvGraphicFramePr>
        <p:xfrm>
          <a:off x="209858" y="1753319"/>
          <a:ext cx="6834886" cy="3672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4158">
                  <a:extLst>
                    <a:ext uri="{9D8B030D-6E8A-4147-A177-3AD203B41FA5}">
                      <a16:colId xmlns:a16="http://schemas.microsoft.com/office/drawing/2014/main" val="3904226933"/>
                    </a:ext>
                  </a:extLst>
                </a:gridCol>
                <a:gridCol w="1703898">
                  <a:extLst>
                    <a:ext uri="{9D8B030D-6E8A-4147-A177-3AD203B41FA5}">
                      <a16:colId xmlns:a16="http://schemas.microsoft.com/office/drawing/2014/main" val="767518915"/>
                    </a:ext>
                  </a:extLst>
                </a:gridCol>
                <a:gridCol w="1656830">
                  <a:extLst>
                    <a:ext uri="{9D8B030D-6E8A-4147-A177-3AD203B41FA5}">
                      <a16:colId xmlns:a16="http://schemas.microsoft.com/office/drawing/2014/main" val="1154033095"/>
                    </a:ext>
                  </a:extLst>
                </a:gridCol>
              </a:tblGrid>
              <a:tr h="5045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u="sng" dirty="0">
                          <a:solidFill>
                            <a:srgbClr val="000000"/>
                          </a:solidFill>
                        </a:rPr>
                        <a:t>AFY 2022 </a:t>
                      </a:r>
                      <a:endParaRPr lang="en-US" sz="1600" dirty="0"/>
                    </a:p>
                  </a:txBody>
                  <a:tcPr>
                    <a:solidFill>
                      <a:srgbClr val="417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u="sng" dirty="0">
                          <a:solidFill>
                            <a:srgbClr val="000000"/>
                          </a:solidFill>
                        </a:rPr>
                        <a:t>FY 2023</a:t>
                      </a:r>
                      <a:endParaRPr lang="en-US" altLang="en-US" sz="1600" b="1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417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83009"/>
                  </a:ext>
                </a:extLst>
              </a:tr>
              <a:tr h="546018">
                <a:tc>
                  <a:txBody>
                    <a:bodyPr/>
                    <a:lstStyle/>
                    <a:p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Current Budget (State Funds)	 </a:t>
                      </a:r>
                      <a:endParaRPr lang="en-US" sz="1600" dirty="0"/>
                    </a:p>
                  </a:txBody>
                  <a:tcPr>
                    <a:solidFill>
                      <a:srgbClr val="5D8F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 $816,659,560 </a:t>
                      </a:r>
                      <a:endParaRPr lang="en-US" sz="1600" dirty="0"/>
                    </a:p>
                  </a:txBody>
                  <a:tcPr>
                    <a:solidFill>
                      <a:srgbClr val="5D8F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 $816,659,560 </a:t>
                      </a:r>
                      <a:endParaRPr lang="en-US" sz="1600" dirty="0"/>
                    </a:p>
                  </a:txBody>
                  <a:tcPr>
                    <a:solidFill>
                      <a:srgbClr val="5D8F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5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Statewide Adjustments (Common Changes)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   $27,071,420         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   $51,343,936 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3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Workload Adjustments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     $6,835,449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    $34,832,143  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1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>
                        <a:lnSpc>
                          <a:spcPct val="80000"/>
                        </a:lnSpc>
                        <a:spcBef>
                          <a:spcPct val="0"/>
                        </a:spcBef>
                      </a:pPr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Other Adjustments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-  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-   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3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Total Adjustments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   $33,906,869  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    $86,176,079               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61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Governor’s Recommended Budget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(Includes Attached Entities)</a:t>
                      </a:r>
                      <a:endParaRPr lang="en-US" altLang="en-US" sz="1600" i="1" dirty="0">
                        <a:solidFill>
                          <a:srgbClr val="000000"/>
                        </a:solidFill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D8F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 $850,566,429 </a:t>
                      </a:r>
                      <a:endParaRPr lang="en-US" sz="1600" dirty="0"/>
                    </a:p>
                  </a:txBody>
                  <a:tcPr anchor="ctr">
                    <a:solidFill>
                      <a:srgbClr val="5D8F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  $902,835,639 </a:t>
                      </a:r>
                      <a:endParaRPr lang="en-US" sz="1600" dirty="0"/>
                    </a:p>
                  </a:txBody>
                  <a:tcPr anchor="ctr">
                    <a:solidFill>
                      <a:srgbClr val="5D8F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04755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A82CD09-4452-472F-9632-648B739473EB}"/>
              </a:ext>
            </a:extLst>
          </p:cNvPr>
          <p:cNvSpPr txBox="1">
            <a:spLocks/>
          </p:cNvSpPr>
          <p:nvPr/>
        </p:nvSpPr>
        <p:spPr>
          <a:xfrm>
            <a:off x="185013" y="1"/>
            <a:ext cx="7690557" cy="1657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l">
              <a:defRPr/>
            </a:pPr>
            <a:br>
              <a:rPr lang="en-US" sz="2400" dirty="0">
                <a:latin typeface="Book Antiqua"/>
                <a:cs typeface="Book Antiqua"/>
              </a:rPr>
            </a:b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Summary of Governor’s Recommendations</a:t>
            </a:r>
            <a:br>
              <a:rPr lang="en-US" sz="2400" dirty="0">
                <a:solidFill>
                  <a:srgbClr val="FF0000"/>
                </a:solidFill>
                <a:latin typeface="Book Antiqua"/>
                <a:cs typeface="Book Antiqua"/>
              </a:rPr>
            </a:b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12" name="Picture 2" descr="Governor&amp;#39;s Office of Planning and Budget">
            <a:extLst>
              <a:ext uri="{FF2B5EF4-FFF2-40B4-BE49-F238E27FC236}">
                <a16:creationId xmlns:a16="http://schemas.microsoft.com/office/drawing/2014/main" id="{BAF84467-86F9-456D-9DB0-B2F599421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" r="3" b="17972"/>
          <a:stretch/>
        </p:blipFill>
        <p:spPr bwMode="auto">
          <a:xfrm>
            <a:off x="6952404" y="4184987"/>
            <a:ext cx="2665968" cy="2124373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DFBEE-0353-44D6-85DF-8488C4EBE761}"/>
              </a:ext>
            </a:extLst>
          </p:cNvPr>
          <p:cNvCxnSpPr>
            <a:cxnSpLocks/>
          </p:cNvCxnSpPr>
          <p:nvPr/>
        </p:nvCxnSpPr>
        <p:spPr>
          <a:xfrm>
            <a:off x="209859" y="1363732"/>
            <a:ext cx="608999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8A07ABD-0974-4825-A7FA-EB79CBE00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0238" y="6510338"/>
            <a:ext cx="5845175" cy="260350"/>
          </a:xfrm>
        </p:spPr>
        <p:txBody>
          <a:bodyPr/>
          <a:lstStyle/>
          <a:p>
            <a:r>
              <a:rPr lang="en-US" dirty="0"/>
              <a:t>Office of the Commissioner</a:t>
            </a:r>
          </a:p>
        </p:txBody>
      </p:sp>
    </p:spTree>
    <p:extLst>
      <p:ext uri="{BB962C8B-B14F-4D97-AF65-F5344CB8AC3E}">
        <p14:creationId xmlns:p14="http://schemas.microsoft.com/office/powerpoint/2010/main" val="171924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1B03-E507-4D4E-A34D-104D5D54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Recommendations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2A9E3B8-CD55-4E52-B392-D5DAC2DA7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4617671"/>
              </p:ext>
            </p:extLst>
          </p:nvPr>
        </p:nvGraphicFramePr>
        <p:xfrm>
          <a:off x="349623" y="1238013"/>
          <a:ext cx="11498262" cy="146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057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501541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476664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6935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State Fund Changes (Statewide Adjustments)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AFY 2022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FY 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4369"/>
                  </a:ext>
                </a:extLst>
              </a:tr>
              <a:tr h="668933">
                <a:tc>
                  <a:txBody>
                    <a:bodyPr/>
                    <a:lstStyle/>
                    <a:p>
                      <a:r>
                        <a:rPr lang="en-US" dirty="0"/>
                        <a:t>Increase funds for a $5,000 pay increase for all full-time, benefit eligible state employees to address agency recruitment and retention needs.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$27,071,420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F3FA3-637B-4B24-81FD-18DA232A2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the Commissioner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E354F-5C40-480C-8228-A67AFDBB5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2/16/2022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965480-B74E-4BC8-B550-D9E9521E4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55038"/>
              </p:ext>
            </p:extLst>
          </p:nvPr>
        </p:nvGraphicFramePr>
        <p:xfrm>
          <a:off x="348596" y="2725182"/>
          <a:ext cx="11498262" cy="1725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1084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503045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474133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62998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Increase funds to provide a $5,000 cost of living adjustment for all full-time, benefit eligible state employees effective July 1, 2022 to address agency recruitment and retention needs.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$37,559,190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  <a:tr h="811442">
                <a:tc>
                  <a:txBody>
                    <a:bodyPr/>
                    <a:lstStyle/>
                    <a:p>
                      <a:r>
                        <a:rPr lang="en-US" dirty="0"/>
                        <a:t>Increase funds to allow eligible state employees to withdraw up to 40 hours of earned annual leave annually from their accrued leave balance.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-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$1,429,828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61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E7CF3F-9E34-4D63-BD83-1CB598A38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36846"/>
              </p:ext>
            </p:extLst>
          </p:nvPr>
        </p:nvGraphicFramePr>
        <p:xfrm>
          <a:off x="346869" y="4471525"/>
          <a:ext cx="1149826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1084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503045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474133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62998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Reflect a change in the Employees' Retirement System employer contribution rate to fully fund the actuarial determined employer contribution, provide for a cost of living adjustment for retirees, increase the employer 401(k) match for GSEPS employees, and fund the employer share of accrued forfeited leave for retiring employees.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$12,640,358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01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1B03-E507-4D4E-A34D-104D5D54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Recommendations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2A9E3B8-CD55-4E52-B392-D5DAC2DA7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8618889"/>
              </p:ext>
            </p:extLst>
          </p:nvPr>
        </p:nvGraphicFramePr>
        <p:xfrm>
          <a:off x="349623" y="1238013"/>
          <a:ext cx="11498262" cy="146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057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441133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537072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6935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State Fund Changes (Statewide Adjustments)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AFY 2022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FY 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4369"/>
                  </a:ext>
                </a:extLst>
              </a:tr>
              <a:tr h="668933">
                <a:tc>
                  <a:txBody>
                    <a:bodyPr/>
                    <a:lstStyle/>
                    <a:p>
                      <a:r>
                        <a:rPr lang="en-US" dirty="0"/>
                        <a:t>Reflect an adjustment to agency premiums for Department of Administrative Services administered insurance programs.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$77,188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F3FA3-637B-4B24-81FD-18DA232A2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the Commissioner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E354F-5C40-480C-8228-A67AFDBB5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2/16/2022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965480-B74E-4BC8-B550-D9E9521E4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8817"/>
              </p:ext>
            </p:extLst>
          </p:nvPr>
        </p:nvGraphicFramePr>
        <p:xfrm>
          <a:off x="348596" y="2725182"/>
          <a:ext cx="11498262" cy="145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1084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440072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537106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62998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Increase funds to reflect an adjustment in the Federal Medical Assistance Percentage (FMAP) from 66.85% to 66.02%.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$1,024,459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  <a:tr h="811442">
                <a:tc>
                  <a:txBody>
                    <a:bodyPr/>
                    <a:lstStyle/>
                    <a:p>
                      <a:r>
                        <a:rPr lang="en-US" dirty="0"/>
                        <a:t>Reflect a change in the Teachers' Retirement System actuarially determined contribution from 19.81% to 19.98%.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/>
                        <a:t>         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$462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61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186F1E-2175-4CB7-B41F-3B02E61EF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97172"/>
              </p:ext>
            </p:extLst>
          </p:nvPr>
        </p:nvGraphicFramePr>
        <p:xfrm>
          <a:off x="349623" y="4065002"/>
          <a:ext cx="11498262" cy="144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1084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434711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542467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62998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Reflect an adjustment in TeamWorks billings.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($1,394,608)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  <a:tr h="811442">
                <a:tc>
                  <a:txBody>
                    <a:bodyPr/>
                    <a:lstStyle/>
                    <a:p>
                      <a:r>
                        <a:rPr lang="en-US" dirty="0"/>
                        <a:t>Increase funds to reflect an adjustment in the enhanced Federal Medical Assistance Percentage (e-FMAP) from 76.80% to 76.21%.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/>
                        <a:t>         -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$7,059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619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4711C0-0B1B-4763-9ECD-88EED9128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48602"/>
              </p:ext>
            </p:extLst>
          </p:nvPr>
        </p:nvGraphicFramePr>
        <p:xfrm>
          <a:off x="694765" y="5771705"/>
          <a:ext cx="1149723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969">
                  <a:extLst>
                    <a:ext uri="{9D8B030D-6E8A-4147-A177-3AD203B41FA5}">
                      <a16:colId xmlns:a16="http://schemas.microsoft.com/office/drawing/2014/main" val="2072934804"/>
                    </a:ext>
                  </a:extLst>
                </a:gridCol>
                <a:gridCol w="1516965">
                  <a:extLst>
                    <a:ext uri="{9D8B030D-6E8A-4147-A177-3AD203B41FA5}">
                      <a16:colId xmlns:a16="http://schemas.microsoft.com/office/drawing/2014/main" val="692912337"/>
                    </a:ext>
                  </a:extLst>
                </a:gridCol>
                <a:gridCol w="1888301">
                  <a:extLst>
                    <a:ext uri="{9D8B030D-6E8A-4147-A177-3AD203B41FA5}">
                      <a16:colId xmlns:a16="http://schemas.microsoft.com/office/drawing/2014/main" val="4253463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State Funds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$27,071,420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$51,343,936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9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00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1B03-E507-4D4E-A34D-104D5D54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Recommendations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2A9E3B8-CD55-4E52-B392-D5DAC2DA7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2036539"/>
              </p:ext>
            </p:extLst>
          </p:nvPr>
        </p:nvGraphicFramePr>
        <p:xfrm>
          <a:off x="349623" y="1238013"/>
          <a:ext cx="11498262" cy="146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684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414914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476664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6935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State Fund Changes (Workload Adjustments)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AFY 2022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FY 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4369"/>
                  </a:ext>
                </a:extLst>
              </a:tr>
              <a:tr h="668933">
                <a:tc>
                  <a:txBody>
                    <a:bodyPr/>
                    <a:lstStyle/>
                    <a:p>
                      <a:r>
                        <a:rPr lang="en-US" dirty="0"/>
                        <a:t>Increase funds for the Integrated Eligibility System costs for the implementation of the Patients First Act (2019 Session). [Departmental Administration]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$4,016,595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F3FA3-637B-4B24-81FD-18DA232A2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the Commissioner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E354F-5C40-480C-8228-A67AFDBB5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2/16/2022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965480-B74E-4BC8-B550-D9E9521E4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38477"/>
              </p:ext>
            </p:extLst>
          </p:nvPr>
        </p:nvGraphicFramePr>
        <p:xfrm>
          <a:off x="350650" y="2717048"/>
          <a:ext cx="114982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899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410101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485262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70822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Increase funds for the American Rescue Plan state match requirement for meals, supportive services, family caregiver support, and preventive health services to the Area Agencies on Aging. (Total Funds: $40,712,367) [Elder Community Living Services]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$2,718,854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42AE1EE-1820-4A25-9112-970028797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83053"/>
              </p:ext>
            </p:extLst>
          </p:nvPr>
        </p:nvGraphicFramePr>
        <p:xfrm>
          <a:off x="897891" y="4018917"/>
          <a:ext cx="112941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9005">
                  <a:extLst>
                    <a:ext uri="{9D8B030D-6E8A-4147-A177-3AD203B41FA5}">
                      <a16:colId xmlns:a16="http://schemas.microsoft.com/office/drawing/2014/main" val="2072934804"/>
                    </a:ext>
                  </a:extLst>
                </a:gridCol>
                <a:gridCol w="1490164">
                  <a:extLst>
                    <a:ext uri="{9D8B030D-6E8A-4147-A177-3AD203B41FA5}">
                      <a16:colId xmlns:a16="http://schemas.microsoft.com/office/drawing/2014/main" val="692912337"/>
                    </a:ext>
                  </a:extLst>
                </a:gridCol>
                <a:gridCol w="1854940">
                  <a:extLst>
                    <a:ext uri="{9D8B030D-6E8A-4147-A177-3AD203B41FA5}">
                      <a16:colId xmlns:a16="http://schemas.microsoft.com/office/drawing/2014/main" val="4253463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State Funds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$6,735,449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9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94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1B03-E507-4D4E-A34D-104D5D54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Recommendations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2A9E3B8-CD55-4E52-B392-D5DAC2DA7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448295"/>
              </p:ext>
            </p:extLst>
          </p:nvPr>
        </p:nvGraphicFramePr>
        <p:xfrm>
          <a:off x="349623" y="1238013"/>
          <a:ext cx="1149826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684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414914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476664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6935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State Fund Changes (Workload Adjustments)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AFY 2022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FY 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4369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Provide funds for a community action team pilot program to address children who are in, or are at risk of entering, foster care. [Child Welfare Services]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$1,500,000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F3FA3-637B-4B24-81FD-18DA232A2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the Commissioner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E354F-5C40-480C-8228-A67AFDBB5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2/16/2022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C463A6-4C02-4B6C-87F5-EA0738EA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20098"/>
              </p:ext>
            </p:extLst>
          </p:nvPr>
        </p:nvGraphicFramePr>
        <p:xfrm>
          <a:off x="1454200" y="5437107"/>
          <a:ext cx="106442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1645">
                  <a:extLst>
                    <a:ext uri="{9D8B030D-6E8A-4147-A177-3AD203B41FA5}">
                      <a16:colId xmlns:a16="http://schemas.microsoft.com/office/drawing/2014/main" val="2072934804"/>
                    </a:ext>
                  </a:extLst>
                </a:gridCol>
                <a:gridCol w="1404425">
                  <a:extLst>
                    <a:ext uri="{9D8B030D-6E8A-4147-A177-3AD203B41FA5}">
                      <a16:colId xmlns:a16="http://schemas.microsoft.com/office/drawing/2014/main" val="692912337"/>
                    </a:ext>
                  </a:extLst>
                </a:gridCol>
                <a:gridCol w="1748214">
                  <a:extLst>
                    <a:ext uri="{9D8B030D-6E8A-4147-A177-3AD203B41FA5}">
                      <a16:colId xmlns:a16="http://schemas.microsoft.com/office/drawing/2014/main" val="4253463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State Funds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$30,762,562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974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A0E690-9B84-44F9-A359-BC3C56DE4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03465"/>
              </p:ext>
            </p:extLst>
          </p:nvPr>
        </p:nvGraphicFramePr>
        <p:xfrm>
          <a:off x="345842" y="4065279"/>
          <a:ext cx="114982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899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410101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485262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811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Provide funds for a 10% provider rate increase for Child Caring Institutions, Child Placing Agencies, foster parents, and relative caregivers.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(Total Funds: $31,487,817) [Out-of-Home Care]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/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$27,810,584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61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6FD549-0FF5-4C42-8942-40FC13C14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88676"/>
              </p:ext>
            </p:extLst>
          </p:nvPr>
        </p:nvGraphicFramePr>
        <p:xfrm>
          <a:off x="346869" y="2951736"/>
          <a:ext cx="114982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899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410101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485262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50483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Provide funds for an autism recognition pilot program in Region 12.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[Child Welfare Services]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$451,978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BC7616-B58F-45BC-8507-8CF0C6EE9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19699"/>
              </p:ext>
            </p:extLst>
          </p:nvPr>
        </p:nvGraphicFramePr>
        <p:xfrm>
          <a:off x="345842" y="3591816"/>
          <a:ext cx="11499289" cy="518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667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407260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488362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518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Provide funds for autism respite care. [Child Welfare Services]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$1,000,000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2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1B03-E507-4D4E-A34D-104D5D54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Recommendations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2A9E3B8-CD55-4E52-B392-D5DAC2DA7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3988582"/>
              </p:ext>
            </p:extLst>
          </p:nvPr>
        </p:nvGraphicFramePr>
        <p:xfrm>
          <a:off x="349623" y="1238013"/>
          <a:ext cx="1149826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684">
                  <a:extLst>
                    <a:ext uri="{9D8B030D-6E8A-4147-A177-3AD203B41FA5}">
                      <a16:colId xmlns:a16="http://schemas.microsoft.com/office/drawing/2014/main" val="1960701884"/>
                    </a:ext>
                  </a:extLst>
                </a:gridCol>
                <a:gridCol w="1320156">
                  <a:extLst>
                    <a:ext uri="{9D8B030D-6E8A-4147-A177-3AD203B41FA5}">
                      <a16:colId xmlns:a16="http://schemas.microsoft.com/office/drawing/2014/main" val="2688871987"/>
                    </a:ext>
                  </a:extLst>
                </a:gridCol>
                <a:gridCol w="1571422">
                  <a:extLst>
                    <a:ext uri="{9D8B030D-6E8A-4147-A177-3AD203B41FA5}">
                      <a16:colId xmlns:a16="http://schemas.microsoft.com/office/drawing/2014/main" val="3011785654"/>
                    </a:ext>
                  </a:extLst>
                </a:gridCol>
              </a:tblGrid>
              <a:tr h="6935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State Fund Changes (Other Adjustments)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AFY 2022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FY 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4369"/>
                  </a:ext>
                </a:extLst>
              </a:tr>
              <a:tr h="668933">
                <a:tc>
                  <a:txBody>
                    <a:bodyPr/>
                    <a:lstStyle/>
                    <a:p>
                      <a:r>
                        <a:rPr lang="en-US" dirty="0"/>
                        <a:t>Dedicate $1,100,533 in state general funds as State Children's Trust Funds to reflect FY 2021 collections of marriage and divorce filing fees pursuant to HB 511 (2021 Session). [Child Abuse Neglect and Prevention]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846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F3FA3-637B-4B24-81FD-18DA232A2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the Commissioner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E354F-5C40-480C-8228-A67AFDBB5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2/16/2022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965480-B74E-4BC8-B550-D9E9521E4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83669"/>
              </p:ext>
            </p:extLst>
          </p:nvPr>
        </p:nvGraphicFramePr>
        <p:xfrm>
          <a:off x="344116" y="2945695"/>
          <a:ext cx="114992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667">
                  <a:extLst>
                    <a:ext uri="{9D8B030D-6E8A-4147-A177-3AD203B41FA5}">
                      <a16:colId xmlns:a16="http://schemas.microsoft.com/office/drawing/2014/main" val="3226372770"/>
                    </a:ext>
                  </a:extLst>
                </a:gridCol>
                <a:gridCol w="1320536">
                  <a:extLst>
                    <a:ext uri="{9D8B030D-6E8A-4147-A177-3AD203B41FA5}">
                      <a16:colId xmlns:a16="http://schemas.microsoft.com/office/drawing/2014/main" val="1437248175"/>
                    </a:ext>
                  </a:extLst>
                </a:gridCol>
                <a:gridCol w="1575086">
                  <a:extLst>
                    <a:ext uri="{9D8B030D-6E8A-4147-A177-3AD203B41FA5}">
                      <a16:colId xmlns:a16="http://schemas.microsoft.com/office/drawing/2014/main" val="4074394203"/>
                    </a:ext>
                  </a:extLst>
                </a:gridCol>
              </a:tblGrid>
              <a:tr h="145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Utilize $6,700,000 in existing funds to improve the continuum of care including preventative and therapeutic services, in addition to addressing youth with complex needs. [Out-of-Home Care]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7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89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2F7996C80E74488171B96EB4D4E493" ma:contentTypeVersion="10" ma:contentTypeDescription="Create a new document." ma:contentTypeScope="" ma:versionID="e1676c9b877bfd451729e0e77fa1d353">
  <xsd:schema xmlns:xsd="http://www.w3.org/2001/XMLSchema" xmlns:xs="http://www.w3.org/2001/XMLSchema" xmlns:p="http://schemas.microsoft.com/office/2006/metadata/properties" xmlns:ns3="b5ac6898-66c6-465d-a30c-7865ef86c8fd" xmlns:ns4="b0f663b8-8d17-4669-ad0f-c5a888eb503b" targetNamespace="http://schemas.microsoft.com/office/2006/metadata/properties" ma:root="true" ma:fieldsID="d732adf57fd27bde2fe8ee77da4e91c2" ns3:_="" ns4:_="">
    <xsd:import namespace="b5ac6898-66c6-465d-a30c-7865ef86c8fd"/>
    <xsd:import namespace="b0f663b8-8d17-4669-ad0f-c5a888eb50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c6898-66c6-465d-a30c-7865ef86c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63b8-8d17-4669-ad0f-c5a888eb5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F7311-788E-446D-A296-9B86AA2322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4CCEBB-D9BF-4778-A7DA-448150148CE0}">
  <ds:schemaRefs>
    <ds:schemaRef ds:uri="b0f663b8-8d17-4669-ad0f-c5a888eb503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b5ac6898-66c6-465d-a30c-7865ef86c8f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80549C-B738-42A9-945B-6B53A887C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c6898-66c6-465d-a30c-7865ef86c8fd"/>
    <ds:schemaRef ds:uri="b0f663b8-8d17-4669-ad0f-c5a888eb5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40838</TotalTime>
  <Words>1562</Words>
  <Application>Microsoft Office PowerPoint</Application>
  <PresentationFormat>Widescreen</PresentationFormat>
  <Paragraphs>279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Arial Black</vt:lpstr>
      <vt:lpstr>Book Antiqua</vt:lpstr>
      <vt:lpstr>Calibri</vt:lpstr>
      <vt:lpstr>Office Theme</vt:lpstr>
      <vt:lpstr>Board of Human Services</vt:lpstr>
      <vt:lpstr>PowerPoint Presentation</vt:lpstr>
      <vt:lpstr>DHS State Fiscal Year 2022 Budget Allocations</vt:lpstr>
      <vt:lpstr>PowerPoint Presentation</vt:lpstr>
      <vt:lpstr>Governor’s Recommendations</vt:lpstr>
      <vt:lpstr>Governor’s Recommendations</vt:lpstr>
      <vt:lpstr>Governor’s Recommendations</vt:lpstr>
      <vt:lpstr>Governor’s Recommendations</vt:lpstr>
      <vt:lpstr>Governor’s Recommendations</vt:lpstr>
      <vt:lpstr>Entities Attached for Administrative Purposes</vt:lpstr>
      <vt:lpstr>Governor’s Recommendations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Segars, Tahni</dc:creator>
  <cp:lastModifiedBy>Taylor, R. Demetrius</cp:lastModifiedBy>
  <cp:revision>792</cp:revision>
  <cp:lastPrinted>2022-01-13T23:07:23Z</cp:lastPrinted>
  <dcterms:created xsi:type="dcterms:W3CDTF">2016-07-11T18:12:18Z</dcterms:created>
  <dcterms:modified xsi:type="dcterms:W3CDTF">2022-02-09T23:27:08Z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0x0101002C2F7996C80E74488171B96EB4D4E493</vt:lpwstr>
  </property>
</Properties>
</file>