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9" r:id="rId3"/>
    <p:sldId id="260" r:id="rId4"/>
    <p:sldId id="261" r:id="rId5"/>
    <p:sldId id="269" r:id="rId6"/>
    <p:sldId id="270" r:id="rId7"/>
    <p:sldId id="271" r:id="rId8"/>
    <p:sldId id="272" r:id="rId9"/>
    <p:sldId id="273" r:id="rId10"/>
    <p:sldId id="267" r:id="rId11"/>
    <p:sldId id="268" r:id="rId12"/>
  </p:sldIdLst>
  <p:sldSz cx="9144000" cy="6858000" type="screen4x3"/>
  <p:notesSz cx="6961188"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2" d="100"/>
          <a:sy n="62" d="100"/>
        </p:scale>
        <p:origin x="931"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SOP</c:v>
                </c:pt>
              </c:strCache>
            </c:strRef>
          </c:tx>
          <c:invertIfNegative val="0"/>
          <c:cat>
            <c:numRef>
              <c:f>Sheet1!$A$2:$A$6</c:f>
              <c:numCache>
                <c:formatCode>General</c:formatCode>
                <c:ptCount val="5"/>
                <c:pt idx="0">
                  <c:v>2011</c:v>
                </c:pt>
                <c:pt idx="1">
                  <c:v>2012</c:v>
                </c:pt>
                <c:pt idx="2">
                  <c:v>2013</c:v>
                </c:pt>
                <c:pt idx="3">
                  <c:v>2014</c:v>
                </c:pt>
                <c:pt idx="4">
                  <c:v>2015</c:v>
                </c:pt>
              </c:numCache>
            </c:numRef>
          </c:cat>
          <c:val>
            <c:numRef>
              <c:f>Sheet1!$B$2:$B$6</c:f>
              <c:numCache>
                <c:formatCode>General</c:formatCode>
                <c:ptCount val="5"/>
                <c:pt idx="0">
                  <c:v>80.319999999999993</c:v>
                </c:pt>
                <c:pt idx="1">
                  <c:v>81.02</c:v>
                </c:pt>
                <c:pt idx="2">
                  <c:v>77.989999999999995</c:v>
                </c:pt>
                <c:pt idx="3">
                  <c:v>66.099999999999994</c:v>
                </c:pt>
                <c:pt idx="4">
                  <c:v>79.05</c:v>
                </c:pt>
              </c:numCache>
            </c:numRef>
          </c:val>
        </c:ser>
        <c:dLbls>
          <c:showLegendKey val="0"/>
          <c:showVal val="0"/>
          <c:showCatName val="0"/>
          <c:showSerName val="0"/>
          <c:showPercent val="0"/>
          <c:showBubbleSize val="0"/>
        </c:dLbls>
        <c:gapWidth val="150"/>
        <c:axId val="227663272"/>
        <c:axId val="227664056"/>
      </c:barChart>
      <c:catAx>
        <c:axId val="227663272"/>
        <c:scaling>
          <c:orientation val="minMax"/>
        </c:scaling>
        <c:delete val="0"/>
        <c:axPos val="b"/>
        <c:numFmt formatCode="General" sourceLinked="1"/>
        <c:majorTickMark val="out"/>
        <c:minorTickMark val="none"/>
        <c:tickLblPos val="nextTo"/>
        <c:crossAx val="227664056"/>
        <c:crosses val="autoZero"/>
        <c:auto val="1"/>
        <c:lblAlgn val="ctr"/>
        <c:lblOffset val="100"/>
        <c:noMultiLvlLbl val="0"/>
      </c:catAx>
      <c:valAx>
        <c:axId val="227664056"/>
        <c:scaling>
          <c:orientation val="minMax"/>
        </c:scaling>
        <c:delete val="0"/>
        <c:axPos val="l"/>
        <c:majorGridlines/>
        <c:numFmt formatCode="General" sourceLinked="1"/>
        <c:majorTickMark val="out"/>
        <c:minorTickMark val="none"/>
        <c:tickLblPos val="nextTo"/>
        <c:crossAx val="22766327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Sheet1!$B$1</c:f>
              <c:strCache>
                <c:ptCount val="1"/>
                <c:pt idx="0">
                  <c:v>Error Rate</c:v>
                </c:pt>
              </c:strCache>
            </c:strRef>
          </c:tx>
          <c:spPr>
            <a:solidFill>
              <a:schemeClr val="accent3"/>
            </a:solidFill>
            <a:ln>
              <a:noFill/>
            </a:ln>
            <a:effectLst/>
          </c:spPr>
          <c:invertIfNegative val="0"/>
          <c:cat>
            <c:numRef>
              <c:f>Sheet1!$A$2:$A$6</c:f>
              <c:numCache>
                <c:formatCode>General</c:formatCode>
                <c:ptCount val="5"/>
                <c:pt idx="0">
                  <c:v>2011</c:v>
                </c:pt>
                <c:pt idx="1">
                  <c:v>2012</c:v>
                </c:pt>
                <c:pt idx="2">
                  <c:v>2013</c:v>
                </c:pt>
                <c:pt idx="3">
                  <c:v>2014</c:v>
                </c:pt>
                <c:pt idx="4">
                  <c:v>2015</c:v>
                </c:pt>
              </c:numCache>
            </c:numRef>
          </c:cat>
          <c:val>
            <c:numRef>
              <c:f>Sheet1!$B$2:$B$6</c:f>
              <c:numCache>
                <c:formatCode>General</c:formatCode>
                <c:ptCount val="5"/>
                <c:pt idx="0">
                  <c:v>2.71</c:v>
                </c:pt>
                <c:pt idx="1">
                  <c:v>3.18</c:v>
                </c:pt>
                <c:pt idx="2">
                  <c:v>5.1100000000000003</c:v>
                </c:pt>
                <c:pt idx="3">
                  <c:v>6.53</c:v>
                </c:pt>
                <c:pt idx="4">
                  <c:v>4.7300000000000004</c:v>
                </c:pt>
              </c:numCache>
            </c:numRef>
          </c:val>
        </c:ser>
        <c:dLbls>
          <c:showLegendKey val="0"/>
          <c:showVal val="0"/>
          <c:showCatName val="0"/>
          <c:showSerName val="0"/>
          <c:showPercent val="0"/>
          <c:showBubbleSize val="0"/>
        </c:dLbls>
        <c:gapWidth val="150"/>
        <c:axId val="227662880"/>
        <c:axId val="227665624"/>
      </c:barChart>
      <c:catAx>
        <c:axId val="227662880"/>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27665624"/>
        <c:crosses val="autoZero"/>
        <c:auto val="1"/>
        <c:lblAlgn val="ctr"/>
        <c:lblOffset val="100"/>
        <c:noMultiLvlLbl val="0"/>
      </c:catAx>
      <c:valAx>
        <c:axId val="227665624"/>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2766288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smtClean="0"/>
              <a:t>Wait</a:t>
            </a:r>
            <a:r>
              <a:rPr lang="en-US" baseline="0" dirty="0" smtClean="0"/>
              <a:t> vs. Abandonment Times</a:t>
            </a:r>
            <a:endParaRPr lang="en-US" dirty="0"/>
          </a:p>
        </c:rich>
      </c:tx>
      <c:overlay val="0"/>
      <c:spPr>
        <a:noFill/>
        <a:ln>
          <a:noFill/>
        </a:ln>
        <a:effectLst/>
      </c:spPr>
    </c:title>
    <c:autoTitleDeleted val="0"/>
    <c:plotArea>
      <c:layout>
        <c:manualLayout>
          <c:layoutTarget val="inner"/>
          <c:xMode val="edge"/>
          <c:yMode val="edge"/>
          <c:x val="1.2731481481481481E-2"/>
          <c:y val="0.11778333141477294"/>
          <c:w val="0.97453703703703709"/>
          <c:h val="0.75293324315731258"/>
        </c:manualLayout>
      </c:layout>
      <c:barChart>
        <c:barDir val="col"/>
        <c:grouping val="clustered"/>
        <c:varyColors val="0"/>
        <c:ser>
          <c:idx val="0"/>
          <c:order val="0"/>
          <c:tx>
            <c:v>Waited</c:v>
          </c:tx>
          <c:spPr>
            <a:solidFill>
              <a:srgbClr val="00B05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'[Copy of Wait time report 10 20 15 (003) (002).xlsx]September 2015'!$E$7:$K$7</c:f>
              <c:strCache>
                <c:ptCount val="7"/>
                <c:pt idx="0">
                  <c:v>0-15 min</c:v>
                </c:pt>
                <c:pt idx="1">
                  <c:v>16-30 min</c:v>
                </c:pt>
                <c:pt idx="2">
                  <c:v>31-45 min</c:v>
                </c:pt>
                <c:pt idx="3">
                  <c:v>46-60 min</c:v>
                </c:pt>
                <c:pt idx="4">
                  <c:v>1-2 hrs</c:v>
                </c:pt>
                <c:pt idx="5">
                  <c:v>2-3hrs</c:v>
                </c:pt>
                <c:pt idx="6">
                  <c:v>3+ hrs</c:v>
                </c:pt>
              </c:strCache>
            </c:strRef>
          </c:cat>
          <c:val>
            <c:numRef>
              <c:f>'[Copy of Wait time report 10 20 15 (003) (002).xlsx]September Breakdown'!$N$9:$T$9</c:f>
              <c:numCache>
                <c:formatCode>0%</c:formatCode>
                <c:ptCount val="7"/>
                <c:pt idx="0">
                  <c:v>0.44039827691725275</c:v>
                </c:pt>
                <c:pt idx="1">
                  <c:v>0.23101519950761329</c:v>
                </c:pt>
                <c:pt idx="2">
                  <c:v>0.16508275375058473</c:v>
                </c:pt>
                <c:pt idx="3">
                  <c:v>8.7966201231333807E-2</c:v>
                </c:pt>
                <c:pt idx="4">
                  <c:v>7.5313429277865218E-2</c:v>
                </c:pt>
                <c:pt idx="5">
                  <c:v>1.5739738520789183E-4</c:v>
                </c:pt>
                <c:pt idx="6">
                  <c:v>6.6741930142385385E-5</c:v>
                </c:pt>
              </c:numCache>
            </c:numRef>
          </c:val>
        </c:ser>
        <c:ser>
          <c:idx val="1"/>
          <c:order val="1"/>
          <c:tx>
            <c:v>Abandoned</c:v>
          </c:tx>
          <c:spPr>
            <a:solidFill>
              <a:srgbClr val="C0000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'[Copy of Wait time report 10 20 15 (003) (002).xlsx]September 2015'!$E$7:$K$7</c:f>
              <c:strCache>
                <c:ptCount val="7"/>
                <c:pt idx="0">
                  <c:v>0-15 min</c:v>
                </c:pt>
                <c:pt idx="1">
                  <c:v>16-30 min</c:v>
                </c:pt>
                <c:pt idx="2">
                  <c:v>31-45 min</c:v>
                </c:pt>
                <c:pt idx="3">
                  <c:v>46-60 min</c:v>
                </c:pt>
                <c:pt idx="4">
                  <c:v>1-2 hrs</c:v>
                </c:pt>
                <c:pt idx="5">
                  <c:v>2-3hrs</c:v>
                </c:pt>
                <c:pt idx="6">
                  <c:v>3+ hrs</c:v>
                </c:pt>
              </c:strCache>
            </c:strRef>
          </c:cat>
          <c:val>
            <c:numRef>
              <c:f>'[Copy of Wait time report 10 20 15 (003) (002).xlsx]September Breakdown'!$N$18:$T$18</c:f>
              <c:numCache>
                <c:formatCode>0%</c:formatCode>
                <c:ptCount val="7"/>
                <c:pt idx="0">
                  <c:v>0.72884901810614333</c:v>
                </c:pt>
                <c:pt idx="1">
                  <c:v>0.14703885975114289</c:v>
                </c:pt>
                <c:pt idx="2">
                  <c:v>5.620707766265675E-2</c:v>
                </c:pt>
                <c:pt idx="3">
                  <c:v>3.1229981760482983E-2</c:v>
                </c:pt>
                <c:pt idx="4">
                  <c:v>2.9107537650102364E-2</c:v>
                </c:pt>
                <c:pt idx="5">
                  <c:v>4.2916349437011588E-3</c:v>
                </c:pt>
                <c:pt idx="6">
                  <c:v>3.275890125770513E-3</c:v>
                </c:pt>
              </c:numCache>
            </c:numRef>
          </c:val>
        </c:ser>
        <c:dLbls>
          <c:showLegendKey val="0"/>
          <c:showVal val="0"/>
          <c:showCatName val="0"/>
          <c:showSerName val="0"/>
          <c:showPercent val="0"/>
          <c:showBubbleSize val="0"/>
        </c:dLbls>
        <c:gapWidth val="65"/>
        <c:axId val="227666800"/>
        <c:axId val="227667192"/>
      </c:barChart>
      <c:catAx>
        <c:axId val="22766680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227667192"/>
        <c:crosses val="autoZero"/>
        <c:auto val="1"/>
        <c:lblAlgn val="ctr"/>
        <c:lblOffset val="100"/>
        <c:noMultiLvlLbl val="0"/>
      </c:catAx>
      <c:valAx>
        <c:axId val="22766719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227666800"/>
        <c:crosses val="autoZero"/>
        <c:crossBetween val="between"/>
      </c:valAx>
      <c:spPr>
        <a:noFill/>
        <a:ln>
          <a:noFill/>
        </a:ln>
        <a:effectLst/>
      </c:spPr>
    </c:plotArea>
    <c:legend>
      <c:legendPos val="b"/>
      <c:layout>
        <c:manualLayout>
          <c:xMode val="edge"/>
          <c:yMode val="edge"/>
          <c:x val="0.87584262904636923"/>
          <c:y val="0.1886570428696413"/>
          <c:w val="0.11132942366579179"/>
          <c:h val="0.20023184601924757"/>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6515" cy="461804"/>
          </a:xfrm>
          <a:prstGeom prst="rect">
            <a:avLst/>
          </a:prstGeom>
        </p:spPr>
        <p:txBody>
          <a:bodyPr vert="horz" lIns="92135" tIns="46067" rIns="92135" bIns="46067" rtlCol="0"/>
          <a:lstStyle>
            <a:lvl1pPr algn="l">
              <a:defRPr sz="1200"/>
            </a:lvl1pPr>
          </a:lstStyle>
          <a:p>
            <a:endParaRPr lang="en-US"/>
          </a:p>
        </p:txBody>
      </p:sp>
      <p:sp>
        <p:nvSpPr>
          <p:cNvPr id="3" name="Date Placeholder 2"/>
          <p:cNvSpPr>
            <a:spLocks noGrp="1"/>
          </p:cNvSpPr>
          <p:nvPr>
            <p:ph type="dt" idx="1"/>
          </p:nvPr>
        </p:nvSpPr>
        <p:spPr>
          <a:xfrm>
            <a:off x="3943062" y="0"/>
            <a:ext cx="3016515" cy="461804"/>
          </a:xfrm>
          <a:prstGeom prst="rect">
            <a:avLst/>
          </a:prstGeom>
        </p:spPr>
        <p:txBody>
          <a:bodyPr vert="horz" lIns="92135" tIns="46067" rIns="92135" bIns="46067" rtlCol="0"/>
          <a:lstStyle>
            <a:lvl1pPr algn="r">
              <a:defRPr sz="1200"/>
            </a:lvl1pPr>
          </a:lstStyle>
          <a:p>
            <a:fld id="{F13C0E0E-71DC-4A32-B641-B440D5151D36}" type="datetimeFigureOut">
              <a:rPr lang="en-US" smtClean="0"/>
              <a:t>10/21/2015</a:t>
            </a:fld>
            <a:endParaRPr lang="en-US"/>
          </a:p>
        </p:txBody>
      </p:sp>
      <p:sp>
        <p:nvSpPr>
          <p:cNvPr id="4" name="Slide Image Placeholder 3"/>
          <p:cNvSpPr>
            <a:spLocks noGrp="1" noRot="1" noChangeAspect="1"/>
          </p:cNvSpPr>
          <p:nvPr>
            <p:ph type="sldImg" idx="2"/>
          </p:nvPr>
        </p:nvSpPr>
        <p:spPr>
          <a:xfrm>
            <a:off x="1171575" y="693738"/>
            <a:ext cx="4618038" cy="3462337"/>
          </a:xfrm>
          <a:prstGeom prst="rect">
            <a:avLst/>
          </a:prstGeom>
          <a:noFill/>
          <a:ln w="12700">
            <a:solidFill>
              <a:prstClr val="black"/>
            </a:solidFill>
          </a:ln>
        </p:spPr>
        <p:txBody>
          <a:bodyPr vert="horz" lIns="92135" tIns="46067" rIns="92135" bIns="46067" rtlCol="0" anchor="ctr"/>
          <a:lstStyle/>
          <a:p>
            <a:endParaRPr lang="en-US"/>
          </a:p>
        </p:txBody>
      </p:sp>
      <p:sp>
        <p:nvSpPr>
          <p:cNvPr id="5" name="Notes Placeholder 4"/>
          <p:cNvSpPr>
            <a:spLocks noGrp="1"/>
          </p:cNvSpPr>
          <p:nvPr>
            <p:ph type="body" sz="quarter" idx="3"/>
          </p:nvPr>
        </p:nvSpPr>
        <p:spPr>
          <a:xfrm>
            <a:off x="696119" y="4387136"/>
            <a:ext cx="5568950" cy="4156234"/>
          </a:xfrm>
          <a:prstGeom prst="rect">
            <a:avLst/>
          </a:prstGeom>
        </p:spPr>
        <p:txBody>
          <a:bodyPr vert="horz" lIns="92135" tIns="46067" rIns="92135" bIns="4606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2668"/>
            <a:ext cx="3016515" cy="461804"/>
          </a:xfrm>
          <a:prstGeom prst="rect">
            <a:avLst/>
          </a:prstGeom>
        </p:spPr>
        <p:txBody>
          <a:bodyPr vert="horz" lIns="92135" tIns="46067" rIns="92135" bIns="46067" rtlCol="0" anchor="b"/>
          <a:lstStyle>
            <a:lvl1pPr algn="l">
              <a:defRPr sz="1200"/>
            </a:lvl1pPr>
          </a:lstStyle>
          <a:p>
            <a:endParaRPr lang="en-US"/>
          </a:p>
        </p:txBody>
      </p:sp>
      <p:sp>
        <p:nvSpPr>
          <p:cNvPr id="7" name="Slide Number Placeholder 6"/>
          <p:cNvSpPr>
            <a:spLocks noGrp="1"/>
          </p:cNvSpPr>
          <p:nvPr>
            <p:ph type="sldNum" sz="quarter" idx="5"/>
          </p:nvPr>
        </p:nvSpPr>
        <p:spPr>
          <a:xfrm>
            <a:off x="3943062" y="8772668"/>
            <a:ext cx="3016515" cy="461804"/>
          </a:xfrm>
          <a:prstGeom prst="rect">
            <a:avLst/>
          </a:prstGeom>
        </p:spPr>
        <p:txBody>
          <a:bodyPr vert="horz" lIns="92135" tIns="46067" rIns="92135" bIns="46067" rtlCol="0" anchor="b"/>
          <a:lstStyle>
            <a:lvl1pPr algn="r">
              <a:defRPr sz="1200"/>
            </a:lvl1pPr>
          </a:lstStyle>
          <a:p>
            <a:fld id="{6007A67E-AAA1-469A-9F04-A41A88D8762E}" type="slidenum">
              <a:rPr lang="en-US" smtClean="0"/>
              <a:t>‹#›</a:t>
            </a:fld>
            <a:endParaRPr lang="en-US"/>
          </a:p>
        </p:txBody>
      </p:sp>
    </p:spTree>
    <p:extLst>
      <p:ext uri="{BB962C8B-B14F-4D97-AF65-F5344CB8AC3E}">
        <p14:creationId xmlns:p14="http://schemas.microsoft.com/office/powerpoint/2010/main" val="1736093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3738"/>
            <a:ext cx="4618038" cy="3462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C7A15C-F900-4EA8-B7F0-1D68FB9B8D58}" type="slidenum">
              <a:rPr lang="en-US" smtClean="0"/>
              <a:pPr>
                <a:defRPr/>
              </a:pPr>
              <a:t>2</a:t>
            </a:fld>
            <a:endParaRPr lang="en-US" dirty="0"/>
          </a:p>
        </p:txBody>
      </p:sp>
    </p:spTree>
    <p:extLst>
      <p:ext uri="{BB962C8B-B14F-4D97-AF65-F5344CB8AC3E}">
        <p14:creationId xmlns:p14="http://schemas.microsoft.com/office/powerpoint/2010/main" val="3592416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FC58FB-3325-BF42-8332-7C7238F6B15F}" type="datetimeFigureOut">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2A879-9BE2-FA44-967D-211E21E797C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FC58FB-3325-BF42-8332-7C7238F6B15F}" type="datetimeFigureOut">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2A879-9BE2-FA44-967D-211E21E797C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FC58FB-3325-BF42-8332-7C7238F6B15F}" type="datetimeFigureOut">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2A879-9BE2-FA44-967D-211E21E797C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FC58FB-3325-BF42-8332-7C7238F6B15F}" type="datetimeFigureOut">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2A879-9BE2-FA44-967D-211E21E797C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FC58FB-3325-BF42-8332-7C7238F6B15F}" type="datetimeFigureOut">
              <a:rPr lang="en-US" smtClean="0"/>
              <a:pPr/>
              <a:t>10/21/2015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2A879-9BE2-FA44-967D-211E21E797C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FC58FB-3325-BF42-8332-7C7238F6B15F}" type="datetimeFigureOut">
              <a:rPr lang="en-US" smtClean="0"/>
              <a:pPr/>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2A879-9BE2-FA44-967D-211E21E797C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FC58FB-3325-BF42-8332-7C7238F6B15F}" type="datetimeFigureOut">
              <a:rPr lang="en-US" smtClean="0"/>
              <a:pPr/>
              <a:t>10/21/2015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C2A879-9BE2-FA44-967D-211E21E797C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FC58FB-3325-BF42-8332-7C7238F6B15F}" type="datetimeFigureOut">
              <a:rPr lang="en-US" smtClean="0"/>
              <a:pPr/>
              <a:t>10/21/2015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C2A879-9BE2-FA44-967D-211E21E797C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FC58FB-3325-BF42-8332-7C7238F6B15F}" type="datetimeFigureOut">
              <a:rPr lang="en-US" smtClean="0"/>
              <a:pPr/>
              <a:t>10/21/2015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C2A879-9BE2-FA44-967D-211E21E797C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FC58FB-3325-BF42-8332-7C7238F6B15F}" type="datetimeFigureOut">
              <a:rPr lang="en-US" smtClean="0"/>
              <a:pPr/>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2A879-9BE2-FA44-967D-211E21E797C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FC58FB-3325-BF42-8332-7C7238F6B15F}" type="datetimeFigureOut">
              <a:rPr lang="en-US" smtClean="0"/>
              <a:pPr/>
              <a:t>10/21/2015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2A879-9BE2-FA44-967D-211E21E797C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FC58FB-3325-BF42-8332-7C7238F6B15F}" type="datetimeFigureOut">
              <a:rPr lang="en-US" smtClean="0"/>
              <a:pPr/>
              <a:t>10/21/2015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2A879-9BE2-FA44-967D-211E21E797C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21200" y="4775200"/>
            <a:ext cx="184666"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Center Wait Times</a:t>
            </a:r>
            <a:endParaRPr lang="en-US" dirty="0"/>
          </a:p>
        </p:txBody>
      </p:sp>
      <p:graphicFrame>
        <p:nvGraphicFramePr>
          <p:cNvPr id="4" name="Content Placeholder 3"/>
          <p:cNvGraphicFramePr>
            <a:graphicFrameLocks noGrp="1"/>
          </p:cNvGraphicFramePr>
          <p:nvPr>
            <p:ph idx="1"/>
            <p:extLst/>
          </p:nvPr>
        </p:nvGraphicFramePr>
        <p:xfrm>
          <a:off x="313805" y="1751908"/>
          <a:ext cx="8229600" cy="3394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40838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4"/>
          <p:cNvSpPr txBox="1">
            <a:spLocks noChangeArrowheads="1"/>
          </p:cNvSpPr>
          <p:nvPr/>
        </p:nvSpPr>
        <p:spPr bwMode="auto">
          <a:xfrm>
            <a:off x="8534400" y="6019800"/>
            <a:ext cx="22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Narrow" pitchFamily="34" charset="0"/>
              </a:defRPr>
            </a:lvl1pPr>
            <a:lvl2pPr>
              <a:defRPr sz="2800">
                <a:solidFill>
                  <a:schemeClr val="tx1"/>
                </a:solidFill>
                <a:latin typeface="Arial Narrow" pitchFamily="34" charset="0"/>
              </a:defRPr>
            </a:lvl2pPr>
            <a:lvl3pPr>
              <a:defRPr sz="2400">
                <a:solidFill>
                  <a:schemeClr val="tx1"/>
                </a:solidFill>
                <a:latin typeface="Arial Narrow" pitchFamily="34" charset="0"/>
              </a:defRPr>
            </a:lvl3pPr>
            <a:lvl4pPr>
              <a:defRPr sz="2000">
                <a:solidFill>
                  <a:schemeClr val="tx1"/>
                </a:solidFill>
                <a:latin typeface="Arial Narrow" pitchFamily="34" charset="0"/>
              </a:defRPr>
            </a:lvl4pPr>
            <a:lvl5pPr>
              <a:defRPr sz="3200">
                <a:solidFill>
                  <a:schemeClr val="tx1"/>
                </a:solidFill>
                <a:latin typeface="Arial Narrow" pitchFamily="34" charset="0"/>
              </a:defRPr>
            </a:lvl5pPr>
            <a:lvl6pPr eaLnBrk="0" hangingPunct="0">
              <a:defRPr sz="3200">
                <a:solidFill>
                  <a:schemeClr val="tx1"/>
                </a:solidFill>
                <a:latin typeface="Arial Narrow" pitchFamily="34" charset="0"/>
              </a:defRPr>
            </a:lvl6pPr>
            <a:lvl7pPr eaLnBrk="0" hangingPunct="0">
              <a:defRPr sz="3200">
                <a:solidFill>
                  <a:schemeClr val="tx1"/>
                </a:solidFill>
                <a:latin typeface="Arial Narrow" pitchFamily="34" charset="0"/>
              </a:defRPr>
            </a:lvl7pPr>
            <a:lvl8pPr eaLnBrk="0" hangingPunct="0">
              <a:defRPr sz="3200">
                <a:solidFill>
                  <a:schemeClr val="tx1"/>
                </a:solidFill>
                <a:latin typeface="Arial Narrow" pitchFamily="34" charset="0"/>
              </a:defRPr>
            </a:lvl8pPr>
            <a:lvl9pPr eaLnBrk="0" hangingPunct="0">
              <a:defRPr sz="3200">
                <a:solidFill>
                  <a:schemeClr val="tx1"/>
                </a:solidFill>
                <a:latin typeface="Arial Narrow" pitchFamily="34" charset="0"/>
              </a:defRPr>
            </a:lvl9pPr>
          </a:lstStyle>
          <a:p>
            <a:pPr>
              <a:spcBef>
                <a:spcPct val="50000"/>
              </a:spcBef>
            </a:pPr>
            <a:r>
              <a:rPr lang="en-US" altLang="en-US" sz="1200">
                <a:solidFill>
                  <a:prstClr val="white"/>
                </a:solidFill>
                <a:latin typeface="Arial" charset="0"/>
              </a:rPr>
              <a:t>6</a:t>
            </a:r>
          </a:p>
        </p:txBody>
      </p:sp>
      <p:sp>
        <p:nvSpPr>
          <p:cNvPr id="2" name="TextBox 1"/>
          <p:cNvSpPr txBox="1"/>
          <p:nvPr/>
        </p:nvSpPr>
        <p:spPr>
          <a:xfrm>
            <a:off x="762000" y="1981202"/>
            <a:ext cx="7239000" cy="2585323"/>
          </a:xfrm>
          <a:prstGeom prst="rect">
            <a:avLst/>
          </a:prstGeom>
          <a:noFill/>
        </p:spPr>
        <p:txBody>
          <a:bodyPr wrap="square" rtlCol="0">
            <a:spAutoFit/>
          </a:bodyPr>
          <a:lstStyle/>
          <a:p>
            <a:pPr lvl="1" algn="ctr"/>
            <a:r>
              <a:rPr lang="en-US" sz="5400" b="1" dirty="0" smtClean="0">
                <a:solidFill>
                  <a:srgbClr val="000066"/>
                </a:solidFill>
                <a:latin typeface="Arial" panose="020B0604020202020204" pitchFamily="34" charset="0"/>
                <a:cs typeface="Arial" panose="020B0604020202020204" pitchFamily="34" charset="0"/>
              </a:rPr>
              <a:t>QUESTIONS </a:t>
            </a:r>
          </a:p>
          <a:p>
            <a:pPr lvl="1" algn="ctr"/>
            <a:r>
              <a:rPr lang="en-US" sz="5400" b="1" dirty="0" smtClean="0">
                <a:solidFill>
                  <a:srgbClr val="000066"/>
                </a:solidFill>
                <a:latin typeface="Arial" panose="020B0604020202020204" pitchFamily="34" charset="0"/>
                <a:cs typeface="Arial" panose="020B0604020202020204" pitchFamily="34" charset="0"/>
              </a:rPr>
              <a:t>AND </a:t>
            </a:r>
          </a:p>
          <a:p>
            <a:pPr lvl="1" algn="ctr"/>
            <a:r>
              <a:rPr lang="en-US" sz="5400" b="1" dirty="0" smtClean="0">
                <a:solidFill>
                  <a:srgbClr val="000066"/>
                </a:solidFill>
                <a:latin typeface="Arial" panose="020B0604020202020204" pitchFamily="34" charset="0"/>
                <a:cs typeface="Arial" panose="020B0604020202020204" pitchFamily="34" charset="0"/>
              </a:rPr>
              <a:t>COMMENTS</a:t>
            </a:r>
            <a:endParaRPr lang="en-US" sz="5400" b="1" dirty="0">
              <a:solidFill>
                <a:srgbClr val="00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1668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6866" y="513009"/>
            <a:ext cx="8406468" cy="523220"/>
          </a:xfrm>
          <a:prstGeom prst="rect">
            <a:avLst/>
          </a:prstGeom>
          <a:noFill/>
          <a:scene3d>
            <a:camera prst="orthographicFront"/>
            <a:lightRig rig="balanced" dir="t">
              <a:rot lat="0" lon="0" rev="2100000"/>
            </a:lightRig>
          </a:scene3d>
          <a:sp3d>
            <a:bevelT/>
          </a:sp3d>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b="1" cap="small" dirty="0" smtClean="0">
                <a:ln w="50800"/>
                <a:latin typeface="Book Antiqua" panose="02040602050305030304" pitchFamily="18" charset="0"/>
              </a:rPr>
              <a:t>Vision and Mission Statements | Core Values</a:t>
            </a:r>
            <a:endParaRPr lang="en-US" sz="2800" b="1" cap="small" dirty="0">
              <a:ln w="50800"/>
              <a:latin typeface="Book Antiqua" panose="02040602050305030304" pitchFamily="18" charset="0"/>
            </a:endParaRPr>
          </a:p>
        </p:txBody>
      </p:sp>
      <p:sp>
        <p:nvSpPr>
          <p:cNvPr id="6" name="Rectangle 5"/>
          <p:cNvSpPr/>
          <p:nvPr/>
        </p:nvSpPr>
        <p:spPr>
          <a:xfrm>
            <a:off x="533400" y="1065456"/>
            <a:ext cx="8153400" cy="5262979"/>
          </a:xfrm>
          <a:prstGeom prst="rect">
            <a:avLst/>
          </a:prstGeom>
        </p:spPr>
        <p:txBody>
          <a:bodyPr wrap="square">
            <a:spAutoFit/>
          </a:bodyPr>
          <a:lstStyle/>
          <a:p>
            <a:pPr>
              <a:lnSpc>
                <a:spcPct val="80000"/>
              </a:lnSpc>
              <a:buFontTx/>
              <a:buNone/>
              <a:defRPr/>
            </a:pPr>
            <a:r>
              <a:rPr lang="en-US" sz="2000" b="1" i="1" dirty="0">
                <a:solidFill>
                  <a:srgbClr val="000066"/>
                </a:solidFill>
                <a:effectLst>
                  <a:outerShdw blurRad="38100" dist="38100" dir="2700000" algn="tl">
                    <a:srgbClr val="C0C0C0"/>
                  </a:outerShdw>
                </a:effectLst>
                <a:latin typeface="Calibri" pitchFamily="34" charset="0"/>
              </a:rPr>
              <a:t>Vision </a:t>
            </a:r>
          </a:p>
          <a:p>
            <a:pPr>
              <a:lnSpc>
                <a:spcPct val="80000"/>
              </a:lnSpc>
              <a:buFontTx/>
              <a:buNone/>
              <a:defRPr/>
            </a:pPr>
            <a:r>
              <a:rPr lang="en-US" sz="2000" b="1" dirty="0">
                <a:effectLst>
                  <a:outerShdw blurRad="38100" dist="38100" dir="2700000" algn="tl">
                    <a:srgbClr val="C0C0C0"/>
                  </a:outerShdw>
                </a:effectLst>
                <a:latin typeface="Calibri" pitchFamily="34" charset="0"/>
              </a:rPr>
              <a:t>	</a:t>
            </a:r>
            <a:r>
              <a:rPr lang="en-US" sz="2000" b="1" dirty="0" smtClean="0">
                <a:effectLst>
                  <a:outerShdw blurRad="38100" dist="38100" dir="2700000" algn="tl">
                    <a:srgbClr val="C0C0C0"/>
                  </a:outerShdw>
                </a:effectLst>
                <a:latin typeface="Calibri" pitchFamily="34" charset="0"/>
              </a:rPr>
              <a:t>Safe Children. Strengthened Families. Stronger Communities</a:t>
            </a:r>
            <a:endParaRPr lang="en-US" sz="2000" b="1" dirty="0">
              <a:effectLst>
                <a:outerShdw blurRad="38100" dist="38100" dir="2700000" algn="tl">
                  <a:srgbClr val="C0C0C0"/>
                </a:outerShdw>
              </a:effectLst>
              <a:latin typeface="Calibri" pitchFamily="34" charset="0"/>
            </a:endParaRPr>
          </a:p>
          <a:p>
            <a:pPr>
              <a:lnSpc>
                <a:spcPct val="80000"/>
              </a:lnSpc>
              <a:buFontTx/>
              <a:buNone/>
              <a:defRPr/>
            </a:pPr>
            <a:endParaRPr lang="en-US" sz="2000" b="1" dirty="0">
              <a:effectLst>
                <a:outerShdw blurRad="38100" dist="38100" dir="2700000" algn="tl">
                  <a:srgbClr val="C0C0C0"/>
                </a:outerShdw>
              </a:effectLst>
              <a:latin typeface="Calibri" pitchFamily="34" charset="0"/>
            </a:endParaRPr>
          </a:p>
          <a:p>
            <a:pPr>
              <a:lnSpc>
                <a:spcPct val="80000"/>
              </a:lnSpc>
              <a:buFontTx/>
              <a:buNone/>
              <a:defRPr/>
            </a:pPr>
            <a:r>
              <a:rPr lang="en-US" sz="2000" b="1" i="1" dirty="0">
                <a:solidFill>
                  <a:srgbClr val="000066"/>
                </a:solidFill>
                <a:effectLst>
                  <a:outerShdw blurRad="38100" dist="38100" dir="2700000" algn="tl">
                    <a:srgbClr val="C0C0C0"/>
                  </a:outerShdw>
                </a:effectLst>
                <a:latin typeface="Calibri" pitchFamily="34" charset="0"/>
              </a:rPr>
              <a:t>Mission</a:t>
            </a:r>
            <a:endParaRPr lang="en-US" sz="2000" b="1" dirty="0">
              <a:solidFill>
                <a:srgbClr val="000066"/>
              </a:solidFill>
              <a:latin typeface="Calibri" pitchFamily="34" charset="0"/>
            </a:endParaRPr>
          </a:p>
          <a:p>
            <a:pPr>
              <a:lnSpc>
                <a:spcPct val="80000"/>
              </a:lnSpc>
              <a:buFontTx/>
              <a:buNone/>
              <a:defRPr/>
            </a:pPr>
            <a:r>
              <a:rPr lang="en-US" sz="2000" b="1" dirty="0">
                <a:latin typeface="Calibri" pitchFamily="34" charset="0"/>
              </a:rPr>
              <a:t>	</a:t>
            </a:r>
            <a:r>
              <a:rPr lang="en-US" sz="2000" b="1" dirty="0" smtClean="0">
                <a:latin typeface="Calibri" pitchFamily="34" charset="0"/>
              </a:rPr>
              <a:t>We commit to the safety of Georgia’s children in the decisions we 	make and the actions we take.  We strengthen families toward 	independence and build stronger communities through caring, 	effective, and responsive service.</a:t>
            </a:r>
            <a:endParaRPr lang="en-US" sz="2000" b="1" dirty="0">
              <a:latin typeface="Calibri" pitchFamily="34" charset="0"/>
            </a:endParaRPr>
          </a:p>
          <a:p>
            <a:pPr>
              <a:lnSpc>
                <a:spcPct val="80000"/>
              </a:lnSpc>
              <a:buFontTx/>
              <a:buNone/>
              <a:defRPr/>
            </a:pPr>
            <a:endParaRPr lang="en-US" sz="2000" b="1" i="1" dirty="0">
              <a:effectLst>
                <a:outerShdw blurRad="38100" dist="38100" dir="2700000" algn="tl">
                  <a:srgbClr val="C0C0C0"/>
                </a:outerShdw>
              </a:effectLst>
              <a:latin typeface="Calibri" pitchFamily="34" charset="0"/>
            </a:endParaRPr>
          </a:p>
          <a:p>
            <a:pPr>
              <a:lnSpc>
                <a:spcPct val="80000"/>
              </a:lnSpc>
              <a:buFontTx/>
              <a:buNone/>
              <a:defRPr/>
            </a:pPr>
            <a:r>
              <a:rPr lang="en-US" sz="2000" b="1" i="1" dirty="0" smtClean="0">
                <a:solidFill>
                  <a:srgbClr val="000066"/>
                </a:solidFill>
                <a:effectLst>
                  <a:outerShdw blurRad="38100" dist="38100" dir="2700000" algn="tl">
                    <a:srgbClr val="C0C0C0"/>
                  </a:outerShdw>
                </a:effectLst>
                <a:latin typeface="Calibri" pitchFamily="34" charset="0"/>
              </a:rPr>
              <a:t>Guiding Principles</a:t>
            </a:r>
            <a:endParaRPr lang="en-US" sz="2000" b="1" i="1" dirty="0" smtClean="0">
              <a:solidFill>
                <a:srgbClr val="000066"/>
              </a:solidFill>
              <a:effectLst>
                <a:outerShdw blurRad="38100" dist="38100" dir="2700000" algn="tl">
                  <a:srgbClr val="000000">
                    <a:alpha val="43137"/>
                  </a:srgbClr>
                </a:outerShdw>
              </a:effectLst>
              <a:latin typeface="Calibri" pitchFamily="34" charset="0"/>
            </a:endParaRPr>
          </a:p>
          <a:p>
            <a:pPr>
              <a:lnSpc>
                <a:spcPct val="80000"/>
              </a:lnSpc>
              <a:buFontTx/>
              <a:buNone/>
              <a:defRPr/>
            </a:pPr>
            <a:r>
              <a:rPr lang="en-US" sz="2000" b="1" dirty="0" smtClean="0">
                <a:solidFill>
                  <a:srgbClr val="000066"/>
                </a:solidFill>
                <a:effectLst>
                  <a:outerShdw blurRad="38100" dist="38100" dir="2700000" algn="tl">
                    <a:srgbClr val="000000">
                      <a:alpha val="43137"/>
                    </a:srgbClr>
                  </a:outerShdw>
                </a:effectLst>
                <a:latin typeface="Calibri" pitchFamily="34" charset="0"/>
              </a:rPr>
              <a:t>	As the Division of Family and Children Services, we…..</a:t>
            </a:r>
          </a:p>
          <a:p>
            <a:pPr marL="1257300" lvl="2" indent="-342900">
              <a:lnSpc>
                <a:spcPct val="80000"/>
              </a:lnSpc>
              <a:buFont typeface="Wingdings" panose="05000000000000000000" pitchFamily="2" charset="2"/>
              <a:buChar char="§"/>
              <a:defRPr/>
            </a:pPr>
            <a:r>
              <a:rPr lang="en-US" b="1" dirty="0" smtClean="0">
                <a:latin typeface="Calibri" pitchFamily="34" charset="0"/>
              </a:rPr>
              <a:t>Commit to the safety of our children in the decisions we make and the actions we take</a:t>
            </a:r>
          </a:p>
          <a:p>
            <a:pPr marL="1257300" lvl="2" indent="-342900">
              <a:lnSpc>
                <a:spcPct val="80000"/>
              </a:lnSpc>
              <a:buFont typeface="Wingdings" panose="05000000000000000000" pitchFamily="2" charset="2"/>
              <a:buChar char="§"/>
              <a:defRPr/>
            </a:pPr>
            <a:r>
              <a:rPr lang="en-US" b="1" dirty="0" smtClean="0">
                <a:latin typeface="Calibri" pitchFamily="34" charset="0"/>
              </a:rPr>
              <a:t>Strengthen and support families on their path toward independence</a:t>
            </a:r>
          </a:p>
          <a:p>
            <a:pPr marL="1257300" lvl="2" indent="-342900">
              <a:lnSpc>
                <a:spcPct val="80000"/>
              </a:lnSpc>
              <a:buFont typeface="Wingdings" panose="05000000000000000000" pitchFamily="2" charset="2"/>
              <a:buChar char="§"/>
              <a:defRPr/>
            </a:pPr>
            <a:r>
              <a:rPr lang="en-US" b="1" dirty="0" smtClean="0">
                <a:latin typeface="Calibri" pitchFamily="34" charset="0"/>
              </a:rPr>
              <a:t>Embrace a servant’s heart with compassion</a:t>
            </a:r>
          </a:p>
          <a:p>
            <a:pPr marL="1257300" lvl="2" indent="-342900">
              <a:lnSpc>
                <a:spcPct val="80000"/>
              </a:lnSpc>
              <a:buFont typeface="Wingdings" panose="05000000000000000000" pitchFamily="2" charset="2"/>
              <a:buChar char="§"/>
              <a:defRPr/>
            </a:pPr>
            <a:r>
              <a:rPr lang="en-US" b="1" dirty="0" smtClean="0">
                <a:latin typeface="Calibri" pitchFamily="34" charset="0"/>
              </a:rPr>
              <a:t>Provide caring, responsive, and effective services</a:t>
            </a:r>
          </a:p>
          <a:p>
            <a:pPr marL="1257300" lvl="2" indent="-342900">
              <a:lnSpc>
                <a:spcPct val="80000"/>
              </a:lnSpc>
              <a:buFont typeface="Wingdings" panose="05000000000000000000" pitchFamily="2" charset="2"/>
              <a:buChar char="§"/>
              <a:defRPr/>
            </a:pPr>
            <a:r>
              <a:rPr lang="en-US" b="1" dirty="0" smtClean="0">
                <a:latin typeface="Calibri" pitchFamily="34" charset="0"/>
              </a:rPr>
              <a:t>Listen and respond to our constituents, communities, and each other</a:t>
            </a:r>
          </a:p>
          <a:p>
            <a:pPr marL="1257300" lvl="2" indent="-342900">
              <a:lnSpc>
                <a:spcPct val="80000"/>
              </a:lnSpc>
              <a:buFont typeface="Wingdings" panose="05000000000000000000" pitchFamily="2" charset="2"/>
              <a:buChar char="§"/>
              <a:defRPr/>
            </a:pPr>
            <a:r>
              <a:rPr lang="en-US" b="1" dirty="0" smtClean="0">
                <a:latin typeface="Calibri" pitchFamily="34" charset="0"/>
              </a:rPr>
              <a:t>Collaborate with our communities to create systems of support</a:t>
            </a:r>
          </a:p>
          <a:p>
            <a:pPr marL="1257300" lvl="2" indent="-342900">
              <a:lnSpc>
                <a:spcPct val="80000"/>
              </a:lnSpc>
              <a:buFont typeface="Wingdings" panose="05000000000000000000" pitchFamily="2" charset="2"/>
              <a:buChar char="§"/>
              <a:defRPr/>
            </a:pPr>
            <a:r>
              <a:rPr lang="en-US" b="1" dirty="0" smtClean="0">
                <a:latin typeface="Calibri" pitchFamily="34" charset="0"/>
              </a:rPr>
              <a:t>Strive to make lives better for the children and families we serve</a:t>
            </a:r>
          </a:p>
          <a:p>
            <a:pPr marL="1257300" lvl="2" indent="-342900">
              <a:lnSpc>
                <a:spcPct val="80000"/>
              </a:lnSpc>
              <a:buFont typeface="Wingdings" panose="05000000000000000000" pitchFamily="2" charset="2"/>
              <a:buChar char="§"/>
              <a:defRPr/>
            </a:pPr>
            <a:r>
              <a:rPr lang="en-US" b="1" dirty="0" smtClean="0">
                <a:latin typeface="Calibri" pitchFamily="34" charset="0"/>
              </a:rPr>
              <a:t>Build a competent, efficient workforce that never stops learning and growing</a:t>
            </a:r>
          </a:p>
          <a:p>
            <a:pPr>
              <a:lnSpc>
                <a:spcPct val="80000"/>
              </a:lnSpc>
              <a:defRPr/>
            </a:pPr>
            <a:endParaRPr lang="en-US" sz="2000" b="1" dirty="0" smtClean="0">
              <a:latin typeface="Calibri" pitchFamily="34" charset="0"/>
            </a:endParaRPr>
          </a:p>
        </p:txBody>
      </p:sp>
    </p:spTree>
    <p:extLst>
      <p:ext uri="{BB962C8B-B14F-4D97-AF65-F5344CB8AC3E}">
        <p14:creationId xmlns:p14="http://schemas.microsoft.com/office/powerpoint/2010/main" val="2257745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8610600" y="6096000"/>
            <a:ext cx="22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l">
              <a:spcBef>
                <a:spcPct val="50000"/>
              </a:spcBef>
            </a:pPr>
            <a:r>
              <a:rPr lang="en-US" altLang="en-US" sz="1200">
                <a:solidFill>
                  <a:schemeClr val="bg1"/>
                </a:solidFill>
                <a:latin typeface="Arial" charset="0"/>
              </a:rPr>
              <a:t>5</a:t>
            </a:r>
          </a:p>
        </p:txBody>
      </p:sp>
      <p:sp>
        <p:nvSpPr>
          <p:cNvPr id="87045" name="Text Box 5"/>
          <p:cNvSpPr txBox="1">
            <a:spLocks noChangeArrowheads="1"/>
          </p:cNvSpPr>
          <p:nvPr/>
        </p:nvSpPr>
        <p:spPr bwMode="auto">
          <a:xfrm>
            <a:off x="4495800" y="838201"/>
            <a:ext cx="2209800" cy="5257800"/>
          </a:xfrm>
          <a:prstGeom prst="rect">
            <a:avLst/>
          </a:prstGeom>
          <a:solidFill>
            <a:srgbClr val="FFFFFF"/>
          </a:solidFill>
          <a:ln w="9525">
            <a:noFill/>
            <a:miter lim="800000"/>
            <a:headEnd/>
            <a:tailEnd/>
          </a:ln>
        </p:spPr>
        <p:txBody>
          <a:bodyPr/>
          <a:lstStyle/>
          <a:p>
            <a:pPr algn="l">
              <a:spcAft>
                <a:spcPts val="0"/>
              </a:spcAft>
              <a:defRPr/>
            </a:pPr>
            <a:r>
              <a:rPr lang="en-US" sz="1050" b="1" dirty="0">
                <a:latin typeface="+mj-lt"/>
              </a:rPr>
              <a:t>Region 1:   </a:t>
            </a:r>
            <a:r>
              <a:rPr lang="en-US" sz="1050" dirty="0">
                <a:latin typeface="+mj-lt"/>
              </a:rPr>
              <a:t>Catoosa, Chattooga, </a:t>
            </a:r>
            <a:r>
              <a:rPr lang="en-US" sz="1050" dirty="0" smtClean="0">
                <a:latin typeface="+mj-lt"/>
              </a:rPr>
              <a:t>Cherokee, Dade</a:t>
            </a:r>
            <a:r>
              <a:rPr lang="en-US" sz="1050" dirty="0">
                <a:latin typeface="+mj-lt"/>
              </a:rPr>
              <a:t>, Fannin, Gilmer, Gordon, Murray, Pickens, Walker, Whitfield</a:t>
            </a:r>
          </a:p>
          <a:p>
            <a:pPr algn="l">
              <a:spcAft>
                <a:spcPts val="0"/>
              </a:spcAft>
              <a:defRPr/>
            </a:pPr>
            <a:endParaRPr lang="en-US" sz="1050" dirty="0">
              <a:latin typeface="+mj-lt"/>
            </a:endParaRPr>
          </a:p>
          <a:p>
            <a:pPr algn="l">
              <a:spcBef>
                <a:spcPts val="0"/>
              </a:spcBef>
              <a:spcAft>
                <a:spcPts val="0"/>
              </a:spcAft>
              <a:tabLst>
                <a:tab pos="515938" algn="l"/>
              </a:tabLst>
              <a:defRPr/>
            </a:pPr>
            <a:r>
              <a:rPr lang="en-US" sz="1050" b="1" dirty="0">
                <a:latin typeface="+mj-lt"/>
                <a:ea typeface="Times New Roman"/>
              </a:rPr>
              <a:t>Region 2:</a:t>
            </a:r>
            <a:r>
              <a:rPr lang="en-US" sz="1050" dirty="0">
                <a:latin typeface="+mj-lt"/>
                <a:ea typeface="Times New Roman"/>
              </a:rPr>
              <a:t>   Banks, Dawson, Forsyth, Franklin, Habersham, Hall, Hart, Lumpkin, Rabun, Stephens, Towns, Union, White</a:t>
            </a:r>
          </a:p>
          <a:p>
            <a:pPr algn="l">
              <a:spcBef>
                <a:spcPts val="0"/>
              </a:spcBef>
              <a:spcAft>
                <a:spcPts val="0"/>
              </a:spcAft>
              <a:tabLst>
                <a:tab pos="609600" algn="l"/>
              </a:tabLst>
              <a:defRPr/>
            </a:pPr>
            <a:endParaRPr lang="en-US" sz="1050" dirty="0">
              <a:latin typeface="+mj-lt"/>
              <a:ea typeface="Times New Roman"/>
            </a:endParaRPr>
          </a:p>
          <a:p>
            <a:pPr algn="l">
              <a:spcBef>
                <a:spcPts val="0"/>
              </a:spcBef>
              <a:spcAft>
                <a:spcPts val="0"/>
              </a:spcAft>
              <a:tabLst>
                <a:tab pos="515938" algn="l"/>
                <a:tab pos="533400" algn="l"/>
              </a:tabLst>
              <a:defRPr/>
            </a:pPr>
            <a:r>
              <a:rPr lang="en-US" sz="1050" b="1" dirty="0">
                <a:latin typeface="+mj-lt"/>
                <a:ea typeface="Times New Roman"/>
              </a:rPr>
              <a:t>Region 3:   </a:t>
            </a:r>
            <a:r>
              <a:rPr lang="en-US" sz="1050" dirty="0">
                <a:latin typeface="+mj-lt"/>
                <a:ea typeface="Times New Roman"/>
              </a:rPr>
              <a:t>Bartow, </a:t>
            </a:r>
            <a:r>
              <a:rPr lang="en-US" sz="1050" dirty="0" smtClean="0">
                <a:latin typeface="+mj-lt"/>
                <a:ea typeface="Times New Roman"/>
              </a:rPr>
              <a:t>Douglas</a:t>
            </a:r>
            <a:r>
              <a:rPr lang="en-US" sz="1050" dirty="0">
                <a:latin typeface="+mj-lt"/>
                <a:ea typeface="Times New Roman"/>
              </a:rPr>
              <a:t>, Floyd, Haralson, Paulding, Polk</a:t>
            </a:r>
          </a:p>
          <a:p>
            <a:pPr algn="l">
              <a:spcBef>
                <a:spcPts val="0"/>
              </a:spcBef>
              <a:spcAft>
                <a:spcPts val="0"/>
              </a:spcAft>
              <a:tabLst>
                <a:tab pos="609600" algn="l"/>
              </a:tabLst>
              <a:defRPr/>
            </a:pPr>
            <a:endParaRPr lang="en-US" sz="1050" dirty="0">
              <a:latin typeface="+mj-lt"/>
              <a:ea typeface="Times New Roman"/>
            </a:endParaRPr>
          </a:p>
          <a:p>
            <a:pPr algn="l">
              <a:spcBef>
                <a:spcPts val="0"/>
              </a:spcBef>
              <a:spcAft>
                <a:spcPts val="0"/>
              </a:spcAft>
              <a:tabLst>
                <a:tab pos="533400" algn="l"/>
                <a:tab pos="609600" algn="l"/>
              </a:tabLst>
              <a:defRPr/>
            </a:pPr>
            <a:r>
              <a:rPr lang="en-US" sz="1050" b="1" dirty="0">
                <a:latin typeface="+mj-lt"/>
                <a:ea typeface="Times New Roman"/>
              </a:rPr>
              <a:t>Region 4:</a:t>
            </a:r>
            <a:r>
              <a:rPr lang="en-US" sz="1050" dirty="0">
                <a:latin typeface="+mj-lt"/>
                <a:ea typeface="Times New Roman"/>
              </a:rPr>
              <a:t>	Butts, Carroll, Coweta, Fayette, Heard</a:t>
            </a:r>
            <a:r>
              <a:rPr lang="en-US" sz="1050" dirty="0" smtClean="0">
                <a:latin typeface="+mj-lt"/>
                <a:ea typeface="Times New Roman"/>
              </a:rPr>
              <a:t>, Henry, </a:t>
            </a:r>
            <a:r>
              <a:rPr lang="en-US" sz="1050" dirty="0">
                <a:latin typeface="+mj-lt"/>
                <a:ea typeface="Times New Roman"/>
              </a:rPr>
              <a:t>Lamar, Meriwether, Pike, Spalding, Troup, Upson</a:t>
            </a:r>
          </a:p>
          <a:p>
            <a:pPr algn="l">
              <a:spcBef>
                <a:spcPts val="0"/>
              </a:spcBef>
              <a:spcAft>
                <a:spcPts val="0"/>
              </a:spcAft>
              <a:tabLst>
                <a:tab pos="609600" algn="l"/>
              </a:tabLst>
              <a:defRPr/>
            </a:pPr>
            <a:endParaRPr lang="en-US" sz="1050" dirty="0" smtClean="0">
              <a:latin typeface="+mj-lt"/>
              <a:ea typeface="Times New Roman"/>
            </a:endParaRPr>
          </a:p>
          <a:p>
            <a:pPr algn="l">
              <a:spcBef>
                <a:spcPts val="0"/>
              </a:spcBef>
              <a:spcAft>
                <a:spcPts val="0"/>
              </a:spcAft>
              <a:tabLst>
                <a:tab pos="533400" algn="l"/>
              </a:tabLst>
              <a:defRPr/>
            </a:pPr>
            <a:r>
              <a:rPr lang="en-US" sz="1050" b="1" dirty="0" smtClean="0">
                <a:latin typeface="+mj-lt"/>
                <a:ea typeface="Times New Roman"/>
              </a:rPr>
              <a:t>Region </a:t>
            </a:r>
            <a:r>
              <a:rPr lang="en-US" sz="1050" b="1" dirty="0">
                <a:latin typeface="+mj-lt"/>
                <a:ea typeface="Times New Roman"/>
              </a:rPr>
              <a:t>5: </a:t>
            </a:r>
            <a:r>
              <a:rPr lang="en-US" sz="1050" dirty="0">
                <a:latin typeface="+mj-lt"/>
                <a:ea typeface="Times New Roman"/>
              </a:rPr>
              <a:t>Barrow, Clarke, Elbert, Greene, Jackson, Jasper, Madison, Morgan, Newton, Oconee, Oglethorpe</a:t>
            </a:r>
            <a:r>
              <a:rPr lang="en-US" sz="1050" dirty="0" smtClean="0">
                <a:latin typeface="+mj-lt"/>
                <a:ea typeface="Times New Roman"/>
              </a:rPr>
              <a:t>, Rockdale, </a:t>
            </a:r>
            <a:r>
              <a:rPr lang="en-US" sz="1050" dirty="0">
                <a:latin typeface="+mj-lt"/>
                <a:ea typeface="Times New Roman"/>
              </a:rPr>
              <a:t>Walton</a:t>
            </a:r>
          </a:p>
          <a:p>
            <a:pPr algn="l">
              <a:spcBef>
                <a:spcPts val="0"/>
              </a:spcBef>
              <a:spcAft>
                <a:spcPts val="0"/>
              </a:spcAft>
              <a:tabLst>
                <a:tab pos="533400" algn="l"/>
              </a:tabLst>
              <a:defRPr/>
            </a:pPr>
            <a:endParaRPr lang="en-US" sz="1050" dirty="0">
              <a:latin typeface="+mj-lt"/>
              <a:ea typeface="Times New Roman"/>
            </a:endParaRPr>
          </a:p>
          <a:p>
            <a:pPr algn="l">
              <a:spcBef>
                <a:spcPts val="0"/>
              </a:spcBef>
              <a:spcAft>
                <a:spcPts val="0"/>
              </a:spcAft>
              <a:tabLst>
                <a:tab pos="515938" algn="l"/>
              </a:tabLst>
              <a:defRPr/>
            </a:pPr>
            <a:r>
              <a:rPr lang="en-US" sz="1050" b="1" dirty="0">
                <a:latin typeface="+mj-lt"/>
                <a:ea typeface="Times New Roman"/>
              </a:rPr>
              <a:t>Region 6:  </a:t>
            </a:r>
            <a:r>
              <a:rPr lang="en-US" sz="1050" dirty="0">
                <a:latin typeface="+mj-lt"/>
                <a:ea typeface="Times New Roman"/>
              </a:rPr>
              <a:t>Baldwin, Bibb, Crawford, Houston, Jones, Monroe, Peach, Putnam, Twiggs, Wilkinson</a:t>
            </a:r>
          </a:p>
          <a:p>
            <a:pPr algn="l">
              <a:spcBef>
                <a:spcPts val="0"/>
              </a:spcBef>
              <a:spcAft>
                <a:spcPts val="0"/>
              </a:spcAft>
              <a:tabLst>
                <a:tab pos="609600" algn="l"/>
              </a:tabLst>
              <a:defRPr/>
            </a:pPr>
            <a:endParaRPr lang="en-US" sz="1050" dirty="0">
              <a:latin typeface="+mj-lt"/>
              <a:ea typeface="Times New Roman"/>
            </a:endParaRPr>
          </a:p>
          <a:p>
            <a:pPr algn="l">
              <a:spcBef>
                <a:spcPts val="0"/>
              </a:spcBef>
              <a:spcAft>
                <a:spcPts val="0"/>
              </a:spcAft>
              <a:tabLst>
                <a:tab pos="515938" algn="l"/>
              </a:tabLst>
              <a:defRPr/>
            </a:pPr>
            <a:r>
              <a:rPr lang="en-US" sz="1050" b="1" dirty="0">
                <a:latin typeface="+mj-lt"/>
                <a:ea typeface="Times New Roman"/>
              </a:rPr>
              <a:t>Region 7:  </a:t>
            </a:r>
            <a:r>
              <a:rPr lang="en-US" sz="1050" dirty="0">
                <a:latin typeface="+mj-lt"/>
                <a:ea typeface="Times New Roman"/>
              </a:rPr>
              <a:t>Burke, Columbia, Glascock, Hancock, Jefferson, Jenkins, Lincoln, McDuffie, Richmond, Screven, Taliaferro, Warren, Washington, Wilkes</a:t>
            </a:r>
          </a:p>
          <a:p>
            <a:pPr algn="l">
              <a:spcBef>
                <a:spcPts val="0"/>
              </a:spcBef>
              <a:spcAft>
                <a:spcPts val="0"/>
              </a:spcAft>
              <a:tabLst>
                <a:tab pos="609600" algn="l"/>
              </a:tabLst>
              <a:defRPr/>
            </a:pPr>
            <a:endParaRPr lang="en-US" sz="1050" dirty="0">
              <a:latin typeface="+mj-lt"/>
              <a:ea typeface="Times New Roman"/>
            </a:endParaRPr>
          </a:p>
          <a:p>
            <a:pPr algn="l">
              <a:spcBef>
                <a:spcPts val="0"/>
              </a:spcBef>
              <a:spcAft>
                <a:spcPts val="0"/>
              </a:spcAft>
              <a:tabLst>
                <a:tab pos="533400" algn="l"/>
              </a:tabLst>
              <a:defRPr/>
            </a:pPr>
            <a:endParaRPr lang="en-US" sz="1200" dirty="0">
              <a:latin typeface="Times New Roman"/>
              <a:ea typeface="Times New Roman"/>
            </a:endParaRPr>
          </a:p>
          <a:p>
            <a:pPr algn="l">
              <a:spcBef>
                <a:spcPts val="0"/>
              </a:spcBef>
              <a:spcAft>
                <a:spcPts val="0"/>
              </a:spcAft>
              <a:tabLst>
                <a:tab pos="609600" algn="l"/>
              </a:tabLst>
              <a:defRPr/>
            </a:pPr>
            <a:endParaRPr lang="en-US" sz="900" dirty="0">
              <a:solidFill>
                <a:srgbClr val="000080"/>
              </a:solidFill>
              <a:latin typeface="Times New Roman"/>
              <a:ea typeface="Times New Roman"/>
            </a:endParaRPr>
          </a:p>
          <a:p>
            <a:pPr algn="l">
              <a:spcBef>
                <a:spcPts val="0"/>
              </a:spcBef>
              <a:spcAft>
                <a:spcPts val="0"/>
              </a:spcAft>
              <a:tabLst>
                <a:tab pos="609600" algn="l"/>
              </a:tabLst>
              <a:defRPr/>
            </a:pPr>
            <a:endParaRPr lang="en-US" sz="900" dirty="0">
              <a:solidFill>
                <a:srgbClr val="000080"/>
              </a:solidFill>
              <a:latin typeface="Times New Roman"/>
              <a:ea typeface="Times New Roman"/>
            </a:endParaRPr>
          </a:p>
          <a:p>
            <a:pPr algn="l">
              <a:spcBef>
                <a:spcPts val="0"/>
              </a:spcBef>
              <a:spcAft>
                <a:spcPts val="0"/>
              </a:spcAft>
              <a:tabLst>
                <a:tab pos="609600" algn="l"/>
              </a:tabLst>
              <a:defRPr/>
            </a:pPr>
            <a:endParaRPr lang="en-US" sz="1200" dirty="0">
              <a:latin typeface="Times New Roman"/>
              <a:ea typeface="Times New Roman"/>
            </a:endParaRPr>
          </a:p>
          <a:p>
            <a:pPr algn="l">
              <a:spcAft>
                <a:spcPts val="0"/>
              </a:spcAft>
              <a:defRPr/>
            </a:pPr>
            <a:endParaRPr lang="en-US" sz="900" dirty="0">
              <a:solidFill>
                <a:srgbClr val="000080"/>
              </a:solidFill>
              <a:latin typeface="Calibri" pitchFamily="34" charset="0"/>
            </a:endParaRPr>
          </a:p>
          <a:p>
            <a:pPr algn="l">
              <a:spcAft>
                <a:spcPts val="0"/>
              </a:spcAft>
              <a:defRPr/>
            </a:pPr>
            <a:endParaRPr lang="en-US" sz="900" dirty="0">
              <a:solidFill>
                <a:srgbClr val="000080"/>
              </a:solidFill>
              <a:latin typeface="Calibri" pitchFamily="34" charset="0"/>
            </a:endParaRPr>
          </a:p>
          <a:p>
            <a:pPr algn="l">
              <a:spcAft>
                <a:spcPts val="0"/>
              </a:spcAft>
              <a:defRPr/>
            </a:pPr>
            <a:endParaRPr lang="en-US" sz="900" dirty="0">
              <a:solidFill>
                <a:srgbClr val="000080"/>
              </a:solidFill>
              <a:latin typeface="Calibri" pitchFamily="34" charset="0"/>
            </a:endParaRPr>
          </a:p>
          <a:p>
            <a:pPr algn="l">
              <a:spcAft>
                <a:spcPts val="1000"/>
              </a:spcAft>
              <a:defRPr/>
            </a:pPr>
            <a:endParaRPr lang="en-US" sz="900" dirty="0">
              <a:solidFill>
                <a:srgbClr val="000080"/>
              </a:solidFill>
              <a:latin typeface="Calibri" pitchFamily="34" charset="0"/>
            </a:endParaRPr>
          </a:p>
          <a:p>
            <a:pPr>
              <a:defRPr/>
            </a:pPr>
            <a:endParaRPr lang="en-US" dirty="0">
              <a:latin typeface="Arial" pitchFamily="34" charset="0"/>
            </a:endParaRPr>
          </a:p>
        </p:txBody>
      </p:sp>
      <p:sp>
        <p:nvSpPr>
          <p:cNvPr id="9" name="Text Box 5"/>
          <p:cNvSpPr txBox="1">
            <a:spLocks noChangeArrowheads="1"/>
          </p:cNvSpPr>
          <p:nvPr/>
        </p:nvSpPr>
        <p:spPr bwMode="auto">
          <a:xfrm>
            <a:off x="6705600" y="838201"/>
            <a:ext cx="2286000" cy="5257800"/>
          </a:xfrm>
          <a:prstGeom prst="rect">
            <a:avLst/>
          </a:prstGeom>
          <a:solidFill>
            <a:srgbClr val="FFFFFF"/>
          </a:solidFill>
          <a:ln w="9525">
            <a:noFill/>
            <a:miter lim="800000"/>
            <a:headEnd/>
            <a:tailEnd/>
          </a:ln>
        </p:spPr>
        <p:txBody>
          <a:bodyPr/>
          <a:lstStyle/>
          <a:p>
            <a:pPr algn="l">
              <a:spcBef>
                <a:spcPts val="0"/>
              </a:spcBef>
              <a:spcAft>
                <a:spcPts val="0"/>
              </a:spcAft>
              <a:tabLst>
                <a:tab pos="515938" algn="l"/>
              </a:tabLst>
              <a:defRPr/>
            </a:pPr>
            <a:r>
              <a:rPr lang="en-US" sz="1050" b="1" dirty="0">
                <a:latin typeface="+mj-lt"/>
                <a:ea typeface="Times New Roman"/>
              </a:rPr>
              <a:t>Region 8: </a:t>
            </a:r>
            <a:r>
              <a:rPr lang="en-US" sz="1050" dirty="0">
                <a:latin typeface="+mj-lt"/>
                <a:ea typeface="Times New Roman"/>
              </a:rPr>
              <a:t>Chattahoochee, Clay, Crisp, Dooly, Harris, Macon, Marion, Muscogee, Quitman, Randolph, Schley, Stewart, Sumter, Talbot, Taylor, Webster</a:t>
            </a:r>
          </a:p>
          <a:p>
            <a:pPr algn="l">
              <a:spcBef>
                <a:spcPts val="0"/>
              </a:spcBef>
              <a:spcAft>
                <a:spcPts val="0"/>
              </a:spcAft>
              <a:tabLst>
                <a:tab pos="515938" algn="l"/>
              </a:tabLst>
              <a:defRPr/>
            </a:pPr>
            <a:endParaRPr lang="en-US" sz="1050" b="1" dirty="0">
              <a:latin typeface="+mj-lt"/>
              <a:ea typeface="Times New Roman"/>
            </a:endParaRPr>
          </a:p>
          <a:p>
            <a:pPr algn="l">
              <a:spcBef>
                <a:spcPts val="0"/>
              </a:spcBef>
              <a:spcAft>
                <a:spcPts val="0"/>
              </a:spcAft>
              <a:tabLst>
                <a:tab pos="515938" algn="l"/>
              </a:tabLst>
              <a:defRPr/>
            </a:pPr>
            <a:r>
              <a:rPr lang="en-US" sz="1050" b="1" dirty="0">
                <a:latin typeface="+mj-lt"/>
                <a:ea typeface="Times New Roman"/>
              </a:rPr>
              <a:t>Region 9:  </a:t>
            </a:r>
            <a:r>
              <a:rPr lang="en-US" sz="1050" dirty="0">
                <a:latin typeface="+mj-lt"/>
                <a:ea typeface="Times New Roman"/>
              </a:rPr>
              <a:t>Appling, Bleckley, Candler, Dodge, Emanuel, Evans, Jeff Davis, Johnson, Laurens, Montgomery, Pulaski, Tattnall, Telfair, Toombs, Treutlen, Wayne, Wheeler, Wilcox</a:t>
            </a:r>
          </a:p>
          <a:p>
            <a:pPr algn="l">
              <a:spcBef>
                <a:spcPts val="0"/>
              </a:spcBef>
              <a:spcAft>
                <a:spcPts val="0"/>
              </a:spcAft>
              <a:tabLst>
                <a:tab pos="609600" algn="l"/>
              </a:tabLst>
              <a:defRPr/>
            </a:pPr>
            <a:endParaRPr lang="en-US" sz="1050" dirty="0">
              <a:latin typeface="+mj-lt"/>
              <a:ea typeface="Times New Roman"/>
            </a:endParaRPr>
          </a:p>
          <a:p>
            <a:pPr algn="l">
              <a:spcBef>
                <a:spcPts val="0"/>
              </a:spcBef>
              <a:spcAft>
                <a:spcPts val="0"/>
              </a:spcAft>
              <a:defRPr/>
            </a:pPr>
            <a:r>
              <a:rPr lang="en-US" sz="1050" b="1" dirty="0">
                <a:latin typeface="+mj-lt"/>
                <a:ea typeface="Times New Roman"/>
              </a:rPr>
              <a:t>Region 10:   </a:t>
            </a:r>
            <a:r>
              <a:rPr lang="en-US" sz="1050" dirty="0">
                <a:latin typeface="+mj-lt"/>
                <a:ea typeface="Times New Roman"/>
              </a:rPr>
              <a:t>Baker, Calhoun, Colquitt, Decatur, Dougherty, Early, Grady, Lee, Miller, Mitchell, Seminole, Terrell, </a:t>
            </a:r>
            <a:r>
              <a:rPr lang="en-US" sz="1050" dirty="0" smtClean="0">
                <a:latin typeface="+mj-lt"/>
                <a:ea typeface="Times New Roman"/>
              </a:rPr>
              <a:t>Thomas</a:t>
            </a:r>
            <a:r>
              <a:rPr lang="en-US" sz="1050" dirty="0">
                <a:latin typeface="+mj-lt"/>
                <a:ea typeface="Times New Roman"/>
              </a:rPr>
              <a:t>, Worth</a:t>
            </a:r>
          </a:p>
          <a:p>
            <a:pPr algn="l">
              <a:spcBef>
                <a:spcPts val="0"/>
              </a:spcBef>
              <a:spcAft>
                <a:spcPts val="0"/>
              </a:spcAft>
              <a:tabLst>
                <a:tab pos="609600" algn="l"/>
              </a:tabLst>
              <a:defRPr/>
            </a:pPr>
            <a:endParaRPr lang="en-US" sz="1050" dirty="0">
              <a:latin typeface="+mj-lt"/>
              <a:ea typeface="Times New Roman"/>
            </a:endParaRPr>
          </a:p>
          <a:p>
            <a:pPr algn="l">
              <a:spcBef>
                <a:spcPts val="0"/>
              </a:spcBef>
              <a:spcAft>
                <a:spcPts val="0"/>
              </a:spcAft>
              <a:defRPr/>
            </a:pPr>
            <a:r>
              <a:rPr lang="en-US" sz="1050" b="1" dirty="0">
                <a:latin typeface="+mj-lt"/>
                <a:ea typeface="Times New Roman"/>
              </a:rPr>
              <a:t>Region 11:   </a:t>
            </a:r>
            <a:r>
              <a:rPr lang="en-US" sz="1050" dirty="0">
                <a:latin typeface="+mj-lt"/>
                <a:ea typeface="Times New Roman"/>
              </a:rPr>
              <a:t>Atkinson, Bacon, Ben Hill, Berrien, Brantley, Brooks, Charlton, Clinch, Coffee, Cook, Echols, Irwin, Lanier, Lowndes, Pierce, Tift, Turner, Ware</a:t>
            </a:r>
          </a:p>
          <a:p>
            <a:pPr algn="l">
              <a:spcBef>
                <a:spcPts val="0"/>
              </a:spcBef>
              <a:spcAft>
                <a:spcPts val="0"/>
              </a:spcAft>
              <a:tabLst>
                <a:tab pos="533400" algn="l"/>
              </a:tabLst>
              <a:defRPr/>
            </a:pPr>
            <a:endParaRPr lang="en-US" sz="1050" dirty="0">
              <a:latin typeface="+mj-lt"/>
              <a:ea typeface="Times New Roman"/>
            </a:endParaRPr>
          </a:p>
          <a:p>
            <a:pPr algn="l">
              <a:spcBef>
                <a:spcPts val="0"/>
              </a:spcBef>
              <a:spcAft>
                <a:spcPts val="0"/>
              </a:spcAft>
              <a:defRPr/>
            </a:pPr>
            <a:r>
              <a:rPr lang="en-US" sz="1050" b="1" dirty="0">
                <a:latin typeface="+mj-lt"/>
                <a:ea typeface="Times New Roman"/>
              </a:rPr>
              <a:t>Region 12:   </a:t>
            </a:r>
            <a:r>
              <a:rPr lang="en-US" sz="1050" dirty="0">
                <a:latin typeface="+mj-lt"/>
                <a:ea typeface="Times New Roman"/>
              </a:rPr>
              <a:t>Bryan, Bulloch, Camden, Chatham, Effingham, Glynn, Liberty, Long, McIntosh</a:t>
            </a:r>
          </a:p>
          <a:p>
            <a:pPr algn="l">
              <a:spcBef>
                <a:spcPts val="0"/>
              </a:spcBef>
              <a:spcAft>
                <a:spcPts val="0"/>
              </a:spcAft>
              <a:defRPr/>
            </a:pPr>
            <a:endParaRPr lang="en-US" sz="1050" dirty="0">
              <a:latin typeface="+mj-lt"/>
              <a:ea typeface="Times New Roman"/>
            </a:endParaRPr>
          </a:p>
          <a:p>
            <a:pPr>
              <a:defRPr/>
            </a:pPr>
            <a:r>
              <a:rPr lang="en-US" sz="1050" b="1" dirty="0">
                <a:latin typeface="+mj-lt"/>
                <a:ea typeface="Times New Roman"/>
              </a:rPr>
              <a:t>Region 13:  </a:t>
            </a:r>
            <a:r>
              <a:rPr lang="en-US" sz="1050" dirty="0" smtClean="0">
                <a:latin typeface="+mj-lt"/>
                <a:ea typeface="Times New Roman"/>
              </a:rPr>
              <a:t>Clayton, </a:t>
            </a:r>
            <a:r>
              <a:rPr lang="de-DE" sz="1050" dirty="0">
                <a:latin typeface="+mj-lt"/>
                <a:ea typeface="Times New Roman"/>
              </a:rPr>
              <a:t>Cobb, Gwinnett </a:t>
            </a:r>
            <a:endParaRPr lang="en-US" sz="1050" dirty="0">
              <a:latin typeface="+mj-lt"/>
              <a:ea typeface="Times New Roman"/>
            </a:endParaRPr>
          </a:p>
          <a:p>
            <a:pPr algn="l">
              <a:spcBef>
                <a:spcPts val="0"/>
              </a:spcBef>
              <a:spcAft>
                <a:spcPts val="0"/>
              </a:spcAft>
              <a:defRPr/>
            </a:pPr>
            <a:endParaRPr lang="en-US" sz="1050" dirty="0">
              <a:latin typeface="+mj-lt"/>
              <a:ea typeface="Times New Roman"/>
            </a:endParaRPr>
          </a:p>
          <a:p>
            <a:pPr algn="l" eaLnBrk="0" hangingPunct="0">
              <a:defRPr/>
            </a:pPr>
            <a:r>
              <a:rPr lang="de-DE" sz="1050" b="1" dirty="0">
                <a:latin typeface="+mj-lt"/>
                <a:ea typeface="Times New Roman" pitchFamily="18" charset="0"/>
              </a:rPr>
              <a:t>Region 14:  </a:t>
            </a:r>
            <a:r>
              <a:rPr lang="de-DE" sz="1050" dirty="0">
                <a:latin typeface="+mj-lt"/>
                <a:ea typeface="Times New Roman" pitchFamily="18" charset="0"/>
              </a:rPr>
              <a:t>DeKalb, Fulton</a:t>
            </a:r>
            <a:endParaRPr lang="de-DE" sz="1050" dirty="0">
              <a:latin typeface="+mj-lt"/>
            </a:endParaRPr>
          </a:p>
          <a:p>
            <a:pPr algn="l">
              <a:spcBef>
                <a:spcPts val="0"/>
              </a:spcBef>
              <a:spcAft>
                <a:spcPts val="0"/>
              </a:spcAft>
              <a:defRPr/>
            </a:pPr>
            <a:endParaRPr lang="en-US" sz="900" dirty="0">
              <a:solidFill>
                <a:srgbClr val="000080"/>
              </a:solidFill>
              <a:latin typeface="+mj-lt"/>
              <a:ea typeface="Times New Roman"/>
            </a:endParaRPr>
          </a:p>
          <a:p>
            <a:pPr algn="l">
              <a:spcBef>
                <a:spcPts val="0"/>
              </a:spcBef>
              <a:spcAft>
                <a:spcPts val="0"/>
              </a:spcAft>
              <a:defRPr/>
            </a:pPr>
            <a:endParaRPr lang="en-US" sz="900" dirty="0">
              <a:solidFill>
                <a:srgbClr val="000080"/>
              </a:solidFill>
              <a:latin typeface="+mj-lt"/>
              <a:ea typeface="Times New Roman"/>
            </a:endParaRPr>
          </a:p>
          <a:p>
            <a:pPr algn="l">
              <a:spcBef>
                <a:spcPts val="0"/>
              </a:spcBef>
              <a:spcAft>
                <a:spcPts val="0"/>
              </a:spcAft>
              <a:defRPr/>
            </a:pPr>
            <a:endParaRPr lang="en-US" sz="900" dirty="0">
              <a:solidFill>
                <a:srgbClr val="000080"/>
              </a:solidFill>
              <a:latin typeface="+mj-lt"/>
              <a:ea typeface="Times New Roman"/>
            </a:endParaRPr>
          </a:p>
          <a:p>
            <a:pPr algn="l">
              <a:spcBef>
                <a:spcPts val="0"/>
              </a:spcBef>
              <a:spcAft>
                <a:spcPts val="0"/>
              </a:spcAft>
              <a:defRPr/>
            </a:pPr>
            <a:endParaRPr lang="en-US" sz="900" dirty="0">
              <a:solidFill>
                <a:srgbClr val="000080"/>
              </a:solidFill>
              <a:latin typeface="+mj-lt"/>
              <a:ea typeface="Times New Roman"/>
            </a:endParaRPr>
          </a:p>
          <a:p>
            <a:pPr algn="l">
              <a:spcBef>
                <a:spcPts val="0"/>
              </a:spcBef>
              <a:spcAft>
                <a:spcPts val="0"/>
              </a:spcAft>
              <a:defRPr/>
            </a:pPr>
            <a:endParaRPr lang="en-US" sz="900" dirty="0">
              <a:solidFill>
                <a:srgbClr val="000080"/>
              </a:solidFill>
              <a:latin typeface="+mj-lt"/>
              <a:ea typeface="Times New Roman"/>
            </a:endParaRPr>
          </a:p>
          <a:p>
            <a:pPr algn="l">
              <a:spcBef>
                <a:spcPts val="0"/>
              </a:spcBef>
              <a:spcAft>
                <a:spcPts val="0"/>
              </a:spcAft>
              <a:defRPr/>
            </a:pPr>
            <a:endParaRPr lang="en-US" sz="1200" dirty="0">
              <a:latin typeface="+mj-lt"/>
              <a:ea typeface="Times New Roman"/>
            </a:endParaRPr>
          </a:p>
          <a:p>
            <a:pPr algn="l">
              <a:spcBef>
                <a:spcPts val="0"/>
              </a:spcBef>
              <a:spcAft>
                <a:spcPts val="0"/>
              </a:spcAft>
              <a:defRPr/>
            </a:pPr>
            <a:endParaRPr lang="en-US" sz="900" dirty="0">
              <a:latin typeface="+mj-lt"/>
              <a:ea typeface="Times New Roman"/>
            </a:endParaRPr>
          </a:p>
          <a:p>
            <a:pPr algn="l">
              <a:spcBef>
                <a:spcPts val="0"/>
              </a:spcBef>
              <a:spcAft>
                <a:spcPts val="0"/>
              </a:spcAft>
              <a:tabLst>
                <a:tab pos="533400" algn="l"/>
              </a:tabLst>
              <a:defRPr/>
            </a:pPr>
            <a:endParaRPr lang="en-US" sz="1200" dirty="0">
              <a:latin typeface="Times New Roman"/>
              <a:ea typeface="Times New Roman"/>
            </a:endParaRPr>
          </a:p>
          <a:p>
            <a:pPr algn="l">
              <a:spcBef>
                <a:spcPts val="0"/>
              </a:spcBef>
              <a:spcAft>
                <a:spcPts val="0"/>
              </a:spcAft>
              <a:tabLst>
                <a:tab pos="609600" algn="l"/>
              </a:tabLst>
              <a:defRPr/>
            </a:pPr>
            <a:endParaRPr lang="en-US" sz="900" dirty="0">
              <a:solidFill>
                <a:srgbClr val="000080"/>
              </a:solidFill>
              <a:latin typeface="Times New Roman"/>
              <a:ea typeface="Times New Roman"/>
            </a:endParaRPr>
          </a:p>
          <a:p>
            <a:pPr algn="l">
              <a:spcBef>
                <a:spcPts val="0"/>
              </a:spcBef>
              <a:spcAft>
                <a:spcPts val="0"/>
              </a:spcAft>
              <a:tabLst>
                <a:tab pos="609600" algn="l"/>
              </a:tabLst>
              <a:defRPr/>
            </a:pPr>
            <a:endParaRPr lang="en-US" sz="900" dirty="0">
              <a:solidFill>
                <a:srgbClr val="000080"/>
              </a:solidFill>
              <a:latin typeface="Times New Roman"/>
              <a:ea typeface="Times New Roman"/>
            </a:endParaRPr>
          </a:p>
          <a:p>
            <a:pPr algn="l">
              <a:spcBef>
                <a:spcPts val="0"/>
              </a:spcBef>
              <a:spcAft>
                <a:spcPts val="0"/>
              </a:spcAft>
              <a:tabLst>
                <a:tab pos="609600" algn="l"/>
              </a:tabLst>
              <a:defRPr/>
            </a:pPr>
            <a:endParaRPr lang="en-US" sz="1200" dirty="0">
              <a:latin typeface="Times New Roman"/>
              <a:ea typeface="Times New Roman"/>
            </a:endParaRPr>
          </a:p>
          <a:p>
            <a:pPr algn="l">
              <a:spcAft>
                <a:spcPts val="0"/>
              </a:spcAft>
              <a:defRPr/>
            </a:pPr>
            <a:endParaRPr lang="en-US" sz="900" dirty="0">
              <a:solidFill>
                <a:srgbClr val="000080"/>
              </a:solidFill>
              <a:latin typeface="Calibri" pitchFamily="34" charset="0"/>
            </a:endParaRPr>
          </a:p>
          <a:p>
            <a:pPr algn="l">
              <a:spcAft>
                <a:spcPts val="0"/>
              </a:spcAft>
              <a:defRPr/>
            </a:pPr>
            <a:endParaRPr lang="en-US" sz="900" dirty="0">
              <a:solidFill>
                <a:srgbClr val="000080"/>
              </a:solidFill>
              <a:latin typeface="Calibri" pitchFamily="34" charset="0"/>
            </a:endParaRPr>
          </a:p>
          <a:p>
            <a:pPr algn="l">
              <a:spcAft>
                <a:spcPts val="0"/>
              </a:spcAft>
              <a:defRPr/>
            </a:pPr>
            <a:endParaRPr lang="en-US" sz="900" dirty="0">
              <a:solidFill>
                <a:srgbClr val="000080"/>
              </a:solidFill>
              <a:latin typeface="Calibri" pitchFamily="34" charset="0"/>
            </a:endParaRPr>
          </a:p>
          <a:p>
            <a:pPr algn="l">
              <a:spcAft>
                <a:spcPts val="1000"/>
              </a:spcAft>
              <a:defRPr/>
            </a:pPr>
            <a:endParaRPr lang="en-US" sz="900" dirty="0">
              <a:solidFill>
                <a:srgbClr val="000080"/>
              </a:solidFill>
              <a:latin typeface="Calibri" pitchFamily="34" charset="0"/>
            </a:endParaRPr>
          </a:p>
          <a:p>
            <a:pPr>
              <a:defRPr/>
            </a:pPr>
            <a:endParaRPr lang="en-US" dirty="0">
              <a:latin typeface="Arial"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236" y="1265238"/>
            <a:ext cx="4124738"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47164" y="653534"/>
            <a:ext cx="3270447" cy="523220"/>
          </a:xfrm>
          <a:prstGeom prst="rect">
            <a:avLst/>
          </a:prstGeom>
          <a:noFill/>
        </p:spPr>
        <p:txBody>
          <a:bodyPr wrap="none" rtlCol="0">
            <a:spAutoFit/>
          </a:bodyPr>
          <a:lstStyle/>
          <a:p>
            <a:r>
              <a:rPr lang="en-US" sz="2800" b="1" dirty="0">
                <a:latin typeface="Book Antiqua" panose="02040602050305030304" pitchFamily="18" charset="0"/>
              </a:rPr>
              <a:t>R</a:t>
            </a:r>
            <a:r>
              <a:rPr lang="en-US" sz="2800" b="1" dirty="0" smtClean="0">
                <a:latin typeface="Book Antiqua" panose="02040602050305030304" pitchFamily="18" charset="0"/>
              </a:rPr>
              <a:t>egional Structure</a:t>
            </a:r>
            <a:endParaRPr lang="en-US" sz="2800" b="1" dirty="0">
              <a:latin typeface="Book Antiqua" panose="02040602050305030304" pitchFamily="18" charset="0"/>
            </a:endParaRPr>
          </a:p>
        </p:txBody>
      </p:sp>
    </p:spTree>
    <p:extLst>
      <p:ext uri="{BB962C8B-B14F-4D97-AF65-F5344CB8AC3E}">
        <p14:creationId xmlns:p14="http://schemas.microsoft.com/office/powerpoint/2010/main" val="2509245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4"/>
          <p:cNvSpPr txBox="1">
            <a:spLocks noChangeArrowheads="1"/>
          </p:cNvSpPr>
          <p:nvPr/>
        </p:nvSpPr>
        <p:spPr bwMode="auto">
          <a:xfrm>
            <a:off x="8534400" y="6019800"/>
            <a:ext cx="22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Narrow" pitchFamily="34" charset="0"/>
              </a:defRPr>
            </a:lvl1pPr>
            <a:lvl2pPr>
              <a:defRPr sz="2800">
                <a:solidFill>
                  <a:schemeClr val="tx1"/>
                </a:solidFill>
                <a:latin typeface="Arial Narrow" pitchFamily="34" charset="0"/>
              </a:defRPr>
            </a:lvl2pPr>
            <a:lvl3pPr>
              <a:defRPr sz="2400">
                <a:solidFill>
                  <a:schemeClr val="tx1"/>
                </a:solidFill>
                <a:latin typeface="Arial Narrow" pitchFamily="34" charset="0"/>
              </a:defRPr>
            </a:lvl3pPr>
            <a:lvl4pPr>
              <a:defRPr sz="2000">
                <a:solidFill>
                  <a:schemeClr val="tx1"/>
                </a:solidFill>
                <a:latin typeface="Arial Narrow" pitchFamily="34" charset="0"/>
              </a:defRPr>
            </a:lvl4pPr>
            <a:lvl5pPr>
              <a:defRPr sz="3200">
                <a:solidFill>
                  <a:schemeClr val="tx1"/>
                </a:solidFill>
                <a:latin typeface="Arial Narrow" pitchFamily="34" charset="0"/>
              </a:defRPr>
            </a:lvl5pPr>
            <a:lvl6pPr eaLnBrk="0" hangingPunct="0">
              <a:defRPr sz="3200">
                <a:solidFill>
                  <a:schemeClr val="tx1"/>
                </a:solidFill>
                <a:latin typeface="Arial Narrow" pitchFamily="34" charset="0"/>
              </a:defRPr>
            </a:lvl6pPr>
            <a:lvl7pPr eaLnBrk="0" hangingPunct="0">
              <a:defRPr sz="3200">
                <a:solidFill>
                  <a:schemeClr val="tx1"/>
                </a:solidFill>
                <a:latin typeface="Arial Narrow" pitchFamily="34" charset="0"/>
              </a:defRPr>
            </a:lvl7pPr>
            <a:lvl8pPr eaLnBrk="0" hangingPunct="0">
              <a:defRPr sz="3200">
                <a:solidFill>
                  <a:schemeClr val="tx1"/>
                </a:solidFill>
                <a:latin typeface="Arial Narrow" pitchFamily="34" charset="0"/>
              </a:defRPr>
            </a:lvl8pPr>
            <a:lvl9pPr eaLnBrk="0" hangingPunct="0">
              <a:defRPr sz="3200">
                <a:solidFill>
                  <a:schemeClr val="tx1"/>
                </a:solidFill>
                <a:latin typeface="Arial Narrow" pitchFamily="34" charset="0"/>
              </a:defRPr>
            </a:lvl9pPr>
          </a:lstStyle>
          <a:p>
            <a:pPr algn="l">
              <a:spcBef>
                <a:spcPct val="50000"/>
              </a:spcBef>
            </a:pPr>
            <a:r>
              <a:rPr lang="en-US" altLang="en-US" sz="1200">
                <a:solidFill>
                  <a:schemeClr val="bg1"/>
                </a:solidFill>
                <a:latin typeface="Arial" charset="0"/>
              </a:rPr>
              <a:t>6</a:t>
            </a:r>
          </a:p>
        </p:txBody>
      </p:sp>
      <p:pic>
        <p:nvPicPr>
          <p:cNvPr id="3" name="Picture 2"/>
          <p:cNvPicPr>
            <a:picLocks noChangeAspect="1"/>
          </p:cNvPicPr>
          <p:nvPr/>
        </p:nvPicPr>
        <p:blipFill rotWithShape="1">
          <a:blip r:embed="rId2"/>
          <a:srcRect b="11687"/>
          <a:stretch/>
        </p:blipFill>
        <p:spPr>
          <a:xfrm>
            <a:off x="2065986" y="257451"/>
            <a:ext cx="4800600" cy="5859263"/>
          </a:xfrm>
          <a:prstGeom prst="rect">
            <a:avLst/>
          </a:prstGeom>
        </p:spPr>
      </p:pic>
    </p:spTree>
    <p:extLst>
      <p:ext uri="{BB962C8B-B14F-4D97-AF65-F5344CB8AC3E}">
        <p14:creationId xmlns:p14="http://schemas.microsoft.com/office/powerpoint/2010/main" val="21716663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Model</a:t>
            </a:r>
            <a:endParaRPr lang="en-US" dirty="0"/>
          </a:p>
        </p:txBody>
      </p:sp>
      <p:graphicFrame>
        <p:nvGraphicFramePr>
          <p:cNvPr id="4" name="Content Placeholder 3"/>
          <p:cNvGraphicFramePr>
            <a:graphicFrameLocks noGrp="1"/>
          </p:cNvGraphicFramePr>
          <p:nvPr>
            <p:ph idx="1"/>
            <p:extLst/>
          </p:nvPr>
        </p:nvGraphicFramePr>
        <p:xfrm>
          <a:off x="1485900" y="1600200"/>
          <a:ext cx="6172200" cy="3408680"/>
        </p:xfrm>
        <a:graphic>
          <a:graphicData uri="http://schemas.openxmlformats.org/drawingml/2006/table">
            <a:tbl>
              <a:tblPr firstRow="1" bandRow="1">
                <a:tableStyleId>{5C22544A-7EE6-4342-B048-85BDC9FD1C3A}</a:tableStyleId>
              </a:tblPr>
              <a:tblGrid>
                <a:gridCol w="3086100"/>
                <a:gridCol w="3086100"/>
              </a:tblGrid>
              <a:tr h="370840">
                <a:tc>
                  <a:txBody>
                    <a:bodyPr/>
                    <a:lstStyle/>
                    <a:p>
                      <a:pPr algn="ctr"/>
                      <a:r>
                        <a:rPr lang="en-US" dirty="0" smtClean="0"/>
                        <a:t>Georgia One</a:t>
                      </a:r>
                    </a:p>
                    <a:p>
                      <a:pPr algn="ctr"/>
                      <a:r>
                        <a:rPr lang="en-US" dirty="0" smtClean="0"/>
                        <a:t>(Old</a:t>
                      </a:r>
                      <a:r>
                        <a:rPr lang="en-US" baseline="0" dirty="0" smtClean="0"/>
                        <a:t> Model)</a:t>
                      </a:r>
                      <a:endParaRPr lang="en-US" dirty="0"/>
                    </a:p>
                  </a:txBody>
                  <a:tcPr marL="68580" marR="68580"/>
                </a:tc>
                <a:tc>
                  <a:txBody>
                    <a:bodyPr/>
                    <a:lstStyle/>
                    <a:p>
                      <a:pPr algn="ctr"/>
                      <a:r>
                        <a:rPr lang="en-US" dirty="0" smtClean="0"/>
                        <a:t>One Caseworker, One Family</a:t>
                      </a:r>
                    </a:p>
                    <a:p>
                      <a:pPr algn="ctr"/>
                      <a:r>
                        <a:rPr lang="en-US" dirty="0" smtClean="0"/>
                        <a:t>(New Model)</a:t>
                      </a:r>
                      <a:endParaRPr lang="en-US" dirty="0"/>
                    </a:p>
                  </a:txBody>
                  <a:tcPr marL="68580" marR="68580"/>
                </a:tc>
              </a:tr>
              <a:tr h="370840">
                <a:tc>
                  <a:txBody>
                    <a:bodyPr/>
                    <a:lstStyle/>
                    <a:p>
                      <a:r>
                        <a:rPr lang="en-US" dirty="0" smtClean="0"/>
                        <a:t>Virtual Service</a:t>
                      </a:r>
                      <a:endParaRPr lang="en-US" dirty="0"/>
                    </a:p>
                  </a:txBody>
                  <a:tcPr marL="68580" marR="68580"/>
                </a:tc>
                <a:tc>
                  <a:txBody>
                    <a:bodyPr/>
                    <a:lstStyle/>
                    <a:p>
                      <a:r>
                        <a:rPr lang="en-US" dirty="0" smtClean="0"/>
                        <a:t>Local</a:t>
                      </a:r>
                      <a:r>
                        <a:rPr lang="en-US" baseline="0" dirty="0" smtClean="0"/>
                        <a:t> Service</a:t>
                      </a:r>
                      <a:endParaRPr lang="en-US" dirty="0"/>
                    </a:p>
                  </a:txBody>
                  <a:tcPr marL="68580" marR="68580"/>
                </a:tc>
              </a:tr>
              <a:tr h="370840">
                <a:tc>
                  <a:txBody>
                    <a:bodyPr/>
                    <a:lstStyle/>
                    <a:p>
                      <a:r>
                        <a:rPr lang="en-US" dirty="0" smtClean="0"/>
                        <a:t>Virtual Supervision</a:t>
                      </a:r>
                      <a:endParaRPr lang="en-US" dirty="0"/>
                    </a:p>
                  </a:txBody>
                  <a:tcPr marL="68580" marR="68580"/>
                </a:tc>
                <a:tc>
                  <a:txBody>
                    <a:bodyPr/>
                    <a:lstStyle/>
                    <a:p>
                      <a:r>
                        <a:rPr lang="en-US" dirty="0" smtClean="0"/>
                        <a:t>Geographic Supervision</a:t>
                      </a:r>
                      <a:endParaRPr lang="en-US" dirty="0"/>
                    </a:p>
                  </a:txBody>
                  <a:tcPr marL="68580" marR="68580"/>
                </a:tc>
              </a:tr>
              <a:tr h="370840">
                <a:tc>
                  <a:txBody>
                    <a:bodyPr/>
                    <a:lstStyle/>
                    <a:p>
                      <a:r>
                        <a:rPr lang="en-US" dirty="0" smtClean="0"/>
                        <a:t>Task-Based</a:t>
                      </a:r>
                      <a:r>
                        <a:rPr lang="en-US" baseline="0" dirty="0" smtClean="0"/>
                        <a:t> Work Assignments</a:t>
                      </a:r>
                      <a:endParaRPr lang="en-US" dirty="0"/>
                    </a:p>
                  </a:txBody>
                  <a:tcPr marL="68580" marR="68580"/>
                </a:tc>
                <a:tc>
                  <a:txBody>
                    <a:bodyPr/>
                    <a:lstStyle/>
                    <a:p>
                      <a:r>
                        <a:rPr lang="en-US" dirty="0" smtClean="0"/>
                        <a:t>Accountable for entire case</a:t>
                      </a:r>
                      <a:endParaRPr lang="en-US" dirty="0"/>
                    </a:p>
                  </a:txBody>
                  <a:tcPr marL="68580" marR="68580"/>
                </a:tc>
              </a:tr>
              <a:tr h="370840">
                <a:tc>
                  <a:txBody>
                    <a:bodyPr/>
                    <a:lstStyle/>
                    <a:p>
                      <a:r>
                        <a:rPr lang="en-US" baseline="0" dirty="0" smtClean="0"/>
                        <a:t>Call Center focused</a:t>
                      </a:r>
                      <a:endParaRPr lang="en-US" dirty="0"/>
                    </a:p>
                  </a:txBody>
                  <a:tcPr marL="68580" marR="68580"/>
                </a:tc>
                <a:tc>
                  <a:txBody>
                    <a:bodyPr/>
                    <a:lstStyle/>
                    <a:p>
                      <a:r>
                        <a:rPr lang="en-US" baseline="0" dirty="0" smtClean="0"/>
                        <a:t>County based service</a:t>
                      </a:r>
                      <a:endParaRPr lang="en-US" dirty="0"/>
                    </a:p>
                  </a:txBody>
                  <a:tcPr marL="68580" marR="68580"/>
                </a:tc>
              </a:tr>
              <a:tr h="370840">
                <a:tc>
                  <a:txBody>
                    <a:bodyPr/>
                    <a:lstStyle/>
                    <a:p>
                      <a:r>
                        <a:rPr lang="en-US" dirty="0" smtClean="0"/>
                        <a:t>Statewide work sharing</a:t>
                      </a:r>
                      <a:endParaRPr lang="en-US" dirty="0"/>
                    </a:p>
                  </a:txBody>
                  <a:tcPr marL="68580" marR="68580"/>
                </a:tc>
                <a:tc>
                  <a:txBody>
                    <a:bodyPr/>
                    <a:lstStyle/>
                    <a:p>
                      <a:r>
                        <a:rPr lang="en-US" dirty="0" smtClean="0"/>
                        <a:t>Individual</a:t>
                      </a:r>
                      <a:r>
                        <a:rPr lang="en-US" baseline="0" dirty="0" smtClean="0"/>
                        <a:t> SUCCESS caseloads</a:t>
                      </a:r>
                      <a:endParaRPr lang="en-US" dirty="0"/>
                    </a:p>
                  </a:txBody>
                  <a:tcPr marL="68580" marR="68580"/>
                </a:tc>
              </a:tr>
              <a:tr h="370840">
                <a:tc>
                  <a:txBody>
                    <a:bodyPr/>
                    <a:lstStyle/>
                    <a:p>
                      <a:r>
                        <a:rPr lang="en-US" dirty="0" smtClean="0"/>
                        <a:t>No</a:t>
                      </a:r>
                      <a:r>
                        <a:rPr lang="en-US" baseline="0" dirty="0" smtClean="0"/>
                        <a:t> one person responsible for case</a:t>
                      </a:r>
                      <a:endParaRPr lang="en-US" dirty="0"/>
                    </a:p>
                  </a:txBody>
                  <a:tcPr marL="68580" marR="6858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Each</a:t>
                      </a:r>
                      <a:r>
                        <a:rPr lang="en-US" baseline="0" dirty="0" smtClean="0"/>
                        <a:t> Customer will have a local Case Manager</a:t>
                      </a:r>
                      <a:endParaRPr lang="en-US" dirty="0" smtClean="0"/>
                    </a:p>
                    <a:p>
                      <a:endParaRPr lang="en-US" dirty="0"/>
                    </a:p>
                  </a:txBody>
                  <a:tcPr marL="68580" marR="68580"/>
                </a:tc>
              </a:tr>
            </a:tbl>
          </a:graphicData>
        </a:graphic>
      </p:graphicFrame>
    </p:spTree>
    <p:extLst>
      <p:ext uri="{BB962C8B-B14F-4D97-AF65-F5344CB8AC3E}">
        <p14:creationId xmlns:p14="http://schemas.microsoft.com/office/powerpoint/2010/main" val="238449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4525" y="762000"/>
            <a:ext cx="5429250" cy="609600"/>
          </a:xfrm>
        </p:spPr>
        <p:txBody>
          <a:bodyPr>
            <a:normAutofit fontScale="90000"/>
          </a:bodyPr>
          <a:lstStyle/>
          <a:p>
            <a:r>
              <a:rPr lang="en-US" dirty="0" smtClean="0"/>
              <a:t>QC Standard of Promptness</a:t>
            </a:r>
            <a:br>
              <a:rPr lang="en-US" dirty="0" smtClean="0"/>
            </a:br>
            <a:r>
              <a:rPr lang="en-US" dirty="0" smtClean="0"/>
              <a:t>2011-2015</a:t>
            </a:r>
            <a:endParaRPr lang="en-US" dirty="0"/>
          </a:p>
        </p:txBody>
      </p:sp>
      <p:graphicFrame>
        <p:nvGraphicFramePr>
          <p:cNvPr id="4" name="Chart 3"/>
          <p:cNvGraphicFramePr/>
          <p:nvPr>
            <p:extLst>
              <p:ext uri="{D42A27DB-BD31-4B8C-83A1-F6EECF244321}">
                <p14:modId xmlns:p14="http://schemas.microsoft.com/office/powerpoint/2010/main" val="1608720141"/>
              </p:ext>
            </p:extLst>
          </p:nvPr>
        </p:nvGraphicFramePr>
        <p:xfrm>
          <a:off x="1667435" y="2086739"/>
          <a:ext cx="6347011" cy="35236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8161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1853"/>
            <a:ext cx="8229600" cy="1143000"/>
          </a:xfrm>
        </p:spPr>
        <p:txBody>
          <a:bodyPr/>
          <a:lstStyle/>
          <a:p>
            <a:r>
              <a:rPr lang="en-US" dirty="0" smtClean="0"/>
              <a:t>QC Error Rates FFY2011-2015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086092"/>
              </p:ext>
            </p:extLst>
          </p:nvPr>
        </p:nvGraphicFramePr>
        <p:xfrm>
          <a:off x="1742636" y="1572067"/>
          <a:ext cx="6180992" cy="368925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990014" y="5415746"/>
            <a:ext cx="6552028" cy="369332"/>
          </a:xfrm>
          <a:prstGeom prst="rect">
            <a:avLst/>
          </a:prstGeom>
          <a:noFill/>
        </p:spPr>
        <p:txBody>
          <a:bodyPr wrap="square" rtlCol="0">
            <a:spAutoFit/>
          </a:bodyPr>
          <a:lstStyle/>
          <a:p>
            <a:pPr algn="ctr"/>
            <a:r>
              <a:rPr lang="en-US" dirty="0" smtClean="0"/>
              <a:t>*FFY 2015 data represents a partial year (October 2014 - June 2015)</a:t>
            </a:r>
            <a:endParaRPr lang="en-US" dirty="0"/>
          </a:p>
        </p:txBody>
      </p:sp>
    </p:spTree>
    <p:extLst>
      <p:ext uri="{BB962C8B-B14F-4D97-AF65-F5344CB8AC3E}">
        <p14:creationId xmlns:p14="http://schemas.microsoft.com/office/powerpoint/2010/main" val="237553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OFI Customer Contact Center</a:t>
            </a:r>
            <a:endParaRPr lang="en-US" dirty="0"/>
          </a:p>
        </p:txBody>
      </p:sp>
      <p:sp>
        <p:nvSpPr>
          <p:cNvPr id="3" name="Content Placeholder 2"/>
          <p:cNvSpPr>
            <a:spLocks noGrp="1"/>
          </p:cNvSpPr>
          <p:nvPr>
            <p:ph idx="1"/>
          </p:nvPr>
        </p:nvSpPr>
        <p:spPr>
          <a:xfrm>
            <a:off x="457200" y="1417639"/>
            <a:ext cx="8229600" cy="4525963"/>
          </a:xfrm>
        </p:spPr>
        <p:txBody>
          <a:bodyPr>
            <a:normAutofit fontScale="92500"/>
          </a:bodyPr>
          <a:lstStyle/>
          <a:p>
            <a:pPr marL="0" indent="0">
              <a:buNone/>
            </a:pPr>
            <a:r>
              <a:rPr lang="en-US" dirty="0"/>
              <a:t>Interviews are no longer being handled by the Customer Change </a:t>
            </a:r>
            <a:r>
              <a:rPr lang="en-US" dirty="0" smtClean="0"/>
              <a:t>Center Agents.</a:t>
            </a:r>
          </a:p>
          <a:p>
            <a:pPr marL="0" indent="0">
              <a:buNone/>
            </a:pPr>
            <a:endParaRPr lang="en-US" dirty="0"/>
          </a:p>
          <a:p>
            <a:pPr marL="0" indent="0">
              <a:buNone/>
            </a:pPr>
            <a:r>
              <a:rPr lang="en-US" dirty="0" smtClean="0"/>
              <a:t>Customer Contact Center Agents now focused on:</a:t>
            </a:r>
          </a:p>
          <a:p>
            <a:pPr marL="1371600" indent="61913"/>
            <a:r>
              <a:rPr lang="en-US" dirty="0" smtClean="0"/>
              <a:t>		Changes</a:t>
            </a:r>
          </a:p>
          <a:p>
            <a:pPr marL="1371600" indent="61913"/>
            <a:r>
              <a:rPr lang="en-US" dirty="0" smtClean="0"/>
              <a:t>         General Inquiry Calls</a:t>
            </a:r>
          </a:p>
          <a:p>
            <a:pPr marL="1371600" indent="61913"/>
            <a:endParaRPr lang="en-US" dirty="0" smtClean="0"/>
          </a:p>
          <a:p>
            <a:pPr marL="0" indent="0">
              <a:buNone/>
            </a:pPr>
            <a:r>
              <a:rPr lang="en-US" dirty="0" smtClean="0"/>
              <a:t>IVR Self-Service Options are still available</a:t>
            </a:r>
          </a:p>
          <a:p>
            <a:pPr marL="0" indent="0" algn="ctr">
              <a:buNone/>
            </a:pPr>
            <a:endParaRPr lang="en-US" b="1" dirty="0" smtClean="0"/>
          </a:p>
        </p:txBody>
      </p:sp>
    </p:spTree>
    <p:extLst>
      <p:ext uri="{BB962C8B-B14F-4D97-AF65-F5344CB8AC3E}">
        <p14:creationId xmlns:p14="http://schemas.microsoft.com/office/powerpoint/2010/main" val="942622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OFI Customer Contact Center</a:t>
            </a:r>
            <a:endParaRPr lang="en-US" dirty="0"/>
          </a:p>
        </p:txBody>
      </p:sp>
      <p:sp>
        <p:nvSpPr>
          <p:cNvPr id="3" name="Content Placeholder 2"/>
          <p:cNvSpPr>
            <a:spLocks noGrp="1"/>
          </p:cNvSpPr>
          <p:nvPr>
            <p:ph idx="1"/>
          </p:nvPr>
        </p:nvSpPr>
        <p:spPr>
          <a:xfrm>
            <a:off x="457200" y="1417638"/>
            <a:ext cx="8229600" cy="4525963"/>
          </a:xfrm>
        </p:spPr>
        <p:txBody>
          <a:bodyPr>
            <a:normAutofit fontScale="92500" lnSpcReduction="10000"/>
          </a:bodyPr>
          <a:lstStyle/>
          <a:p>
            <a:pPr lvl="0"/>
            <a:r>
              <a:rPr lang="en-US" dirty="0" smtClean="0"/>
              <a:t>Customers are given their caseworker’s direct phone line.</a:t>
            </a:r>
            <a:endParaRPr lang="en-US" dirty="0"/>
          </a:p>
          <a:p>
            <a:pPr lvl="0"/>
            <a:r>
              <a:rPr lang="en-US" dirty="0" smtClean="0"/>
              <a:t>IVR Routing </a:t>
            </a:r>
            <a:r>
              <a:rPr lang="en-US" dirty="0"/>
              <a:t>to Caseworker </a:t>
            </a:r>
            <a:r>
              <a:rPr lang="en-US" dirty="0" smtClean="0"/>
              <a:t>– customers that </a:t>
            </a:r>
            <a:r>
              <a:rPr lang="en-US" dirty="0"/>
              <a:t>call the 877 number </a:t>
            </a:r>
            <a:r>
              <a:rPr lang="en-US" dirty="0" smtClean="0"/>
              <a:t>are automatically </a:t>
            </a:r>
            <a:r>
              <a:rPr lang="en-US" dirty="0"/>
              <a:t>routed to their caseworker for an </a:t>
            </a:r>
            <a:r>
              <a:rPr lang="en-US" dirty="0" smtClean="0"/>
              <a:t>interview </a:t>
            </a:r>
            <a:r>
              <a:rPr lang="en-US" dirty="0"/>
              <a:t>if they have an appointment.</a:t>
            </a:r>
          </a:p>
          <a:p>
            <a:r>
              <a:rPr lang="en-US" dirty="0" err="1" smtClean="0"/>
              <a:t>Robo</a:t>
            </a:r>
            <a:r>
              <a:rPr lang="en-US" dirty="0" smtClean="0"/>
              <a:t>-Calls</a:t>
            </a:r>
            <a:r>
              <a:rPr lang="en-US" dirty="0"/>
              <a:t>.  </a:t>
            </a:r>
            <a:r>
              <a:rPr lang="en-US" dirty="0" smtClean="0"/>
              <a:t>Outbound calls </a:t>
            </a:r>
            <a:r>
              <a:rPr lang="en-US" dirty="0"/>
              <a:t>remind customers of their appointment times.  This helps the agency with timeliness and provides customers with a 1-2 day notification</a:t>
            </a:r>
          </a:p>
        </p:txBody>
      </p:sp>
    </p:spTree>
    <p:extLst>
      <p:ext uri="{BB962C8B-B14F-4D97-AF65-F5344CB8AC3E}">
        <p14:creationId xmlns:p14="http://schemas.microsoft.com/office/powerpoint/2010/main" val="42805569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441</Words>
  <Application>Microsoft Office PowerPoint</Application>
  <PresentationFormat>On-screen Show (4:3)</PresentationFormat>
  <Paragraphs>107</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Book Antiqua</vt:lpstr>
      <vt:lpstr>Calibri</vt:lpstr>
      <vt:lpstr>Times New Roman</vt:lpstr>
      <vt:lpstr>Wingdings</vt:lpstr>
      <vt:lpstr>Office Theme</vt:lpstr>
      <vt:lpstr>PowerPoint Presentation</vt:lpstr>
      <vt:lpstr>PowerPoint Presentation</vt:lpstr>
      <vt:lpstr>PowerPoint Presentation</vt:lpstr>
      <vt:lpstr>PowerPoint Presentation</vt:lpstr>
      <vt:lpstr>Practice Model</vt:lpstr>
      <vt:lpstr>QC Standard of Promptness 2011-2015</vt:lpstr>
      <vt:lpstr>QC Error Rates FFY2011-2015 </vt:lpstr>
      <vt:lpstr>OFI Customer Contact Center</vt:lpstr>
      <vt:lpstr>OFI Customer Contact Center</vt:lpstr>
      <vt:lpstr>Call Center Wait Times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Tahni Segars</dc:creator>
  <cp:lastModifiedBy>Reese, Stefanie</cp:lastModifiedBy>
  <cp:revision>14</cp:revision>
  <cp:lastPrinted>2015-10-21T14:08:20Z</cp:lastPrinted>
  <dcterms:created xsi:type="dcterms:W3CDTF">2015-09-14T05:34:55Z</dcterms:created>
  <dcterms:modified xsi:type="dcterms:W3CDTF">2015-10-21T14:09:02Z</dcterms:modified>
</cp:coreProperties>
</file>