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4"/>
  </p:sldMasterIdLst>
  <p:notesMasterIdLst>
    <p:notesMasterId r:id="rId23"/>
  </p:notesMasterIdLst>
  <p:handoutMasterIdLst>
    <p:handoutMasterId r:id="rId24"/>
  </p:handoutMasterIdLst>
  <p:sldIdLst>
    <p:sldId id="649" r:id="rId5"/>
    <p:sldId id="615" r:id="rId6"/>
    <p:sldId id="637" r:id="rId7"/>
    <p:sldId id="633" r:id="rId8"/>
    <p:sldId id="638" r:id="rId9"/>
    <p:sldId id="632" r:id="rId10"/>
    <p:sldId id="642" r:id="rId11"/>
    <p:sldId id="643" r:id="rId12"/>
    <p:sldId id="639" r:id="rId13"/>
    <p:sldId id="625" r:id="rId14"/>
    <p:sldId id="644" r:id="rId15"/>
    <p:sldId id="645" r:id="rId16"/>
    <p:sldId id="648" r:id="rId17"/>
    <p:sldId id="647" r:id="rId18"/>
    <p:sldId id="626" r:id="rId19"/>
    <p:sldId id="640" r:id="rId20"/>
    <p:sldId id="620" r:id="rId21"/>
    <p:sldId id="608" r:id="rId22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41731"/>
    <a:srgbClr val="168AB6"/>
    <a:srgbClr val="1B144E"/>
    <a:srgbClr val="FFFFFF"/>
    <a:srgbClr val="4CA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1473" autoAdjust="0"/>
  </p:normalViewPr>
  <p:slideViewPr>
    <p:cSldViewPr snapToGrid="0" snapToObjects="1">
      <p:cViewPr>
        <p:scale>
          <a:sx n="105" d="100"/>
          <a:sy n="105" d="100"/>
        </p:scale>
        <p:origin x="-13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769C7-1BE8-D943-9285-9FF12EA621D9}" type="datetimeFigureOut">
              <a:rPr lang="en-US" smtClean="0"/>
              <a:t>8/22/16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E4926-E2E7-134C-9784-4D8783F405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234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2C37E5-6308-4F7A-8452-B6FFBFEB3561}" type="datetimeFigureOut">
              <a:rPr lang="en-US" smtClean="0"/>
              <a:t>8/22/16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0BC01F3-F991-485A-8650-C32CA8B2A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10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6106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A557-204C-4A03-A436-8B15E0F0DE1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5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BC83-C2F8-E446-98A8-67FCE7A865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7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C7820-0249-984C-82EC-5D931FACD7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2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2913B-75B6-FF46-9C39-90B05F66EB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1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466B-1922-E441-9A3A-EF6A21168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2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EAB4-566F-154D-B62F-D07224BA1A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6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E939B-75BE-8E4E-9073-5435CA7767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8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9DB3-68CB-CC4E-BE6C-62AB140F47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7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0FE9C-2762-1C4D-97D2-1F494BA55E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2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D99BC-5516-6046-8B32-FE62DD3629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6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57F-6A40-5F42-BEAA-4858049133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8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A481-3EEE-D546-8B26-C8D7C779D1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1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950E5-E957-5643-9EA8-CD90CC23B3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8/22/16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2A879-9BE2-FA44-967D-211E21E79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7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66"/>
          <p:cNvSpPr txBox="1">
            <a:spLocks noChangeArrowheads="1"/>
          </p:cNvSpPr>
          <p:nvPr/>
        </p:nvSpPr>
        <p:spPr bwMode="auto">
          <a:xfrm>
            <a:off x="775931" y="2621963"/>
            <a:ext cx="7796212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4CAFD8"/>
                </a:solidFill>
                <a:latin typeface="Helvetica Neue Medium"/>
                <a:cs typeface="Helvetica Neue Medium"/>
              </a:rPr>
              <a:t>Division of Family and Children Services</a:t>
            </a: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4CAFD8"/>
                </a:solidFill>
                <a:latin typeface="Helvetica Neue Medium"/>
                <a:cs typeface="Helvetica Neue Medium"/>
              </a:rPr>
              <a:t>Office of Child Welfare for the DHS Board Meeting</a:t>
            </a:r>
          </a:p>
          <a:p>
            <a:pPr algn="ctr">
              <a:spcAft>
                <a:spcPct val="25000"/>
              </a:spcAft>
            </a:pPr>
            <a:endParaRPr lang="en-US" sz="2000" dirty="0" smtClean="0">
              <a:solidFill>
                <a:srgbClr val="4CAFD8"/>
              </a:solidFill>
              <a:latin typeface="Arial Narrow" pitchFamily="34" charset="0"/>
            </a:endParaRPr>
          </a:p>
          <a:p>
            <a:pPr algn="ctr">
              <a:spcAft>
                <a:spcPct val="2500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 Narrow" pitchFamily="34" charset="0"/>
              </a:rPr>
              <a:t>Virginia Pryor  </a:t>
            </a:r>
          </a:p>
          <a:p>
            <a:pPr algn="ctr">
              <a:spcAft>
                <a:spcPct val="2500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 Narrow" pitchFamily="34" charset="0"/>
              </a:rPr>
              <a:t>Deputy Division Director Child Welfare</a:t>
            </a:r>
          </a:p>
          <a:p>
            <a:pPr algn="ctr">
              <a:spcAft>
                <a:spcPct val="25000"/>
              </a:spcAft>
            </a:pPr>
            <a:endParaRPr lang="en-US" sz="1600" b="1" i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algn="ctr">
              <a:spcAft>
                <a:spcPct val="25000"/>
              </a:spcAft>
            </a:pPr>
            <a:endParaRPr lang="en-US" sz="2000" b="1" i="1" dirty="0" smtClean="0">
              <a:solidFill>
                <a:srgbClr val="4CAFD8"/>
              </a:solidFill>
              <a:latin typeface="Arial Narrow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538" y="8288200"/>
            <a:ext cx="9395538" cy="8206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3868" y="7560113"/>
            <a:ext cx="6159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Division of Family &amp; Children Services</a:t>
            </a:r>
            <a:endParaRPr lang="en-US" sz="28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769" y="7417723"/>
            <a:ext cx="901700" cy="665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2828" y="5933158"/>
            <a:ext cx="6450441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ct val="25000"/>
              </a:spcAft>
            </a:pPr>
            <a:r>
              <a:rPr lang="en-US" sz="1400" spc="300" dirty="0">
                <a:solidFill>
                  <a:schemeClr val="bg1"/>
                </a:solidFill>
                <a:latin typeface="Arial Narrow" pitchFamily="34" charset="0"/>
              </a:rPr>
              <a:t>Safe Children.  Strengthened Families. Stronger Communities</a:t>
            </a:r>
          </a:p>
          <a:p>
            <a:pPr algn="ctr">
              <a:spcAft>
                <a:spcPct val="25000"/>
              </a:spcAft>
            </a:pPr>
            <a:endParaRPr lang="en-US" sz="1400" spc="300" dirty="0">
              <a:solidFill>
                <a:srgbClr val="4CAFD8"/>
              </a:solidFill>
              <a:latin typeface="Arial Narrow" pitchFamily="34" charset="0"/>
            </a:endParaRPr>
          </a:p>
          <a:p>
            <a:endParaRPr lang="en-US" sz="1400" spc="300" dirty="0"/>
          </a:p>
        </p:txBody>
      </p:sp>
    </p:spTree>
    <p:extLst>
      <p:ext uri="{BB962C8B-B14F-4D97-AF65-F5344CB8AC3E}">
        <p14:creationId xmlns:p14="http://schemas.microsoft.com/office/powerpoint/2010/main" val="120050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65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6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2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4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50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12559" y="5567670"/>
            <a:ext cx="341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Museo 500"/>
                <a:cs typeface="Museo 500"/>
              </a:rPr>
              <a:t>23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0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9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11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3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1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95" r="1869"/>
          <a:stretch/>
        </p:blipFill>
        <p:spPr>
          <a:xfrm>
            <a:off x="0" y="-1"/>
            <a:ext cx="9144000" cy="6192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0" y="5729196"/>
            <a:ext cx="2794000" cy="271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5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92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5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7322"/>
            <a:ext cx="8229600" cy="26540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smtClean="0">
                <a:ln w="0"/>
                <a:solidFill>
                  <a:srgbClr val="168AB6"/>
                </a:solidFill>
                <a:latin typeface="Helvetica"/>
                <a:cs typeface="Helvetica"/>
              </a:rPr>
              <a:t>Questions?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1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12184" y="6356351"/>
            <a:ext cx="2839822" cy="365125"/>
          </a:xfrm>
        </p:spPr>
        <p:txBody>
          <a:bodyPr/>
          <a:lstStyle/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4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840" y="1557403"/>
            <a:ext cx="8393571" cy="2659000"/>
          </a:xfrm>
        </p:spPr>
        <p:txBody>
          <a:bodyPr>
            <a:noAutofit/>
          </a:bodyPr>
          <a:lstStyle/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Increased staffing and expertise – Child Welfare and Family Independence</a:t>
            </a:r>
          </a:p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Research-based caseload ratios</a:t>
            </a:r>
          </a:p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Mentoring for supervisors</a:t>
            </a:r>
          </a:p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Improved compensation – based on proven competency</a:t>
            </a:r>
          </a:p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Development of a career path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40" y="324041"/>
            <a:ext cx="5557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41731"/>
                </a:solidFill>
                <a:latin typeface="Helvetica Neue"/>
                <a:cs typeface="Helvetica Neue"/>
              </a:rPr>
              <a:t>THE BLUEPRINT </a:t>
            </a:r>
            <a:r>
              <a:rPr lang="en-US" sz="2800" b="1" dirty="0" smtClean="0">
                <a:solidFill>
                  <a:srgbClr val="168AB6"/>
                </a:solidFill>
                <a:latin typeface="Helvetica Neue"/>
                <a:cs typeface="Helvetica Neue"/>
              </a:rPr>
              <a:t>FOR CHANGE</a:t>
            </a:r>
          </a:p>
          <a:p>
            <a:r>
              <a:rPr lang="en-US" sz="2000" dirty="0">
                <a:solidFill>
                  <a:srgbClr val="168AB6"/>
                </a:solidFill>
                <a:latin typeface="Helvetica Neue"/>
                <a:cs typeface="Helvetica Neue"/>
              </a:rPr>
              <a:t>Robust Workforce Development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5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1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Adoption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of a practice model that will serve as the foundation to keep kids safe and strengthen families </a:t>
            </a:r>
          </a:p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Inclusion of guiding principles, vision and mission statement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740" y="324041"/>
            <a:ext cx="5557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41731"/>
                </a:solidFill>
                <a:latin typeface="Helvetica Neue"/>
                <a:cs typeface="Helvetica Neue"/>
              </a:rPr>
              <a:t>THE BLUEPRINT </a:t>
            </a:r>
            <a:r>
              <a:rPr lang="en-US" sz="2800" b="1" dirty="0" smtClean="0">
                <a:solidFill>
                  <a:srgbClr val="168AB6"/>
                </a:solidFill>
                <a:latin typeface="Helvetica Neue"/>
                <a:cs typeface="Helvetica Neue"/>
              </a:rPr>
              <a:t>FOR CHANGE</a:t>
            </a:r>
          </a:p>
          <a:p>
            <a:r>
              <a:rPr lang="en-US" sz="2000" dirty="0" smtClean="0">
                <a:solidFill>
                  <a:srgbClr val="168AB6"/>
                </a:solidFill>
                <a:latin typeface="Helvetica Neue"/>
                <a:cs typeface="Helvetica Neue"/>
              </a:rPr>
              <a:t>Practice Model</a:t>
            </a:r>
            <a:endParaRPr lang="en-US" sz="2000" dirty="0">
              <a:solidFill>
                <a:srgbClr val="168AB6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09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14" y="1424712"/>
            <a:ext cx="8229600" cy="4525963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Creation of advisory boards at state, regional and local levels</a:t>
            </a:r>
          </a:p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Organized “roadshows” to engage the public, local stakeholders and media</a:t>
            </a:r>
          </a:p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Build consensus and collaboration among partners, staff, and 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stakeholders</a:t>
            </a:r>
          </a:p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Division Branding Initiative</a:t>
            </a:r>
            <a:endParaRPr lang="en-US" sz="2400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740" y="324041"/>
            <a:ext cx="5557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41731"/>
                </a:solidFill>
                <a:latin typeface="Helvetica Neue"/>
                <a:cs typeface="Helvetica Neue"/>
              </a:rPr>
              <a:t>THE BLUEPRINT </a:t>
            </a:r>
            <a:r>
              <a:rPr lang="en-US" sz="2800" b="1" dirty="0" smtClean="0">
                <a:solidFill>
                  <a:srgbClr val="168AB6"/>
                </a:solidFill>
                <a:latin typeface="Helvetica Neue"/>
                <a:cs typeface="Helvetica Neue"/>
              </a:rPr>
              <a:t>FOR CHANGE</a:t>
            </a:r>
          </a:p>
          <a:p>
            <a:r>
              <a:rPr lang="en-US" sz="2000" dirty="0" smtClean="0">
                <a:solidFill>
                  <a:srgbClr val="168AB6"/>
                </a:solidFill>
                <a:latin typeface="Helvetica Neue"/>
                <a:cs typeface="Helvetica Neue"/>
              </a:rPr>
              <a:t>Constituent Engagement</a:t>
            </a:r>
            <a:endParaRPr lang="en-US" sz="2000" dirty="0">
              <a:solidFill>
                <a:srgbClr val="168AB6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3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0" y="1"/>
            <a:ext cx="9143999" cy="66436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3576"/>
            <a:ext cx="8382000" cy="4672263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20000"/>
              </a:lnSpc>
              <a:buClr>
                <a:srgbClr val="4CAFD8"/>
              </a:buClr>
              <a:buSzPct val="125000"/>
              <a:buFont typeface="Wingdings" charset="2"/>
              <a:buChar char="²"/>
            </a:pPr>
            <a:r>
              <a:rPr lang="en-US" sz="2400" dirty="0" smtClean="0">
                <a:solidFill>
                  <a:srgbClr val="000000"/>
                </a:solidFill>
                <a:latin typeface="Helvetica Neue"/>
                <a:cs typeface="Helvetica Neue"/>
              </a:rPr>
              <a:t>Branding initiative - </a:t>
            </a:r>
            <a:r>
              <a:rPr lang="en-US" sz="2400" b="1" i="1" dirty="0" smtClean="0">
                <a:solidFill>
                  <a:srgbClr val="168AB6"/>
                </a:solidFill>
                <a:latin typeface="Helvetica Neue"/>
                <a:cs typeface="Helvetica Neue"/>
              </a:rPr>
              <a:t>#iamtheblueprint</a:t>
            </a:r>
          </a:p>
          <a:p>
            <a:pPr lvl="1">
              <a:lnSpc>
                <a:spcPct val="120000"/>
              </a:lnSpc>
              <a:buClr>
                <a:srgbClr val="4CAFD8"/>
              </a:buClr>
              <a:buFont typeface="Wingdings" charset="2"/>
              <a:buChar char="§"/>
            </a:pPr>
            <a:r>
              <a:rPr lang="en-US" sz="2400" dirty="0" smtClean="0">
                <a:latin typeface="Helvetica Neue"/>
                <a:cs typeface="Helvetica Neue"/>
              </a:rPr>
              <a:t>Purpose: to shape and define the child welfare narrative both internally and externally</a:t>
            </a:r>
          </a:p>
          <a:p>
            <a:pPr lvl="1">
              <a:lnSpc>
                <a:spcPct val="120000"/>
              </a:lnSpc>
              <a:buClr>
                <a:srgbClr val="4CAFD8"/>
              </a:buClr>
              <a:buFont typeface="Wingdings" charset="2"/>
              <a:buChar char="§"/>
            </a:pPr>
            <a:r>
              <a:rPr lang="en-US" sz="2400" dirty="0" smtClean="0">
                <a:latin typeface="Helvetica Neue"/>
                <a:cs typeface="Helvetica Neue"/>
              </a:rPr>
              <a:t>Branding the Blueprint through storytelling – the “why”</a:t>
            </a:r>
          </a:p>
          <a:p>
            <a:pPr lvl="1">
              <a:lnSpc>
                <a:spcPct val="120000"/>
              </a:lnSpc>
              <a:buClr>
                <a:srgbClr val="4CAFD8"/>
              </a:buClr>
              <a:buFont typeface="Wingdings" charset="2"/>
              <a:buChar char="§"/>
            </a:pPr>
            <a:r>
              <a:rPr lang="en-US" sz="2400" dirty="0" smtClean="0">
                <a:latin typeface="Helvetica Neue"/>
                <a:cs typeface="Helvetica Neue"/>
              </a:rPr>
              <a:t>Video shoots with Division staff and WE Creative Services</a:t>
            </a:r>
          </a:p>
          <a:p>
            <a:pPr lvl="1">
              <a:lnSpc>
                <a:spcPct val="120000"/>
              </a:lnSpc>
              <a:buClr>
                <a:srgbClr val="4CAFD8"/>
              </a:buClr>
              <a:buFont typeface="Wingdings" charset="2"/>
              <a:buChar char="§"/>
            </a:pPr>
            <a:r>
              <a:rPr lang="en-US" sz="2400" dirty="0" smtClean="0">
                <a:latin typeface="Helvetica Neue"/>
                <a:cs typeface="Helvetica Neue"/>
              </a:rPr>
              <a:t>Future opportunities for providers and stakeholders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740" y="324041"/>
            <a:ext cx="5557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41731"/>
                </a:solidFill>
                <a:latin typeface="Helvetica Neue"/>
                <a:cs typeface="Helvetica Neue"/>
              </a:rPr>
              <a:t>THE BLUEPRINT </a:t>
            </a:r>
            <a:r>
              <a:rPr lang="en-US" sz="2800" b="1" dirty="0" smtClean="0">
                <a:solidFill>
                  <a:srgbClr val="168AB6"/>
                </a:solidFill>
                <a:latin typeface="Helvetica Neue"/>
                <a:cs typeface="Helvetica Neue"/>
              </a:rPr>
              <a:t>FOR CHANGE</a:t>
            </a:r>
          </a:p>
          <a:p>
            <a:r>
              <a:rPr lang="en-US" sz="2000" dirty="0" smtClean="0">
                <a:solidFill>
                  <a:srgbClr val="168AB6"/>
                </a:solidFill>
                <a:latin typeface="Helvetica Neue"/>
                <a:cs typeface="Helvetica Neue"/>
              </a:rPr>
              <a:t>Constituent Engagement</a:t>
            </a:r>
            <a:endParaRPr lang="en-US" sz="2000" dirty="0">
              <a:solidFill>
                <a:srgbClr val="168AB6"/>
              </a:solidFill>
              <a:latin typeface="Helvetica Neue"/>
              <a:cs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6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-32050"/>
            <a:ext cx="9144000" cy="66704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740" y="324041"/>
            <a:ext cx="5096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41731"/>
                </a:solidFill>
                <a:latin typeface="Helvetica Neue"/>
                <a:cs typeface="Helvetica Neue"/>
              </a:rPr>
              <a:t>BRANDING THE </a:t>
            </a:r>
            <a:r>
              <a:rPr lang="en-US" sz="2800" b="1" dirty="0" smtClean="0">
                <a:solidFill>
                  <a:srgbClr val="168AB6"/>
                </a:solidFill>
                <a:latin typeface="Helvetica Neue"/>
                <a:cs typeface="Helvetica Neue"/>
              </a:rPr>
              <a:t>BLUEPRINT</a:t>
            </a:r>
          </a:p>
          <a:p>
            <a:r>
              <a:rPr lang="en-US" sz="2000" dirty="0" smtClean="0">
                <a:solidFill>
                  <a:srgbClr val="168AB6"/>
                </a:solidFill>
                <a:latin typeface="Helvetica Neue"/>
                <a:cs typeface="Helvetica Neue"/>
              </a:rPr>
              <a:t>Why Brand?</a:t>
            </a:r>
            <a:endParaRPr lang="en-US" sz="2000" dirty="0">
              <a:solidFill>
                <a:srgbClr val="168AB6"/>
              </a:solidFill>
              <a:latin typeface="Helvetica Neue"/>
              <a:cs typeface="Helvetica Neue"/>
            </a:endParaRPr>
          </a:p>
        </p:txBody>
      </p:sp>
      <p:graphicFrame>
        <p:nvGraphicFramePr>
          <p:cNvPr id="9" name="Table 182"/>
          <p:cNvGraphicFramePr/>
          <p:nvPr>
            <p:extLst>
              <p:ext uri="{D42A27DB-BD31-4B8C-83A1-F6EECF244321}">
                <p14:modId xmlns:p14="http://schemas.microsoft.com/office/powerpoint/2010/main" val="2501356439"/>
              </p:ext>
            </p:extLst>
          </p:nvPr>
        </p:nvGraphicFramePr>
        <p:xfrm>
          <a:off x="456585" y="1277607"/>
          <a:ext cx="8328073" cy="4654492"/>
        </p:xfrm>
        <a:graphic>
          <a:graphicData uri="http://schemas.openxmlformats.org/drawingml/2006/table">
            <a:tbl>
              <a:tblPr firstRow="1" bandRow="1"/>
              <a:tblGrid>
                <a:gridCol w="4180025"/>
                <a:gridCol w="317916"/>
                <a:gridCol w="3830132"/>
              </a:tblGrid>
              <a:tr h="38272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i="0" dirty="0">
                          <a:solidFill>
                            <a:srgbClr val="FFFFFF"/>
                          </a:solidFill>
                          <a:latin typeface="Helvetica Neue"/>
                          <a:ea typeface="Museo 300 Regular"/>
                          <a:cs typeface="Helvetica Neue"/>
                          <a:sym typeface="Museo 300 Regular"/>
                        </a:rPr>
                        <a:t>COMMON TRAITS.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168A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600" b="0">
                          <a:solidFill>
                            <a:srgbClr val="CFCFCF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endParaRPr b="0" i="0">
                        <a:latin typeface="Helvetica Neue"/>
                        <a:cs typeface="Helvetica Neue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i="0" dirty="0">
                          <a:solidFill>
                            <a:srgbClr val="FFFFFF"/>
                          </a:solidFill>
                          <a:latin typeface="Helvetica Neue"/>
                          <a:ea typeface="Museo 300 Regular"/>
                          <a:cs typeface="Helvetica Neue"/>
                          <a:sym typeface="Museo 300 Regular"/>
                        </a:rPr>
                        <a:t>DFCS RATIONALE.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168AB6"/>
                    </a:solidFill>
                  </a:tcPr>
                </a:tc>
              </a:tr>
              <a:tr h="3996162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Streamline your identity</a:t>
                      </a:r>
                    </a:p>
                    <a:p>
                      <a:pPr lvl="1" algn="l">
                        <a:lnSpc>
                          <a:spcPct val="110000"/>
                        </a:lnSpc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Avoid the clutter of too many mixed messages, logos, communication materials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Revitalize brand identity</a:t>
                      </a:r>
                    </a:p>
                    <a:p>
                      <a:pPr lvl="1" algn="l">
                        <a:lnSpc>
                          <a:spcPct val="110000"/>
                        </a:lnSpc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Our identity does not represent us any longer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Create an integrated system</a:t>
                      </a:r>
                    </a:p>
                    <a:p>
                      <a:pPr lvl="1" algn="l">
                        <a:lnSpc>
                          <a:spcPct val="110000"/>
                        </a:lnSpc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Our visual materials do not look the same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To give your brand a story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A change to the positioning and brand promise of an organization.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Bad Reputation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Outdated Image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Further development of Corporate Identity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Changing brand portfolio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Your brand is boring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400">
                          <a:solidFill>
                            <a:srgbClr val="262626"/>
                          </a:solidFill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A change in company strategy or name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0000"/>
                        </a:lnSpc>
                        <a:buSzPct val="100000"/>
                        <a:buFont typeface="Wingdings"/>
                        <a:buChar char="✓"/>
                        <a:defRPr sz="1800"/>
                      </a:pPr>
                      <a:endParaRPr b="0" i="0">
                        <a:latin typeface="Helvetica Neue"/>
                        <a:cs typeface="Helvetica Neue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0000"/>
                        </a:lnSpc>
                        <a:spcBef>
                          <a:spcPts val="300"/>
                        </a:spcBef>
                        <a:buSzPct val="100000"/>
                        <a:buFont typeface="Wingdings"/>
                        <a:buChar char="✓"/>
                        <a:defRPr sz="1400"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endParaRPr lang="en-US" b="0" i="0" dirty="0" smtClean="0">
                        <a:latin typeface="Helvetica Neue"/>
                        <a:cs typeface="Helvetica Neue"/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Wingdings"/>
                        <a:buChar char="✓"/>
                        <a:tabLst/>
                        <a:defRPr sz="1400"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lang="en-US" b="0" i="0" dirty="0" smtClean="0">
                          <a:latin typeface="Helvetica Neue"/>
                          <a:cs typeface="Helvetica Neue"/>
                        </a:rPr>
                        <a:t>To create a unifying link between Child Welfare and OFI that other partners can connect too - possibly a connected vision around serving children and families (the blueprint for change - the journey toward a state of hope)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spcBef>
                          <a:spcPts val="300"/>
                        </a:spcBef>
                        <a:buSzPct val="100000"/>
                        <a:buFont typeface="Wingdings"/>
                        <a:buChar char="✓"/>
                        <a:defRPr sz="1400"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 smtClean="0">
                          <a:latin typeface="Helvetica Neue"/>
                          <a:cs typeface="Helvetica Neue"/>
                        </a:rPr>
                        <a:t>To </a:t>
                      </a:r>
                      <a:r>
                        <a:rPr b="0" i="0" dirty="0">
                          <a:latin typeface="Helvetica Neue"/>
                          <a:cs typeface="Helvetica Neue"/>
                        </a:rPr>
                        <a:t>tell a positive story about our work 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spcBef>
                          <a:spcPts val="300"/>
                        </a:spcBef>
                        <a:buSzPct val="100000"/>
                        <a:buFont typeface="Wingdings"/>
                        <a:buChar char="✓"/>
                        <a:defRPr sz="1400"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To have a strong visual presence that connects to our story 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spcBef>
                          <a:spcPts val="300"/>
                        </a:spcBef>
                        <a:buSzPct val="100000"/>
                        <a:buFont typeface="Wingdings"/>
                        <a:buChar char="✓"/>
                        <a:defRPr sz="1400"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>
                          <a:latin typeface="Helvetica Neue"/>
                          <a:cs typeface="Helvetica Neue"/>
                        </a:rPr>
                        <a:t>To shape and define our own narrative instead of having others shape and define it for us </a:t>
                      </a:r>
                    </a:p>
                    <a:p>
                      <a:pPr marL="171450" indent="-171450" algn="l">
                        <a:lnSpc>
                          <a:spcPct val="110000"/>
                        </a:lnSpc>
                        <a:spcBef>
                          <a:spcPts val="300"/>
                        </a:spcBef>
                        <a:buSzPct val="100000"/>
                        <a:buFont typeface="Wingdings"/>
                        <a:buChar char="✓"/>
                        <a:defRPr sz="1400">
                          <a:latin typeface="Museo 300 Regular"/>
                          <a:ea typeface="Museo 300 Regular"/>
                          <a:cs typeface="Museo 300 Regular"/>
                          <a:sym typeface="Museo 300 Regular"/>
                        </a:defRPr>
                      </a:pPr>
                      <a:r>
                        <a:rPr b="0" i="0" dirty="0" smtClean="0">
                          <a:latin typeface="Helvetica Neue"/>
                          <a:cs typeface="Helvetica Neue"/>
                        </a:rPr>
                        <a:t>Use </a:t>
                      </a:r>
                      <a:r>
                        <a:rPr b="0" i="0" dirty="0">
                          <a:latin typeface="Helvetica Neue"/>
                          <a:cs typeface="Helvetica Neue"/>
                        </a:rPr>
                        <a:t>the rebrand effort as a catalyst to improve practice, positively shape culture, strengthen and expand  the workforce and strengthen and expand our </a:t>
                      </a:r>
                      <a:r>
                        <a:rPr b="0" i="0" dirty="0" smtClean="0">
                          <a:latin typeface="Helvetica Neue"/>
                          <a:cs typeface="Helvetica Neue"/>
                        </a:rPr>
                        <a:t>partnerships </a:t>
                      </a:r>
                      <a:endParaRPr b="0" i="0" dirty="0">
                        <a:latin typeface="Helvetica Neue"/>
                        <a:cs typeface="Helvetica Neue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196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356351"/>
          </a:xfrm>
          <a:prstGeom prst="rect">
            <a:avLst/>
          </a:prstGeom>
          <a:solidFill>
            <a:srgbClr val="168AB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645563" y="364727"/>
            <a:ext cx="7909539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>
                <a:solidFill>
                  <a:srgbClr val="CFCFCF"/>
                </a:solidFill>
                <a:latin typeface="Museo 500 Regular"/>
                <a:ea typeface="Museo 500 Regular"/>
                <a:cs typeface="Museo 500 Regular"/>
                <a:sym typeface="Museo 500 Regular"/>
              </a:defRPr>
            </a:lvl1pPr>
          </a:lstStyle>
          <a:p>
            <a:r>
              <a:rPr lang="en-US" sz="28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One Voice, One Organization, One Message</a:t>
            </a:r>
            <a:endParaRPr sz="28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629177" y="3756211"/>
            <a:ext cx="344401" cy="377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743"/>
                </a:moveTo>
                <a:lnTo>
                  <a:pt x="5400" y="11743"/>
                </a:lnTo>
                <a:lnTo>
                  <a:pt x="5400" y="0"/>
                </a:lnTo>
                <a:lnTo>
                  <a:pt x="16200" y="0"/>
                </a:lnTo>
                <a:lnTo>
                  <a:pt x="16200" y="11743"/>
                </a:lnTo>
                <a:lnTo>
                  <a:pt x="21600" y="1174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25" name="Group 125"/>
          <p:cNvGrpSpPr/>
          <p:nvPr/>
        </p:nvGrpSpPr>
        <p:grpSpPr>
          <a:xfrm>
            <a:off x="1381757" y="1545089"/>
            <a:ext cx="6176424" cy="1866908"/>
            <a:chOff x="-1" y="-2"/>
            <a:chExt cx="6176422" cy="1866906"/>
          </a:xfrm>
        </p:grpSpPr>
        <p:sp>
          <p:nvSpPr>
            <p:cNvPr id="115" name="Shape 115"/>
            <p:cNvSpPr/>
            <p:nvPr/>
          </p:nvSpPr>
          <p:spPr>
            <a:xfrm flipH="1">
              <a:off x="-1" y="783810"/>
              <a:ext cx="2771394" cy="392819"/>
            </a:xfrm>
            <a:prstGeom prst="line">
              <a:avLst/>
            </a:prstGeom>
            <a:noFill/>
            <a:ln w="25400" cap="flat">
              <a:solidFill>
                <a:srgbClr val="262626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16" name="Shape 116"/>
            <p:cNvSpPr/>
            <p:nvPr/>
          </p:nvSpPr>
          <p:spPr>
            <a:xfrm>
              <a:off x="1736587" y="344195"/>
              <a:ext cx="1095348" cy="439616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262626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7" name="Shape 117"/>
            <p:cNvSpPr/>
            <p:nvPr/>
          </p:nvSpPr>
          <p:spPr>
            <a:xfrm flipH="1">
              <a:off x="1475977" y="1033915"/>
              <a:ext cx="1549673" cy="832989"/>
            </a:xfrm>
            <a:prstGeom prst="line">
              <a:avLst/>
            </a:prstGeom>
            <a:noFill/>
            <a:ln w="25400" cap="flat">
              <a:solidFill>
                <a:srgbClr val="262626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18" name="Shape 118"/>
            <p:cNvSpPr/>
            <p:nvPr/>
          </p:nvSpPr>
          <p:spPr>
            <a:xfrm>
              <a:off x="3254270" y="1176628"/>
              <a:ext cx="1" cy="584457"/>
            </a:xfrm>
            <a:prstGeom prst="line">
              <a:avLst/>
            </a:prstGeom>
            <a:noFill/>
            <a:ln w="25400" cap="flat">
              <a:solidFill>
                <a:srgbClr val="262626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19" name="Shape 119"/>
            <p:cNvSpPr/>
            <p:nvPr/>
          </p:nvSpPr>
          <p:spPr>
            <a:xfrm>
              <a:off x="3453850" y="1033915"/>
              <a:ext cx="1455228" cy="832989"/>
            </a:xfrm>
            <a:prstGeom prst="line">
              <a:avLst/>
            </a:prstGeom>
            <a:noFill/>
            <a:ln w="25400" cap="flat">
              <a:solidFill>
                <a:srgbClr val="262626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20" name="Shape 120"/>
            <p:cNvSpPr/>
            <p:nvPr/>
          </p:nvSpPr>
          <p:spPr>
            <a:xfrm>
              <a:off x="3586096" y="754308"/>
              <a:ext cx="2590325" cy="499136"/>
            </a:xfrm>
            <a:prstGeom prst="line">
              <a:avLst/>
            </a:prstGeom>
            <a:noFill/>
            <a:ln w="25400" cap="flat">
              <a:solidFill>
                <a:srgbClr val="262626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21" name="Shape 121"/>
            <p:cNvSpPr/>
            <p:nvPr/>
          </p:nvSpPr>
          <p:spPr>
            <a:xfrm>
              <a:off x="3586096" y="340376"/>
              <a:ext cx="1215034" cy="44343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62626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124" name="Group 124"/>
            <p:cNvGrpSpPr/>
            <p:nvPr/>
          </p:nvGrpSpPr>
          <p:grpSpPr>
            <a:xfrm>
              <a:off x="2533560" y="-2"/>
              <a:ext cx="1441423" cy="1362040"/>
              <a:chOff x="-1" y="-1"/>
              <a:chExt cx="1441422" cy="1362038"/>
            </a:xfrm>
          </p:grpSpPr>
          <p:sp>
            <p:nvSpPr>
              <p:cNvPr id="122" name="Shape 122"/>
              <p:cNvSpPr/>
              <p:nvPr/>
            </p:nvSpPr>
            <p:spPr>
              <a:xfrm>
                <a:off x="-1" y="-1"/>
                <a:ext cx="1441422" cy="1362038"/>
              </a:xfrm>
              <a:prstGeom prst="ellipse">
                <a:avLst/>
              </a:prstGeom>
              <a:solidFill>
                <a:srgbClr val="CFCFCF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000">
                    <a:solidFill>
                      <a:srgbClr val="1D1D1D"/>
                    </a:solidFill>
                    <a:latin typeface="Museo 500 Regular"/>
                    <a:ea typeface="Museo 500 Regular"/>
                    <a:cs typeface="Museo 500 Regular"/>
                    <a:sym typeface="Museo 500 Regular"/>
                  </a:defRPr>
                </a:pPr>
                <a:endParaRPr sz="1000" dirty="0"/>
              </a:p>
            </p:txBody>
          </p:sp>
          <p:sp>
            <p:nvSpPr>
              <p:cNvPr id="123" name="Shape 123"/>
              <p:cNvSpPr/>
              <p:nvPr/>
            </p:nvSpPr>
            <p:spPr>
              <a:xfrm>
                <a:off x="211090" y="173190"/>
                <a:ext cx="1019239" cy="10156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defRPr sz="1000">
                    <a:solidFill>
                      <a:srgbClr val="1D1D1D"/>
                    </a:solidFill>
                    <a:latin typeface="Museo 500 Regular"/>
                    <a:ea typeface="Museo 500 Regular"/>
                    <a:cs typeface="Museo 500 Regular"/>
                    <a:sym typeface="Museo 500 Regular"/>
                  </a:defRPr>
                </a:pPr>
                <a:r>
                  <a:rPr lang="en-US" sz="1600" b="1" dirty="0" smtClean="0"/>
                  <a:t>BIG IDEA: </a:t>
                </a:r>
              </a:p>
              <a:p>
                <a:pPr algn="ctr">
                  <a:defRPr sz="1000">
                    <a:solidFill>
                      <a:srgbClr val="1D1D1D"/>
                    </a:solidFill>
                    <a:latin typeface="Museo 500 Regular"/>
                    <a:ea typeface="Museo 500 Regular"/>
                    <a:cs typeface="Museo 500 Regular"/>
                    <a:sym typeface="Museo 500 Regular"/>
                  </a:defRPr>
                </a:pPr>
                <a:r>
                  <a:rPr sz="1000" dirty="0" smtClean="0"/>
                  <a:t>THE</a:t>
                </a:r>
                <a:endParaRPr sz="800" dirty="0"/>
              </a:p>
              <a:p>
                <a:pPr algn="ctr">
                  <a:defRPr sz="800">
                    <a:solidFill>
                      <a:srgbClr val="FFFFFF"/>
                    </a:solidFill>
                    <a:latin typeface="Museo 500 Regular"/>
                    <a:ea typeface="Museo 500 Regular"/>
                    <a:cs typeface="Museo 500 Regular"/>
                    <a:sym typeface="Museo 500 Regular"/>
                  </a:defRPr>
                </a:pPr>
                <a:endParaRPr sz="800" dirty="0"/>
              </a:p>
              <a:p>
                <a:pPr algn="ctr">
                  <a:defRPr sz="800">
                    <a:solidFill>
                      <a:srgbClr val="FFFFFF"/>
                    </a:solidFill>
                    <a:latin typeface="Museo 500 Regular"/>
                    <a:ea typeface="Museo 500 Regular"/>
                    <a:cs typeface="Museo 500 Regular"/>
                    <a:sym typeface="Museo 500 Regular"/>
                  </a:defRPr>
                </a:pPr>
                <a:endParaRPr sz="800" dirty="0"/>
              </a:p>
              <a:p>
                <a:pPr algn="ctr">
                  <a:defRPr sz="800">
                    <a:solidFill>
                      <a:srgbClr val="FFFFFF"/>
                    </a:solidFill>
                    <a:latin typeface="Museo 500 Regular"/>
                    <a:ea typeface="Museo 500 Regular"/>
                    <a:cs typeface="Museo 500 Regular"/>
                    <a:sym typeface="Museo 500 Regular"/>
                  </a:defRPr>
                </a:pPr>
                <a:endParaRPr sz="800" dirty="0"/>
              </a:p>
              <a:p>
                <a:pPr algn="ctr">
                  <a:defRPr sz="1000">
                    <a:solidFill>
                      <a:srgbClr val="1D1D1D"/>
                    </a:solidFill>
                    <a:latin typeface="Museo 500 Regular"/>
                    <a:ea typeface="Museo 500 Regular"/>
                    <a:cs typeface="Museo 500 Regular"/>
                    <a:sym typeface="Museo 500 Regular"/>
                  </a:defRPr>
                </a:pPr>
                <a:r>
                  <a:rPr sz="1000" dirty="0"/>
                  <a:t>FOR CHANGE</a:t>
                </a:r>
              </a:p>
            </p:txBody>
          </p:sp>
        </p:grpSp>
      </p:grpSp>
      <p:sp>
        <p:nvSpPr>
          <p:cNvPr id="126" name="Shape 126"/>
          <p:cNvSpPr/>
          <p:nvPr/>
        </p:nvSpPr>
        <p:spPr>
          <a:xfrm>
            <a:off x="285856" y="2615583"/>
            <a:ext cx="9640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CFCFC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PROMISE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21252" y="2981693"/>
            <a:ext cx="152563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Be the brand WE want to be:  Mission, Vision &amp; Guiding Principles</a:t>
            </a:r>
            <a:endParaRPr dirty="0"/>
          </a:p>
        </p:txBody>
      </p:sp>
      <p:grpSp>
        <p:nvGrpSpPr>
          <p:cNvPr id="130" name="Group 130"/>
          <p:cNvGrpSpPr/>
          <p:nvPr/>
        </p:nvGrpSpPr>
        <p:grpSpPr>
          <a:xfrm>
            <a:off x="1809149" y="3415925"/>
            <a:ext cx="1643788" cy="981720"/>
            <a:chOff x="0" y="0"/>
            <a:chExt cx="1643787" cy="981719"/>
          </a:xfrm>
        </p:grpSpPr>
        <p:sp>
          <p:nvSpPr>
            <p:cNvPr id="128" name="Shape 128"/>
            <p:cNvSpPr/>
            <p:nvPr/>
          </p:nvSpPr>
          <p:spPr>
            <a:xfrm>
              <a:off x="285013" y="0"/>
              <a:ext cx="105413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CFCFC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dirty="0">
                  <a:solidFill>
                    <a:srgbClr val="FFFFFF"/>
                  </a:solidFill>
                </a:rPr>
                <a:t>STRATEGY</a:t>
              </a:r>
            </a:p>
          </p:txBody>
        </p:sp>
        <p:sp>
          <p:nvSpPr>
            <p:cNvPr id="129" name="Shape 129"/>
            <p:cNvSpPr/>
            <p:nvPr/>
          </p:nvSpPr>
          <p:spPr>
            <a:xfrm>
              <a:off x="0" y="335391"/>
              <a:ext cx="1643787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/>
                <a:t>#IAMTHE BLUEPRINT</a:t>
              </a:r>
              <a:endParaRPr lang="en-US" dirty="0"/>
            </a:p>
            <a:p>
              <a:r>
                <a:rPr lang="en-US" dirty="0"/>
                <a:t>The Universal Brand Message</a:t>
              </a:r>
              <a:endParaRPr dirty="0"/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3788704" y="3274324"/>
            <a:ext cx="1754369" cy="1198737"/>
            <a:chOff x="52921" y="3124"/>
            <a:chExt cx="1754368" cy="1198732"/>
          </a:xfrm>
        </p:grpSpPr>
        <p:sp>
          <p:nvSpPr>
            <p:cNvPr id="131" name="Shape 131"/>
            <p:cNvSpPr/>
            <p:nvPr/>
          </p:nvSpPr>
          <p:spPr>
            <a:xfrm>
              <a:off x="52921" y="3124"/>
              <a:ext cx="1754368" cy="553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CFCFC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dirty="0">
                  <a:solidFill>
                    <a:srgbClr val="FFFFFF"/>
                  </a:solidFill>
                </a:rPr>
                <a:t>BRAND STORY</a:t>
              </a:r>
              <a:endParaRPr lang="en-US" dirty="0">
                <a:solidFill>
                  <a:srgbClr val="FFFFFF"/>
                </a:solidFill>
              </a:endParaRP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(Humanizing the Message)</a:t>
              </a:r>
              <a:endParaRPr sz="1200" dirty="0">
                <a:solidFill>
                  <a:schemeClr val="bg1"/>
                </a:solidFill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52921" y="555530"/>
              <a:ext cx="1684287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dirty="0"/>
                <a:t>Behind every brand there’s a story.</a:t>
              </a:r>
            </a:p>
            <a:p>
              <a:r>
                <a:rPr dirty="0"/>
                <a:t>DFCS - The Brand</a:t>
              </a:r>
              <a:endParaRPr lang="en-US" dirty="0"/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5820702" y="3396881"/>
            <a:ext cx="1491389" cy="1160131"/>
            <a:chOff x="-110255" y="0"/>
            <a:chExt cx="1491387" cy="1160130"/>
          </a:xfrm>
        </p:grpSpPr>
        <p:sp>
          <p:nvSpPr>
            <p:cNvPr id="134" name="Shape 134"/>
            <p:cNvSpPr/>
            <p:nvPr/>
          </p:nvSpPr>
          <p:spPr>
            <a:xfrm>
              <a:off x="0" y="0"/>
              <a:ext cx="119461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CFCFC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>
                  <a:solidFill>
                    <a:srgbClr val="FFFFFF"/>
                  </a:solidFill>
                </a:rPr>
                <a:t>OBJECTIVES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-110255" y="329136"/>
              <a:ext cx="1491387" cy="830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/>
                <a:t>Change the image and perception of the brand thru positive storytelling</a:t>
              </a:r>
            </a:p>
          </p:txBody>
        </p:sp>
      </p:grpSp>
      <p:grpSp>
        <p:nvGrpSpPr>
          <p:cNvPr id="139" name="Group 139"/>
          <p:cNvGrpSpPr/>
          <p:nvPr/>
        </p:nvGrpSpPr>
        <p:grpSpPr>
          <a:xfrm>
            <a:off x="7312091" y="2580735"/>
            <a:ext cx="1831909" cy="1175476"/>
            <a:chOff x="-118979" y="-18020"/>
            <a:chExt cx="1831907" cy="1175475"/>
          </a:xfrm>
        </p:grpSpPr>
        <p:sp>
          <p:nvSpPr>
            <p:cNvPr id="137" name="Shape 137"/>
            <p:cNvSpPr/>
            <p:nvPr/>
          </p:nvSpPr>
          <p:spPr>
            <a:xfrm>
              <a:off x="297087" y="-18020"/>
              <a:ext cx="1237813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CFCFC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dirty="0">
                  <a:solidFill>
                    <a:srgbClr val="FFFFFF"/>
                  </a:solidFill>
                </a:rPr>
                <a:t>EXPERIENCE</a:t>
              </a:r>
            </a:p>
          </p:txBody>
        </p:sp>
        <p:sp>
          <p:nvSpPr>
            <p:cNvPr id="138" name="Shape 138"/>
            <p:cNvSpPr/>
            <p:nvPr/>
          </p:nvSpPr>
          <p:spPr>
            <a:xfrm>
              <a:off x="-118979" y="295684"/>
              <a:ext cx="1831907" cy="861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1000" b="1" dirty="0"/>
                <a:t>The 3 Pillars:</a:t>
              </a:r>
            </a:p>
            <a:p>
              <a:pPr marL="228600" indent="-228600">
                <a:buFont typeface="+mj-lt"/>
                <a:buAutoNum type="arabicPeriod"/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1000" dirty="0"/>
                <a:t>Robust Workforce Development</a:t>
              </a:r>
            </a:p>
            <a:p>
              <a:pPr marL="228600" indent="-228600">
                <a:buFont typeface="+mj-lt"/>
                <a:buAutoNum type="arabicPeriod"/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000" dirty="0" smtClean="0"/>
                <a:t>Practice </a:t>
              </a:r>
              <a:r>
                <a:rPr sz="1000" dirty="0"/>
                <a:t>Model</a:t>
              </a:r>
            </a:p>
            <a:p>
              <a:pPr marL="228600" indent="-228600">
                <a:buFont typeface="+mj-lt"/>
                <a:buAutoNum type="arabicPeriod"/>
                <a:defRPr sz="10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000" dirty="0" smtClean="0"/>
                <a:t>Constituent </a:t>
              </a:r>
              <a:r>
                <a:rPr lang="en-US" sz="1000" dirty="0"/>
                <a:t>Engagement</a:t>
              </a:r>
              <a:endParaRPr sz="1000" dirty="0"/>
            </a:p>
          </p:txBody>
        </p:sp>
      </p:grpSp>
      <p:sp>
        <p:nvSpPr>
          <p:cNvPr id="140" name="Shape 140"/>
          <p:cNvSpPr/>
          <p:nvPr/>
        </p:nvSpPr>
        <p:spPr>
          <a:xfrm>
            <a:off x="204769" y="4192902"/>
            <a:ext cx="109260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26262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dirty="0">
                <a:latin typeface="Museo 500 Regular"/>
                <a:cs typeface="Museo 500 Regular"/>
              </a:rPr>
              <a:t>Positioning</a:t>
            </a:r>
          </a:p>
        </p:txBody>
      </p:sp>
      <p:sp>
        <p:nvSpPr>
          <p:cNvPr id="141" name="Shape 141"/>
          <p:cNvSpPr/>
          <p:nvPr/>
        </p:nvSpPr>
        <p:spPr>
          <a:xfrm>
            <a:off x="2352721" y="4499616"/>
            <a:ext cx="344401" cy="377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743"/>
                </a:moveTo>
                <a:lnTo>
                  <a:pt x="5400" y="11743"/>
                </a:lnTo>
                <a:lnTo>
                  <a:pt x="5400" y="0"/>
                </a:lnTo>
                <a:lnTo>
                  <a:pt x="16200" y="0"/>
                </a:lnTo>
                <a:lnTo>
                  <a:pt x="16200" y="11743"/>
                </a:lnTo>
                <a:lnTo>
                  <a:pt x="21600" y="1174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2" name="Shape 142"/>
          <p:cNvSpPr/>
          <p:nvPr/>
        </p:nvSpPr>
        <p:spPr>
          <a:xfrm>
            <a:off x="1998047" y="4943212"/>
            <a:ext cx="113107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26262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dirty="0">
                <a:latin typeface="Museo 500 Regular"/>
                <a:cs typeface="Museo 500 Regular"/>
              </a:rPr>
              <a:t>Brand Plan</a:t>
            </a:r>
          </a:p>
        </p:txBody>
      </p:sp>
      <p:sp>
        <p:nvSpPr>
          <p:cNvPr id="143" name="Shape 143"/>
          <p:cNvSpPr/>
          <p:nvPr/>
        </p:nvSpPr>
        <p:spPr>
          <a:xfrm>
            <a:off x="4380726" y="4525197"/>
            <a:ext cx="344401" cy="377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743"/>
                </a:moveTo>
                <a:lnTo>
                  <a:pt x="5400" y="11743"/>
                </a:lnTo>
                <a:lnTo>
                  <a:pt x="5400" y="0"/>
                </a:lnTo>
                <a:lnTo>
                  <a:pt x="16200" y="0"/>
                </a:lnTo>
                <a:lnTo>
                  <a:pt x="16200" y="11743"/>
                </a:lnTo>
                <a:lnTo>
                  <a:pt x="21600" y="1174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4" name="Shape 144"/>
          <p:cNvSpPr/>
          <p:nvPr/>
        </p:nvSpPr>
        <p:spPr>
          <a:xfrm>
            <a:off x="3801279" y="4902558"/>
            <a:ext cx="15157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600">
                <a:solidFill>
                  <a:srgbClr val="26262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600" dirty="0">
                <a:latin typeface="Museo 500 Regular"/>
                <a:cs typeface="Museo 500 Regular"/>
              </a:rPr>
              <a:t>Communication</a:t>
            </a:r>
          </a:p>
          <a:p>
            <a:pPr algn="ctr">
              <a:defRPr sz="1600">
                <a:solidFill>
                  <a:srgbClr val="26262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600" dirty="0">
                <a:latin typeface="Museo 500 Regular"/>
                <a:cs typeface="Museo 500 Regular"/>
              </a:rPr>
              <a:t>Platforms</a:t>
            </a:r>
          </a:p>
        </p:txBody>
      </p:sp>
      <p:sp>
        <p:nvSpPr>
          <p:cNvPr id="145" name="Shape 145"/>
          <p:cNvSpPr/>
          <p:nvPr/>
        </p:nvSpPr>
        <p:spPr>
          <a:xfrm>
            <a:off x="6394196" y="4688296"/>
            <a:ext cx="344401" cy="377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743"/>
                </a:moveTo>
                <a:lnTo>
                  <a:pt x="5400" y="11743"/>
                </a:lnTo>
                <a:lnTo>
                  <a:pt x="5400" y="0"/>
                </a:lnTo>
                <a:lnTo>
                  <a:pt x="16200" y="0"/>
                </a:lnTo>
                <a:lnTo>
                  <a:pt x="16200" y="11743"/>
                </a:lnTo>
                <a:lnTo>
                  <a:pt x="21600" y="1174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6" name="Shape 146"/>
          <p:cNvSpPr/>
          <p:nvPr/>
        </p:nvSpPr>
        <p:spPr>
          <a:xfrm>
            <a:off x="6087475" y="5125868"/>
            <a:ext cx="103810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26262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>
                <a:latin typeface="Museo 500 Regular"/>
                <a:cs typeface="Museo 500 Regular"/>
              </a:rPr>
              <a:t>Innovation</a:t>
            </a:r>
          </a:p>
        </p:txBody>
      </p:sp>
      <p:sp>
        <p:nvSpPr>
          <p:cNvPr id="147" name="Shape 147"/>
          <p:cNvSpPr/>
          <p:nvPr/>
        </p:nvSpPr>
        <p:spPr>
          <a:xfrm>
            <a:off x="8146475" y="3772536"/>
            <a:ext cx="344401" cy="377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743"/>
                </a:moveTo>
                <a:lnTo>
                  <a:pt x="5400" y="11743"/>
                </a:lnTo>
                <a:lnTo>
                  <a:pt x="5400" y="0"/>
                </a:lnTo>
                <a:lnTo>
                  <a:pt x="16200" y="0"/>
                </a:lnTo>
                <a:lnTo>
                  <a:pt x="16200" y="11743"/>
                </a:lnTo>
                <a:lnTo>
                  <a:pt x="21600" y="1174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8" name="Shape 148"/>
          <p:cNvSpPr/>
          <p:nvPr/>
        </p:nvSpPr>
        <p:spPr>
          <a:xfrm>
            <a:off x="7659622" y="4180468"/>
            <a:ext cx="1291595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26262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>
                <a:latin typeface="Museo 500 Regular"/>
                <a:cs typeface="Museo 500 Regular"/>
              </a:rPr>
              <a:t>Culture &amp; Operations</a:t>
            </a:r>
          </a:p>
        </p:txBody>
      </p:sp>
      <p:grpSp>
        <p:nvGrpSpPr>
          <p:cNvPr id="151" name="Group 151"/>
          <p:cNvGrpSpPr/>
          <p:nvPr/>
        </p:nvGrpSpPr>
        <p:grpSpPr>
          <a:xfrm>
            <a:off x="973577" y="1412232"/>
            <a:ext cx="1932214" cy="982239"/>
            <a:chOff x="6227" y="-308956"/>
            <a:chExt cx="1275752" cy="982237"/>
          </a:xfrm>
        </p:grpSpPr>
        <p:sp>
          <p:nvSpPr>
            <p:cNvPr id="149" name="Shape 149"/>
            <p:cNvSpPr/>
            <p:nvPr/>
          </p:nvSpPr>
          <p:spPr>
            <a:xfrm>
              <a:off x="6227" y="-283367"/>
              <a:ext cx="1275752" cy="956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6" y="21600"/>
                  </a:moveTo>
                  <a:cubicBezTo>
                    <a:pt x="840" y="21600"/>
                    <a:pt x="0" y="19988"/>
                    <a:pt x="0" y="18000"/>
                  </a:cubicBezTo>
                  <a:lnTo>
                    <a:pt x="0" y="3600"/>
                  </a:lnTo>
                  <a:cubicBezTo>
                    <a:pt x="0" y="1612"/>
                    <a:pt x="840" y="0"/>
                    <a:pt x="1876" y="0"/>
                  </a:cubicBezTo>
                  <a:moveTo>
                    <a:pt x="19724" y="0"/>
                  </a:moveTo>
                  <a:cubicBezTo>
                    <a:pt x="20760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760" y="21600"/>
                    <a:pt x="19724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262626"/>
                  </a:solidFill>
                  <a:latin typeface="Museo 700 Regular"/>
                  <a:ea typeface="Museo 700 Regular"/>
                  <a:cs typeface="Museo 700 Regular"/>
                  <a:sym typeface="Museo 700 Regular"/>
                </a:defRPr>
              </a:pPr>
              <a:endParaRPr dirty="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71137" y="-308956"/>
              <a:ext cx="1210842" cy="954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262626"/>
                  </a:solidFill>
                  <a:latin typeface="Museo 700 Regular"/>
                  <a:ea typeface="Museo 700 Regular"/>
                  <a:cs typeface="Museo 700 Regular"/>
                  <a:sym typeface="Museo 700 Regular"/>
                </a:defRPr>
              </a:pPr>
              <a:r>
                <a:rPr dirty="0"/>
                <a:t>UNIFIED</a:t>
              </a:r>
            </a:p>
            <a:p>
              <a:pPr algn="ctr">
                <a:defRPr>
                  <a:solidFill>
                    <a:srgbClr val="262626"/>
                  </a:solidFill>
                  <a:latin typeface="Museo 700 Regular"/>
                  <a:ea typeface="Museo 700 Regular"/>
                  <a:cs typeface="Museo 700 Regular"/>
                  <a:sym typeface="Museo 700 Regular"/>
                </a:defRPr>
              </a:pPr>
              <a:r>
                <a:rPr dirty="0"/>
                <a:t>BRAND</a:t>
              </a:r>
              <a:endParaRPr lang="en-US" dirty="0"/>
            </a:p>
            <a:p>
              <a:pPr marL="628650" lvl="1" indent="-171450">
                <a:buFont typeface="Arial"/>
                <a:buChar char="•"/>
                <a:defRPr>
                  <a:solidFill>
                    <a:srgbClr val="262626"/>
                  </a:solidFill>
                  <a:latin typeface="Museo 700 Regular"/>
                  <a:ea typeface="Museo 700 Regular"/>
                  <a:cs typeface="Museo 700 Regular"/>
                  <a:sym typeface="Museo 700 Regular"/>
                </a:defRPr>
              </a:pPr>
              <a:r>
                <a:rPr lang="en-US" sz="1000" dirty="0" smtClean="0">
                  <a:latin typeface="Museo 300 Regular"/>
                  <a:cs typeface="Museo 300 Regular"/>
                </a:rPr>
                <a:t>Child Welfare</a:t>
              </a:r>
            </a:p>
            <a:p>
              <a:pPr marL="628650" lvl="1" indent="-171450">
                <a:buFont typeface="Arial"/>
                <a:buChar char="•"/>
                <a:defRPr>
                  <a:solidFill>
                    <a:srgbClr val="262626"/>
                  </a:solidFill>
                  <a:latin typeface="Museo 700 Regular"/>
                  <a:ea typeface="Museo 700 Regular"/>
                  <a:cs typeface="Museo 700 Regular"/>
                  <a:sym typeface="Museo 700 Regular"/>
                </a:defRPr>
              </a:pPr>
              <a:r>
                <a:rPr lang="en-US" sz="1000" dirty="0" smtClean="0">
                  <a:latin typeface="Museo 300 Regular"/>
                  <a:cs typeface="Museo 300 Regular"/>
                </a:rPr>
                <a:t>OFI</a:t>
              </a:r>
              <a:endParaRPr lang="en-US" sz="1000" dirty="0">
                <a:latin typeface="Museo 300 Regular"/>
                <a:cs typeface="Museo 300 Regular"/>
              </a:endParaRP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6335421" y="1342529"/>
            <a:ext cx="2155455" cy="1138771"/>
            <a:chOff x="-1" y="-66815"/>
            <a:chExt cx="1451534" cy="798445"/>
          </a:xfrm>
        </p:grpSpPr>
        <p:sp>
          <p:nvSpPr>
            <p:cNvPr id="152" name="Shape 152"/>
            <p:cNvSpPr/>
            <p:nvPr/>
          </p:nvSpPr>
          <p:spPr>
            <a:xfrm>
              <a:off x="-1" y="-1"/>
              <a:ext cx="1451534" cy="6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9" y="21600"/>
                  </a:moveTo>
                  <a:cubicBezTo>
                    <a:pt x="738" y="21600"/>
                    <a:pt x="0" y="19988"/>
                    <a:pt x="0" y="18000"/>
                  </a:cubicBezTo>
                  <a:lnTo>
                    <a:pt x="0" y="3600"/>
                  </a:lnTo>
                  <a:cubicBezTo>
                    <a:pt x="0" y="1612"/>
                    <a:pt x="738" y="0"/>
                    <a:pt x="1649" y="0"/>
                  </a:cubicBezTo>
                  <a:moveTo>
                    <a:pt x="19951" y="0"/>
                  </a:moveTo>
                  <a:cubicBezTo>
                    <a:pt x="20862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0862" y="21600"/>
                    <a:pt x="19951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262626"/>
                  </a:solidFill>
                  <a:latin typeface="Museo 700 Regular"/>
                  <a:ea typeface="Museo 700 Regular"/>
                  <a:cs typeface="Museo 700 Regular"/>
                  <a:sym typeface="Museo 700 Regular"/>
                </a:defRPr>
              </a:pPr>
              <a:endParaRPr dirty="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32454" y="-66815"/>
              <a:ext cx="1386624" cy="798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262626"/>
                  </a:solidFill>
                  <a:latin typeface="Museo 700 Regular"/>
                  <a:ea typeface="Museo 700 Regular"/>
                  <a:cs typeface="Museo 700 Regular"/>
                  <a:sym typeface="Museo 700 Regular"/>
                </a:defRPr>
              </a:lvl1pPr>
            </a:lstStyle>
            <a:p>
              <a:r>
                <a:rPr dirty="0"/>
                <a:t>OUR AUDIENCE</a:t>
              </a:r>
              <a:endParaRPr lang="en-US" dirty="0"/>
            </a:p>
            <a:p>
              <a:r>
                <a:rPr lang="en-US" sz="1000" dirty="0">
                  <a:latin typeface="Museo 300 Regular"/>
                  <a:cs typeface="Museo 300 Regular"/>
                </a:rPr>
                <a:t>Internal: Line Staff, Managers &amp; Leadership</a:t>
              </a:r>
            </a:p>
            <a:p>
              <a:r>
                <a:rPr lang="en-US" sz="1000" dirty="0">
                  <a:latin typeface="Museo 300 Regular"/>
                  <a:cs typeface="Museo 300 Regular"/>
                </a:rPr>
                <a:t>External:  Foster Parents, Children &amp; Youth, Families</a:t>
              </a:r>
              <a:r>
                <a:rPr lang="en-US" sz="1000" dirty="0" smtClean="0">
                  <a:latin typeface="Museo 300 Regular"/>
                  <a:cs typeface="Museo 300 Regular"/>
                </a:rPr>
                <a:t>, </a:t>
              </a:r>
              <a:r>
                <a:rPr lang="en-US" sz="1000" dirty="0">
                  <a:latin typeface="Museo 300 Regular"/>
                  <a:cs typeface="Museo 300 Regular"/>
                </a:rPr>
                <a:t>Providers and Communities</a:t>
              </a:r>
            </a:p>
          </p:txBody>
        </p:sp>
      </p:grpSp>
      <p:sp>
        <p:nvSpPr>
          <p:cNvPr id="155" name="Shape 155"/>
          <p:cNvSpPr/>
          <p:nvPr/>
        </p:nvSpPr>
        <p:spPr>
          <a:xfrm>
            <a:off x="3975484" y="2144236"/>
            <a:ext cx="13490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3C9EA8"/>
                </a:solidFill>
                <a:latin typeface="Museo 500 Regular"/>
                <a:ea typeface="Museo 500 Regular"/>
                <a:cs typeface="Museo 500 Regular"/>
                <a:sym typeface="Museo 500 Regular"/>
              </a:defRPr>
            </a:lvl1pPr>
          </a:lstStyle>
          <a:p>
            <a:r>
              <a:rPr dirty="0">
                <a:solidFill>
                  <a:srgbClr val="4CAFD8"/>
                </a:solidFill>
              </a:rPr>
              <a:t>BLUEPRINT 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53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11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59711"/>
            <a:ext cx="9144000" cy="598289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/>
        </p:nvSpPr>
        <p:spPr>
          <a:xfrm>
            <a:off x="6212184" y="6356351"/>
            <a:ext cx="283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2A879-9BE2-FA44-967D-211E21E797C2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0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BC5F5547D014B95CA1DFAEC1C2ED2" ma:contentTypeVersion="0" ma:contentTypeDescription="Create a new document." ma:contentTypeScope="" ma:versionID="ace5c0673b179d6019bb67e54428a58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b5f555e7c9b59e5903a4c783ceff2c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E67013-2CA2-419D-96AD-F483CB5406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2F64D02-588B-46BB-9B27-C0053B1294F1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2FD7094-CEE5-4F98-A067-FEA4CC953F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525</Words>
  <Application>Microsoft Macintosh PowerPoint</Application>
  <PresentationFormat>On-screen Show (4:3)</PresentationFormat>
  <Paragraphs>112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Tahni Segars</dc:creator>
  <cp:lastModifiedBy>Alyson Shinnick</cp:lastModifiedBy>
  <cp:revision>397</cp:revision>
  <cp:lastPrinted>2016-08-09T19:53:37Z</cp:lastPrinted>
  <dcterms:created xsi:type="dcterms:W3CDTF">2015-09-14T05:34:55Z</dcterms:created>
  <dcterms:modified xsi:type="dcterms:W3CDTF">2016-08-22T18:47:49Z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0x010100C99BC5F5547D014B95CA1DFAEC1C2ED2</vt:lpwstr>
  </property>
</Properties>
</file>