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9" r:id="rId3"/>
    <p:sldId id="260" r:id="rId4"/>
    <p:sldId id="261" r:id="rId5"/>
    <p:sldId id="274" r:id="rId6"/>
    <p:sldId id="277" r:id="rId7"/>
    <p:sldId id="276" r:id="rId8"/>
    <p:sldId id="275" r:id="rId9"/>
    <p:sldId id="272" r:id="rId10"/>
    <p:sldId id="278" r:id="rId11"/>
    <p:sldId id="267" r:id="rId12"/>
    <p:sldId id="273" r:id="rId13"/>
    <p:sldId id="268" r:id="rId14"/>
  </p:sldIdLst>
  <p:sldSz cx="9144000" cy="6858000" type="screen4x3"/>
  <p:notesSz cx="696118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893"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 of callers</a:t>
            </a:r>
            <a:r>
              <a:rPr lang="en-US" baseline="0" dirty="0"/>
              <a:t> who</a:t>
            </a:r>
            <a:r>
              <a:rPr lang="en-US" dirty="0"/>
              <a:t> held </a:t>
            </a:r>
            <a:r>
              <a:rPr lang="en-US" dirty="0" smtClean="0"/>
              <a:t>vs.</a:t>
            </a:r>
            <a:r>
              <a:rPr lang="en-US" baseline="0" dirty="0" smtClean="0"/>
              <a:t> </a:t>
            </a:r>
            <a:r>
              <a:rPr lang="en-US" dirty="0" smtClean="0"/>
              <a:t>Abandoned</a:t>
            </a:r>
            <a:endParaRPr lang="en-US" dirty="0"/>
          </a:p>
        </c:rich>
      </c:tx>
      <c:layout/>
      <c:overlay val="0"/>
      <c:spPr>
        <a:noFill/>
        <a:ln>
          <a:noFill/>
        </a:ln>
        <a:effectLst/>
      </c:spPr>
    </c:title>
    <c:autoTitleDeleted val="0"/>
    <c:plotArea>
      <c:layout/>
      <c:barChart>
        <c:barDir val="col"/>
        <c:grouping val="clustered"/>
        <c:varyColors val="0"/>
        <c:ser>
          <c:idx val="0"/>
          <c:order val="0"/>
          <c:tx>
            <c:v>Waited</c:v>
          </c:tx>
          <c:spPr>
            <a:solidFill>
              <a:srgbClr val="00B05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'[1]September 2015'!$E$7:$K$7</c:f>
              <c:strCache>
                <c:ptCount val="7"/>
                <c:pt idx="0">
                  <c:v>0-15 min</c:v>
                </c:pt>
                <c:pt idx="1">
                  <c:v>16-30 min</c:v>
                </c:pt>
                <c:pt idx="2">
                  <c:v>31-45 min</c:v>
                </c:pt>
                <c:pt idx="3">
                  <c:v>46-60 min</c:v>
                </c:pt>
                <c:pt idx="4">
                  <c:v>1-2 hrs</c:v>
                </c:pt>
                <c:pt idx="5">
                  <c:v>2-3hrs</c:v>
                </c:pt>
                <c:pt idx="6">
                  <c:v>3+ hrs</c:v>
                </c:pt>
              </c:strCache>
            </c:strRef>
          </c:cat>
          <c:val>
            <c:numRef>
              <c:f>'November 2015 Breakdown'!$M$11:$S$11</c:f>
              <c:numCache>
                <c:formatCode>0%</c:formatCode>
                <c:ptCount val="7"/>
                <c:pt idx="0">
                  <c:v>0.39973111600531697</c:v>
                </c:pt>
                <c:pt idx="1">
                  <c:v>0.55157610174430383</c:v>
                </c:pt>
                <c:pt idx="2">
                  <c:v>3.2698710471623114E-2</c:v>
                </c:pt>
                <c:pt idx="3">
                  <c:v>1.1495492081448667E-2</c:v>
                </c:pt>
                <c:pt idx="4">
                  <c:v>4.4985796973074704E-3</c:v>
                </c:pt>
                <c:pt idx="5">
                  <c:v>0</c:v>
                </c:pt>
                <c:pt idx="6">
                  <c:v>0</c:v>
                </c:pt>
              </c:numCache>
            </c:numRef>
          </c:val>
        </c:ser>
        <c:ser>
          <c:idx val="1"/>
          <c:order val="1"/>
          <c:tx>
            <c:v>Abandoned</c:v>
          </c:tx>
          <c:spPr>
            <a:solidFill>
              <a:srgbClr val="C0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'[1]September 2015'!$E$7:$K$7</c:f>
              <c:strCache>
                <c:ptCount val="7"/>
                <c:pt idx="0">
                  <c:v>0-15 min</c:v>
                </c:pt>
                <c:pt idx="1">
                  <c:v>16-30 min</c:v>
                </c:pt>
                <c:pt idx="2">
                  <c:v>31-45 min</c:v>
                </c:pt>
                <c:pt idx="3">
                  <c:v>46-60 min</c:v>
                </c:pt>
                <c:pt idx="4">
                  <c:v>1-2 hrs</c:v>
                </c:pt>
                <c:pt idx="5">
                  <c:v>2-3hrs</c:v>
                </c:pt>
                <c:pt idx="6">
                  <c:v>3+ hrs</c:v>
                </c:pt>
              </c:strCache>
            </c:strRef>
          </c:cat>
          <c:val>
            <c:numRef>
              <c:f>'November 2015 Breakdown'!$M$20:$S$20</c:f>
              <c:numCache>
                <c:formatCode>0%</c:formatCode>
                <c:ptCount val="7"/>
                <c:pt idx="0">
                  <c:v>0.85179020527601657</c:v>
                </c:pt>
                <c:pt idx="1">
                  <c:v>0.12767137926344577</c:v>
                </c:pt>
                <c:pt idx="2">
                  <c:v>1.1901896396341989E-2</c:v>
                </c:pt>
                <c:pt idx="3">
                  <c:v>5.7689483507351452E-3</c:v>
                </c:pt>
                <c:pt idx="4">
                  <c:v>2.8675707134605036E-3</c:v>
                </c:pt>
                <c:pt idx="5">
                  <c:v>0</c:v>
                </c:pt>
                <c:pt idx="6">
                  <c:v>0</c:v>
                </c:pt>
              </c:numCache>
            </c:numRef>
          </c:val>
        </c:ser>
        <c:dLbls>
          <c:showLegendKey val="0"/>
          <c:showVal val="0"/>
          <c:showCatName val="0"/>
          <c:showSerName val="0"/>
          <c:showPercent val="0"/>
          <c:showBubbleSize val="0"/>
        </c:dLbls>
        <c:gapWidth val="65"/>
        <c:axId val="182795288"/>
        <c:axId val="182795680"/>
      </c:barChart>
      <c:catAx>
        <c:axId val="1827952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2795680"/>
        <c:crosses val="autoZero"/>
        <c:auto val="1"/>
        <c:lblAlgn val="ctr"/>
        <c:lblOffset val="100"/>
        <c:noMultiLvlLbl val="0"/>
      </c:catAx>
      <c:valAx>
        <c:axId val="1827956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8279528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6515" cy="461804"/>
          </a:xfrm>
          <a:prstGeom prst="rect">
            <a:avLst/>
          </a:prstGeom>
        </p:spPr>
        <p:txBody>
          <a:bodyPr vert="horz" lIns="92135" tIns="46067" rIns="92135" bIns="46067" rtlCol="0"/>
          <a:lstStyle>
            <a:lvl1pPr algn="l">
              <a:defRPr sz="1200"/>
            </a:lvl1pPr>
          </a:lstStyle>
          <a:p>
            <a:endParaRPr lang="en-US" dirty="0"/>
          </a:p>
        </p:txBody>
      </p:sp>
      <p:sp>
        <p:nvSpPr>
          <p:cNvPr id="3" name="Date Placeholder 2"/>
          <p:cNvSpPr>
            <a:spLocks noGrp="1"/>
          </p:cNvSpPr>
          <p:nvPr>
            <p:ph type="dt" idx="1"/>
          </p:nvPr>
        </p:nvSpPr>
        <p:spPr>
          <a:xfrm>
            <a:off x="3943062" y="0"/>
            <a:ext cx="3016515" cy="461804"/>
          </a:xfrm>
          <a:prstGeom prst="rect">
            <a:avLst/>
          </a:prstGeom>
        </p:spPr>
        <p:txBody>
          <a:bodyPr vert="horz" lIns="92135" tIns="46067" rIns="92135" bIns="46067" rtlCol="0"/>
          <a:lstStyle>
            <a:lvl1pPr algn="r">
              <a:defRPr sz="1200"/>
            </a:lvl1pPr>
          </a:lstStyle>
          <a:p>
            <a:fld id="{F13C0E0E-71DC-4A32-B641-B440D5151D36}" type="datetimeFigureOut">
              <a:rPr lang="en-US" smtClean="0"/>
              <a:t>12/8/2015</a:t>
            </a:fld>
            <a:endParaRPr lang="en-US" dirty="0"/>
          </a:p>
        </p:txBody>
      </p:sp>
      <p:sp>
        <p:nvSpPr>
          <p:cNvPr id="4" name="Slide Image Placeholder 3"/>
          <p:cNvSpPr>
            <a:spLocks noGrp="1" noRot="1" noChangeAspect="1"/>
          </p:cNvSpPr>
          <p:nvPr>
            <p:ph type="sldImg" idx="2"/>
          </p:nvPr>
        </p:nvSpPr>
        <p:spPr>
          <a:xfrm>
            <a:off x="1171575" y="693738"/>
            <a:ext cx="4618038" cy="3462337"/>
          </a:xfrm>
          <a:prstGeom prst="rect">
            <a:avLst/>
          </a:prstGeom>
          <a:noFill/>
          <a:ln w="12700">
            <a:solidFill>
              <a:prstClr val="black"/>
            </a:solidFill>
          </a:ln>
        </p:spPr>
        <p:txBody>
          <a:bodyPr vert="horz" lIns="92135" tIns="46067" rIns="92135" bIns="46067" rtlCol="0" anchor="ctr"/>
          <a:lstStyle/>
          <a:p>
            <a:endParaRPr lang="en-US" dirty="0"/>
          </a:p>
        </p:txBody>
      </p:sp>
      <p:sp>
        <p:nvSpPr>
          <p:cNvPr id="5" name="Notes Placeholder 4"/>
          <p:cNvSpPr>
            <a:spLocks noGrp="1"/>
          </p:cNvSpPr>
          <p:nvPr>
            <p:ph type="body" sz="quarter" idx="3"/>
          </p:nvPr>
        </p:nvSpPr>
        <p:spPr>
          <a:xfrm>
            <a:off x="696119" y="4387136"/>
            <a:ext cx="5568950" cy="4156234"/>
          </a:xfrm>
          <a:prstGeom prst="rect">
            <a:avLst/>
          </a:prstGeom>
        </p:spPr>
        <p:txBody>
          <a:bodyPr vert="horz" lIns="92135" tIns="46067" rIns="92135" bIns="460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16515" cy="461804"/>
          </a:xfrm>
          <a:prstGeom prst="rect">
            <a:avLst/>
          </a:prstGeom>
        </p:spPr>
        <p:txBody>
          <a:bodyPr vert="horz" lIns="92135" tIns="46067" rIns="92135" bIns="460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43062" y="8772668"/>
            <a:ext cx="3016515" cy="461804"/>
          </a:xfrm>
          <a:prstGeom prst="rect">
            <a:avLst/>
          </a:prstGeom>
        </p:spPr>
        <p:txBody>
          <a:bodyPr vert="horz" lIns="92135" tIns="46067" rIns="92135" bIns="46067" rtlCol="0" anchor="b"/>
          <a:lstStyle>
            <a:lvl1pPr algn="r">
              <a:defRPr sz="1200"/>
            </a:lvl1pPr>
          </a:lstStyle>
          <a:p>
            <a:fld id="{6007A67E-AAA1-469A-9F04-A41A88D8762E}" type="slidenum">
              <a:rPr lang="en-US" smtClean="0"/>
              <a:t>‹#›</a:t>
            </a:fld>
            <a:endParaRPr lang="en-US" dirty="0"/>
          </a:p>
        </p:txBody>
      </p:sp>
    </p:spTree>
    <p:extLst>
      <p:ext uri="{BB962C8B-B14F-4D97-AF65-F5344CB8AC3E}">
        <p14:creationId xmlns:p14="http://schemas.microsoft.com/office/powerpoint/2010/main" val="173609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3738"/>
            <a:ext cx="4618038"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C7A15C-F900-4EA8-B7F0-1D68FB9B8D58}" type="slidenum">
              <a:rPr lang="en-US" smtClean="0"/>
              <a:pPr>
                <a:defRPr/>
              </a:pPr>
              <a:t>2</a:t>
            </a:fld>
            <a:endParaRPr lang="en-US" dirty="0"/>
          </a:p>
        </p:txBody>
      </p:sp>
    </p:spTree>
    <p:extLst>
      <p:ext uri="{BB962C8B-B14F-4D97-AF65-F5344CB8AC3E}">
        <p14:creationId xmlns:p14="http://schemas.microsoft.com/office/powerpoint/2010/main" val="359241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FC58FB-3325-BF42-8332-7C7238F6B15F}" type="datetimeFigureOut">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FC58FB-3325-BF42-8332-7C7238F6B15F}" type="datetimeFigureOut">
              <a:rPr lang="en-US" smtClean="0"/>
              <a:pPr/>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C2A879-9BE2-FA44-967D-211E21E797C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FC58FB-3325-BF42-8332-7C7238F6B15F}" type="datetimeFigureOut">
              <a:rPr lang="en-US" smtClean="0"/>
              <a:pPr/>
              <a:t>12/8/2015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C2A879-9BE2-FA44-967D-211E21E797C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FC58FB-3325-BF42-8332-7C7238F6B15F}" type="datetimeFigureOut">
              <a:rPr lang="en-US" smtClean="0"/>
              <a:pPr/>
              <a:t>12/8/2015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C2A879-9BE2-FA44-967D-211E21E797C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C58FB-3325-BF42-8332-7C7238F6B15F}" type="datetimeFigureOut">
              <a:rPr lang="en-US" smtClean="0"/>
              <a:pPr/>
              <a:t>12/8/2015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C2A879-9BE2-FA44-967D-211E21E797C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C58FB-3325-BF42-8332-7C7238F6B15F}" type="datetimeFigureOut">
              <a:rPr lang="en-US" smtClean="0"/>
              <a:pPr/>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C2A879-9BE2-FA44-967D-211E21E797C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C58FB-3325-BF42-8332-7C7238F6B15F}" type="datetimeFigureOut">
              <a:rPr lang="en-US" smtClean="0"/>
              <a:pPr/>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C2A879-9BE2-FA44-967D-211E21E797C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C58FB-3325-BF42-8332-7C7238F6B15F}" type="datetimeFigureOut">
              <a:rPr lang="en-US" smtClean="0"/>
              <a:pPr/>
              <a:t>12/8/2015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2A879-9BE2-FA44-967D-211E21E797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file:///\\172.24.1.110\EVAL\Eval\FIOutcomeMeasuresResults\OM\FamilyIndependenceOMR42009.xls!FoodStampMedicaidCases!%5bFamilyIndependenceOMR42009.xls%5dFoodStampMedicaidCases%20Chart%2013"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file:///\\172.24.1.110\EVAL\Eval\FIOutcomeMeasuresResults\OM\FamilyIndependenceOMR42009.xls!FoodStampMedicaidCases!R19C1:R23C12" TargetMode="Externa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oleObject" Target="file:///\\172.24.1.110\EVAL\Eval\FIOutcomeMeasuresResults\OM\FamilyIndependenceOMR42009.xls!FoodStampMedicaidCases!%5bFamilyIndependenceOMR42009.xls%5dFoodStampMedicaidCases%20Chart%2013-1"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file:///\\172.24.1.110\EVAL\Eval\FIOutcomeMeasuresResults\OM\FamilyIndependenceOMR42009.xls!FoodStampMedicaidCases!R43C1:R47C12" TargetMode="Externa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oleObject" Target="file:///\\172.24.1.110\EVAL\Eval\FIOutcomeMeasuresResults\OM\FamilyIndependenceOMR42009.xls!TANFCases!%5bFamilyIndependenceOMR42009.xls%5dTANFCases%20Chart%2011"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file:///\\172.24.1.110\EVAL\Eval\FIOutcomeMeasuresResults\OM\FamilyIndependenceOMR42009.xls!TANFCases!R19C1:R23C12" TargetMode="Externa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oleObject" Target="file:///\\172.24.1.110\EVAL\Eval\FIOutcomeMeasuresResults\OM\FamilyIndependenceOMR42009.xls!%23ofChildrenSFY15!R42C1:R45C12"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file:///\\172.24.1.110\EVAL\Eval\FIOutcomeMeasuresResults\OM\FamilyIndependenceOMR42009.xls!%23ofChildrenSFY15!%5bFamilyIndependenceOMR42009.xls%5d%23ofChildrenSFY15%20Chart%2013" TargetMode="Externa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21200" y="4775200"/>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3933"/>
          </a:xfrm>
        </p:spPr>
        <p:txBody>
          <a:bodyPr>
            <a:normAutofit/>
          </a:bodyPr>
          <a:lstStyle/>
          <a:p>
            <a:r>
              <a:rPr lang="en-US" sz="4000" b="1" dirty="0" smtClean="0"/>
              <a:t>CCC Self Service Percentages</a:t>
            </a:r>
            <a:endParaRPr lang="en-US" sz="4000" b="1" dirty="0"/>
          </a:p>
        </p:txBody>
      </p:sp>
      <p:pic>
        <p:nvPicPr>
          <p:cNvPr id="6146" name="Chart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811" y="1088571"/>
            <a:ext cx="6534377" cy="383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29342" y="5251026"/>
            <a:ext cx="7685313" cy="461665"/>
          </a:xfrm>
          <a:prstGeom prst="rect">
            <a:avLst/>
          </a:prstGeom>
          <a:noFill/>
        </p:spPr>
        <p:txBody>
          <a:bodyPr wrap="square" rtlCol="0">
            <a:spAutoFit/>
          </a:bodyPr>
          <a:lstStyle/>
          <a:p>
            <a:pPr algn="ctr"/>
            <a:r>
              <a:rPr lang="en-US" sz="2400" b="1" dirty="0" smtClean="0"/>
              <a:t>Percentage of customers who utilize the self service option</a:t>
            </a:r>
            <a:endParaRPr lang="en-US" sz="2400" b="1" dirty="0"/>
          </a:p>
        </p:txBody>
      </p:sp>
    </p:spTree>
    <p:extLst>
      <p:ext uri="{BB962C8B-B14F-4D97-AF65-F5344CB8AC3E}">
        <p14:creationId xmlns:p14="http://schemas.microsoft.com/office/powerpoint/2010/main" val="84112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4905"/>
          </a:xfrm>
        </p:spPr>
        <p:txBody>
          <a:bodyPr>
            <a:normAutofit/>
          </a:bodyPr>
          <a:lstStyle/>
          <a:p>
            <a:r>
              <a:rPr lang="en-US" sz="3200" b="1" dirty="0" smtClean="0"/>
              <a:t>Call Center Wait Times - November 2015</a:t>
            </a:r>
            <a:endParaRPr lang="en-US"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61128033"/>
              </p:ext>
            </p:extLst>
          </p:nvPr>
        </p:nvGraphicFramePr>
        <p:xfrm>
          <a:off x="457201" y="1059543"/>
          <a:ext cx="8229600" cy="31314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62292592"/>
              </p:ext>
            </p:extLst>
          </p:nvPr>
        </p:nvGraphicFramePr>
        <p:xfrm>
          <a:off x="457201" y="4305232"/>
          <a:ext cx="8229600" cy="1628775"/>
        </p:xfrm>
        <a:graphic>
          <a:graphicData uri="http://schemas.openxmlformats.org/drawingml/2006/table">
            <a:tbl>
              <a:tblPr>
                <a:tableStyleId>{5C22544A-7EE6-4342-B048-85BDC9FD1C3A}</a:tableStyleId>
              </a:tblPr>
              <a:tblGrid>
                <a:gridCol w="8229600"/>
              </a:tblGrid>
              <a:tr h="345357">
                <a:tc>
                  <a:txBody>
                    <a:bodyPr/>
                    <a:lstStyle/>
                    <a:p>
                      <a:pPr algn="ctr" fontAlgn="b"/>
                      <a:r>
                        <a:rPr lang="en-US" sz="2400" b="1" u="none" strike="noStrike" dirty="0">
                          <a:effectLst/>
                        </a:rPr>
                        <a:t>Total calls offered for the month of November = </a:t>
                      </a:r>
                      <a:r>
                        <a:rPr lang="en-US" sz="2400" b="1" u="none" strike="noStrike" dirty="0" smtClean="0">
                          <a:effectLst/>
                        </a:rPr>
                        <a:t>182,427</a:t>
                      </a:r>
                    </a:p>
                    <a:p>
                      <a:pPr algn="ctr" fontAlgn="b"/>
                      <a:endParaRPr lang="en-US" sz="900" b="1"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182">
                <a:tc>
                  <a:txBody>
                    <a:bodyPr/>
                    <a:lstStyle/>
                    <a:p>
                      <a:pPr algn="l" fontAlgn="ctr"/>
                      <a:r>
                        <a:rPr lang="en-US" sz="2000" u="none" strike="noStrike" dirty="0">
                          <a:effectLst/>
                        </a:rPr>
                        <a:t>Total calls answered = 138,100  </a:t>
                      </a:r>
                      <a:endParaRPr lang="en-US" sz="2000" u="none" strike="noStrike" dirty="0" smtClean="0">
                        <a:effectLst/>
                      </a:endParaRPr>
                    </a:p>
                    <a:p>
                      <a:pPr algn="l" fontAlgn="ctr"/>
                      <a:r>
                        <a:rPr lang="en-US" sz="1600" u="none" strike="noStrike" dirty="0" smtClean="0">
                          <a:effectLst/>
                        </a:rPr>
                        <a:t>(</a:t>
                      </a:r>
                      <a:r>
                        <a:rPr lang="en-US" sz="1600" u="none" strike="noStrike" dirty="0">
                          <a:effectLst/>
                        </a:rPr>
                        <a:t>On average 40% of the calls that were answered were accepted by an agent within 0-15 minutes)</a:t>
                      </a:r>
                      <a:endParaRPr lang="en-US"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182">
                <a:tc>
                  <a:txBody>
                    <a:bodyPr/>
                    <a:lstStyle/>
                    <a:p>
                      <a:pPr algn="l" fontAlgn="ctr"/>
                      <a:r>
                        <a:rPr lang="en-US" sz="2000" u="none" strike="noStrike" dirty="0">
                          <a:effectLst/>
                        </a:rPr>
                        <a:t>Total calls abandoned = 44,327 </a:t>
                      </a:r>
                      <a:endParaRPr lang="en-US" sz="2000" u="none" strike="noStrike" dirty="0" smtClean="0">
                        <a:effectLst/>
                      </a:endParaRPr>
                    </a:p>
                    <a:p>
                      <a:pPr algn="l" fontAlgn="ctr"/>
                      <a:r>
                        <a:rPr lang="en-US" sz="1600" u="none" strike="noStrike" dirty="0" smtClean="0">
                          <a:effectLst/>
                        </a:rPr>
                        <a:t>(</a:t>
                      </a:r>
                      <a:r>
                        <a:rPr lang="en-US" sz="1600" u="none" strike="noStrike" dirty="0">
                          <a:effectLst/>
                        </a:rPr>
                        <a:t>On average 85% of the callers who abandoned did so within 0-15 minutes)</a:t>
                      </a:r>
                      <a:endParaRPr lang="en-US"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440838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362"/>
            <a:ext cx="8229600" cy="1037885"/>
          </a:xfrm>
        </p:spPr>
        <p:txBody>
          <a:bodyPr>
            <a:normAutofit fontScale="90000"/>
          </a:bodyPr>
          <a:lstStyle/>
          <a:p>
            <a:r>
              <a:rPr lang="en-US" b="1" dirty="0" smtClean="0"/>
              <a:t>Technology Improvements:</a:t>
            </a:r>
            <a:br>
              <a:rPr lang="en-US" b="1" dirty="0" smtClean="0"/>
            </a:br>
            <a:r>
              <a:rPr lang="en-US" b="1" dirty="0" smtClean="0"/>
              <a:t>Document Imaging System (DIS)</a:t>
            </a:r>
            <a:endParaRPr lang="en-US" b="1" dirty="0"/>
          </a:p>
        </p:txBody>
      </p:sp>
      <p:sp>
        <p:nvSpPr>
          <p:cNvPr id="3" name="Content Placeholder 2"/>
          <p:cNvSpPr>
            <a:spLocks noGrp="1"/>
          </p:cNvSpPr>
          <p:nvPr>
            <p:ph idx="1"/>
          </p:nvPr>
        </p:nvSpPr>
        <p:spPr>
          <a:xfrm>
            <a:off x="457200" y="1511320"/>
            <a:ext cx="8229600" cy="4823505"/>
          </a:xfrm>
        </p:spPr>
        <p:txBody>
          <a:bodyPr>
            <a:normAutofit lnSpcReduction="10000"/>
          </a:bodyPr>
          <a:lstStyle/>
          <a:p>
            <a:pPr lvl="0"/>
            <a:r>
              <a:rPr lang="en-US" sz="2800" dirty="0" smtClean="0"/>
              <a:t>DIS is our Electronic Repository for our paper files – both Applications and Verification</a:t>
            </a:r>
          </a:p>
          <a:p>
            <a:pPr lvl="0"/>
            <a:r>
              <a:rPr lang="en-US" sz="2800" dirty="0" smtClean="0"/>
              <a:t>Previously, our workers would have to search through DIS for incoming verification each day. This was tedious and time consuming</a:t>
            </a:r>
          </a:p>
          <a:p>
            <a:pPr lvl="0"/>
            <a:r>
              <a:rPr lang="en-US" sz="2800" dirty="0" smtClean="0"/>
              <a:t>In September</a:t>
            </a:r>
            <a:r>
              <a:rPr lang="en-US" sz="2800" dirty="0"/>
              <a:t>, </a:t>
            </a:r>
            <a:r>
              <a:rPr lang="en-US" sz="2800" dirty="0" smtClean="0"/>
              <a:t>staff began receiving </a:t>
            </a:r>
            <a:r>
              <a:rPr lang="en-US" sz="2800" dirty="0"/>
              <a:t>email notifications when documents/verification </a:t>
            </a:r>
            <a:r>
              <a:rPr lang="en-US" sz="2800" dirty="0" smtClean="0"/>
              <a:t>was uploaded to their caseload.</a:t>
            </a:r>
            <a:endParaRPr lang="en-US" sz="2800" dirty="0"/>
          </a:p>
          <a:p>
            <a:pPr lvl="0"/>
            <a:r>
              <a:rPr lang="en-US" sz="2800" dirty="0" smtClean="0"/>
              <a:t>As of 11/20/15: 24,297 emails had been sent to alert staff that case information had arrived for their caseload.</a:t>
            </a:r>
          </a:p>
          <a:p>
            <a:pPr marL="0" lvl="0" indent="0">
              <a:buNone/>
            </a:pPr>
            <a:endParaRPr lang="en-US" dirty="0"/>
          </a:p>
        </p:txBody>
      </p:sp>
    </p:spTree>
    <p:extLst>
      <p:ext uri="{BB962C8B-B14F-4D97-AF65-F5344CB8AC3E}">
        <p14:creationId xmlns:p14="http://schemas.microsoft.com/office/powerpoint/2010/main" val="4280556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981202"/>
            <a:ext cx="7239000" cy="2585323"/>
          </a:xfrm>
          <a:prstGeom prst="rect">
            <a:avLst/>
          </a:prstGeom>
          <a:noFill/>
        </p:spPr>
        <p:txBody>
          <a:bodyPr wrap="square" rtlCol="0">
            <a:spAutoFit/>
          </a:bodyPr>
          <a:lstStyle/>
          <a:p>
            <a:pPr lvl="1" algn="ctr"/>
            <a:r>
              <a:rPr lang="en-US" sz="5400" b="1" dirty="0" smtClean="0">
                <a:solidFill>
                  <a:srgbClr val="000066"/>
                </a:solidFill>
                <a:latin typeface="Arial" panose="020B0604020202020204" pitchFamily="34" charset="0"/>
                <a:cs typeface="Arial" panose="020B0604020202020204" pitchFamily="34" charset="0"/>
              </a:rPr>
              <a:t>QUESTIONS </a:t>
            </a:r>
          </a:p>
          <a:p>
            <a:pPr lvl="1" algn="ctr"/>
            <a:r>
              <a:rPr lang="en-US" sz="5400" b="1" dirty="0" smtClean="0">
                <a:solidFill>
                  <a:srgbClr val="000066"/>
                </a:solidFill>
                <a:latin typeface="Arial" panose="020B0604020202020204" pitchFamily="34" charset="0"/>
                <a:cs typeface="Arial" panose="020B0604020202020204" pitchFamily="34" charset="0"/>
              </a:rPr>
              <a:t>AND </a:t>
            </a:r>
          </a:p>
          <a:p>
            <a:pPr lvl="1" algn="ctr"/>
            <a:r>
              <a:rPr lang="en-US" sz="5400" b="1" dirty="0" smtClean="0">
                <a:solidFill>
                  <a:srgbClr val="000066"/>
                </a:solidFill>
                <a:latin typeface="Arial" panose="020B0604020202020204" pitchFamily="34" charset="0"/>
                <a:cs typeface="Arial" panose="020B0604020202020204" pitchFamily="34" charset="0"/>
              </a:rPr>
              <a:t>COMMENTS</a:t>
            </a:r>
            <a:endParaRPr lang="en-US" sz="54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668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6866" y="513009"/>
            <a:ext cx="8406468" cy="523220"/>
          </a:xfrm>
          <a:prstGeom prst="rect">
            <a:avLst/>
          </a:prstGeom>
          <a:noFill/>
          <a:scene3d>
            <a:camera prst="orthographicFront"/>
            <a:lightRig rig="balanced" dir="t">
              <a:rot lat="0" lon="0" rev="2100000"/>
            </a:lightRig>
          </a:scene3d>
          <a:sp3d>
            <a:bevelT/>
          </a:sp3d>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cap="small" dirty="0" smtClean="0">
                <a:ln w="50800"/>
                <a:latin typeface="Book Antiqua" panose="02040602050305030304" pitchFamily="18" charset="0"/>
              </a:rPr>
              <a:t>Vision and Mission Statements | Core Values</a:t>
            </a:r>
            <a:endParaRPr lang="en-US" sz="2800" b="1" cap="small" dirty="0">
              <a:ln w="50800"/>
              <a:latin typeface="Book Antiqua" panose="02040602050305030304" pitchFamily="18" charset="0"/>
            </a:endParaRPr>
          </a:p>
        </p:txBody>
      </p:sp>
      <p:sp>
        <p:nvSpPr>
          <p:cNvPr id="6" name="Rectangle 5"/>
          <p:cNvSpPr/>
          <p:nvPr/>
        </p:nvSpPr>
        <p:spPr>
          <a:xfrm>
            <a:off x="533400" y="1065456"/>
            <a:ext cx="8153400" cy="5262979"/>
          </a:xfrm>
          <a:prstGeom prst="rect">
            <a:avLst/>
          </a:prstGeom>
        </p:spPr>
        <p:txBody>
          <a:bodyPr wrap="square">
            <a:spAutoFit/>
          </a:bodyPr>
          <a:lstStyle/>
          <a:p>
            <a:pPr>
              <a:lnSpc>
                <a:spcPct val="80000"/>
              </a:lnSpc>
              <a:buFontTx/>
              <a:buNone/>
              <a:defRPr/>
            </a:pPr>
            <a:r>
              <a:rPr lang="en-US" sz="2000" b="1" i="1" dirty="0">
                <a:solidFill>
                  <a:srgbClr val="000066"/>
                </a:solidFill>
                <a:effectLst>
                  <a:outerShdw blurRad="38100" dist="38100" dir="2700000" algn="tl">
                    <a:srgbClr val="C0C0C0"/>
                  </a:outerShdw>
                </a:effectLst>
                <a:latin typeface="Calibri" pitchFamily="34" charset="0"/>
              </a:rPr>
              <a:t>Vision </a:t>
            </a:r>
          </a:p>
          <a:p>
            <a:pPr>
              <a:lnSpc>
                <a:spcPct val="80000"/>
              </a:lnSpc>
              <a:buFontTx/>
              <a:buNone/>
              <a:defRPr/>
            </a:pPr>
            <a:r>
              <a:rPr lang="en-US" sz="2000" b="1" dirty="0">
                <a:effectLst>
                  <a:outerShdw blurRad="38100" dist="38100" dir="2700000" algn="tl">
                    <a:srgbClr val="C0C0C0"/>
                  </a:outerShdw>
                </a:effectLst>
                <a:latin typeface="Calibri" pitchFamily="34" charset="0"/>
              </a:rPr>
              <a:t>	</a:t>
            </a:r>
            <a:r>
              <a:rPr lang="en-US" sz="2000" b="1" dirty="0" smtClean="0">
                <a:effectLst>
                  <a:outerShdw blurRad="38100" dist="38100" dir="2700000" algn="tl">
                    <a:srgbClr val="C0C0C0"/>
                  </a:outerShdw>
                </a:effectLst>
                <a:latin typeface="Calibri" pitchFamily="34" charset="0"/>
              </a:rPr>
              <a:t>Safe Children. Strengthened Families. Stronger Communities</a:t>
            </a:r>
            <a:endParaRPr lang="en-US" sz="2000" b="1" dirty="0">
              <a:effectLst>
                <a:outerShdw blurRad="38100" dist="38100" dir="2700000" algn="tl">
                  <a:srgbClr val="C0C0C0"/>
                </a:outerShdw>
              </a:effectLst>
              <a:latin typeface="Calibri" pitchFamily="34" charset="0"/>
            </a:endParaRPr>
          </a:p>
          <a:p>
            <a:pPr>
              <a:lnSpc>
                <a:spcPct val="80000"/>
              </a:lnSpc>
              <a:buFontTx/>
              <a:buNone/>
              <a:defRPr/>
            </a:pPr>
            <a:endParaRPr lang="en-US" sz="2000" b="1" dirty="0">
              <a:effectLst>
                <a:outerShdw blurRad="38100" dist="38100" dir="2700000" algn="tl">
                  <a:srgbClr val="C0C0C0"/>
                </a:outerShdw>
              </a:effectLst>
              <a:latin typeface="Calibri" pitchFamily="34" charset="0"/>
            </a:endParaRPr>
          </a:p>
          <a:p>
            <a:pPr>
              <a:lnSpc>
                <a:spcPct val="80000"/>
              </a:lnSpc>
              <a:buFontTx/>
              <a:buNone/>
              <a:defRPr/>
            </a:pPr>
            <a:r>
              <a:rPr lang="en-US" sz="2000" b="1" i="1" dirty="0">
                <a:solidFill>
                  <a:srgbClr val="000066"/>
                </a:solidFill>
                <a:effectLst>
                  <a:outerShdw blurRad="38100" dist="38100" dir="2700000" algn="tl">
                    <a:srgbClr val="C0C0C0"/>
                  </a:outerShdw>
                </a:effectLst>
                <a:latin typeface="Calibri" pitchFamily="34" charset="0"/>
              </a:rPr>
              <a:t>Mission</a:t>
            </a:r>
            <a:endParaRPr lang="en-US" sz="2000" b="1" dirty="0">
              <a:solidFill>
                <a:srgbClr val="000066"/>
              </a:solidFill>
              <a:latin typeface="Calibri" pitchFamily="34" charset="0"/>
            </a:endParaRPr>
          </a:p>
          <a:p>
            <a:pPr>
              <a:lnSpc>
                <a:spcPct val="80000"/>
              </a:lnSpc>
              <a:buFontTx/>
              <a:buNone/>
              <a:defRPr/>
            </a:pPr>
            <a:r>
              <a:rPr lang="en-US" sz="2000" b="1" dirty="0">
                <a:latin typeface="Calibri" pitchFamily="34" charset="0"/>
              </a:rPr>
              <a:t>	</a:t>
            </a:r>
            <a:r>
              <a:rPr lang="en-US" sz="2000" b="1" dirty="0" smtClean="0">
                <a:latin typeface="Calibri" pitchFamily="34" charset="0"/>
              </a:rPr>
              <a:t>We commit to the safety of Georgia’s children in the decisions we 	make and the actions we take.  We strengthen families toward 	independence and build stronger communities through caring, 	effective, and responsive service.</a:t>
            </a:r>
            <a:endParaRPr lang="en-US" sz="2000" b="1" dirty="0">
              <a:latin typeface="Calibri" pitchFamily="34" charset="0"/>
            </a:endParaRPr>
          </a:p>
          <a:p>
            <a:pPr>
              <a:lnSpc>
                <a:spcPct val="80000"/>
              </a:lnSpc>
              <a:buFontTx/>
              <a:buNone/>
              <a:defRPr/>
            </a:pPr>
            <a:endParaRPr lang="en-US" sz="2000" b="1" i="1" dirty="0">
              <a:effectLst>
                <a:outerShdw blurRad="38100" dist="38100" dir="2700000" algn="tl">
                  <a:srgbClr val="C0C0C0"/>
                </a:outerShdw>
              </a:effectLst>
              <a:latin typeface="Calibri" pitchFamily="34" charset="0"/>
            </a:endParaRPr>
          </a:p>
          <a:p>
            <a:pPr>
              <a:lnSpc>
                <a:spcPct val="80000"/>
              </a:lnSpc>
              <a:buFontTx/>
              <a:buNone/>
              <a:defRPr/>
            </a:pPr>
            <a:r>
              <a:rPr lang="en-US" sz="2000" b="1" i="1" dirty="0" smtClean="0">
                <a:solidFill>
                  <a:srgbClr val="000066"/>
                </a:solidFill>
                <a:effectLst>
                  <a:outerShdw blurRad="38100" dist="38100" dir="2700000" algn="tl">
                    <a:srgbClr val="C0C0C0"/>
                  </a:outerShdw>
                </a:effectLst>
                <a:latin typeface="Calibri" pitchFamily="34" charset="0"/>
              </a:rPr>
              <a:t>Guiding Principles</a:t>
            </a:r>
            <a:endParaRPr lang="en-US" sz="2000" b="1" i="1" dirty="0" smtClean="0">
              <a:solidFill>
                <a:srgbClr val="000066"/>
              </a:solidFill>
              <a:effectLst>
                <a:outerShdw blurRad="38100" dist="38100" dir="2700000" algn="tl">
                  <a:srgbClr val="000000">
                    <a:alpha val="43137"/>
                  </a:srgbClr>
                </a:outerShdw>
              </a:effectLst>
              <a:latin typeface="Calibri" pitchFamily="34" charset="0"/>
            </a:endParaRPr>
          </a:p>
          <a:p>
            <a:pPr>
              <a:lnSpc>
                <a:spcPct val="80000"/>
              </a:lnSpc>
              <a:buFontTx/>
              <a:buNone/>
              <a:defRPr/>
            </a:pPr>
            <a:r>
              <a:rPr lang="en-US" sz="2000" b="1" dirty="0" smtClean="0">
                <a:solidFill>
                  <a:srgbClr val="000066"/>
                </a:solidFill>
                <a:effectLst>
                  <a:outerShdw blurRad="38100" dist="38100" dir="2700000" algn="tl">
                    <a:srgbClr val="000000">
                      <a:alpha val="43137"/>
                    </a:srgbClr>
                  </a:outerShdw>
                </a:effectLst>
                <a:latin typeface="Calibri" pitchFamily="34" charset="0"/>
              </a:rPr>
              <a:t>	As the Division of Family and Children Services, we…..</a:t>
            </a:r>
          </a:p>
          <a:p>
            <a:pPr marL="1257300" lvl="2" indent="-342900">
              <a:lnSpc>
                <a:spcPct val="80000"/>
              </a:lnSpc>
              <a:buFont typeface="Wingdings" panose="05000000000000000000" pitchFamily="2" charset="2"/>
              <a:buChar char="§"/>
              <a:defRPr/>
            </a:pPr>
            <a:r>
              <a:rPr lang="en-US" b="1" dirty="0" smtClean="0">
                <a:latin typeface="Calibri" pitchFamily="34" charset="0"/>
              </a:rPr>
              <a:t>Commit to the safety of our children in the decisions we make and the actions we take</a:t>
            </a:r>
          </a:p>
          <a:p>
            <a:pPr marL="1257300" lvl="2" indent="-342900">
              <a:lnSpc>
                <a:spcPct val="80000"/>
              </a:lnSpc>
              <a:buFont typeface="Wingdings" panose="05000000000000000000" pitchFamily="2" charset="2"/>
              <a:buChar char="§"/>
              <a:defRPr/>
            </a:pPr>
            <a:r>
              <a:rPr lang="en-US" b="1" dirty="0" smtClean="0">
                <a:latin typeface="Calibri" pitchFamily="34" charset="0"/>
              </a:rPr>
              <a:t>Strengthen and support families on their path toward independence</a:t>
            </a:r>
          </a:p>
          <a:p>
            <a:pPr marL="1257300" lvl="2" indent="-342900">
              <a:lnSpc>
                <a:spcPct val="80000"/>
              </a:lnSpc>
              <a:buFont typeface="Wingdings" panose="05000000000000000000" pitchFamily="2" charset="2"/>
              <a:buChar char="§"/>
              <a:defRPr/>
            </a:pPr>
            <a:r>
              <a:rPr lang="en-US" b="1" dirty="0" smtClean="0">
                <a:latin typeface="Calibri" pitchFamily="34" charset="0"/>
              </a:rPr>
              <a:t>Embrace a servant’s heart with compassion</a:t>
            </a:r>
          </a:p>
          <a:p>
            <a:pPr marL="1257300" lvl="2" indent="-342900">
              <a:lnSpc>
                <a:spcPct val="80000"/>
              </a:lnSpc>
              <a:buFont typeface="Wingdings" panose="05000000000000000000" pitchFamily="2" charset="2"/>
              <a:buChar char="§"/>
              <a:defRPr/>
            </a:pPr>
            <a:r>
              <a:rPr lang="en-US" b="1" dirty="0" smtClean="0">
                <a:latin typeface="Calibri" pitchFamily="34" charset="0"/>
              </a:rPr>
              <a:t>Provide caring, responsive, and effective services</a:t>
            </a:r>
          </a:p>
          <a:p>
            <a:pPr marL="1257300" lvl="2" indent="-342900">
              <a:lnSpc>
                <a:spcPct val="80000"/>
              </a:lnSpc>
              <a:buFont typeface="Wingdings" panose="05000000000000000000" pitchFamily="2" charset="2"/>
              <a:buChar char="§"/>
              <a:defRPr/>
            </a:pPr>
            <a:r>
              <a:rPr lang="en-US" b="1" dirty="0" smtClean="0">
                <a:latin typeface="Calibri" pitchFamily="34" charset="0"/>
              </a:rPr>
              <a:t>Listen and respond to our constituents, communities, and each other</a:t>
            </a:r>
          </a:p>
          <a:p>
            <a:pPr marL="1257300" lvl="2" indent="-342900">
              <a:lnSpc>
                <a:spcPct val="80000"/>
              </a:lnSpc>
              <a:buFont typeface="Wingdings" panose="05000000000000000000" pitchFamily="2" charset="2"/>
              <a:buChar char="§"/>
              <a:defRPr/>
            </a:pPr>
            <a:r>
              <a:rPr lang="en-US" b="1" dirty="0" smtClean="0">
                <a:latin typeface="Calibri" pitchFamily="34" charset="0"/>
              </a:rPr>
              <a:t>Collaborate with our communities to create systems of support</a:t>
            </a:r>
          </a:p>
          <a:p>
            <a:pPr marL="1257300" lvl="2" indent="-342900">
              <a:lnSpc>
                <a:spcPct val="80000"/>
              </a:lnSpc>
              <a:buFont typeface="Wingdings" panose="05000000000000000000" pitchFamily="2" charset="2"/>
              <a:buChar char="§"/>
              <a:defRPr/>
            </a:pPr>
            <a:r>
              <a:rPr lang="en-US" b="1" dirty="0" smtClean="0">
                <a:latin typeface="Calibri" pitchFamily="34" charset="0"/>
              </a:rPr>
              <a:t>Strive to make lives better for the children and families we serve</a:t>
            </a:r>
          </a:p>
          <a:p>
            <a:pPr marL="1257300" lvl="2" indent="-342900">
              <a:lnSpc>
                <a:spcPct val="80000"/>
              </a:lnSpc>
              <a:buFont typeface="Wingdings" panose="05000000000000000000" pitchFamily="2" charset="2"/>
              <a:buChar char="§"/>
              <a:defRPr/>
            </a:pPr>
            <a:r>
              <a:rPr lang="en-US" b="1" dirty="0" smtClean="0">
                <a:latin typeface="Calibri" pitchFamily="34" charset="0"/>
              </a:rPr>
              <a:t>Build a competent, efficient workforce that never stops learning and growing</a:t>
            </a:r>
          </a:p>
          <a:p>
            <a:pPr>
              <a:lnSpc>
                <a:spcPct val="80000"/>
              </a:lnSpc>
              <a:defRPr/>
            </a:pPr>
            <a:endParaRPr lang="en-US" sz="2000" b="1" dirty="0" smtClean="0">
              <a:latin typeface="Calibri" pitchFamily="34" charset="0"/>
            </a:endParaRPr>
          </a:p>
        </p:txBody>
      </p:sp>
    </p:spTree>
    <p:extLst>
      <p:ext uri="{BB962C8B-B14F-4D97-AF65-F5344CB8AC3E}">
        <p14:creationId xmlns:p14="http://schemas.microsoft.com/office/powerpoint/2010/main" val="2257745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Text Box 5"/>
          <p:cNvSpPr txBox="1">
            <a:spLocks noChangeArrowheads="1"/>
          </p:cNvSpPr>
          <p:nvPr/>
        </p:nvSpPr>
        <p:spPr bwMode="auto">
          <a:xfrm>
            <a:off x="4412974" y="411163"/>
            <a:ext cx="2209800" cy="5257800"/>
          </a:xfrm>
          <a:prstGeom prst="rect">
            <a:avLst/>
          </a:prstGeom>
          <a:solidFill>
            <a:srgbClr val="FFFFFF"/>
          </a:solidFill>
          <a:ln w="9525">
            <a:noFill/>
            <a:miter lim="800000"/>
            <a:headEnd/>
            <a:tailEnd/>
          </a:ln>
        </p:spPr>
        <p:txBody>
          <a:bodyPr/>
          <a:lstStyle/>
          <a:p>
            <a:pPr algn="l">
              <a:spcAft>
                <a:spcPts val="0"/>
              </a:spcAft>
              <a:defRPr/>
            </a:pPr>
            <a:r>
              <a:rPr lang="en-US" sz="1050" b="1" dirty="0">
                <a:latin typeface="+mj-lt"/>
              </a:rPr>
              <a:t>Region 1:   </a:t>
            </a:r>
            <a:r>
              <a:rPr lang="en-US" sz="1050" dirty="0">
                <a:latin typeface="+mj-lt"/>
              </a:rPr>
              <a:t>Catoosa, Chattooga, </a:t>
            </a:r>
            <a:r>
              <a:rPr lang="en-US" sz="1050" dirty="0" smtClean="0">
                <a:latin typeface="+mj-lt"/>
              </a:rPr>
              <a:t>Cherokee, Dade</a:t>
            </a:r>
            <a:r>
              <a:rPr lang="en-US" sz="1050" dirty="0">
                <a:latin typeface="+mj-lt"/>
              </a:rPr>
              <a:t>, Fannin, Gilmer, Gordon, Murray, Pickens, Walker, Whitfield</a:t>
            </a:r>
          </a:p>
          <a:p>
            <a:pPr algn="l">
              <a:spcAft>
                <a:spcPts val="0"/>
              </a:spcAft>
              <a:defRPr/>
            </a:pPr>
            <a:endParaRPr lang="en-US" sz="1050" dirty="0">
              <a:latin typeface="+mj-lt"/>
            </a:endParaRPr>
          </a:p>
          <a:p>
            <a:pPr algn="l">
              <a:spcBef>
                <a:spcPts val="0"/>
              </a:spcBef>
              <a:spcAft>
                <a:spcPts val="0"/>
              </a:spcAft>
              <a:tabLst>
                <a:tab pos="515938" algn="l"/>
              </a:tabLst>
              <a:defRPr/>
            </a:pPr>
            <a:r>
              <a:rPr lang="en-US" sz="1050" b="1" dirty="0">
                <a:latin typeface="+mj-lt"/>
                <a:ea typeface="Times New Roman"/>
              </a:rPr>
              <a:t>Region 2:</a:t>
            </a:r>
            <a:r>
              <a:rPr lang="en-US" sz="1050" dirty="0">
                <a:latin typeface="+mj-lt"/>
                <a:ea typeface="Times New Roman"/>
              </a:rPr>
              <a:t>   Banks, Dawson, Forsyth, Franklin, Habersham, Hall, Hart, Lumpkin, Rabun, Stephens, Towns, Union, White</a:t>
            </a:r>
          </a:p>
          <a:p>
            <a:pPr algn="l">
              <a:spcBef>
                <a:spcPts val="0"/>
              </a:spcBef>
              <a:spcAft>
                <a:spcPts val="0"/>
              </a:spcAft>
              <a:tabLst>
                <a:tab pos="609600" algn="l"/>
              </a:tabLst>
              <a:defRPr/>
            </a:pPr>
            <a:endParaRPr lang="en-US" sz="1050" dirty="0">
              <a:latin typeface="+mj-lt"/>
              <a:ea typeface="Times New Roman"/>
            </a:endParaRPr>
          </a:p>
          <a:p>
            <a:pPr algn="l">
              <a:spcBef>
                <a:spcPts val="0"/>
              </a:spcBef>
              <a:spcAft>
                <a:spcPts val="0"/>
              </a:spcAft>
              <a:tabLst>
                <a:tab pos="515938" algn="l"/>
                <a:tab pos="533400" algn="l"/>
              </a:tabLst>
              <a:defRPr/>
            </a:pPr>
            <a:r>
              <a:rPr lang="en-US" sz="1050" b="1" dirty="0">
                <a:latin typeface="+mj-lt"/>
                <a:ea typeface="Times New Roman"/>
              </a:rPr>
              <a:t>Region 3:   </a:t>
            </a:r>
            <a:r>
              <a:rPr lang="en-US" sz="1050" dirty="0">
                <a:latin typeface="+mj-lt"/>
                <a:ea typeface="Times New Roman"/>
              </a:rPr>
              <a:t>Bartow, </a:t>
            </a:r>
            <a:r>
              <a:rPr lang="en-US" sz="1050" dirty="0" smtClean="0">
                <a:latin typeface="+mj-lt"/>
                <a:ea typeface="Times New Roman"/>
              </a:rPr>
              <a:t>Douglas</a:t>
            </a:r>
            <a:r>
              <a:rPr lang="en-US" sz="1050" dirty="0">
                <a:latin typeface="+mj-lt"/>
                <a:ea typeface="Times New Roman"/>
              </a:rPr>
              <a:t>, Floyd, Haralson, Paulding, Polk</a:t>
            </a:r>
          </a:p>
          <a:p>
            <a:pPr algn="l">
              <a:spcBef>
                <a:spcPts val="0"/>
              </a:spcBef>
              <a:spcAft>
                <a:spcPts val="0"/>
              </a:spcAft>
              <a:tabLst>
                <a:tab pos="609600" algn="l"/>
              </a:tabLst>
              <a:defRPr/>
            </a:pPr>
            <a:endParaRPr lang="en-US" sz="1050" dirty="0">
              <a:latin typeface="+mj-lt"/>
              <a:ea typeface="Times New Roman"/>
            </a:endParaRPr>
          </a:p>
          <a:p>
            <a:pPr algn="l">
              <a:spcBef>
                <a:spcPts val="0"/>
              </a:spcBef>
              <a:spcAft>
                <a:spcPts val="0"/>
              </a:spcAft>
              <a:tabLst>
                <a:tab pos="533400" algn="l"/>
                <a:tab pos="609600" algn="l"/>
              </a:tabLst>
              <a:defRPr/>
            </a:pPr>
            <a:r>
              <a:rPr lang="en-US" sz="1050" b="1" dirty="0">
                <a:latin typeface="+mj-lt"/>
                <a:ea typeface="Times New Roman"/>
              </a:rPr>
              <a:t>Region 4:</a:t>
            </a:r>
            <a:r>
              <a:rPr lang="en-US" sz="1050" dirty="0">
                <a:latin typeface="+mj-lt"/>
                <a:ea typeface="Times New Roman"/>
              </a:rPr>
              <a:t>	Butts, Carroll, Coweta, Fayette, Heard</a:t>
            </a:r>
            <a:r>
              <a:rPr lang="en-US" sz="1050" dirty="0" smtClean="0">
                <a:latin typeface="+mj-lt"/>
                <a:ea typeface="Times New Roman"/>
              </a:rPr>
              <a:t>, Henry, </a:t>
            </a:r>
            <a:r>
              <a:rPr lang="en-US" sz="1050" dirty="0">
                <a:latin typeface="+mj-lt"/>
                <a:ea typeface="Times New Roman"/>
              </a:rPr>
              <a:t>Lamar, Meriwether, Pike, Spalding, Troup, Upson</a:t>
            </a:r>
          </a:p>
          <a:p>
            <a:pPr algn="l">
              <a:spcBef>
                <a:spcPts val="0"/>
              </a:spcBef>
              <a:spcAft>
                <a:spcPts val="0"/>
              </a:spcAft>
              <a:tabLst>
                <a:tab pos="609600" algn="l"/>
              </a:tabLst>
              <a:defRPr/>
            </a:pPr>
            <a:endParaRPr lang="en-US" sz="1050" dirty="0" smtClean="0">
              <a:latin typeface="+mj-lt"/>
              <a:ea typeface="Times New Roman"/>
            </a:endParaRPr>
          </a:p>
          <a:p>
            <a:pPr algn="l">
              <a:spcBef>
                <a:spcPts val="0"/>
              </a:spcBef>
              <a:spcAft>
                <a:spcPts val="0"/>
              </a:spcAft>
              <a:tabLst>
                <a:tab pos="533400" algn="l"/>
              </a:tabLst>
              <a:defRPr/>
            </a:pPr>
            <a:r>
              <a:rPr lang="en-US" sz="1050" b="1" dirty="0" smtClean="0">
                <a:latin typeface="+mj-lt"/>
                <a:ea typeface="Times New Roman"/>
              </a:rPr>
              <a:t>Region </a:t>
            </a:r>
            <a:r>
              <a:rPr lang="en-US" sz="1050" b="1" dirty="0">
                <a:latin typeface="+mj-lt"/>
                <a:ea typeface="Times New Roman"/>
              </a:rPr>
              <a:t>5: </a:t>
            </a:r>
            <a:r>
              <a:rPr lang="en-US" sz="1050" dirty="0">
                <a:latin typeface="+mj-lt"/>
                <a:ea typeface="Times New Roman"/>
              </a:rPr>
              <a:t>Barrow, Clarke, Elbert, Greene, Jackson, Jasper, Madison, Morgan, Newton, Oconee, Oglethorpe</a:t>
            </a:r>
            <a:r>
              <a:rPr lang="en-US" sz="1050" dirty="0" smtClean="0">
                <a:latin typeface="+mj-lt"/>
                <a:ea typeface="Times New Roman"/>
              </a:rPr>
              <a:t>, Rockdale, </a:t>
            </a:r>
            <a:r>
              <a:rPr lang="en-US" sz="1050" dirty="0">
                <a:latin typeface="+mj-lt"/>
                <a:ea typeface="Times New Roman"/>
              </a:rPr>
              <a:t>Walton</a:t>
            </a:r>
          </a:p>
          <a:p>
            <a:pPr algn="l">
              <a:spcBef>
                <a:spcPts val="0"/>
              </a:spcBef>
              <a:spcAft>
                <a:spcPts val="0"/>
              </a:spcAft>
              <a:tabLst>
                <a:tab pos="533400" algn="l"/>
              </a:tabLst>
              <a:defRPr/>
            </a:pPr>
            <a:endParaRPr lang="en-US" sz="1050" dirty="0">
              <a:latin typeface="+mj-lt"/>
              <a:ea typeface="Times New Roman"/>
            </a:endParaRPr>
          </a:p>
          <a:p>
            <a:pPr algn="l">
              <a:spcBef>
                <a:spcPts val="0"/>
              </a:spcBef>
              <a:spcAft>
                <a:spcPts val="0"/>
              </a:spcAft>
              <a:tabLst>
                <a:tab pos="515938" algn="l"/>
              </a:tabLst>
              <a:defRPr/>
            </a:pPr>
            <a:r>
              <a:rPr lang="en-US" sz="1050" b="1" dirty="0">
                <a:latin typeface="+mj-lt"/>
                <a:ea typeface="Times New Roman"/>
              </a:rPr>
              <a:t>Region 6:  </a:t>
            </a:r>
            <a:r>
              <a:rPr lang="en-US" sz="1050" dirty="0">
                <a:latin typeface="+mj-lt"/>
                <a:ea typeface="Times New Roman"/>
              </a:rPr>
              <a:t>Baldwin, Bibb, Crawford, Houston, Jones, Monroe, Peach, Putnam, Twiggs, Wilkinson</a:t>
            </a:r>
          </a:p>
          <a:p>
            <a:pPr algn="l">
              <a:spcBef>
                <a:spcPts val="0"/>
              </a:spcBef>
              <a:spcAft>
                <a:spcPts val="0"/>
              </a:spcAft>
              <a:tabLst>
                <a:tab pos="609600" algn="l"/>
              </a:tabLst>
              <a:defRPr/>
            </a:pPr>
            <a:endParaRPr lang="en-US" sz="1050" dirty="0">
              <a:latin typeface="+mj-lt"/>
              <a:ea typeface="Times New Roman"/>
            </a:endParaRPr>
          </a:p>
          <a:p>
            <a:pPr algn="l">
              <a:spcBef>
                <a:spcPts val="0"/>
              </a:spcBef>
              <a:spcAft>
                <a:spcPts val="0"/>
              </a:spcAft>
              <a:tabLst>
                <a:tab pos="515938" algn="l"/>
              </a:tabLst>
              <a:defRPr/>
            </a:pPr>
            <a:r>
              <a:rPr lang="en-US" sz="1050" b="1" dirty="0">
                <a:latin typeface="+mj-lt"/>
                <a:ea typeface="Times New Roman"/>
              </a:rPr>
              <a:t>Region 7:  </a:t>
            </a:r>
            <a:r>
              <a:rPr lang="en-US" sz="1050" dirty="0">
                <a:latin typeface="+mj-lt"/>
                <a:ea typeface="Times New Roman"/>
              </a:rPr>
              <a:t>Burke, Columbia, Glascock, Hancock, Jefferson, Jenkins, Lincoln, McDuffie, Richmond, Screven, Taliaferro, Warren, Washington, Wilkes</a:t>
            </a:r>
          </a:p>
          <a:p>
            <a:pPr algn="l">
              <a:spcBef>
                <a:spcPts val="0"/>
              </a:spcBef>
              <a:spcAft>
                <a:spcPts val="0"/>
              </a:spcAft>
              <a:tabLst>
                <a:tab pos="609600" algn="l"/>
              </a:tabLst>
              <a:defRPr/>
            </a:pPr>
            <a:endParaRPr lang="en-US" sz="1050" dirty="0">
              <a:latin typeface="+mj-lt"/>
              <a:ea typeface="Times New Roman"/>
            </a:endParaRPr>
          </a:p>
          <a:p>
            <a:pPr algn="l">
              <a:spcBef>
                <a:spcPts val="0"/>
              </a:spcBef>
              <a:spcAft>
                <a:spcPts val="0"/>
              </a:spcAft>
              <a:tabLst>
                <a:tab pos="533400" algn="l"/>
              </a:tabLst>
              <a:defRPr/>
            </a:pPr>
            <a:endParaRPr lang="en-US" sz="1200" dirty="0">
              <a:latin typeface="Times New Roman"/>
              <a:ea typeface="Times New Roman"/>
            </a:endParaRPr>
          </a:p>
          <a:p>
            <a:pPr algn="l">
              <a:spcBef>
                <a:spcPts val="0"/>
              </a:spcBef>
              <a:spcAft>
                <a:spcPts val="0"/>
              </a:spcAft>
              <a:tabLst>
                <a:tab pos="609600" algn="l"/>
              </a:tabLst>
              <a:defRPr/>
            </a:pPr>
            <a:endParaRPr lang="en-US" sz="900" dirty="0">
              <a:solidFill>
                <a:srgbClr val="000080"/>
              </a:solidFill>
              <a:latin typeface="Times New Roman"/>
              <a:ea typeface="Times New Roman"/>
            </a:endParaRPr>
          </a:p>
          <a:p>
            <a:pPr algn="l">
              <a:spcBef>
                <a:spcPts val="0"/>
              </a:spcBef>
              <a:spcAft>
                <a:spcPts val="0"/>
              </a:spcAft>
              <a:tabLst>
                <a:tab pos="609600" algn="l"/>
              </a:tabLst>
              <a:defRPr/>
            </a:pPr>
            <a:endParaRPr lang="en-US" sz="900" dirty="0">
              <a:solidFill>
                <a:srgbClr val="000080"/>
              </a:solidFill>
              <a:latin typeface="Times New Roman"/>
              <a:ea typeface="Times New Roman"/>
            </a:endParaRPr>
          </a:p>
          <a:p>
            <a:pPr algn="l">
              <a:spcBef>
                <a:spcPts val="0"/>
              </a:spcBef>
              <a:spcAft>
                <a:spcPts val="0"/>
              </a:spcAft>
              <a:tabLst>
                <a:tab pos="609600" algn="l"/>
              </a:tabLst>
              <a:defRPr/>
            </a:pPr>
            <a:endParaRPr lang="en-US" sz="1200" dirty="0">
              <a:latin typeface="Times New Roman"/>
              <a:ea typeface="Times New Roman"/>
            </a:endParaRPr>
          </a:p>
          <a:p>
            <a:pPr algn="l">
              <a:spcAft>
                <a:spcPts val="0"/>
              </a:spcAft>
              <a:defRPr/>
            </a:pPr>
            <a:endParaRPr lang="en-US" sz="900" dirty="0">
              <a:solidFill>
                <a:srgbClr val="000080"/>
              </a:solidFill>
              <a:latin typeface="Calibri" pitchFamily="34" charset="0"/>
            </a:endParaRPr>
          </a:p>
          <a:p>
            <a:pPr algn="l">
              <a:spcAft>
                <a:spcPts val="0"/>
              </a:spcAft>
              <a:defRPr/>
            </a:pPr>
            <a:endParaRPr lang="en-US" sz="900" dirty="0">
              <a:solidFill>
                <a:srgbClr val="000080"/>
              </a:solidFill>
              <a:latin typeface="Calibri" pitchFamily="34" charset="0"/>
            </a:endParaRPr>
          </a:p>
          <a:p>
            <a:pPr algn="l">
              <a:spcAft>
                <a:spcPts val="0"/>
              </a:spcAft>
              <a:defRPr/>
            </a:pPr>
            <a:endParaRPr lang="en-US" sz="900" dirty="0">
              <a:solidFill>
                <a:srgbClr val="000080"/>
              </a:solidFill>
              <a:latin typeface="Calibri" pitchFamily="34" charset="0"/>
            </a:endParaRPr>
          </a:p>
          <a:p>
            <a:pPr algn="l">
              <a:spcAft>
                <a:spcPts val="1000"/>
              </a:spcAft>
              <a:defRPr/>
            </a:pPr>
            <a:endParaRPr lang="en-US" sz="900" dirty="0">
              <a:solidFill>
                <a:srgbClr val="000080"/>
              </a:solidFill>
              <a:latin typeface="Calibri" pitchFamily="34" charset="0"/>
            </a:endParaRPr>
          </a:p>
          <a:p>
            <a:pPr>
              <a:defRPr/>
            </a:pPr>
            <a:endParaRPr lang="en-US" dirty="0">
              <a:latin typeface="Arial" pitchFamily="34" charset="0"/>
            </a:endParaRPr>
          </a:p>
        </p:txBody>
      </p:sp>
      <p:sp>
        <p:nvSpPr>
          <p:cNvPr id="9" name="Text Box 5"/>
          <p:cNvSpPr txBox="1">
            <a:spLocks noChangeArrowheads="1"/>
          </p:cNvSpPr>
          <p:nvPr/>
        </p:nvSpPr>
        <p:spPr bwMode="auto">
          <a:xfrm>
            <a:off x="6705600" y="411163"/>
            <a:ext cx="2286000" cy="5257800"/>
          </a:xfrm>
          <a:prstGeom prst="rect">
            <a:avLst/>
          </a:prstGeom>
          <a:solidFill>
            <a:srgbClr val="FFFFFF"/>
          </a:solidFill>
          <a:ln w="9525">
            <a:noFill/>
            <a:miter lim="800000"/>
            <a:headEnd/>
            <a:tailEnd/>
          </a:ln>
        </p:spPr>
        <p:txBody>
          <a:bodyPr/>
          <a:lstStyle/>
          <a:p>
            <a:pPr algn="l">
              <a:spcBef>
                <a:spcPts val="0"/>
              </a:spcBef>
              <a:spcAft>
                <a:spcPts val="0"/>
              </a:spcAft>
              <a:tabLst>
                <a:tab pos="515938" algn="l"/>
              </a:tabLst>
              <a:defRPr/>
            </a:pPr>
            <a:r>
              <a:rPr lang="en-US" sz="1050" b="1" dirty="0">
                <a:latin typeface="+mj-lt"/>
                <a:ea typeface="Times New Roman"/>
              </a:rPr>
              <a:t>Region 8: </a:t>
            </a:r>
            <a:r>
              <a:rPr lang="en-US" sz="1050" dirty="0">
                <a:latin typeface="+mj-lt"/>
                <a:ea typeface="Times New Roman"/>
              </a:rPr>
              <a:t>Chattahoochee, Clay, Crisp, Dooly, Harris, Macon, Marion, Muscogee, Quitman, Randolph, Schley, Stewart, Sumter, Talbot, Taylor, Webster</a:t>
            </a:r>
          </a:p>
          <a:p>
            <a:pPr algn="l">
              <a:spcBef>
                <a:spcPts val="0"/>
              </a:spcBef>
              <a:spcAft>
                <a:spcPts val="0"/>
              </a:spcAft>
              <a:tabLst>
                <a:tab pos="515938" algn="l"/>
              </a:tabLst>
              <a:defRPr/>
            </a:pPr>
            <a:endParaRPr lang="en-US" sz="1050" b="1" dirty="0">
              <a:latin typeface="+mj-lt"/>
              <a:ea typeface="Times New Roman"/>
            </a:endParaRPr>
          </a:p>
          <a:p>
            <a:pPr algn="l">
              <a:spcBef>
                <a:spcPts val="0"/>
              </a:spcBef>
              <a:spcAft>
                <a:spcPts val="0"/>
              </a:spcAft>
              <a:tabLst>
                <a:tab pos="515938" algn="l"/>
              </a:tabLst>
              <a:defRPr/>
            </a:pPr>
            <a:r>
              <a:rPr lang="en-US" sz="1050" b="1" dirty="0">
                <a:latin typeface="+mj-lt"/>
                <a:ea typeface="Times New Roman"/>
              </a:rPr>
              <a:t>Region 9:  </a:t>
            </a:r>
            <a:r>
              <a:rPr lang="en-US" sz="1050" dirty="0">
                <a:latin typeface="+mj-lt"/>
                <a:ea typeface="Times New Roman"/>
              </a:rPr>
              <a:t>Appling, Bleckley, Candler, Dodge, Emanuel, Evans, Jeff Davis, Johnson, Laurens, Montgomery, Pulaski, Tattnall, Telfair, Toombs, Treutlen, Wayne, Wheeler, Wilcox</a:t>
            </a:r>
          </a:p>
          <a:p>
            <a:pPr algn="l">
              <a:spcBef>
                <a:spcPts val="0"/>
              </a:spcBef>
              <a:spcAft>
                <a:spcPts val="0"/>
              </a:spcAft>
              <a:tabLst>
                <a:tab pos="609600" algn="l"/>
              </a:tabLst>
              <a:defRPr/>
            </a:pPr>
            <a:endParaRPr lang="en-US" sz="1050" dirty="0">
              <a:latin typeface="+mj-lt"/>
              <a:ea typeface="Times New Roman"/>
            </a:endParaRPr>
          </a:p>
          <a:p>
            <a:pPr algn="l">
              <a:spcBef>
                <a:spcPts val="0"/>
              </a:spcBef>
              <a:spcAft>
                <a:spcPts val="0"/>
              </a:spcAft>
              <a:defRPr/>
            </a:pPr>
            <a:r>
              <a:rPr lang="en-US" sz="1050" b="1" dirty="0">
                <a:latin typeface="+mj-lt"/>
                <a:ea typeface="Times New Roman"/>
              </a:rPr>
              <a:t>Region 10:   </a:t>
            </a:r>
            <a:r>
              <a:rPr lang="en-US" sz="1050" dirty="0">
                <a:latin typeface="+mj-lt"/>
                <a:ea typeface="Times New Roman"/>
              </a:rPr>
              <a:t>Baker, Calhoun, Colquitt, Decatur, Dougherty, Early, Grady, Lee, Miller, Mitchell, Seminole, Terrell, </a:t>
            </a:r>
            <a:r>
              <a:rPr lang="en-US" sz="1050" dirty="0" smtClean="0">
                <a:latin typeface="+mj-lt"/>
                <a:ea typeface="Times New Roman"/>
              </a:rPr>
              <a:t>Thomas</a:t>
            </a:r>
            <a:r>
              <a:rPr lang="en-US" sz="1050" dirty="0">
                <a:latin typeface="+mj-lt"/>
                <a:ea typeface="Times New Roman"/>
              </a:rPr>
              <a:t>, Worth</a:t>
            </a:r>
          </a:p>
          <a:p>
            <a:pPr algn="l">
              <a:spcBef>
                <a:spcPts val="0"/>
              </a:spcBef>
              <a:spcAft>
                <a:spcPts val="0"/>
              </a:spcAft>
              <a:tabLst>
                <a:tab pos="609600" algn="l"/>
              </a:tabLst>
              <a:defRPr/>
            </a:pPr>
            <a:endParaRPr lang="en-US" sz="1050" dirty="0">
              <a:latin typeface="+mj-lt"/>
              <a:ea typeface="Times New Roman"/>
            </a:endParaRPr>
          </a:p>
          <a:p>
            <a:pPr algn="l">
              <a:spcBef>
                <a:spcPts val="0"/>
              </a:spcBef>
              <a:spcAft>
                <a:spcPts val="0"/>
              </a:spcAft>
              <a:defRPr/>
            </a:pPr>
            <a:r>
              <a:rPr lang="en-US" sz="1050" b="1" dirty="0">
                <a:latin typeface="+mj-lt"/>
                <a:ea typeface="Times New Roman"/>
              </a:rPr>
              <a:t>Region 11:   </a:t>
            </a:r>
            <a:r>
              <a:rPr lang="en-US" sz="1050" dirty="0">
                <a:latin typeface="+mj-lt"/>
                <a:ea typeface="Times New Roman"/>
              </a:rPr>
              <a:t>Atkinson, Bacon, Ben Hill, Berrien, Brantley, Brooks, Charlton, Clinch, Coffee, Cook, Echols, Irwin, Lanier, Lowndes, Pierce, Tift, Turner, Ware</a:t>
            </a:r>
          </a:p>
          <a:p>
            <a:pPr algn="l">
              <a:spcBef>
                <a:spcPts val="0"/>
              </a:spcBef>
              <a:spcAft>
                <a:spcPts val="0"/>
              </a:spcAft>
              <a:tabLst>
                <a:tab pos="533400" algn="l"/>
              </a:tabLst>
              <a:defRPr/>
            </a:pPr>
            <a:endParaRPr lang="en-US" sz="1050" dirty="0">
              <a:latin typeface="+mj-lt"/>
              <a:ea typeface="Times New Roman"/>
            </a:endParaRPr>
          </a:p>
          <a:p>
            <a:pPr algn="l">
              <a:spcBef>
                <a:spcPts val="0"/>
              </a:spcBef>
              <a:spcAft>
                <a:spcPts val="0"/>
              </a:spcAft>
              <a:defRPr/>
            </a:pPr>
            <a:r>
              <a:rPr lang="en-US" sz="1050" b="1" dirty="0">
                <a:latin typeface="+mj-lt"/>
                <a:ea typeface="Times New Roman"/>
              </a:rPr>
              <a:t>Region 12:   </a:t>
            </a:r>
            <a:r>
              <a:rPr lang="en-US" sz="1050" dirty="0">
                <a:latin typeface="+mj-lt"/>
                <a:ea typeface="Times New Roman"/>
              </a:rPr>
              <a:t>Bryan, Bulloch, Camden, Chatham, Effingham, Glynn, Liberty, Long, McIntosh</a:t>
            </a:r>
          </a:p>
          <a:p>
            <a:pPr algn="l">
              <a:spcBef>
                <a:spcPts val="0"/>
              </a:spcBef>
              <a:spcAft>
                <a:spcPts val="0"/>
              </a:spcAft>
              <a:defRPr/>
            </a:pPr>
            <a:endParaRPr lang="en-US" sz="1050" dirty="0">
              <a:latin typeface="+mj-lt"/>
              <a:ea typeface="Times New Roman"/>
            </a:endParaRPr>
          </a:p>
          <a:p>
            <a:pPr>
              <a:defRPr/>
            </a:pPr>
            <a:r>
              <a:rPr lang="en-US" sz="1050" b="1" dirty="0">
                <a:latin typeface="+mj-lt"/>
                <a:ea typeface="Times New Roman"/>
              </a:rPr>
              <a:t>Region 13:  </a:t>
            </a:r>
            <a:r>
              <a:rPr lang="en-US" sz="1050" dirty="0" smtClean="0">
                <a:latin typeface="+mj-lt"/>
                <a:ea typeface="Times New Roman"/>
              </a:rPr>
              <a:t>Clayton, </a:t>
            </a:r>
            <a:r>
              <a:rPr lang="de-DE" sz="1050" dirty="0">
                <a:latin typeface="+mj-lt"/>
                <a:ea typeface="Times New Roman"/>
              </a:rPr>
              <a:t>Cobb, Gwinnett </a:t>
            </a:r>
            <a:endParaRPr lang="en-US" sz="1050" dirty="0">
              <a:latin typeface="+mj-lt"/>
              <a:ea typeface="Times New Roman"/>
            </a:endParaRPr>
          </a:p>
          <a:p>
            <a:pPr algn="l">
              <a:spcBef>
                <a:spcPts val="0"/>
              </a:spcBef>
              <a:spcAft>
                <a:spcPts val="0"/>
              </a:spcAft>
              <a:defRPr/>
            </a:pPr>
            <a:endParaRPr lang="en-US" sz="1050" dirty="0">
              <a:latin typeface="+mj-lt"/>
              <a:ea typeface="Times New Roman"/>
            </a:endParaRPr>
          </a:p>
          <a:p>
            <a:pPr algn="l" eaLnBrk="0" hangingPunct="0">
              <a:defRPr/>
            </a:pPr>
            <a:r>
              <a:rPr lang="de-DE" sz="1050" b="1" dirty="0">
                <a:latin typeface="+mj-lt"/>
                <a:ea typeface="Times New Roman" pitchFamily="18" charset="0"/>
              </a:rPr>
              <a:t>Region 14:  </a:t>
            </a:r>
            <a:r>
              <a:rPr lang="de-DE" sz="1050" dirty="0">
                <a:latin typeface="+mj-lt"/>
                <a:ea typeface="Times New Roman" pitchFamily="18" charset="0"/>
              </a:rPr>
              <a:t>DeKalb, Fulton</a:t>
            </a:r>
            <a:endParaRPr lang="de-DE" sz="1050" dirty="0">
              <a:latin typeface="+mj-lt"/>
            </a:endParaRPr>
          </a:p>
          <a:p>
            <a:pPr algn="l">
              <a:spcBef>
                <a:spcPts val="0"/>
              </a:spcBef>
              <a:spcAft>
                <a:spcPts val="0"/>
              </a:spcAft>
              <a:defRPr/>
            </a:pPr>
            <a:endParaRPr lang="en-US" sz="900" dirty="0">
              <a:solidFill>
                <a:srgbClr val="000080"/>
              </a:solidFill>
              <a:latin typeface="+mj-lt"/>
              <a:ea typeface="Times New Roman"/>
            </a:endParaRPr>
          </a:p>
          <a:p>
            <a:pPr algn="l">
              <a:spcBef>
                <a:spcPts val="0"/>
              </a:spcBef>
              <a:spcAft>
                <a:spcPts val="0"/>
              </a:spcAft>
              <a:defRPr/>
            </a:pPr>
            <a:endParaRPr lang="en-US" sz="900" dirty="0">
              <a:solidFill>
                <a:srgbClr val="000080"/>
              </a:solidFill>
              <a:latin typeface="+mj-lt"/>
              <a:ea typeface="Times New Roman"/>
            </a:endParaRPr>
          </a:p>
          <a:p>
            <a:pPr algn="l">
              <a:spcBef>
                <a:spcPts val="0"/>
              </a:spcBef>
              <a:spcAft>
                <a:spcPts val="0"/>
              </a:spcAft>
              <a:defRPr/>
            </a:pPr>
            <a:endParaRPr lang="en-US" sz="900" dirty="0">
              <a:solidFill>
                <a:srgbClr val="000080"/>
              </a:solidFill>
              <a:latin typeface="+mj-lt"/>
              <a:ea typeface="Times New Roman"/>
            </a:endParaRPr>
          </a:p>
          <a:p>
            <a:pPr algn="l">
              <a:spcBef>
                <a:spcPts val="0"/>
              </a:spcBef>
              <a:spcAft>
                <a:spcPts val="0"/>
              </a:spcAft>
              <a:defRPr/>
            </a:pPr>
            <a:endParaRPr lang="en-US" sz="900" dirty="0">
              <a:solidFill>
                <a:srgbClr val="000080"/>
              </a:solidFill>
              <a:latin typeface="+mj-lt"/>
              <a:ea typeface="Times New Roman"/>
            </a:endParaRPr>
          </a:p>
          <a:p>
            <a:pPr algn="l">
              <a:spcAft>
                <a:spcPts val="1000"/>
              </a:spcAft>
              <a:defRPr/>
            </a:pPr>
            <a:endParaRPr lang="en-US" sz="900" dirty="0">
              <a:solidFill>
                <a:srgbClr val="000080"/>
              </a:solidFill>
              <a:latin typeface="Calibri" pitchFamily="34" charset="0"/>
            </a:endParaRPr>
          </a:p>
          <a:p>
            <a:pPr>
              <a:defRPr/>
            </a:pPr>
            <a:endParaRPr lang="en-US" dirty="0">
              <a:latin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36" y="1265238"/>
            <a:ext cx="4124738"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7164" y="653534"/>
            <a:ext cx="3270447" cy="523220"/>
          </a:xfrm>
          <a:prstGeom prst="rect">
            <a:avLst/>
          </a:prstGeom>
          <a:noFill/>
        </p:spPr>
        <p:txBody>
          <a:bodyPr wrap="none" rtlCol="0">
            <a:spAutoFit/>
          </a:bodyPr>
          <a:lstStyle/>
          <a:p>
            <a:r>
              <a:rPr lang="en-US" sz="2800" b="1" dirty="0">
                <a:latin typeface="Book Antiqua" panose="02040602050305030304" pitchFamily="18" charset="0"/>
              </a:rPr>
              <a:t>R</a:t>
            </a:r>
            <a:r>
              <a:rPr lang="en-US" sz="2800" b="1" dirty="0" smtClean="0">
                <a:latin typeface="Book Antiqua" panose="02040602050305030304" pitchFamily="18" charset="0"/>
              </a:rPr>
              <a:t>egional Structure</a:t>
            </a:r>
            <a:endParaRPr lang="en-US" sz="2800" b="1" dirty="0">
              <a:latin typeface="Book Antiqua" panose="02040602050305030304" pitchFamily="18" charset="0"/>
            </a:endParaRPr>
          </a:p>
        </p:txBody>
      </p:sp>
    </p:spTree>
    <p:extLst>
      <p:ext uri="{BB962C8B-B14F-4D97-AF65-F5344CB8AC3E}">
        <p14:creationId xmlns:p14="http://schemas.microsoft.com/office/powerpoint/2010/main" val="2509245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1687"/>
          <a:stretch/>
        </p:blipFill>
        <p:spPr>
          <a:xfrm>
            <a:off x="2065986" y="257451"/>
            <a:ext cx="4800600" cy="5859263"/>
          </a:xfrm>
          <a:prstGeom prst="rect">
            <a:avLst/>
          </a:prstGeom>
        </p:spPr>
      </p:pic>
    </p:spTree>
    <p:extLst>
      <p:ext uri="{BB962C8B-B14F-4D97-AF65-F5344CB8AC3E}">
        <p14:creationId xmlns:p14="http://schemas.microsoft.com/office/powerpoint/2010/main" val="2171666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76159938"/>
              </p:ext>
            </p:extLst>
          </p:nvPr>
        </p:nvGraphicFramePr>
        <p:xfrm>
          <a:off x="1019175" y="1071563"/>
          <a:ext cx="7043738" cy="3495675"/>
        </p:xfrm>
        <a:graphic>
          <a:graphicData uri="http://schemas.openxmlformats.org/presentationml/2006/ole">
            <mc:AlternateContent xmlns:mc="http://schemas.openxmlformats.org/markup-compatibility/2006">
              <mc:Choice xmlns:v="urn:schemas-microsoft-com:vml" Requires="v">
                <p:oleObj spid="_x0000_s1050" name="Worksheet" r:id="rId3" imgW="7058144" imgH="3495640" progId="Excel.Sheet.8">
                  <p:link updateAutomatic="1"/>
                </p:oleObj>
              </mc:Choice>
              <mc:Fallback>
                <p:oleObj name="Worksheet" r:id="rId3" imgW="7058144" imgH="3495640" progId="Excel.Sheet.8">
                  <p:link updateAutomatic="1"/>
                  <p:pic>
                    <p:nvPicPr>
                      <p:cNvPr id="0" name=""/>
                      <p:cNvPicPr/>
                      <p:nvPr/>
                    </p:nvPicPr>
                    <p:blipFill>
                      <a:blip r:embed="rId4"/>
                      <a:stretch>
                        <a:fillRect/>
                      </a:stretch>
                    </p:blipFill>
                    <p:spPr>
                      <a:xfrm>
                        <a:off x="1019175" y="1071563"/>
                        <a:ext cx="7043738" cy="349567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56867471"/>
              </p:ext>
            </p:extLst>
          </p:nvPr>
        </p:nvGraphicFramePr>
        <p:xfrm>
          <a:off x="1017307" y="4562061"/>
          <a:ext cx="7096125" cy="1152525"/>
        </p:xfrm>
        <a:graphic>
          <a:graphicData uri="http://schemas.openxmlformats.org/presentationml/2006/ole">
            <mc:AlternateContent xmlns:mc="http://schemas.openxmlformats.org/markup-compatibility/2006">
              <mc:Choice xmlns:v="urn:schemas-microsoft-com:vml" Requires="v">
                <p:oleObj spid="_x0000_s1051" name="Worksheet" r:id="rId5" imgW="7096206" imgH="1152616" progId="Excel.Sheet.8">
                  <p:link updateAutomatic="1"/>
                </p:oleObj>
              </mc:Choice>
              <mc:Fallback>
                <p:oleObj name="Worksheet" r:id="rId5" imgW="7096206" imgH="1152616" progId="Excel.Sheet.8">
                  <p:link updateAutomatic="1"/>
                  <p:pic>
                    <p:nvPicPr>
                      <p:cNvPr id="0" name=""/>
                      <p:cNvPicPr/>
                      <p:nvPr/>
                    </p:nvPicPr>
                    <p:blipFill>
                      <a:blip r:embed="rId6"/>
                      <a:stretch>
                        <a:fillRect/>
                      </a:stretch>
                    </p:blipFill>
                    <p:spPr>
                      <a:xfrm>
                        <a:off x="1017307" y="4562061"/>
                        <a:ext cx="7096125" cy="1152525"/>
                      </a:xfrm>
                      <a:prstGeom prst="rect">
                        <a:avLst/>
                      </a:prstGeom>
                    </p:spPr>
                  </p:pic>
                </p:oleObj>
              </mc:Fallback>
            </mc:AlternateContent>
          </a:graphicData>
        </a:graphic>
      </p:graphicFrame>
      <p:sp>
        <p:nvSpPr>
          <p:cNvPr id="4" name="TextBox 3"/>
          <p:cNvSpPr txBox="1"/>
          <p:nvPr/>
        </p:nvSpPr>
        <p:spPr>
          <a:xfrm>
            <a:off x="997225" y="5759678"/>
            <a:ext cx="4609908" cy="215444"/>
          </a:xfrm>
          <a:prstGeom prst="rect">
            <a:avLst/>
          </a:prstGeom>
          <a:noFill/>
        </p:spPr>
        <p:txBody>
          <a:bodyPr wrap="square" rtlCol="0">
            <a:spAutoFit/>
          </a:bodyPr>
          <a:lstStyle/>
          <a:p>
            <a:pPr defTabSz="914400"/>
            <a:r>
              <a:rPr lang="en-US" sz="800" b="1" i="1" dirty="0" smtClean="0">
                <a:solidFill>
                  <a:prstClr val="black"/>
                </a:solidFill>
                <a:latin typeface="Tahoma" panose="020B0604030504040204" pitchFamily="34" charset="0"/>
                <a:ea typeface="Tahoma" panose="020B0604030504040204" pitchFamily="34" charset="0"/>
                <a:cs typeface="Tahoma" panose="020B0604030504040204" pitchFamily="34" charset="0"/>
              </a:rPr>
              <a:t>Note: </a:t>
            </a:r>
            <a:r>
              <a:rPr lang="en-US" sz="800" dirty="0" smtClean="0">
                <a:solidFill>
                  <a:prstClr val="black"/>
                </a:solidFill>
                <a:latin typeface="Tahoma" panose="020B0604030504040204" pitchFamily="34" charset="0"/>
                <a:ea typeface="Tahoma" panose="020B0604030504040204" pitchFamily="34" charset="0"/>
                <a:cs typeface="Tahoma" panose="020B0604030504040204" pitchFamily="34" charset="0"/>
              </a:rPr>
              <a:t>October 2015 data is not available at the time of completion of the report</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526773" y="389854"/>
            <a:ext cx="7997688" cy="707886"/>
          </a:xfrm>
          <a:prstGeom prst="rect">
            <a:avLst/>
          </a:prstGeom>
        </p:spPr>
        <p:txBody>
          <a:bodyPr wrap="square">
            <a:spAutoFit/>
          </a:bodyPr>
          <a:lstStyle/>
          <a:p>
            <a:pPr algn="ctr" defTabSz="914400">
              <a:defRPr sz="1600" b="0" i="0" u="none" strike="noStrike" kern="1200" baseline="0">
                <a:solidFill>
                  <a:sysClr val="windowText" lastClr="000000"/>
                </a:solidFill>
                <a:latin typeface="Arial Rounded MT Bold" pitchFamily="34" charset="0"/>
                <a:ea typeface="+mn-ea"/>
                <a:cs typeface="+mn-cs"/>
              </a:defRPr>
            </a:pPr>
            <a:r>
              <a:rPr lang="en-US" altLang="en-US" sz="2000" b="1" dirty="0" smtClean="0">
                <a:solidFill>
                  <a:srgbClr val="002060"/>
                </a:solidFill>
                <a:latin typeface="Arial" panose="020B0604020202020204" pitchFamily="34" charset="0"/>
                <a:cs typeface="Arial" panose="020B0604020202020204" pitchFamily="34" charset="0"/>
              </a:rPr>
              <a:t>Number of Food Stamp Cases at or below the</a:t>
            </a:r>
          </a:p>
          <a:p>
            <a:pPr algn="ctr" defTabSz="914400">
              <a:defRPr sz="1600" b="0" i="0" u="none" strike="noStrike" kern="1200" baseline="0">
                <a:solidFill>
                  <a:sysClr val="windowText" lastClr="000000"/>
                </a:solidFill>
                <a:latin typeface="Arial Rounded MT Bold" pitchFamily="34" charset="0"/>
                <a:ea typeface="+mn-ea"/>
                <a:cs typeface="+mn-cs"/>
              </a:defRPr>
            </a:pPr>
            <a:r>
              <a:rPr lang="en-US" altLang="en-US" sz="2000" b="1" dirty="0" smtClean="0">
                <a:solidFill>
                  <a:srgbClr val="002060"/>
                </a:solidFill>
                <a:latin typeface="Arial" panose="020B0604020202020204" pitchFamily="34" charset="0"/>
                <a:cs typeface="Arial" panose="020B0604020202020204" pitchFamily="34" charset="0"/>
              </a:rPr>
              <a:t>125% Poverty Level</a:t>
            </a:r>
            <a:endParaRPr lang="en-US"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61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1878" y="363677"/>
            <a:ext cx="6934200" cy="707886"/>
          </a:xfrm>
          <a:prstGeom prst="rect">
            <a:avLst/>
          </a:prstGeom>
        </p:spPr>
        <p:txBody>
          <a:bodyPr wrap="square">
            <a:spAutoFit/>
          </a:bodyPr>
          <a:lstStyle/>
          <a:p>
            <a:pPr algn="ctr">
              <a:defRPr sz="1600" b="0" i="0" u="none" strike="noStrike" kern="1200" baseline="0">
                <a:solidFill>
                  <a:sysClr val="windowText" lastClr="000000"/>
                </a:solidFill>
                <a:latin typeface="Arial Rounded MT Bold" pitchFamily="34" charset="0"/>
                <a:ea typeface="+mn-ea"/>
                <a:cs typeface="+mn-cs"/>
              </a:defRPr>
            </a:pPr>
            <a:r>
              <a:rPr lang="en-US" altLang="en-US" sz="2000" b="1" dirty="0" smtClean="0">
                <a:solidFill>
                  <a:srgbClr val="002060"/>
                </a:solidFill>
                <a:latin typeface="Arial" panose="020B0604020202020204" pitchFamily="34" charset="0"/>
                <a:cs typeface="Arial" panose="020B0604020202020204" pitchFamily="34" charset="0"/>
              </a:rPr>
              <a:t>Number of Family Medicaid and </a:t>
            </a:r>
          </a:p>
          <a:p>
            <a:pPr algn="ctr">
              <a:defRPr sz="1600" b="0" i="0" u="none" strike="noStrike" kern="1200" baseline="0">
                <a:solidFill>
                  <a:sysClr val="windowText" lastClr="000000"/>
                </a:solidFill>
                <a:latin typeface="Arial Rounded MT Bold" pitchFamily="34" charset="0"/>
                <a:ea typeface="+mn-ea"/>
                <a:cs typeface="+mn-cs"/>
              </a:defRPr>
            </a:pPr>
            <a:r>
              <a:rPr lang="en-US" altLang="en-US" sz="2000" b="1" dirty="0" smtClean="0">
                <a:solidFill>
                  <a:srgbClr val="002060"/>
                </a:solidFill>
                <a:latin typeface="Arial" panose="020B0604020202020204" pitchFamily="34" charset="0"/>
                <a:cs typeface="Arial" panose="020B0604020202020204" pitchFamily="34" charset="0"/>
              </a:rPr>
              <a:t>Aged Blind Disabled (ABD) Medicaid</a:t>
            </a:r>
            <a:endParaRPr lang="en-US" sz="2000" b="1" dirty="0">
              <a:solidFill>
                <a:srgbClr val="002060"/>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24884973"/>
              </p:ext>
            </p:extLst>
          </p:nvPr>
        </p:nvGraphicFramePr>
        <p:xfrm>
          <a:off x="1033463" y="1071563"/>
          <a:ext cx="7048500" cy="3514725"/>
        </p:xfrm>
        <a:graphic>
          <a:graphicData uri="http://schemas.openxmlformats.org/presentationml/2006/ole">
            <mc:AlternateContent xmlns:mc="http://schemas.openxmlformats.org/markup-compatibility/2006">
              <mc:Choice xmlns:v="urn:schemas-microsoft-com:vml" Requires="v">
                <p:oleObj spid="_x0000_s2074" name="Worksheet" r:id="rId3" imgW="7048426" imgH="3514805" progId="Excel.Sheet.8">
                  <p:link updateAutomatic="1"/>
                </p:oleObj>
              </mc:Choice>
              <mc:Fallback>
                <p:oleObj name="Worksheet" r:id="rId3" imgW="7048426" imgH="3514805" progId="Excel.Sheet.8">
                  <p:link updateAutomatic="1"/>
                  <p:pic>
                    <p:nvPicPr>
                      <p:cNvPr id="0" name=""/>
                      <p:cNvPicPr/>
                      <p:nvPr/>
                    </p:nvPicPr>
                    <p:blipFill>
                      <a:blip r:embed="rId4"/>
                      <a:stretch>
                        <a:fillRect/>
                      </a:stretch>
                    </p:blipFill>
                    <p:spPr>
                      <a:xfrm>
                        <a:off x="1033463" y="1071563"/>
                        <a:ext cx="7048500" cy="35147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29091326"/>
              </p:ext>
            </p:extLst>
          </p:nvPr>
        </p:nvGraphicFramePr>
        <p:xfrm>
          <a:off x="1020622" y="4581939"/>
          <a:ext cx="7096125" cy="1152525"/>
        </p:xfrm>
        <a:graphic>
          <a:graphicData uri="http://schemas.openxmlformats.org/presentationml/2006/ole">
            <mc:AlternateContent xmlns:mc="http://schemas.openxmlformats.org/markup-compatibility/2006">
              <mc:Choice xmlns:v="urn:schemas-microsoft-com:vml" Requires="v">
                <p:oleObj spid="_x0000_s2075" name="Worksheet" r:id="rId5" imgW="7096206" imgH="1152616" progId="Excel.Sheet.8">
                  <p:link updateAutomatic="1"/>
                </p:oleObj>
              </mc:Choice>
              <mc:Fallback>
                <p:oleObj name="Worksheet" r:id="rId5" imgW="7096206" imgH="1152616" progId="Excel.Sheet.8">
                  <p:link updateAutomatic="1"/>
                  <p:pic>
                    <p:nvPicPr>
                      <p:cNvPr id="0" name=""/>
                      <p:cNvPicPr/>
                      <p:nvPr/>
                    </p:nvPicPr>
                    <p:blipFill>
                      <a:blip r:embed="rId6"/>
                      <a:stretch>
                        <a:fillRect/>
                      </a:stretch>
                    </p:blipFill>
                    <p:spPr>
                      <a:xfrm>
                        <a:off x="1020622" y="4581939"/>
                        <a:ext cx="7096125" cy="1152525"/>
                      </a:xfrm>
                      <a:prstGeom prst="rect">
                        <a:avLst/>
                      </a:prstGeom>
                    </p:spPr>
                  </p:pic>
                </p:oleObj>
              </mc:Fallback>
            </mc:AlternateContent>
          </a:graphicData>
        </a:graphic>
      </p:graphicFrame>
    </p:spTree>
    <p:extLst>
      <p:ext uri="{BB962C8B-B14F-4D97-AF65-F5344CB8AC3E}">
        <p14:creationId xmlns:p14="http://schemas.microsoft.com/office/powerpoint/2010/main" val="365175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1364" y="578427"/>
            <a:ext cx="6649233" cy="400110"/>
          </a:xfrm>
          <a:prstGeom prst="rect">
            <a:avLst/>
          </a:prstGeom>
          <a:noFill/>
        </p:spPr>
        <p:txBody>
          <a:bodyPr wrap="square" rtlCol="0">
            <a:spAutoFit/>
          </a:bodyPr>
          <a:lstStyle/>
          <a:p>
            <a:pPr algn="ctr">
              <a:defRPr sz="1600" b="0" i="0" u="none" strike="noStrike" kern="1200" baseline="0">
                <a:solidFill>
                  <a:sysClr val="windowText" lastClr="000000"/>
                </a:solidFill>
                <a:latin typeface="Arial Rounded MT Bold" pitchFamily="34" charset="0"/>
                <a:ea typeface="+mn-ea"/>
                <a:cs typeface="+mn-cs"/>
              </a:defRPr>
            </a:pPr>
            <a:r>
              <a:rPr lang="en-US" sz="2000" b="1" dirty="0" smtClean="0">
                <a:solidFill>
                  <a:srgbClr val="002060"/>
                </a:solidFill>
                <a:latin typeface="Arial" panose="020B0604020202020204" pitchFamily="34" charset="0"/>
                <a:cs typeface="Arial" panose="020B0604020202020204" pitchFamily="34" charset="0"/>
              </a:rPr>
              <a:t>Total Number of TANF Recipients</a:t>
            </a:r>
            <a:endParaRPr lang="en-US" sz="2000" b="1" dirty="0">
              <a:solidFill>
                <a:srgbClr val="002060"/>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59990662"/>
              </p:ext>
            </p:extLst>
          </p:nvPr>
        </p:nvGraphicFramePr>
        <p:xfrm>
          <a:off x="1246188" y="1174750"/>
          <a:ext cx="6859587" cy="3495675"/>
        </p:xfrm>
        <a:graphic>
          <a:graphicData uri="http://schemas.openxmlformats.org/presentationml/2006/ole">
            <mc:AlternateContent xmlns:mc="http://schemas.openxmlformats.org/markup-compatibility/2006">
              <mc:Choice xmlns:v="urn:schemas-microsoft-com:vml" Requires="v">
                <p:oleObj spid="_x0000_s3098" name="Worksheet" r:id="rId3" imgW="6829504" imgH="3495640" progId="Excel.Sheet.8">
                  <p:link updateAutomatic="1"/>
                </p:oleObj>
              </mc:Choice>
              <mc:Fallback>
                <p:oleObj name="Worksheet" r:id="rId3" imgW="6829504" imgH="3495640" progId="Excel.Sheet.8">
                  <p:link updateAutomatic="1"/>
                  <p:pic>
                    <p:nvPicPr>
                      <p:cNvPr id="0" name=""/>
                      <p:cNvPicPr/>
                      <p:nvPr/>
                    </p:nvPicPr>
                    <p:blipFill>
                      <a:blip r:embed="rId4"/>
                      <a:stretch>
                        <a:fillRect/>
                      </a:stretch>
                    </p:blipFill>
                    <p:spPr>
                      <a:xfrm>
                        <a:off x="1246188" y="1174750"/>
                        <a:ext cx="6859587" cy="34956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51627161"/>
              </p:ext>
            </p:extLst>
          </p:nvPr>
        </p:nvGraphicFramePr>
        <p:xfrm>
          <a:off x="1244254" y="4656848"/>
          <a:ext cx="6867525" cy="1152525"/>
        </p:xfrm>
        <a:graphic>
          <a:graphicData uri="http://schemas.openxmlformats.org/presentationml/2006/ole">
            <mc:AlternateContent xmlns:mc="http://schemas.openxmlformats.org/markup-compatibility/2006">
              <mc:Choice xmlns:v="urn:schemas-microsoft-com:vml" Requires="v">
                <p:oleObj spid="_x0000_s3099" name="Worksheet" r:id="rId5" imgW="6867566" imgH="1152616" progId="Excel.Sheet.8">
                  <p:link updateAutomatic="1"/>
                </p:oleObj>
              </mc:Choice>
              <mc:Fallback>
                <p:oleObj name="Worksheet" r:id="rId5" imgW="6867566" imgH="1152616" progId="Excel.Sheet.8">
                  <p:link updateAutomatic="1"/>
                  <p:pic>
                    <p:nvPicPr>
                      <p:cNvPr id="0" name=""/>
                      <p:cNvPicPr/>
                      <p:nvPr/>
                    </p:nvPicPr>
                    <p:blipFill>
                      <a:blip r:embed="rId6"/>
                      <a:stretch>
                        <a:fillRect/>
                      </a:stretch>
                    </p:blipFill>
                    <p:spPr>
                      <a:xfrm>
                        <a:off x="1244254" y="4656848"/>
                        <a:ext cx="6867525" cy="1152525"/>
                      </a:xfrm>
                      <a:prstGeom prst="rect">
                        <a:avLst/>
                      </a:prstGeom>
                    </p:spPr>
                  </p:pic>
                </p:oleObj>
              </mc:Fallback>
            </mc:AlternateContent>
          </a:graphicData>
        </a:graphic>
      </p:graphicFrame>
    </p:spTree>
    <p:extLst>
      <p:ext uri="{BB962C8B-B14F-4D97-AF65-F5344CB8AC3E}">
        <p14:creationId xmlns:p14="http://schemas.microsoft.com/office/powerpoint/2010/main" val="92997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616977"/>
            <a:ext cx="7467599" cy="400110"/>
          </a:xfrm>
          <a:prstGeom prst="rect">
            <a:avLst/>
          </a:prstGeom>
          <a:noFill/>
        </p:spPr>
        <p:txBody>
          <a:bodyPr wrap="square" rtlCol="0">
            <a:spAutoFit/>
          </a:bodyPr>
          <a:lstStyle/>
          <a:p>
            <a:pPr algn="ctr">
              <a:spcBef>
                <a:spcPct val="0"/>
              </a:spcBef>
            </a:pPr>
            <a:r>
              <a:rPr lang="en-US" altLang="en-US" sz="2000" b="1" dirty="0" smtClean="0">
                <a:solidFill>
                  <a:srgbClr val="002060"/>
                </a:solidFill>
                <a:latin typeface="Arial" panose="020B0604020202020204" pitchFamily="34" charset="0"/>
                <a:cs typeface="Arial" panose="020B0604020202020204" pitchFamily="34" charset="0"/>
              </a:rPr>
              <a:t>Total Number of Childcare Applications Received</a:t>
            </a:r>
            <a:endParaRPr lang="en-US" sz="2000" b="1" dirty="0">
              <a:solidFill>
                <a:srgbClr val="002060"/>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61294122"/>
              </p:ext>
            </p:extLst>
          </p:nvPr>
        </p:nvGraphicFramePr>
        <p:xfrm>
          <a:off x="1138236" y="4791081"/>
          <a:ext cx="6862764" cy="923925"/>
        </p:xfrm>
        <a:graphic>
          <a:graphicData uri="http://schemas.openxmlformats.org/presentationml/2006/ole">
            <mc:AlternateContent xmlns:mc="http://schemas.openxmlformats.org/markup-compatibility/2006">
              <mc:Choice xmlns:v="urn:schemas-microsoft-com:vml" Requires="v">
                <p:oleObj spid="_x0000_s4122" name="Worksheet" r:id="rId3" imgW="6867566" imgH="923983" progId="Excel.Sheet.8">
                  <p:link updateAutomatic="1"/>
                </p:oleObj>
              </mc:Choice>
              <mc:Fallback>
                <p:oleObj name="Worksheet" r:id="rId3" imgW="6867566" imgH="923983" progId="Excel.Sheet.8">
                  <p:link updateAutomatic="1"/>
                  <p:pic>
                    <p:nvPicPr>
                      <p:cNvPr id="0" name=""/>
                      <p:cNvPicPr/>
                      <p:nvPr/>
                    </p:nvPicPr>
                    <p:blipFill>
                      <a:blip r:embed="rId4"/>
                      <a:stretch>
                        <a:fillRect/>
                      </a:stretch>
                    </p:blipFill>
                    <p:spPr>
                      <a:xfrm>
                        <a:off x="1138236" y="4791081"/>
                        <a:ext cx="6862764" cy="9239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43367299"/>
              </p:ext>
            </p:extLst>
          </p:nvPr>
        </p:nvGraphicFramePr>
        <p:xfrm>
          <a:off x="1143000" y="1138238"/>
          <a:ext cx="6851650" cy="3686175"/>
        </p:xfrm>
        <a:graphic>
          <a:graphicData uri="http://schemas.openxmlformats.org/presentationml/2006/ole">
            <mc:AlternateContent xmlns:mc="http://schemas.openxmlformats.org/markup-compatibility/2006">
              <mc:Choice xmlns:v="urn:schemas-microsoft-com:vml" Requires="v">
                <p:oleObj spid="_x0000_s4123" name="Worksheet" r:id="rId5" imgW="6858118" imgH="3686213" progId="Excel.Sheet.8">
                  <p:link updateAutomatic="1"/>
                </p:oleObj>
              </mc:Choice>
              <mc:Fallback>
                <p:oleObj name="Worksheet" r:id="rId5" imgW="6858118" imgH="3686213" progId="Excel.Sheet.8">
                  <p:link updateAutomatic="1"/>
                  <p:pic>
                    <p:nvPicPr>
                      <p:cNvPr id="0" name=""/>
                      <p:cNvPicPr/>
                      <p:nvPr/>
                    </p:nvPicPr>
                    <p:blipFill>
                      <a:blip r:embed="rId6"/>
                      <a:stretch>
                        <a:fillRect/>
                      </a:stretch>
                    </p:blipFill>
                    <p:spPr>
                      <a:xfrm>
                        <a:off x="1143000" y="1138238"/>
                        <a:ext cx="6851650" cy="3686175"/>
                      </a:xfrm>
                      <a:prstGeom prst="rect">
                        <a:avLst/>
                      </a:prstGeom>
                    </p:spPr>
                  </p:pic>
                </p:oleObj>
              </mc:Fallback>
            </mc:AlternateContent>
          </a:graphicData>
        </a:graphic>
      </p:graphicFrame>
    </p:spTree>
    <p:extLst>
      <p:ext uri="{BB962C8B-B14F-4D97-AF65-F5344CB8AC3E}">
        <p14:creationId xmlns:p14="http://schemas.microsoft.com/office/powerpoint/2010/main" val="79264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857"/>
            <a:ext cx="8229600" cy="735467"/>
          </a:xfrm>
        </p:spPr>
        <p:txBody>
          <a:bodyPr>
            <a:normAutofit fontScale="90000"/>
          </a:bodyPr>
          <a:lstStyle/>
          <a:p>
            <a:r>
              <a:rPr lang="en-US" b="1" dirty="0" smtClean="0"/>
              <a:t>OFI Customer Contact Center</a:t>
            </a:r>
            <a:endParaRPr lang="en-US" b="1" dirty="0"/>
          </a:p>
        </p:txBody>
      </p:sp>
      <p:sp>
        <p:nvSpPr>
          <p:cNvPr id="3" name="Content Placeholder 2"/>
          <p:cNvSpPr>
            <a:spLocks noGrp="1"/>
          </p:cNvSpPr>
          <p:nvPr>
            <p:ph idx="1"/>
          </p:nvPr>
        </p:nvSpPr>
        <p:spPr>
          <a:xfrm>
            <a:off x="457200" y="1083811"/>
            <a:ext cx="8229600" cy="4525963"/>
          </a:xfrm>
        </p:spPr>
        <p:txBody>
          <a:bodyPr>
            <a:normAutofit fontScale="92500" lnSpcReduction="10000"/>
          </a:bodyPr>
          <a:lstStyle/>
          <a:p>
            <a:r>
              <a:rPr lang="en-US" dirty="0" smtClean="0"/>
              <a:t>Agents now fully focused on reported changes and general inquiry calls</a:t>
            </a:r>
          </a:p>
          <a:p>
            <a:r>
              <a:rPr lang="en-US" dirty="0" smtClean="0"/>
              <a:t>Effective Monday, 12/7/15, CCC agents will be available from 7:30 am – 2 pm</a:t>
            </a:r>
          </a:p>
          <a:p>
            <a:r>
              <a:rPr lang="en-US" dirty="0" smtClean="0"/>
              <a:t>Implemented Robo-Calls to remind customer of upcoming</a:t>
            </a:r>
            <a:r>
              <a:rPr lang="en-US" dirty="0"/>
              <a:t> </a:t>
            </a:r>
            <a:r>
              <a:rPr lang="en-US" dirty="0" smtClean="0"/>
              <a:t> interviews.  This has been well received and appears to be effective.</a:t>
            </a:r>
          </a:p>
          <a:p>
            <a:r>
              <a:rPr lang="en-US" dirty="0" smtClean="0"/>
              <a:t>Self-Service option has been highly effective in reducing calls and allowing customer to access their information</a:t>
            </a:r>
          </a:p>
        </p:txBody>
      </p:sp>
    </p:spTree>
    <p:extLst>
      <p:ext uri="{BB962C8B-B14F-4D97-AF65-F5344CB8AC3E}">
        <p14:creationId xmlns:p14="http://schemas.microsoft.com/office/powerpoint/2010/main" val="942622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509</Words>
  <Application>Microsoft Office PowerPoint</Application>
  <PresentationFormat>On-screen Show (4:3)</PresentationFormat>
  <Paragraphs>86</Paragraphs>
  <Slides>13</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Links</vt:lpstr>
      </vt:variant>
      <vt:variant>
        <vt:i4>8</vt:i4>
      </vt:variant>
      <vt:variant>
        <vt:lpstr>Slide Titles</vt:lpstr>
      </vt:variant>
      <vt:variant>
        <vt:i4>13</vt:i4>
      </vt:variant>
    </vt:vector>
  </HeadingPairs>
  <TitlesOfParts>
    <vt:vector size="28" baseType="lpstr">
      <vt:lpstr>Arial</vt:lpstr>
      <vt:lpstr>Book Antiqua</vt:lpstr>
      <vt:lpstr>Calibri</vt:lpstr>
      <vt:lpstr>Tahoma</vt:lpstr>
      <vt:lpstr>Times New Roman</vt:lpstr>
      <vt:lpstr>Wingdings</vt:lpstr>
      <vt:lpstr>Office Theme</vt:lpstr>
      <vt:lpstr>\\172.24.1.110\EVAL\Eval\FIOutcomeMeasuresResults\OM\FamilyIndependenceOMR42009.xls!FoodStampMedicaidCases![FamilyIndependenceOMR42009.xls]FoodStampMedicaidCases Chart 13</vt:lpstr>
      <vt:lpstr>\\172.24.1.110\EVAL\Eval\FIOutcomeMeasuresResults\OM\FamilyIndependenceOMR42009.xls!FoodStampMedicaidCases!R19C1:R23C12</vt:lpstr>
      <vt:lpstr>\\172.24.1.110\EVAL\Eval\FIOutcomeMeasuresResults\OM\FamilyIndependenceOMR42009.xls!FoodStampMedicaidCases![FamilyIndependenceOMR42009.xls]FoodStampMedicaidCases Chart 13-1</vt:lpstr>
      <vt:lpstr>\\172.24.1.110\EVAL\Eval\FIOutcomeMeasuresResults\OM\FamilyIndependenceOMR42009.xls!FoodStampMedicaidCases!R43C1:R47C12</vt:lpstr>
      <vt:lpstr>\\172.24.1.110\EVAL\Eval\FIOutcomeMeasuresResults\OM\FamilyIndependenceOMR42009.xls!TANFCases![FamilyIndependenceOMR42009.xls]TANFCases Chart 11</vt:lpstr>
      <vt:lpstr>\\172.24.1.110\EVAL\Eval\FIOutcomeMeasuresResults\OM\FamilyIndependenceOMR42009.xls!TANFCases!R19C1:R23C12</vt:lpstr>
      <vt:lpstr>\\172.24.1.110\EVAL\Eval\FIOutcomeMeasuresResults\OM\FamilyIndependenceOMR42009.xls!#ofChildrenSFY15!R42C1:R45C12</vt:lpstr>
      <vt:lpstr>\\172.24.1.110\EVAL\Eval\FIOutcomeMeasuresResults\OM\FamilyIndependenceOMR42009.xls!#ofChildrenSFY15![FamilyIndependenceOMR42009.xls]#ofChildrenSFY15 Chart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OFI Customer Contact Center</vt:lpstr>
      <vt:lpstr>CCC Self Service Percentages</vt:lpstr>
      <vt:lpstr>Call Center Wait Times - November 2015</vt:lpstr>
      <vt:lpstr>Technology Improvements: Document Imaging System (DIS)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Tahni Segars</dc:creator>
  <cp:lastModifiedBy>Donna Pettigrew-Jackson</cp:lastModifiedBy>
  <cp:revision>28</cp:revision>
  <cp:lastPrinted>2015-10-21T14:08:20Z</cp:lastPrinted>
  <dcterms:created xsi:type="dcterms:W3CDTF">2015-09-14T05:34:55Z</dcterms:created>
  <dcterms:modified xsi:type="dcterms:W3CDTF">2015-12-08T16:33:37Z</dcterms:modified>
</cp:coreProperties>
</file>