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256" r:id="rId2"/>
    <p:sldId id="261" r:id="rId3"/>
    <p:sldId id="257" r:id="rId4"/>
    <p:sldId id="258" r:id="rId5"/>
    <p:sldId id="259" r:id="rId6"/>
    <p:sldId id="260" r:id="rId7"/>
    <p:sldId id="262" r:id="rId8"/>
  </p:sldIdLst>
  <p:sldSz cx="9144000" cy="6858000" type="screen4x3"/>
  <p:notesSz cx="696118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96" autoAdjust="0"/>
    <p:restoredTop sz="94622" autoAdjust="0"/>
  </p:normalViewPr>
  <p:slideViewPr>
    <p:cSldViewPr>
      <p:cViewPr varScale="1">
        <p:scale>
          <a:sx n="77" d="100"/>
          <a:sy n="77" d="100"/>
        </p:scale>
        <p:origin x="1110" y="60"/>
      </p:cViewPr>
      <p:guideLst>
        <p:guide orient="horz" pos="2160"/>
        <p:guide pos="2880"/>
      </p:guideLst>
    </p:cSldViewPr>
  </p:slideViewPr>
  <p:outlineViewPr>
    <p:cViewPr>
      <p:scale>
        <a:sx n="33" d="100"/>
        <a:sy n="33" d="100"/>
      </p:scale>
      <p:origin x="0" y="414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16515" cy="461804"/>
          </a:xfrm>
          <a:prstGeom prst="rect">
            <a:avLst/>
          </a:prstGeom>
        </p:spPr>
        <p:txBody>
          <a:bodyPr vert="horz" lIns="92135" tIns="46067" rIns="92135" bIns="46067" rtlCol="0"/>
          <a:lstStyle>
            <a:lvl1pPr algn="l">
              <a:defRPr sz="1200"/>
            </a:lvl1pPr>
          </a:lstStyle>
          <a:p>
            <a:endParaRPr lang="en-US"/>
          </a:p>
        </p:txBody>
      </p:sp>
      <p:sp>
        <p:nvSpPr>
          <p:cNvPr id="3" name="Date Placeholder 2"/>
          <p:cNvSpPr>
            <a:spLocks noGrp="1"/>
          </p:cNvSpPr>
          <p:nvPr>
            <p:ph type="dt" idx="1"/>
          </p:nvPr>
        </p:nvSpPr>
        <p:spPr>
          <a:xfrm>
            <a:off x="3943063" y="0"/>
            <a:ext cx="3016515" cy="461804"/>
          </a:xfrm>
          <a:prstGeom prst="rect">
            <a:avLst/>
          </a:prstGeom>
        </p:spPr>
        <p:txBody>
          <a:bodyPr vert="horz" lIns="92135" tIns="46067" rIns="92135" bIns="46067" rtlCol="0"/>
          <a:lstStyle>
            <a:lvl1pPr algn="r">
              <a:defRPr sz="1200"/>
            </a:lvl1pPr>
          </a:lstStyle>
          <a:p>
            <a:fld id="{65D9ED40-D952-4501-9B26-71C1F2B57B3E}" type="datetimeFigureOut">
              <a:rPr lang="en-US" smtClean="0"/>
              <a:t>8/25/2015</a:t>
            </a:fld>
            <a:endParaRPr lang="en-US"/>
          </a:p>
        </p:txBody>
      </p:sp>
      <p:sp>
        <p:nvSpPr>
          <p:cNvPr id="4" name="Slide Image Placeholder 3"/>
          <p:cNvSpPr>
            <a:spLocks noGrp="1" noRot="1" noChangeAspect="1"/>
          </p:cNvSpPr>
          <p:nvPr>
            <p:ph type="sldImg" idx="2"/>
          </p:nvPr>
        </p:nvSpPr>
        <p:spPr>
          <a:xfrm>
            <a:off x="1171575" y="693738"/>
            <a:ext cx="4618038" cy="3462337"/>
          </a:xfrm>
          <a:prstGeom prst="rect">
            <a:avLst/>
          </a:prstGeom>
          <a:noFill/>
          <a:ln w="12700">
            <a:solidFill>
              <a:prstClr val="black"/>
            </a:solidFill>
          </a:ln>
        </p:spPr>
        <p:txBody>
          <a:bodyPr vert="horz" lIns="92135" tIns="46067" rIns="92135" bIns="46067" rtlCol="0" anchor="ctr"/>
          <a:lstStyle/>
          <a:p>
            <a:endParaRPr lang="en-US"/>
          </a:p>
        </p:txBody>
      </p:sp>
      <p:sp>
        <p:nvSpPr>
          <p:cNvPr id="5" name="Notes Placeholder 4"/>
          <p:cNvSpPr>
            <a:spLocks noGrp="1"/>
          </p:cNvSpPr>
          <p:nvPr>
            <p:ph type="body" sz="quarter" idx="3"/>
          </p:nvPr>
        </p:nvSpPr>
        <p:spPr>
          <a:xfrm>
            <a:off x="696119" y="4387137"/>
            <a:ext cx="5568950" cy="4156234"/>
          </a:xfrm>
          <a:prstGeom prst="rect">
            <a:avLst/>
          </a:prstGeom>
        </p:spPr>
        <p:txBody>
          <a:bodyPr vert="horz" lIns="92135" tIns="46067" rIns="92135" bIns="4606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772668"/>
            <a:ext cx="3016515" cy="461804"/>
          </a:xfrm>
          <a:prstGeom prst="rect">
            <a:avLst/>
          </a:prstGeom>
        </p:spPr>
        <p:txBody>
          <a:bodyPr vert="horz" lIns="92135" tIns="46067" rIns="92135" bIns="46067" rtlCol="0" anchor="b"/>
          <a:lstStyle>
            <a:lvl1pPr algn="l">
              <a:defRPr sz="1200"/>
            </a:lvl1pPr>
          </a:lstStyle>
          <a:p>
            <a:endParaRPr lang="en-US"/>
          </a:p>
        </p:txBody>
      </p:sp>
      <p:sp>
        <p:nvSpPr>
          <p:cNvPr id="7" name="Slide Number Placeholder 6"/>
          <p:cNvSpPr>
            <a:spLocks noGrp="1"/>
          </p:cNvSpPr>
          <p:nvPr>
            <p:ph type="sldNum" sz="quarter" idx="5"/>
          </p:nvPr>
        </p:nvSpPr>
        <p:spPr>
          <a:xfrm>
            <a:off x="3943063" y="8772668"/>
            <a:ext cx="3016515" cy="461804"/>
          </a:xfrm>
          <a:prstGeom prst="rect">
            <a:avLst/>
          </a:prstGeom>
        </p:spPr>
        <p:txBody>
          <a:bodyPr vert="horz" lIns="92135" tIns="46067" rIns="92135" bIns="46067" rtlCol="0" anchor="b"/>
          <a:lstStyle>
            <a:lvl1pPr algn="r">
              <a:defRPr sz="1200"/>
            </a:lvl1pPr>
          </a:lstStyle>
          <a:p>
            <a:fld id="{89316EEF-3154-4BB9-A6BA-17D5E3B4C2B3}" type="slidenum">
              <a:rPr lang="en-US" smtClean="0"/>
              <a:t>‹#›</a:t>
            </a:fld>
            <a:endParaRPr lang="en-US"/>
          </a:p>
        </p:txBody>
      </p:sp>
    </p:spTree>
    <p:extLst>
      <p:ext uri="{BB962C8B-B14F-4D97-AF65-F5344CB8AC3E}">
        <p14:creationId xmlns:p14="http://schemas.microsoft.com/office/powerpoint/2010/main" val="450636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316EEF-3154-4BB9-A6BA-17D5E3B4C2B3}" type="slidenum">
              <a:rPr lang="en-US" smtClean="0"/>
              <a:t>1</a:t>
            </a:fld>
            <a:endParaRPr lang="en-US"/>
          </a:p>
        </p:txBody>
      </p:sp>
    </p:spTree>
    <p:extLst>
      <p:ext uri="{BB962C8B-B14F-4D97-AF65-F5344CB8AC3E}">
        <p14:creationId xmlns:p14="http://schemas.microsoft.com/office/powerpoint/2010/main" val="9649569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02C8C5EA-4A2F-449C-93C9-B641B8C4FCDB}" type="datetime1">
              <a:rPr lang="en-US" smtClean="0"/>
              <a:t>8/25/2015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pic>
        <p:nvPicPr>
          <p:cNvPr id="7" name="Picture 18"/>
          <p:cNvPicPr>
            <a:picLocks noChangeAspect="1" noChangeArrowheads="1"/>
          </p:cNvPicPr>
          <p:nvPr/>
        </p:nvPicPr>
        <p:blipFill>
          <a:blip r:embed="rId2" cstate="print"/>
          <a:srcRect/>
          <a:stretch>
            <a:fillRect/>
          </a:stretch>
        </p:blipFill>
        <p:spPr bwMode="auto">
          <a:xfrm>
            <a:off x="0" y="0"/>
            <a:ext cx="9144000" cy="774700"/>
          </a:xfrm>
          <a:prstGeom prst="rect">
            <a:avLst/>
          </a:prstGeom>
          <a:noFill/>
          <a:ln w="9525">
            <a:solidFill>
              <a:schemeClr val="tx1"/>
            </a:solidFill>
            <a:miter lim="800000"/>
            <a:headEnd/>
            <a:tailEnd/>
          </a:ln>
          <a:effectLst/>
        </p:spPr>
      </p:pic>
      <p:sp>
        <p:nvSpPr>
          <p:cNvPr id="8"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9" name="Picture 19" descr="C:\Users\ASFIEL~1\AppData\Local\Temp\XPgrpwise\464048_10201028000972296_1001424990_o.jpg"/>
          <p:cNvPicPr>
            <a:picLocks noChangeAspect="1" noChangeArrowheads="1"/>
          </p:cNvPicPr>
          <p:nvPr/>
        </p:nvPicPr>
        <p:blipFill>
          <a:blip r:embed="rId3" cstate="print"/>
          <a:srcRect/>
          <a:stretch>
            <a:fillRect/>
          </a:stretch>
        </p:blipFill>
        <p:spPr bwMode="auto">
          <a:xfrm>
            <a:off x="0" y="6248400"/>
            <a:ext cx="784225" cy="796925"/>
          </a:xfrm>
          <a:prstGeom prst="rect">
            <a:avLst/>
          </a:prstGeom>
          <a:noFill/>
          <a:ln w="9525">
            <a:noFill/>
            <a:miter lim="800000"/>
            <a:headEnd/>
            <a:tailEnd/>
          </a:ln>
        </p:spPr>
      </p:pic>
      <p:sp>
        <p:nvSpPr>
          <p:cNvPr id="10" name="Text Box 66"/>
          <p:cNvSpPr txBox="1">
            <a:spLocks noChangeArrowheads="1"/>
          </p:cNvSpPr>
          <p:nvPr/>
        </p:nvSpPr>
        <p:spPr bwMode="auto">
          <a:xfrm>
            <a:off x="1347788" y="1219201"/>
            <a:ext cx="7796212" cy="2677656"/>
          </a:xfrm>
          <a:prstGeom prst="rect">
            <a:avLst/>
          </a:prstGeom>
          <a:noFill/>
          <a:ln w="9525">
            <a:noFill/>
            <a:miter lim="800000"/>
            <a:headEnd/>
            <a:tailEnd/>
          </a:ln>
        </p:spPr>
        <p:txBody>
          <a:bodyPr wrap="square">
            <a:spAutoFit/>
          </a:bodyPr>
          <a:lstStyle/>
          <a:p>
            <a:pPr algn="ctr">
              <a:spcBef>
                <a:spcPct val="50000"/>
              </a:spcBef>
            </a:pPr>
            <a:r>
              <a:rPr lang="en-US" sz="2000" b="1" dirty="0" smtClean="0"/>
              <a:t>      </a:t>
            </a:r>
            <a:r>
              <a:rPr lang="en-US" sz="3200" b="1" dirty="0" smtClean="0">
                <a:latin typeface="Book Antiqua" pitchFamily="18" charset="0"/>
              </a:rPr>
              <a:t>Georgia Division of Family and Children Services</a:t>
            </a:r>
          </a:p>
          <a:p>
            <a:pPr algn="ctr">
              <a:spcAft>
                <a:spcPct val="25000"/>
              </a:spcAft>
            </a:pPr>
            <a:endParaRPr lang="en-US" sz="2000" b="1" dirty="0" smtClean="0">
              <a:latin typeface="Arial Narrow" pitchFamily="34" charset="0"/>
            </a:endParaRPr>
          </a:p>
          <a:p>
            <a:pPr algn="ctr">
              <a:spcAft>
                <a:spcPct val="25000"/>
              </a:spcAft>
            </a:pPr>
            <a:endParaRPr lang="en-US" sz="2000" b="1" i="1" dirty="0" smtClean="0">
              <a:latin typeface="Arial Narrow" pitchFamily="34" charset="0"/>
            </a:endParaRPr>
          </a:p>
          <a:p>
            <a:pPr algn="ctr">
              <a:spcBef>
                <a:spcPct val="50000"/>
              </a:spcBef>
            </a:pPr>
            <a:endParaRPr lang="en-US" sz="3600" b="1" dirty="0" smtClean="0">
              <a:latin typeface="Book Antiqua" pitchFamily="18" charset="0"/>
            </a:endParaRPr>
          </a:p>
        </p:txBody>
      </p:sp>
      <p:pic>
        <p:nvPicPr>
          <p:cNvPr id="11" name="Picture 19" descr="C:\Users\ASFIEL~1\AppData\Local\Temp\XPgrpwise\464048_10201028000972296_1001424990_o.jpg"/>
          <p:cNvPicPr>
            <a:picLocks noChangeAspect="1" noChangeArrowheads="1"/>
          </p:cNvPicPr>
          <p:nvPr/>
        </p:nvPicPr>
        <p:blipFill>
          <a:blip r:embed="rId3" cstate="print"/>
          <a:srcRect/>
          <a:stretch>
            <a:fillRect/>
          </a:stretch>
        </p:blipFill>
        <p:spPr bwMode="auto">
          <a:xfrm>
            <a:off x="304800" y="1058060"/>
            <a:ext cx="1868488" cy="1761339"/>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CEBDD3B-1EB2-4689-96C7-9D21026F80A0}" type="datetime1">
              <a:rPr lang="en-US" smtClean="0"/>
              <a:t>8/25/2015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7"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8"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7E417C0-8F04-472D-AF01-B67DB943B6D6}" type="datetime1">
              <a:rPr lang="en-US" smtClean="0"/>
              <a:t>8/25/2015</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8"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9"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8424EA83-4D7C-4EC1-9C41-9666C57F94AA}" type="datetime1">
              <a:rPr lang="en-US" smtClean="0"/>
              <a:t>8/25/2015</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10"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11"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8DF5416A-7F52-4CCE-A570-C759133AF1B2}" type="datetime1">
              <a:rPr lang="en-US" smtClean="0"/>
              <a:t>8/25/2015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6"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7"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6178E6A-901A-42F8-B61F-3B5693A88E72}" type="datetime1">
              <a:rPr lang="en-US" smtClean="0"/>
              <a:t>8/25/2015</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5"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6"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B88C5FC-BE96-413C-9874-8EE70D139C0D}" type="datetime1">
              <a:rPr lang="en-US" smtClean="0"/>
              <a:t>8/25/2015</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242F391D-0435-4507-B88F-76771577B42C}" type="slidenum">
              <a:rPr lang="en-US" smtClean="0"/>
              <a:t>‹#›</a:t>
            </a:fld>
            <a:endParaRPr lang="en-US"/>
          </a:p>
        </p:txBody>
      </p:sp>
      <p:sp>
        <p:nvSpPr>
          <p:cNvPr id="8"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9" name="Picture 19" descr="C:\Users\ASFIEL~1\AppData\Local\Temp\XPgrpwise\464048_10201028000972296_1001424990_o.jpg"/>
          <p:cNvPicPr>
            <a:picLocks noChangeAspect="1" noChangeArrowheads="1"/>
          </p:cNvPicPr>
          <p:nvPr/>
        </p:nvPicPr>
        <p:blipFill>
          <a:blip r:embed="rId2" cstate="print"/>
          <a:srcRect/>
          <a:stretch>
            <a:fillRect/>
          </a:stretch>
        </p:blipFill>
        <p:spPr bwMode="auto">
          <a:xfrm>
            <a:off x="0" y="6248400"/>
            <a:ext cx="784225" cy="79692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fld id="{961EA1BD-F610-4566-8A3C-F11538D199F0}" type="datetime1">
              <a:rPr lang="en-US" smtClean="0"/>
              <a:t>8/25/2015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fld id="{242F391D-0435-4507-B88F-76771577B42C}" type="slidenum">
              <a:rPr lang="en-US" smtClean="0"/>
              <a:t>‹#›</a:t>
            </a:fld>
            <a:endParaRPr lang="en-US"/>
          </a:p>
        </p:txBody>
      </p:sp>
      <p:pic>
        <p:nvPicPr>
          <p:cNvPr id="7" name="Picture 18"/>
          <p:cNvPicPr>
            <a:picLocks noChangeAspect="1" noChangeArrowheads="1"/>
          </p:cNvPicPr>
          <p:nvPr/>
        </p:nvPicPr>
        <p:blipFill>
          <a:blip r:embed="rId9" cstate="print"/>
          <a:srcRect/>
          <a:stretch>
            <a:fillRect/>
          </a:stretch>
        </p:blipFill>
        <p:spPr bwMode="auto">
          <a:xfrm>
            <a:off x="0" y="0"/>
            <a:ext cx="9144000" cy="774700"/>
          </a:xfrm>
          <a:prstGeom prst="rect">
            <a:avLst/>
          </a:prstGeom>
          <a:noFill/>
          <a:ln w="9525">
            <a:solidFill>
              <a:schemeClr val="tx1"/>
            </a:solidFill>
            <a:miter lim="800000"/>
            <a:headEnd/>
            <a:tailEnd/>
          </a:ln>
          <a:effectLst/>
        </p:spPr>
      </p:pic>
      <p:sp>
        <p:nvSpPr>
          <p:cNvPr id="8" name="Rectangle 47"/>
          <p:cNvSpPr>
            <a:spLocks noChangeArrowheads="1"/>
          </p:cNvSpPr>
          <p:nvPr/>
        </p:nvSpPr>
        <p:spPr bwMode="auto">
          <a:xfrm>
            <a:off x="0" y="6248400"/>
            <a:ext cx="9144000" cy="762000"/>
          </a:xfrm>
          <a:prstGeom prst="rect">
            <a:avLst/>
          </a:prstGeom>
          <a:solidFill>
            <a:srgbClr val="002060"/>
          </a:solidFill>
          <a:ln w="9525">
            <a:solidFill>
              <a:schemeClr val="tx1"/>
            </a:solidFill>
            <a:miter lim="800000"/>
            <a:headEnd/>
            <a:tailEnd/>
          </a:ln>
        </p:spPr>
        <p:txBody>
          <a:bodyPr wrap="none" anchor="ctr"/>
          <a:lstStyle/>
          <a:p>
            <a:endParaRPr lang="en-US" dirty="0"/>
          </a:p>
        </p:txBody>
      </p:sp>
      <p:pic>
        <p:nvPicPr>
          <p:cNvPr id="9" name="Picture 19" descr="C:\Users\ASFIEL~1\AppData\Local\Temp\XPgrpwise\464048_10201028000972296_1001424990_o.jpg"/>
          <p:cNvPicPr>
            <a:picLocks noChangeAspect="1" noChangeArrowheads="1"/>
          </p:cNvPicPr>
          <p:nvPr/>
        </p:nvPicPr>
        <p:blipFill>
          <a:blip r:embed="rId10" cstate="print"/>
          <a:srcRect/>
          <a:stretch>
            <a:fillRect/>
          </a:stretch>
        </p:blipFill>
        <p:spPr bwMode="auto">
          <a:xfrm>
            <a:off x="0" y="6248400"/>
            <a:ext cx="784225" cy="7969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Lst>
  <p:timing>
    <p:tnLst>
      <p:par>
        <p:cTn id="1" dur="indefinite" restart="never" nodeType="tmRoot"/>
      </p:par>
    </p:tnLst>
  </p:timing>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90800"/>
            <a:ext cx="7772400" cy="1470025"/>
          </a:xfrm>
        </p:spPr>
        <p:txBody>
          <a:bodyPr/>
          <a:lstStyle/>
          <a:p>
            <a:r>
              <a:rPr lang="en-US" altLang="en-US" dirty="0" smtClean="0">
                <a:latin typeface="Arial" charset="0"/>
              </a:rPr>
              <a:t> DHS Rule </a:t>
            </a:r>
            <a:r>
              <a:rPr lang="en-US" altLang="en-US" dirty="0">
                <a:latin typeface="Arial" charset="0"/>
              </a:rPr>
              <a:t>290-1-8-.02</a:t>
            </a:r>
          </a:p>
        </p:txBody>
      </p:sp>
      <p:sp>
        <p:nvSpPr>
          <p:cNvPr id="3" name="Subtitle 2"/>
          <p:cNvSpPr>
            <a:spLocks noGrp="1"/>
          </p:cNvSpPr>
          <p:nvPr>
            <p:ph type="subTitle" idx="1"/>
          </p:nvPr>
        </p:nvSpPr>
        <p:spPr>
          <a:xfrm>
            <a:off x="1600200" y="3810000"/>
            <a:ext cx="6400800" cy="2362200"/>
          </a:xfrm>
        </p:spPr>
        <p:txBody>
          <a:bodyPr/>
          <a:lstStyle/>
          <a:p>
            <a:r>
              <a:rPr lang="en-US" dirty="0" smtClean="0"/>
              <a:t>Change Required to Maintain Foster Care Funding Under Title IV-E of the Social Security Act</a:t>
            </a:r>
          </a:p>
          <a:p>
            <a:endParaRPr lang="en-US" sz="1100" dirty="0"/>
          </a:p>
          <a:p>
            <a:pPr algn="l"/>
            <a:r>
              <a:rPr lang="en-US" sz="1400" dirty="0" smtClean="0"/>
              <a:t>                                                                            Presented by: Vivian Davidson Egan</a:t>
            </a:r>
          </a:p>
          <a:p>
            <a:pPr algn="l"/>
            <a:r>
              <a:rPr lang="en-US" sz="1400" dirty="0" smtClean="0"/>
              <a:t>                                                                                                   DFCS General Counsel</a:t>
            </a:r>
            <a:endParaRPr lang="en-US" sz="1400" dirty="0"/>
          </a:p>
        </p:txBody>
      </p:sp>
      <p:sp>
        <p:nvSpPr>
          <p:cNvPr id="5" name="Slide Number Placeholder 4"/>
          <p:cNvSpPr>
            <a:spLocks noGrp="1"/>
          </p:cNvSpPr>
          <p:nvPr>
            <p:ph type="sldNum" sz="quarter" idx="12"/>
          </p:nvPr>
        </p:nvSpPr>
        <p:spPr/>
        <p:txBody>
          <a:bodyPr/>
          <a:lstStyle/>
          <a:p>
            <a:fld id="{242F391D-0435-4507-B88F-76771577B42C}" type="slidenum">
              <a:rPr lang="en-US" smtClean="0"/>
              <a:t>1</a:t>
            </a:fld>
            <a:endParaRPr lang="en-US"/>
          </a:p>
        </p:txBody>
      </p:sp>
    </p:spTree>
    <p:extLst>
      <p:ext uri="{BB962C8B-B14F-4D97-AF65-F5344CB8AC3E}">
        <p14:creationId xmlns:p14="http://schemas.microsoft.com/office/powerpoint/2010/main" val="2070127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772400" cy="990600"/>
          </a:xfrm>
        </p:spPr>
        <p:txBody>
          <a:bodyPr/>
          <a:lstStyle/>
          <a:p>
            <a:r>
              <a:rPr lang="en-US" dirty="0" smtClean="0"/>
              <a:t>Agenda:</a:t>
            </a:r>
            <a:endParaRPr lang="en-US" dirty="0"/>
          </a:p>
        </p:txBody>
      </p:sp>
      <p:sp>
        <p:nvSpPr>
          <p:cNvPr id="3" name="Text Placeholder 2"/>
          <p:cNvSpPr>
            <a:spLocks noGrp="1"/>
          </p:cNvSpPr>
          <p:nvPr>
            <p:ph type="body" idx="1"/>
          </p:nvPr>
        </p:nvSpPr>
        <p:spPr>
          <a:xfrm>
            <a:off x="533400" y="1981200"/>
            <a:ext cx="7772400" cy="2590800"/>
          </a:xfrm>
        </p:spPr>
        <p:txBody>
          <a:bodyPr/>
          <a:lstStyle/>
          <a:p>
            <a:pPr marL="342900" indent="-342900">
              <a:buFont typeface="Arial" panose="020B0604020202020204" pitchFamily="34" charset="0"/>
              <a:buChar char="•"/>
            </a:pPr>
            <a:r>
              <a:rPr lang="en-US" sz="3000" dirty="0" smtClean="0"/>
              <a:t>New Federal Requirements Concerning Foster Youth Credit Reports</a:t>
            </a:r>
          </a:p>
          <a:p>
            <a:pPr marL="342900" indent="-342900">
              <a:buFont typeface="Arial" panose="020B0604020202020204" pitchFamily="34" charset="0"/>
              <a:buChar char="•"/>
            </a:pPr>
            <a:r>
              <a:rPr lang="en-US" sz="3000" dirty="0" smtClean="0"/>
              <a:t>Current Rule 290-1-8-.02</a:t>
            </a:r>
          </a:p>
          <a:p>
            <a:pPr marL="342900" indent="-342900">
              <a:buFont typeface="Arial" panose="020B0604020202020204" pitchFamily="34" charset="0"/>
              <a:buChar char="•"/>
            </a:pPr>
            <a:r>
              <a:rPr lang="en-US" sz="3000" dirty="0" smtClean="0"/>
              <a:t>Proposed Rule 290-1-8-.02</a:t>
            </a:r>
          </a:p>
          <a:p>
            <a:pPr marL="342900" indent="-342900">
              <a:buFont typeface="Arial" panose="020B0604020202020204" pitchFamily="34" charset="0"/>
              <a:buChar char="•"/>
            </a:pPr>
            <a:r>
              <a:rPr lang="en-US" sz="3000" dirty="0" smtClean="0"/>
              <a:t>Effect of Amending Rule 290-1-8-.02 </a:t>
            </a:r>
            <a:endParaRPr lang="en-US" sz="3000" dirty="0"/>
          </a:p>
        </p:txBody>
      </p:sp>
      <p:sp>
        <p:nvSpPr>
          <p:cNvPr id="4" name="Slide Number Placeholder 3"/>
          <p:cNvSpPr>
            <a:spLocks noGrp="1"/>
          </p:cNvSpPr>
          <p:nvPr>
            <p:ph type="sldNum" sz="quarter" idx="12"/>
          </p:nvPr>
        </p:nvSpPr>
        <p:spPr/>
        <p:txBody>
          <a:bodyPr/>
          <a:lstStyle/>
          <a:p>
            <a:fld id="{242F391D-0435-4507-B88F-76771577B42C}" type="slidenum">
              <a:rPr lang="en-US" smtClean="0"/>
              <a:t>2</a:t>
            </a:fld>
            <a:endParaRPr lang="en-US"/>
          </a:p>
        </p:txBody>
      </p:sp>
    </p:spTree>
    <p:extLst>
      <p:ext uri="{BB962C8B-B14F-4D97-AF65-F5344CB8AC3E}">
        <p14:creationId xmlns:p14="http://schemas.microsoft.com/office/powerpoint/2010/main" val="3288453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1362075"/>
          </a:xfrm>
        </p:spPr>
        <p:txBody>
          <a:bodyPr/>
          <a:lstStyle/>
          <a:p>
            <a:pPr algn="ctr"/>
            <a:r>
              <a:rPr lang="en-US" altLang="en-US" sz="2800" dirty="0" smtClean="0"/>
              <a:t>PL 113-183</a:t>
            </a:r>
            <a:br>
              <a:rPr lang="en-US" altLang="en-US" sz="2800" dirty="0" smtClean="0"/>
            </a:br>
            <a:r>
              <a:rPr lang="en-US" altLang="en-US" sz="2800" dirty="0" smtClean="0"/>
              <a:t>Preventing </a:t>
            </a:r>
            <a:r>
              <a:rPr lang="en-US" altLang="en-US" sz="2800" dirty="0"/>
              <a:t>Sex </a:t>
            </a:r>
            <a:r>
              <a:rPr lang="en-US" altLang="en-US" sz="2800" dirty="0" smtClean="0"/>
              <a:t>Trafficking </a:t>
            </a:r>
            <a:r>
              <a:rPr lang="en-US" altLang="en-US" sz="2800" dirty="0"/>
              <a:t>and Strengthening Families Act </a:t>
            </a:r>
            <a:endParaRPr lang="en-US" sz="2800" dirty="0"/>
          </a:p>
        </p:txBody>
      </p:sp>
      <p:sp>
        <p:nvSpPr>
          <p:cNvPr id="3" name="Text Placeholder 2"/>
          <p:cNvSpPr>
            <a:spLocks noGrp="1"/>
          </p:cNvSpPr>
          <p:nvPr>
            <p:ph type="body" idx="1"/>
          </p:nvPr>
        </p:nvSpPr>
        <p:spPr>
          <a:xfrm>
            <a:off x="685800" y="2438400"/>
            <a:ext cx="7772400" cy="3733800"/>
          </a:xfrm>
        </p:spPr>
        <p:txBody>
          <a:bodyPr/>
          <a:lstStyle/>
          <a:p>
            <a:r>
              <a:rPr lang="en-US" altLang="en-US" sz="2800" dirty="0"/>
              <a:t>A</a:t>
            </a:r>
            <a:r>
              <a:rPr lang="en-US" altLang="en-US" sz="2800" dirty="0" smtClean="0"/>
              <a:t>mended 42 USC Section 675(5)(I) requiring the Department of Human Services, Division of Family and Children Service (DFCS) to assure:</a:t>
            </a:r>
          </a:p>
          <a:p>
            <a:pPr marL="457200" indent="-457200">
              <a:buFont typeface="Arial" panose="020B0604020202020204" pitchFamily="34" charset="0"/>
              <a:buChar char="•"/>
            </a:pPr>
            <a:r>
              <a:rPr lang="en-US" altLang="en-US" sz="2800" dirty="0" smtClean="0"/>
              <a:t>That all youth in foster care </a:t>
            </a:r>
            <a:r>
              <a:rPr lang="en-US" altLang="en-US" sz="2800" u="sng" dirty="0" smtClean="0"/>
              <a:t>14 years and older</a:t>
            </a:r>
            <a:r>
              <a:rPr lang="en-US" altLang="en-US" sz="2800" dirty="0" smtClean="0"/>
              <a:t> receive a credit report annually, and </a:t>
            </a:r>
          </a:p>
          <a:p>
            <a:pPr lvl="1" indent="-457200">
              <a:buFont typeface="Arial" panose="020B0604020202020204" pitchFamily="34" charset="0"/>
              <a:buChar char="•"/>
            </a:pPr>
            <a:r>
              <a:rPr lang="en-US" altLang="en-US" sz="2800" dirty="0" smtClean="0"/>
              <a:t>That the youth receive assistance interpreting </a:t>
            </a:r>
            <a:r>
              <a:rPr lang="en-US" altLang="en-US" sz="2800" dirty="0"/>
              <a:t>the report and correcting any </a:t>
            </a:r>
            <a:r>
              <a:rPr lang="en-US" altLang="en-US" sz="2800" dirty="0" smtClean="0"/>
              <a:t>inaccuracies.</a:t>
            </a:r>
          </a:p>
          <a:p>
            <a:pPr marL="0" lvl="1"/>
            <a:r>
              <a:rPr lang="en-US" sz="2800" dirty="0" smtClean="0"/>
              <a:t>Compliance is required by September 29, 2015.</a:t>
            </a:r>
            <a:endParaRPr lang="en-US" sz="2800" dirty="0"/>
          </a:p>
        </p:txBody>
      </p:sp>
      <p:sp>
        <p:nvSpPr>
          <p:cNvPr id="4" name="Slide Number Placeholder 3"/>
          <p:cNvSpPr>
            <a:spLocks noGrp="1"/>
          </p:cNvSpPr>
          <p:nvPr>
            <p:ph type="sldNum" sz="quarter" idx="12"/>
          </p:nvPr>
        </p:nvSpPr>
        <p:spPr/>
        <p:txBody>
          <a:bodyPr/>
          <a:lstStyle/>
          <a:p>
            <a:fld id="{242F391D-0435-4507-B88F-76771577B42C}" type="slidenum">
              <a:rPr lang="en-US" smtClean="0"/>
              <a:t>3</a:t>
            </a:fld>
            <a:endParaRPr lang="en-US"/>
          </a:p>
        </p:txBody>
      </p:sp>
    </p:spTree>
    <p:extLst>
      <p:ext uri="{BB962C8B-B14F-4D97-AF65-F5344CB8AC3E}">
        <p14:creationId xmlns:p14="http://schemas.microsoft.com/office/powerpoint/2010/main" val="2374310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7772400" cy="1362075"/>
          </a:xfrm>
        </p:spPr>
        <p:txBody>
          <a:bodyPr/>
          <a:lstStyle/>
          <a:p>
            <a:pPr algn="ctr"/>
            <a:r>
              <a:rPr lang="en-US" dirty="0" smtClean="0"/>
              <a:t>Current DHS rule </a:t>
            </a:r>
            <a:br>
              <a:rPr lang="en-US" dirty="0" smtClean="0"/>
            </a:br>
            <a:r>
              <a:rPr lang="en-US" dirty="0" smtClean="0"/>
              <a:t>290-1-8-.02</a:t>
            </a:r>
            <a:endParaRPr lang="en-US" dirty="0"/>
          </a:p>
        </p:txBody>
      </p:sp>
      <p:sp>
        <p:nvSpPr>
          <p:cNvPr id="3" name="Text Placeholder 2"/>
          <p:cNvSpPr>
            <a:spLocks noGrp="1"/>
          </p:cNvSpPr>
          <p:nvPr>
            <p:ph type="body" idx="1"/>
          </p:nvPr>
        </p:nvSpPr>
        <p:spPr>
          <a:xfrm>
            <a:off x="838200" y="2590800"/>
            <a:ext cx="7772400" cy="2732087"/>
          </a:xfrm>
        </p:spPr>
        <p:txBody>
          <a:bodyPr/>
          <a:lstStyle/>
          <a:p>
            <a:r>
              <a:rPr lang="en-US" sz="3000" dirty="0" smtClean="0"/>
              <a:t>Authorizes the Department of Human Services:</a:t>
            </a:r>
          </a:p>
          <a:p>
            <a:pPr marL="457200" indent="-457200">
              <a:buFont typeface="Arial" panose="020B0604020202020204" pitchFamily="34" charset="0"/>
              <a:buChar char="•"/>
            </a:pPr>
            <a:r>
              <a:rPr lang="en-US" sz="3000" dirty="0" smtClean="0"/>
              <a:t>To obtain credit reports for youth in foster care who are </a:t>
            </a:r>
            <a:r>
              <a:rPr lang="en-US" sz="3000" u="sng" dirty="0" smtClean="0"/>
              <a:t>16 years or older</a:t>
            </a:r>
            <a:r>
              <a:rPr lang="en-US" sz="3000" dirty="0" smtClean="0"/>
              <a:t> annually and </a:t>
            </a:r>
          </a:p>
          <a:p>
            <a:pPr marL="342900" indent="-342900">
              <a:buFont typeface="Arial" panose="020B0604020202020204" pitchFamily="34" charset="0"/>
              <a:buChar char="•"/>
            </a:pPr>
            <a:r>
              <a:rPr lang="en-US" sz="3000" dirty="0" smtClean="0"/>
              <a:t>To assist the youth in interpreting and correcting inaccuracies in the report.</a:t>
            </a:r>
            <a:endParaRPr lang="en-US" sz="3000" dirty="0"/>
          </a:p>
        </p:txBody>
      </p:sp>
      <p:sp>
        <p:nvSpPr>
          <p:cNvPr id="4" name="Slide Number Placeholder 3"/>
          <p:cNvSpPr>
            <a:spLocks noGrp="1"/>
          </p:cNvSpPr>
          <p:nvPr>
            <p:ph type="sldNum" sz="quarter" idx="12"/>
          </p:nvPr>
        </p:nvSpPr>
        <p:spPr/>
        <p:txBody>
          <a:bodyPr/>
          <a:lstStyle/>
          <a:p>
            <a:fld id="{242F391D-0435-4507-B88F-76771577B42C}" type="slidenum">
              <a:rPr lang="en-US" smtClean="0"/>
              <a:t>4</a:t>
            </a:fld>
            <a:endParaRPr lang="en-US"/>
          </a:p>
        </p:txBody>
      </p:sp>
    </p:spTree>
    <p:extLst>
      <p:ext uri="{BB962C8B-B14F-4D97-AF65-F5344CB8AC3E}">
        <p14:creationId xmlns:p14="http://schemas.microsoft.com/office/powerpoint/2010/main" val="2330084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7772400" cy="1362075"/>
          </a:xfrm>
        </p:spPr>
        <p:txBody>
          <a:bodyPr/>
          <a:lstStyle/>
          <a:p>
            <a:r>
              <a:rPr lang="en-US" dirty="0" smtClean="0"/>
              <a:t>Proposed Rule 290-1-8-.02</a:t>
            </a:r>
            <a:endParaRPr lang="en-US" dirty="0"/>
          </a:p>
        </p:txBody>
      </p:sp>
      <p:sp>
        <p:nvSpPr>
          <p:cNvPr id="3" name="Text Placeholder 2"/>
          <p:cNvSpPr>
            <a:spLocks noGrp="1"/>
          </p:cNvSpPr>
          <p:nvPr>
            <p:ph type="body" idx="1"/>
          </p:nvPr>
        </p:nvSpPr>
        <p:spPr>
          <a:xfrm>
            <a:off x="838200" y="1752600"/>
            <a:ext cx="7772400" cy="5105400"/>
          </a:xfrm>
        </p:spPr>
        <p:txBody>
          <a:bodyPr/>
          <a:lstStyle/>
          <a:p>
            <a:pPr>
              <a:buFont typeface="+mj-lt"/>
              <a:buAutoNum type="arabicParenR"/>
              <a:defRPr/>
            </a:pPr>
            <a:endParaRPr lang="en-US" sz="1600" dirty="0" smtClean="0"/>
          </a:p>
          <a:p>
            <a:pPr>
              <a:buFont typeface="+mj-lt"/>
              <a:buAutoNum type="arabicParenR"/>
              <a:defRPr/>
            </a:pPr>
            <a:endParaRPr lang="en-US" sz="1600" dirty="0"/>
          </a:p>
          <a:p>
            <a:pPr>
              <a:buFont typeface="+mj-lt"/>
              <a:buAutoNum type="arabicParenR"/>
              <a:defRPr/>
            </a:pPr>
            <a:endParaRPr lang="en-US" sz="1600" dirty="0" smtClean="0"/>
          </a:p>
          <a:p>
            <a:pPr>
              <a:buFont typeface="+mj-lt"/>
              <a:buAutoNum type="arabicParenR"/>
              <a:defRPr/>
            </a:pPr>
            <a:endParaRPr lang="en-US" sz="1600" dirty="0"/>
          </a:p>
          <a:p>
            <a:pPr>
              <a:buFont typeface="+mj-lt"/>
              <a:buAutoNum type="arabicParenR"/>
              <a:defRPr/>
            </a:pPr>
            <a:endParaRPr lang="en-US" sz="1600" dirty="0" smtClean="0"/>
          </a:p>
          <a:p>
            <a:pPr>
              <a:buFont typeface="+mj-lt"/>
              <a:buAutoNum type="arabicParenR"/>
              <a:defRPr/>
            </a:pPr>
            <a:endParaRPr lang="en-US" sz="1600" dirty="0"/>
          </a:p>
          <a:p>
            <a:pPr>
              <a:buFont typeface="+mj-lt"/>
              <a:buAutoNum type="arabicParenR"/>
              <a:defRPr/>
            </a:pPr>
            <a:endParaRPr lang="en-US" sz="1600" dirty="0" smtClean="0"/>
          </a:p>
          <a:p>
            <a:pPr>
              <a:buFont typeface="+mj-lt"/>
              <a:buAutoNum type="arabicParenR"/>
              <a:defRPr/>
            </a:pPr>
            <a:endParaRPr lang="en-US" sz="1600" dirty="0"/>
          </a:p>
          <a:p>
            <a:pPr>
              <a:buFont typeface="+mj-lt"/>
              <a:buAutoNum type="arabicParenR"/>
              <a:defRPr/>
            </a:pPr>
            <a:endParaRPr lang="en-US" sz="1600" dirty="0" smtClean="0"/>
          </a:p>
          <a:p>
            <a:pPr>
              <a:buFont typeface="+mj-lt"/>
              <a:buAutoNum type="arabicParenR"/>
              <a:defRPr/>
            </a:pPr>
            <a:endParaRPr lang="en-US" sz="1600" dirty="0" smtClean="0"/>
          </a:p>
          <a:p>
            <a:pPr>
              <a:buFont typeface="+mj-lt"/>
              <a:buAutoNum type="arabicParenR"/>
              <a:defRPr/>
            </a:pPr>
            <a:endParaRPr lang="en-US" sz="1600" dirty="0"/>
          </a:p>
          <a:p>
            <a:pPr>
              <a:buFont typeface="+mj-lt"/>
              <a:buAutoNum type="arabicParenR"/>
              <a:defRPr/>
            </a:pPr>
            <a:endParaRPr lang="en-US" sz="1600" dirty="0" smtClean="0"/>
          </a:p>
          <a:p>
            <a:pPr>
              <a:buFont typeface="+mj-lt"/>
              <a:buAutoNum type="arabicParenR"/>
              <a:defRPr/>
            </a:pPr>
            <a:r>
              <a:rPr lang="en-US" sz="1700" dirty="0" smtClean="0"/>
              <a:t>In order to comply with</a:t>
            </a:r>
            <a:r>
              <a:rPr lang="en-US" sz="1700" strike="sngStrike" dirty="0" smtClean="0"/>
              <a:t> Section 106(b) of the federal Child and Family Services Improvement and Innovation Act (P. L. 112-34), </a:t>
            </a:r>
            <a:r>
              <a:rPr lang="en-US" sz="1700" dirty="0" smtClean="0"/>
              <a:t>Section 475(5)(I) of Title IV-E of the Social Security Act, 42 U.S.C.A. Section 675(5)(I), </a:t>
            </a:r>
            <a:r>
              <a:rPr lang="en-US" sz="1700" u="sng" dirty="0" smtClean="0"/>
              <a:t>as amended,</a:t>
            </a:r>
            <a:r>
              <a:rPr lang="en-US" sz="1700" dirty="0" smtClean="0"/>
              <a:t> and to meet the requirements for the receipt of federal funds under Title IV-E of the Social Security Act, the Department is authorized to obtain for each child in foster care under the responsibility of the state, who has attained </a:t>
            </a:r>
            <a:r>
              <a:rPr lang="en-US" sz="1700" strike="sngStrike" dirty="0" smtClean="0"/>
              <a:t>sixteen (16)</a:t>
            </a:r>
            <a:r>
              <a:rPr lang="en-US" sz="1700" dirty="0" smtClean="0"/>
              <a:t> </a:t>
            </a:r>
            <a:r>
              <a:rPr lang="en-US" sz="1700" u="sng" dirty="0" smtClean="0"/>
              <a:t>fourteen (14)</a:t>
            </a:r>
            <a:r>
              <a:rPr lang="en-US" sz="1700" dirty="0" smtClean="0"/>
              <a:t> years of age, a copy of any consumer report (as defined in Section 603(d) of the Fair Credit Reporting Act, 15 USCS Section 1681a(d)), pertaining to the child each year until the child is discharged from the custody of the Department. The Department shall obtain such consumer reports as are required by the federal Department of Health and Human Services to receive federal funds under title IV-E of the Social Security Act. Each consumer report is to be provided without cost to the child. </a:t>
            </a:r>
          </a:p>
          <a:p>
            <a:pPr>
              <a:buFont typeface="+mj-lt"/>
              <a:buAutoNum type="arabicParenR"/>
              <a:defRPr/>
            </a:pPr>
            <a:r>
              <a:rPr lang="en-US" sz="1700" dirty="0" smtClean="0"/>
              <a:t>Pursuant </a:t>
            </a:r>
            <a:r>
              <a:rPr lang="en-US" sz="1700" dirty="0"/>
              <a:t>to its policies and procedures, the Department shall further ensure that each child in foster care under the responsibility of the state and who has attained </a:t>
            </a:r>
            <a:r>
              <a:rPr lang="en-US" sz="1700" strike="sngStrike" dirty="0"/>
              <a:t>sixteen (16)</a:t>
            </a:r>
            <a:r>
              <a:rPr lang="en-US" sz="1700" dirty="0"/>
              <a:t> </a:t>
            </a:r>
            <a:r>
              <a:rPr lang="en-US" sz="1700" u="sng" dirty="0"/>
              <a:t>fourteen (14)</a:t>
            </a:r>
            <a:r>
              <a:rPr lang="en-US" sz="1700" dirty="0"/>
              <a:t> years of age receives assistance (including, but not limited to, any court-appointed advocate for the child) in interpreting and resolving any inaccuracies in the report. </a:t>
            </a:r>
          </a:p>
          <a:p>
            <a:pPr>
              <a:defRPr/>
            </a:pPr>
            <a:endParaRPr lang="en-US" sz="1700" dirty="0" smtClean="0"/>
          </a:p>
          <a:p>
            <a:endParaRPr lang="en-US" dirty="0"/>
          </a:p>
        </p:txBody>
      </p:sp>
      <p:sp>
        <p:nvSpPr>
          <p:cNvPr id="4" name="Slide Number Placeholder 3"/>
          <p:cNvSpPr>
            <a:spLocks noGrp="1"/>
          </p:cNvSpPr>
          <p:nvPr>
            <p:ph type="sldNum" sz="quarter" idx="12"/>
          </p:nvPr>
        </p:nvSpPr>
        <p:spPr/>
        <p:txBody>
          <a:bodyPr/>
          <a:lstStyle/>
          <a:p>
            <a:fld id="{242F391D-0435-4507-B88F-76771577B42C}" type="slidenum">
              <a:rPr lang="en-US" smtClean="0"/>
              <a:t>5</a:t>
            </a:fld>
            <a:endParaRPr lang="en-US"/>
          </a:p>
        </p:txBody>
      </p:sp>
    </p:spTree>
    <p:extLst>
      <p:ext uri="{BB962C8B-B14F-4D97-AF65-F5344CB8AC3E}">
        <p14:creationId xmlns:p14="http://schemas.microsoft.com/office/powerpoint/2010/main" val="2327979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828800"/>
          </a:xfrm>
        </p:spPr>
        <p:txBody>
          <a:bodyPr/>
          <a:lstStyle/>
          <a:p>
            <a:pPr algn="ctr"/>
            <a:r>
              <a:rPr lang="en-US" dirty="0" smtClean="0"/>
              <a:t>Upon adoption of the amendment to </a:t>
            </a:r>
            <a:br>
              <a:rPr lang="en-US" dirty="0" smtClean="0"/>
            </a:br>
            <a:r>
              <a:rPr lang="en-US" dirty="0" smtClean="0"/>
              <a:t>rule 290-1-8-.02</a:t>
            </a:r>
            <a:endParaRPr lang="en-US" dirty="0"/>
          </a:p>
        </p:txBody>
      </p:sp>
      <p:sp>
        <p:nvSpPr>
          <p:cNvPr id="3" name="Text Placeholder 2"/>
          <p:cNvSpPr>
            <a:spLocks noGrp="1"/>
          </p:cNvSpPr>
          <p:nvPr>
            <p:ph type="body" idx="1"/>
          </p:nvPr>
        </p:nvSpPr>
        <p:spPr>
          <a:xfrm>
            <a:off x="533400" y="2438400"/>
            <a:ext cx="7772400" cy="4267200"/>
          </a:xfrm>
        </p:spPr>
        <p:txBody>
          <a:bodyPr/>
          <a:lstStyle/>
          <a:p>
            <a:pPr marL="342900" indent="-342900">
              <a:buFont typeface="Arial" panose="020B0604020202020204" pitchFamily="34" charset="0"/>
              <a:buChar char="•"/>
            </a:pPr>
            <a:r>
              <a:rPr lang="en-US" altLang="en-US" sz="2800" dirty="0" smtClean="0"/>
              <a:t>DFCS will begin monitoring credit reports for foster care </a:t>
            </a:r>
            <a:r>
              <a:rPr lang="en-US" altLang="en-US" sz="2800" dirty="0"/>
              <a:t>youth </a:t>
            </a:r>
            <a:r>
              <a:rPr lang="en-US" altLang="en-US" sz="2800" dirty="0" smtClean="0"/>
              <a:t>and assisting them with </a:t>
            </a:r>
            <a:r>
              <a:rPr lang="en-US" altLang="en-US" sz="2800" dirty="0"/>
              <a:t>resolving </a:t>
            </a:r>
            <a:r>
              <a:rPr lang="en-US" altLang="en-US" sz="2800" dirty="0" smtClean="0"/>
              <a:t>inaccuracies at </a:t>
            </a:r>
            <a:r>
              <a:rPr lang="en-US" altLang="en-US" sz="2800" dirty="0"/>
              <a:t>an earlier time</a:t>
            </a:r>
            <a:r>
              <a:rPr lang="en-US" altLang="en-US" sz="2800" dirty="0" smtClean="0"/>
              <a:t>.</a:t>
            </a:r>
          </a:p>
          <a:p>
            <a:pPr marL="342900" indent="-342900">
              <a:buFont typeface="Arial" panose="020B0604020202020204" pitchFamily="34" charset="0"/>
              <a:buChar char="•"/>
            </a:pPr>
            <a:r>
              <a:rPr lang="en-US" altLang="en-US" sz="2800" dirty="0" smtClean="0"/>
              <a:t>The Department will comply with the current federal requirements for funding under Title IV-E of the Social Security Act.</a:t>
            </a:r>
          </a:p>
          <a:p>
            <a:endParaRPr lang="en-US" altLang="en-US" dirty="0"/>
          </a:p>
          <a:p>
            <a:endParaRPr lang="en-US" dirty="0"/>
          </a:p>
        </p:txBody>
      </p:sp>
      <p:sp>
        <p:nvSpPr>
          <p:cNvPr id="4" name="Slide Number Placeholder 3"/>
          <p:cNvSpPr>
            <a:spLocks noGrp="1"/>
          </p:cNvSpPr>
          <p:nvPr>
            <p:ph type="sldNum" sz="quarter" idx="12"/>
          </p:nvPr>
        </p:nvSpPr>
        <p:spPr/>
        <p:txBody>
          <a:bodyPr/>
          <a:lstStyle/>
          <a:p>
            <a:fld id="{242F391D-0435-4507-B88F-76771577B42C}" type="slidenum">
              <a:rPr lang="en-US" smtClean="0"/>
              <a:t>6</a:t>
            </a:fld>
            <a:endParaRPr lang="en-US"/>
          </a:p>
        </p:txBody>
      </p:sp>
    </p:spTree>
    <p:extLst>
      <p:ext uri="{BB962C8B-B14F-4D97-AF65-F5344CB8AC3E}">
        <p14:creationId xmlns:p14="http://schemas.microsoft.com/office/powerpoint/2010/main" val="2536553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124200"/>
            <a:ext cx="7772400" cy="1362075"/>
          </a:xfrm>
        </p:spPr>
        <p:txBody>
          <a:bodyPr/>
          <a:lstStyle/>
          <a:p>
            <a:pPr algn="ctr"/>
            <a:r>
              <a:rPr lang="en-US" dirty="0" smtClean="0"/>
              <a:t>Questions ?</a:t>
            </a:r>
            <a:endParaRPr lang="en-US" dirty="0"/>
          </a:p>
        </p:txBody>
      </p:sp>
      <p:sp>
        <p:nvSpPr>
          <p:cNvPr id="3" name="Text Placeholder 2"/>
          <p:cNvSpPr>
            <a:spLocks noGrp="1"/>
          </p:cNvSpPr>
          <p:nvPr>
            <p:ph type="body" idx="1"/>
          </p:nvPr>
        </p:nvSpPr>
        <p:spPr>
          <a:xfrm>
            <a:off x="762000" y="2590800"/>
            <a:ext cx="7772400" cy="1500187"/>
          </a:xfrm>
        </p:spPr>
        <p:txBody>
          <a:bodyPr/>
          <a:lstStyle/>
          <a:p>
            <a:endParaRPr lang="en-US" dirty="0"/>
          </a:p>
        </p:txBody>
      </p:sp>
      <p:sp>
        <p:nvSpPr>
          <p:cNvPr id="4" name="Slide Number Placeholder 3"/>
          <p:cNvSpPr>
            <a:spLocks noGrp="1"/>
          </p:cNvSpPr>
          <p:nvPr>
            <p:ph type="sldNum" sz="quarter" idx="12"/>
          </p:nvPr>
        </p:nvSpPr>
        <p:spPr/>
        <p:txBody>
          <a:bodyPr/>
          <a:lstStyle/>
          <a:p>
            <a:fld id="{242F391D-0435-4507-B88F-76771577B42C}" type="slidenum">
              <a:rPr lang="en-US" smtClean="0"/>
              <a:t>7</a:t>
            </a:fld>
            <a:endParaRPr lang="en-US"/>
          </a:p>
        </p:txBody>
      </p:sp>
    </p:spTree>
    <p:extLst>
      <p:ext uri="{BB962C8B-B14F-4D97-AF65-F5344CB8AC3E}">
        <p14:creationId xmlns:p14="http://schemas.microsoft.com/office/powerpoint/2010/main" val="417956609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DFCS ProwerPoint Template - PP_Template-Blank - DFCS Updat</Template>
  <TotalTime>593</TotalTime>
  <Words>488</Words>
  <Application>Microsoft Office PowerPoint</Application>
  <PresentationFormat>On-screen Show (4:3)</PresentationFormat>
  <Paragraphs>46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Book Antiqua</vt:lpstr>
      <vt:lpstr>Calibri</vt:lpstr>
      <vt:lpstr>Times New Roman</vt:lpstr>
      <vt:lpstr>Custom Design</vt:lpstr>
      <vt:lpstr> DHS Rule 290-1-8-.02</vt:lpstr>
      <vt:lpstr>Agenda:</vt:lpstr>
      <vt:lpstr>PL 113-183 Preventing Sex Trafficking and Strengthening Families Act </vt:lpstr>
      <vt:lpstr>Current DHS rule  290-1-8-.02</vt:lpstr>
      <vt:lpstr>Proposed Rule 290-1-8-.02</vt:lpstr>
      <vt:lpstr>Upon adoption of the amendment to  rule 290-1-8-.02</vt:lpstr>
      <vt:lpstr>Questions ?</vt:lpstr>
    </vt:vector>
  </TitlesOfParts>
  <Company>Department of Human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of Georgia Child Welfare System</dc:title>
  <dc:creator>DirectorsOffice</dc:creator>
  <cp:lastModifiedBy>Stefanie R. Reese</cp:lastModifiedBy>
  <cp:revision>53</cp:revision>
  <cp:lastPrinted>2015-08-25T21:12:44Z</cp:lastPrinted>
  <dcterms:created xsi:type="dcterms:W3CDTF">2015-03-13T13:41:03Z</dcterms:created>
  <dcterms:modified xsi:type="dcterms:W3CDTF">2015-08-25T21:12:46Z</dcterms:modified>
</cp:coreProperties>
</file>