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</p:sldMasterIdLst>
  <p:notesMasterIdLst>
    <p:notesMasterId r:id="rId15"/>
  </p:notesMasterIdLst>
  <p:handoutMasterIdLst>
    <p:handoutMasterId r:id="rId16"/>
  </p:handoutMasterIdLst>
  <p:sldIdLst>
    <p:sldId id="291" r:id="rId6"/>
    <p:sldId id="260" r:id="rId7"/>
    <p:sldId id="288" r:id="rId8"/>
    <p:sldId id="292" r:id="rId9"/>
    <p:sldId id="286" r:id="rId10"/>
    <p:sldId id="290" r:id="rId11"/>
    <p:sldId id="287" r:id="rId12"/>
    <p:sldId id="293" r:id="rId13"/>
    <p:sldId id="294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DB2"/>
    <a:srgbClr val="8DDFD9"/>
    <a:srgbClr val="CCFFCC"/>
    <a:srgbClr val="CCECFF"/>
    <a:srgbClr val="CCFFFF"/>
    <a:srgbClr val="FFFFCC"/>
    <a:srgbClr val="FF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98" autoAdjust="0"/>
  </p:normalViewPr>
  <p:slideViewPr>
    <p:cSldViewPr>
      <p:cViewPr>
        <p:scale>
          <a:sx n="78" d="100"/>
          <a:sy n="78" d="100"/>
        </p:scale>
        <p:origin x="245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3" tIns="45961" rIns="91923" bIns="45961" numCol="1" anchor="t" anchorCtr="0" compatLnSpc="1">
            <a:prstTxWarp prst="textNoShape">
              <a:avLst/>
            </a:prstTxWarp>
          </a:bodyPr>
          <a:lstStyle>
            <a:lvl1pPr defTabSz="91870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1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3" tIns="45961" rIns="91923" bIns="45961" numCol="1" anchor="t" anchorCtr="0" compatLnSpc="1">
            <a:prstTxWarp prst="textNoShape">
              <a:avLst/>
            </a:prstTxWarp>
          </a:bodyPr>
          <a:lstStyle>
            <a:lvl1pPr algn="r" defTabSz="91870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3" tIns="45961" rIns="91923" bIns="45961" numCol="1" anchor="b" anchorCtr="0" compatLnSpc="1">
            <a:prstTxWarp prst="textNoShape">
              <a:avLst/>
            </a:prstTxWarp>
          </a:bodyPr>
          <a:lstStyle>
            <a:lvl1pPr defTabSz="91870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3" tIns="45961" rIns="91923" bIns="45961" numCol="1" anchor="b" anchorCtr="0" compatLnSpc="1">
            <a:prstTxWarp prst="textNoShape">
              <a:avLst/>
            </a:prstTxWarp>
          </a:bodyPr>
          <a:lstStyle>
            <a:lvl1pPr algn="r" defTabSz="918709">
              <a:defRPr sz="1200"/>
            </a:lvl1pPr>
          </a:lstStyle>
          <a:p>
            <a:pPr>
              <a:defRPr/>
            </a:pPr>
            <a:fld id="{6DDA8D83-86C5-44CC-866B-FCB421A42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48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3" tIns="45961" rIns="91923" bIns="45961" numCol="1" anchor="t" anchorCtr="0" compatLnSpc="1">
            <a:prstTxWarp prst="textNoShape">
              <a:avLst/>
            </a:prstTxWarp>
          </a:bodyPr>
          <a:lstStyle>
            <a:lvl1pPr defTabSz="91870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1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3" tIns="45961" rIns="91923" bIns="45961" numCol="1" anchor="t" anchorCtr="0" compatLnSpc="1">
            <a:prstTxWarp prst="textNoShape">
              <a:avLst/>
            </a:prstTxWarp>
          </a:bodyPr>
          <a:lstStyle>
            <a:lvl1pPr algn="r" defTabSz="91870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5325"/>
            <a:ext cx="4651375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8" y="4416426"/>
            <a:ext cx="5607050" cy="4183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3" tIns="45961" rIns="91923" bIns="459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3" tIns="45961" rIns="91923" bIns="45961" numCol="1" anchor="b" anchorCtr="0" compatLnSpc="1">
            <a:prstTxWarp prst="textNoShape">
              <a:avLst/>
            </a:prstTxWarp>
          </a:bodyPr>
          <a:lstStyle>
            <a:lvl1pPr defTabSz="918709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29675"/>
            <a:ext cx="3036888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23" tIns="45961" rIns="91923" bIns="45961" numCol="1" anchor="b" anchorCtr="0" compatLnSpc="1">
            <a:prstTxWarp prst="textNoShape">
              <a:avLst/>
            </a:prstTxWarp>
          </a:bodyPr>
          <a:lstStyle>
            <a:lvl1pPr algn="r" defTabSz="918709">
              <a:defRPr sz="1200"/>
            </a:lvl1pPr>
          </a:lstStyle>
          <a:p>
            <a:pPr>
              <a:defRPr/>
            </a:pPr>
            <a:fld id="{F7B07585-5BE6-465F-9384-494A46135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75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fld id="{FC4A0166-F709-4F4F-8F0F-30D134096A12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07585-5BE6-465F-9384-494A4613539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76200"/>
            <a:ext cx="22860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7056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7BE9-DEE9-4EBD-923C-65495DA27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5A0A3-5960-41CB-8C49-29813DE1A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71DA-8A76-44E6-9733-4E4705D785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3AB8-1A2C-4EA0-8B99-0D3708490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2783-C744-4530-8FBB-C64EB620B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C5E0-8B1C-4B3A-BFFB-77223137F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55E5-451E-4A2B-B246-80CA675FC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FDE8-8C82-49BC-A428-B96DFA878D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06F9-9322-40A8-B48D-4C4C3DE398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89DE7-F84F-4F34-B17F-89767BA9F5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0E293-75C5-4C4D-9D4D-636571789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3CC9-66BB-4DE2-AF76-5117B08F7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23AF-2527-48FF-8249-BAD59EA188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8C9D-4F54-4DF3-BFC5-487FA063B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88B5-BE47-476A-8738-F926695D8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18FA-BCDC-4DC0-940B-FAE352B20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E83B-AE59-4393-A491-69E3D3B70E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ABD83-A095-4207-BD3C-BB4C8CF1A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57C6-7BAB-4B04-81F3-117C074A4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810C-0892-4967-BF9F-95D0C98DE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5BCB-1C4E-4F72-932A-F65BCCD93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42D1F-5786-4A69-989B-DBAC58A17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CFF4E-E219-4343-8CFB-4C93FBF152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A986-AF5F-4EA0-B802-743E30D332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9EC7-9004-4F89-AC65-944671DEE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0D46B-7836-4F82-AADD-F71BEA763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BFB1-7A0F-4887-AB3E-21D8FD9D8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86F-D667-4213-AB75-9AF1350DB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06E6C-CF9D-4990-9D9F-7CBC19032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18967-7DBC-49DB-89B5-B5E0768BE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12660-8B1C-4113-9CEA-6537BB4254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689C-C356-4B7A-BD82-61654DF5C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1053-157C-4A5B-A327-579C5118F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606C4-0A0D-4D82-8EC4-B628077D09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0F6F-51A6-4F04-B302-2FE511E90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775E-95C0-4C67-B3AF-1C62610E2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752C-B310-4BD0-AFAD-27E02DAEC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2D17-71A5-4AD6-AA37-8E8E864AD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1EB2C-EC14-4343-9AC6-A9484D77B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22C0-57C7-4C5B-9D3A-E92AD7D6CD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2B10-128A-4A99-9BC5-94B3F1F2CC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B502-81EF-4B95-8D07-66C887B69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4392A-1A7F-4144-8B6C-6BB17CD88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3437-D6BB-406E-AEF5-FC98FF32F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26D6-FE95-4506-A2FA-7D1D2574E4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0163-37E5-47F5-902D-B3AA176B86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71E0-A922-4BA0-B091-DA09E7534F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14288" y="5867400"/>
            <a:ext cx="9144000" cy="9906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>
            <a:off x="0" y="152400"/>
            <a:ext cx="9144000" cy="152400"/>
          </a:xfrm>
          <a:prstGeom prst="rect">
            <a:avLst/>
          </a:prstGeom>
          <a:solidFill>
            <a:srgbClr val="8DDFD9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0" name="Line 14"/>
          <p:cNvSpPr>
            <a:spLocks noChangeShapeType="1"/>
          </p:cNvSpPr>
          <p:nvPr userDrawn="1"/>
        </p:nvSpPr>
        <p:spPr bwMode="auto">
          <a:xfrm>
            <a:off x="14288" y="304800"/>
            <a:ext cx="9129712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055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9144000" cy="1143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205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 </a:t>
            </a:r>
          </a:p>
        </p:txBody>
      </p:sp>
      <p:pic>
        <p:nvPicPr>
          <p:cNvPr id="2057" name="Picture 21" descr="DHS_logo_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791200"/>
            <a:ext cx="78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E5639A-FB37-4B95-AE84-29C2C06DA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8030E-B19B-4AFF-923F-48586AA1E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B176E3-F40B-4D84-94BB-69DCB3F75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6E0357-405C-42DC-B08F-582A2BCF81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296400" cy="70104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-1" y="6248400"/>
            <a:ext cx="6964335" cy="762000"/>
          </a:xfrm>
          <a:prstGeom prst="rect">
            <a:avLst/>
          </a:prstGeom>
          <a:gradFill flip="none" rotWithShape="1">
            <a:gsLst>
              <a:gs pos="0">
                <a:srgbClr val="35BDB2">
                  <a:shade val="30000"/>
                  <a:satMod val="115000"/>
                </a:srgbClr>
              </a:gs>
              <a:gs pos="50000">
                <a:srgbClr val="35BDB2">
                  <a:shade val="67500"/>
                  <a:satMod val="115000"/>
                </a:srgbClr>
              </a:gs>
              <a:gs pos="100000">
                <a:srgbClr val="35BDB2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174" name="Rectangle 52"/>
          <p:cNvSpPr>
            <a:spLocks noChangeArrowheads="1"/>
          </p:cNvSpPr>
          <p:nvPr/>
        </p:nvSpPr>
        <p:spPr bwMode="auto">
          <a:xfrm>
            <a:off x="0" y="-762000"/>
            <a:ext cx="6948488" cy="7010400"/>
          </a:xfrm>
          <a:prstGeom prst="rect">
            <a:avLst/>
          </a:prstGeom>
          <a:gradFill rotWithShape="1">
            <a:gsLst>
              <a:gs pos="0">
                <a:srgbClr val="14736B"/>
              </a:gs>
              <a:gs pos="50000">
                <a:srgbClr val="22A79C"/>
              </a:gs>
              <a:gs pos="100000">
                <a:srgbClr val="2BC7BB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 DHS Faith and Community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 Alliance</a:t>
            </a:r>
          </a:p>
          <a:p>
            <a:endParaRPr lang="en-US" sz="4000" b="1" dirty="0" smtClean="0">
              <a:solidFill>
                <a:schemeClr val="bg1"/>
              </a:solidFill>
            </a:endParaRPr>
          </a:p>
          <a:p>
            <a:endParaRPr lang="en-US" sz="4000" b="1" dirty="0" smtClean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175" name="Rectangle 53"/>
          <p:cNvSpPr>
            <a:spLocks noChangeArrowheads="1"/>
          </p:cNvSpPr>
          <p:nvPr/>
        </p:nvSpPr>
        <p:spPr bwMode="auto">
          <a:xfrm>
            <a:off x="0" y="1143000"/>
            <a:ext cx="5562600" cy="1828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ct val="25000"/>
              </a:spcAft>
            </a:pPr>
            <a:endParaRPr lang="en-US" sz="4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176" name="Rectangle 54"/>
          <p:cNvSpPr>
            <a:spLocks noChangeArrowheads="1"/>
          </p:cNvSpPr>
          <p:nvPr/>
        </p:nvSpPr>
        <p:spPr bwMode="auto">
          <a:xfrm>
            <a:off x="228600" y="2971800"/>
            <a:ext cx="655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Presenter:	Robert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Nibbs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		Director, Strategic 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Planning &amp; Execution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	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	Rev. Dr. Willie Myles, Statewide Coordinator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Presentation to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:	DHS Board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  <a:cs typeface="Arial" charset="0"/>
              </a:rPr>
              <a:t>		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solidFill>
                  <a:schemeClr val="bg1"/>
                </a:solidFill>
                <a:cs typeface="Arial" charset="0"/>
              </a:rPr>
              <a:t>Date:  		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June 18, 2015</a:t>
            </a:r>
            <a:endParaRPr lang="en-US" dirty="0">
              <a:solidFill>
                <a:schemeClr val="bg1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	</a:t>
            </a:r>
          </a:p>
        </p:txBody>
      </p:sp>
      <p:sp>
        <p:nvSpPr>
          <p:cNvPr id="7177" name="Rectangle 55"/>
          <p:cNvSpPr>
            <a:spLocks noChangeArrowheads="1"/>
          </p:cNvSpPr>
          <p:nvPr/>
        </p:nvSpPr>
        <p:spPr bwMode="auto">
          <a:xfrm>
            <a:off x="-14288" y="1328738"/>
            <a:ext cx="6962776" cy="152400"/>
          </a:xfrm>
          <a:prstGeom prst="rect">
            <a:avLst/>
          </a:prstGeom>
          <a:solidFill>
            <a:srgbClr val="8DDFD9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8" name="Line 58"/>
          <p:cNvSpPr>
            <a:spLocks noChangeShapeType="1"/>
          </p:cNvSpPr>
          <p:nvPr/>
        </p:nvSpPr>
        <p:spPr bwMode="auto">
          <a:xfrm>
            <a:off x="0" y="1328738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9" name="Line 59"/>
          <p:cNvSpPr>
            <a:spLocks noChangeShapeType="1"/>
          </p:cNvSpPr>
          <p:nvPr/>
        </p:nvSpPr>
        <p:spPr bwMode="auto">
          <a:xfrm>
            <a:off x="0" y="1485900"/>
            <a:ext cx="6948488" cy="0"/>
          </a:xfrm>
          <a:prstGeom prst="line">
            <a:avLst/>
          </a:prstGeom>
          <a:noFill/>
          <a:ln w="19050">
            <a:solidFill>
              <a:srgbClr val="CCEC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80" name="Rectangle 60"/>
          <p:cNvSpPr>
            <a:spLocks noChangeArrowheads="1"/>
          </p:cNvSpPr>
          <p:nvPr/>
        </p:nvSpPr>
        <p:spPr bwMode="auto">
          <a:xfrm>
            <a:off x="228600" y="4800600"/>
            <a:ext cx="891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16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181" name="Text Box 66"/>
          <p:cNvSpPr txBox="1">
            <a:spLocks noChangeArrowheads="1"/>
          </p:cNvSpPr>
          <p:nvPr/>
        </p:nvSpPr>
        <p:spPr bwMode="auto">
          <a:xfrm>
            <a:off x="0" y="653415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          Georgia Department of Human Services </a:t>
            </a:r>
            <a:endParaRPr lang="en-US" sz="2000" b="1" dirty="0"/>
          </a:p>
        </p:txBody>
      </p:sp>
      <p:pic>
        <p:nvPicPr>
          <p:cNvPr id="17" name="Picture 61" descr="iStock_000003190969Medium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978396" y="1828800"/>
            <a:ext cx="2318004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" name="Picture 62" descr="iStock_000006944381Large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08240" y="5229092"/>
            <a:ext cx="2388160" cy="17813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" name="Picture 63" descr="Togetherness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964335" y="3581400"/>
            <a:ext cx="2332065" cy="15473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" name="Picture 65" descr="AsianMomAndNewborn_UNHSP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934200" y="76200"/>
            <a:ext cx="2388160" cy="15912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186" name="Picture 21" descr="DHS_logo_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663" y="6318250"/>
            <a:ext cx="473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915400" y="662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Vision, Mission and Core Values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solidFill>
                  <a:srgbClr val="35BD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Vision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Stronger Families for a Stronger Georgia.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solidFill>
                  <a:srgbClr val="35BD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Mission</a:t>
            </a:r>
            <a:endParaRPr lang="en-US" sz="2400" b="1" dirty="0" smtClean="0">
              <a:solidFill>
                <a:srgbClr val="35BDB2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/>
              <a:t>	Strengthen Georgia by providing Individuals and Families access to services that promote self-sufficiency, independence, and protect Georgia's vulnerable children and adults.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solidFill>
                  <a:srgbClr val="35BDB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Core Values</a:t>
            </a:r>
            <a:endParaRPr lang="en-US" sz="2400" b="1" dirty="0" smtClean="0">
              <a:solidFill>
                <a:srgbClr val="35BDB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Provide access to resources that offer support and empower Georgians and their families. 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Deliver services professionally and treat all clients with dignity and respect. Manage business operations effectively and efficiently by aligning resources across the agency. 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Promote accountability, transparency and quality in all services we deliver and programs we administer. 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Develop our employees at all levels of the agency.</a:t>
            </a:r>
            <a:r>
              <a:rPr lang="en-US" sz="2000" dirty="0" smtClean="0"/>
              <a:t> </a:t>
            </a:r>
          </a:p>
        </p:txBody>
      </p:sp>
      <p:sp>
        <p:nvSpPr>
          <p:cNvPr id="8196" name="Slide Number Placeholder 1"/>
          <p:cNvSpPr txBox="1">
            <a:spLocks/>
          </p:cNvSpPr>
          <p:nvPr/>
        </p:nvSpPr>
        <p:spPr bwMode="auto">
          <a:xfrm>
            <a:off x="8305800" y="61722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DHS Strategic Approach … “we can not do it alone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6800" y="6400800"/>
            <a:ext cx="4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Faith and Community Alliance is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non-denominational, interfaith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of faith community members who meet and advocate for Georgia's vulnerable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hildren and families. The common ground they all share is compassion, and a desire to improve the community. The strategy includes three stages of development: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		Education Awareness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II	Training 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III	Community Empowerment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FAITH &amp; COMMUNITY ALLIANCE LOGO FINAL NOV 21 2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3820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27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Faith and Community Alliance Strategy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63000" y="6324600"/>
            <a:ext cx="3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is divided into 15 regions.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regions has a Faith Community Leader serving in the capacity of Chair and Co-Chair except regions 2,4, 9,11,13. We anticipate having these positions filled by  June 30, 2015.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 regions have identified outcomes for each of the following committees  that they working towards: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Vulnerable Children and Families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Parental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Elderly Care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Prison Re-Entry Services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Fatherhood/Child Support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Statewide Regions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2069" y="61586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067799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83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Georgia Department of Children and Families </a:t>
            </a:r>
            <a:br>
              <a:rPr lang="en-US" sz="2400" dirty="0" smtClean="0"/>
            </a:br>
            <a:r>
              <a:rPr lang="en-US" sz="2400" dirty="0" smtClean="0"/>
              <a:t>Initiative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610600" y="6400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department has embarked upon an 11 County Statewide tour.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Bobby Cagle,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Director, Georgia’s Division of Family and Children Services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Stephanie Blank,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Chairwoman of the Governor’s Child Welfare Reform Council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goal is to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impact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 welfare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reform recommendations will have statewide. They have requested the Faith and Community Alliance to accompany them on their 3 day tour  for each county statewide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/>
          <a:lstStyle/>
          <a:p>
            <a:pPr marL="0" indent="0" algn="ctr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200" dirty="0" smtClean="0">
                <a:latin typeface="Calibri"/>
              </a:rPr>
              <a:t> </a:t>
            </a:r>
            <a:endParaRPr lang="en-US" sz="2000" dirty="0" smtClean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smtClean="0">
                <a:latin typeface="Calibri"/>
              </a:rPr>
              <a:t>United States Department of Health and Human Services Region IV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smtClean="0">
                <a:latin typeface="Calibri"/>
              </a:rPr>
              <a:t>AARP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latin typeface="Calibri"/>
              </a:rPr>
              <a:t>Statewide </a:t>
            </a:r>
            <a:r>
              <a:rPr lang="en-US" sz="1800" b="1" kern="1200" dirty="0" smtClean="0">
                <a:latin typeface="Calibri"/>
              </a:rPr>
              <a:t>AAA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smtClean="0">
                <a:latin typeface="Calibri"/>
              </a:rPr>
              <a:t>Emory Alzheimer's Association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latin typeface="Calibri"/>
              </a:rPr>
              <a:t>Division of Family and Children Services  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latin typeface="Calibri"/>
              </a:rPr>
              <a:t>Governor’s Office on Transition-Reentry and Support 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latin typeface="Calibri"/>
              </a:rPr>
              <a:t>Georgia Department of Juvenile Justice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latin typeface="Calibri"/>
              </a:rPr>
              <a:t>DHS Fatherhood Programs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b="1" kern="1200" dirty="0">
                <a:latin typeface="Calibri"/>
              </a:rPr>
              <a:t>Emergency Preparedness Disability Liaison-Laura George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b="1" kern="1200" dirty="0">
                <a:latin typeface="Calibri"/>
              </a:rPr>
              <a:t>Atlanta Community Food Bank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800" b="1" kern="1200" dirty="0" err="1">
                <a:latin typeface="Calibri"/>
              </a:rPr>
              <a:t>Tdeferiamedia</a:t>
            </a:r>
            <a:r>
              <a:rPr lang="en-US" sz="1800" b="1" kern="1200" dirty="0">
                <a:latin typeface="Calibri"/>
              </a:rPr>
              <a:t> 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>
                <a:latin typeface="Calibri"/>
              </a:rPr>
              <a:t>DHS Fatherhood Program</a:t>
            </a:r>
            <a:endParaRPr lang="en-US" sz="1800" dirty="0">
              <a:latin typeface="Arial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smtClean="0">
                <a:latin typeface="Calibri"/>
              </a:rPr>
              <a:t>NAMI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smtClean="0">
                <a:latin typeface="Calibri"/>
              </a:rPr>
              <a:t>135 Churches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smtClean="0">
                <a:latin typeface="Calibri"/>
              </a:rPr>
              <a:t>13 Ministerial Associations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kern="1200" dirty="0" smtClean="0">
                <a:latin typeface="Calibri"/>
              </a:rPr>
              <a:t>100’s of profit and not for profit groups</a:t>
            </a: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endParaRPr lang="en-US" sz="1800" b="1" kern="1200" dirty="0" smtClean="0">
              <a:latin typeface="Calibri"/>
            </a:endParaRPr>
          </a:p>
          <a:p>
            <a:pPr marL="347472" indent="-347472" eaLnBrk="1" fontAlgn="t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0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20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>
                <a:solidFill>
                  <a:srgbClr val="35BDB2"/>
                </a:solidFill>
              </a:rPr>
              <a:t>???</a:t>
            </a:r>
            <a:endParaRPr lang="en-US" sz="9600" dirty="0">
              <a:solidFill>
                <a:srgbClr val="35BD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823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</TotalTime>
  <Words>323</Words>
  <Application>Microsoft Office PowerPoint</Application>
  <PresentationFormat>On-screen Show (4:3)</PresentationFormat>
  <Paragraphs>75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Default Design</vt:lpstr>
      <vt:lpstr>Custom Design</vt:lpstr>
      <vt:lpstr>1_Custom Design</vt:lpstr>
      <vt:lpstr>2_Custom Design</vt:lpstr>
      <vt:lpstr>3_Custom Design</vt:lpstr>
      <vt:lpstr>PowerPoint Presentation</vt:lpstr>
      <vt:lpstr>Vision, Mission and Core Values</vt:lpstr>
      <vt:lpstr>DHS Strategic Approach … “we can not do it alone”</vt:lpstr>
      <vt:lpstr>New Logo</vt:lpstr>
      <vt:lpstr>Faith and Community Alliance Strategy </vt:lpstr>
      <vt:lpstr>Statewide Regions</vt:lpstr>
      <vt:lpstr>Georgia Department of Children and Families  Initiative </vt:lpstr>
      <vt:lpstr>    Partners</vt:lpstr>
      <vt:lpstr>Questions/Comments</vt:lpstr>
    </vt:vector>
  </TitlesOfParts>
  <Company>DCH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lkuczmarski</dc:creator>
  <cp:lastModifiedBy>rlnibbs</cp:lastModifiedBy>
  <cp:revision>263</cp:revision>
  <cp:lastPrinted>2015-06-16T20:51:02Z</cp:lastPrinted>
  <dcterms:created xsi:type="dcterms:W3CDTF">2006-10-19T21:28:07Z</dcterms:created>
  <dcterms:modified xsi:type="dcterms:W3CDTF">2015-06-17T15:58:53Z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GUID">
    <vt:lpwstr>e184c194-d952-4ca7-bb27-ea714642d1cd</vt:lpwstr>
  </property>
  <property fmtid="{D5CDD505-2E9C-101B-9397-08002B2CF9AE}" pid="3" name="MODFILEGUID">
    <vt:lpwstr>914ae773-9409-461c-a60e-9ecf64c68255</vt:lpwstr>
  </property>
  <property fmtid="{D5CDD505-2E9C-101B-9397-08002B2CF9AE}" pid="4" name="FILEOWNER">
    <vt:lpwstr>lkuczmarski</vt:lpwstr>
  </property>
  <property fmtid="{D5CDD505-2E9C-101B-9397-08002B2CF9AE}" pid="5" name="MODFILEOWNER">
    <vt:lpwstr>A68034</vt:lpwstr>
  </property>
  <property fmtid="{D5CDD505-2E9C-101B-9397-08002B2CF9AE}" pid="6" name="IPPCLASS">
    <vt:i4>1</vt:i4>
  </property>
  <property fmtid="{D5CDD505-2E9C-101B-9397-08002B2CF9AE}" pid="7" name="MODIPPCLASS">
    <vt:i4>1</vt:i4>
  </property>
  <property fmtid="{D5CDD505-2E9C-101B-9397-08002B2CF9AE}" pid="8" name="MACHINEID">
    <vt:lpwstr>A68034-0811</vt:lpwstr>
  </property>
  <property fmtid="{D5CDD505-2E9C-101B-9397-08002B2CF9AE}" pid="9" name="MODMACHINEID">
    <vt:lpwstr>A68034-0811</vt:lpwstr>
  </property>
  <property fmtid="{D5CDD505-2E9C-101B-9397-08002B2CF9AE}" pid="10" name="CURRENTCLASS">
    <vt:lpwstr>Classified - Internal use</vt:lpwstr>
  </property>
</Properties>
</file>