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3" r:id="rId2"/>
    <p:sldId id="271" r:id="rId3"/>
    <p:sldId id="273" r:id="rId4"/>
    <p:sldId id="277" r:id="rId5"/>
    <p:sldId id="282" r:id="rId6"/>
    <p:sldId id="274" r:id="rId7"/>
    <p:sldId id="275" r:id="rId8"/>
    <p:sldId id="284" r:id="rId9"/>
    <p:sldId id="281" r:id="rId10"/>
    <p:sldId id="285" r:id="rId11"/>
    <p:sldId id="283" r:id="rId12"/>
    <p:sldId id="287" r:id="rId13"/>
    <p:sldId id="280" r:id="rId1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8119"/>
    <a:srgbClr val="A0CD4D"/>
    <a:srgbClr val="4DADB0"/>
    <a:srgbClr val="00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434" autoAdjust="0"/>
  </p:normalViewPr>
  <p:slideViewPr>
    <p:cSldViewPr snapToGrid="0" snapToObjects="1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394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67549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7894" y="4"/>
            <a:ext cx="3067548" cy="470072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A67F889C-106F-4C73-9178-E89FA09033B2}" type="datetimeFigureOut">
              <a:rPr lang="en-US" smtClean="0"/>
              <a:t>8/22/2016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1169988"/>
            <a:ext cx="5614987" cy="3159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523" y="4505663"/>
            <a:ext cx="5661660" cy="3687031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93006"/>
            <a:ext cx="3067549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7894" y="8893006"/>
            <a:ext cx="3067548" cy="470072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D4B337C3-DBA4-4BF7-BAD1-BFA0968860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55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2504" y="4505663"/>
            <a:ext cx="6677527" cy="4578179"/>
          </a:xfrm>
        </p:spPr>
        <p:txBody>
          <a:bodyPr/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Alzheimer’s Disease Supportive Services Program (ADSSP) Grant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- The expansion of grant funds can be applied to further develop Georgia’s dementia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systems and services.  Possible targets for increased funding includes: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*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Powerful Tools for Caregivers program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*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 Consultation program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Training for ADRC, Case management and CCSP staff regarding dementia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Alzheimer’s Association training for case managers and AAA staff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 Training to improve the screening and assessment of caregivers while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ensuring quality of services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Grant Award Ceiling: $325,000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Match (at 45% match rate): $265,909 [AFY17 - $185,842; FY18 - $80,067]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Funds: $590,909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Forensic Specialist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- This additional staff person would increase the unit’s ability to provide training and to focus on developing train-the-trainer modules, data collection, policy and procedure updates and manage the Temporary Emergency Relocation Fund (TERF) contract. There is a need for more training/education of licensed personal care homes that participate in TERF.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additional position will also provide post-operation case management for relocated residents and provide technical assistance to existing and potential new providers.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79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1807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Department of Human Services requests the acquisition of approximately 5.183 acres of property in LaGrange (Troup County), Georgia from the City of LaGrange for the Division of Family &amp; Children Services (DFCS).</a:t>
            </a:r>
          </a:p>
          <a:p>
            <a:pPr defTabSz="921807"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21807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property has been used for the past 16 years as the Troup County Human Services Center housing the DFCS and the Georgia Vocational Rehabilitation Agency (GVRA).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20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Ben Hill County, Georgia (Former Georgia Department of Transportation Office)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151 Perry House Road, Fitzgerald, Ben Hill County, Georgia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Department of Human Services requests the acquisition of approximately 3.81 acres of property located in the City of Fitzgerald, Ben Hill County, Georgia from the Department of Transportation for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Division of Family &amp; Children Services (DFCS) relocation.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01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18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426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42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u="sng" dirty="0" smtClean="0">
                <a:ea typeface="ＭＳ Ｐゴシック" pitchFamily="34" charset="-128"/>
              </a:rPr>
              <a:t>Departmental Support (Administrative Support) Includes</a:t>
            </a:r>
            <a:r>
              <a:rPr lang="en-US" b="1" dirty="0" smtClean="0">
                <a:ea typeface="ＭＳ Ｐゴシック" pitchFamily="34" charset="-128"/>
              </a:rPr>
              <a:t>:</a:t>
            </a:r>
          </a:p>
          <a:p>
            <a:pPr marL="172724" indent="-172724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ea typeface="ＭＳ Ｐゴシック" pitchFamily="34" charset="-128"/>
              </a:rPr>
              <a:t> </a:t>
            </a:r>
            <a:r>
              <a:rPr lang="en-US" dirty="0" smtClean="0">
                <a:ea typeface="ＭＳ Ｐゴシック" pitchFamily="34" charset="-128"/>
              </a:rPr>
              <a:t>- Budget     - Financial Services     - Human Resources     - Audits</a:t>
            </a:r>
          </a:p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      - Legislative Affairs &amp; Communication     - General Counsel   - Strategic Planning</a:t>
            </a:r>
          </a:p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      - Information Technology   - Inspector General    - Facilities &amp; Support Services     </a:t>
            </a:r>
          </a:p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      - Executive Leadership   - Procurement &amp; Contracts    - Electronic Benefit Transfers</a:t>
            </a:r>
          </a:p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	</a:t>
            </a:r>
          </a:p>
          <a:p>
            <a:pPr marL="172696" indent="-172696">
              <a:buFont typeface="Arial" pitchFamily="34" charset="0"/>
              <a:buChar char="•"/>
              <a:defRPr/>
            </a:pPr>
            <a:r>
              <a:rPr lang="en-US" u="sng" dirty="0" smtClean="0">
                <a:ea typeface="ＭＳ Ｐゴシック" pitchFamily="34" charset="-128"/>
              </a:rPr>
              <a:t>Mainly consist of service delivery costs</a:t>
            </a:r>
            <a:r>
              <a:rPr lang="en-US" dirty="0" smtClean="0">
                <a:ea typeface="ＭＳ Ｐゴシック" pitchFamily="34" charset="-128"/>
              </a:rPr>
              <a:t> which includes the following:</a:t>
            </a:r>
          </a:p>
          <a:p>
            <a:pPr marL="633215" lvl="1" indent="-172696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Transportation Services</a:t>
            </a:r>
          </a:p>
          <a:p>
            <a:pPr marL="633215" lvl="1" indent="-172696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Mailings</a:t>
            </a:r>
          </a:p>
          <a:p>
            <a:pPr marL="633215" lvl="1" indent="-172696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Electronic Benefit Transfers (EBT)</a:t>
            </a:r>
          </a:p>
          <a:p>
            <a:pPr marL="633215" lvl="1" indent="-172696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Fraud, Investigations and Background Checks (OIG)</a:t>
            </a:r>
          </a:p>
          <a:p>
            <a:pPr marL="633215" lvl="1" indent="-172696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Facility Support Services</a:t>
            </a:r>
          </a:p>
          <a:p>
            <a:pPr marL="1093734" lvl="2" indent="-172696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i.e. Rents for central offices and Albany</a:t>
            </a:r>
          </a:p>
          <a:p>
            <a:pPr indent="-154"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marL="172570" indent="-172724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Division of Child Support Services is </a:t>
            </a:r>
            <a:r>
              <a:rPr lang="en-US" b="1" dirty="0" smtClean="0">
                <a:ea typeface="ＭＳ Ｐゴシック" pitchFamily="34" charset="-128"/>
              </a:rPr>
              <a:t>6%</a:t>
            </a:r>
            <a:r>
              <a:rPr lang="en-US" dirty="0" smtClean="0">
                <a:ea typeface="ＭＳ Ｐゴシック" pitchFamily="34" charset="-128"/>
              </a:rPr>
              <a:t> of the overall budget </a:t>
            </a:r>
          </a:p>
          <a:p>
            <a:pPr marL="172570" indent="-172724">
              <a:buFont typeface="Arial" panose="020B0604020202020204" pitchFamily="34" charset="0"/>
              <a:buChar char="•"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marL="172570" indent="-172724"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Division of Family &amp; Children Services is </a:t>
            </a:r>
            <a:r>
              <a:rPr lang="en-US" b="1" dirty="0" smtClean="0">
                <a:ea typeface="ＭＳ Ｐゴシック" pitchFamily="34" charset="-128"/>
              </a:rPr>
              <a:t>72%</a:t>
            </a:r>
            <a:r>
              <a:rPr lang="en-US" dirty="0" smtClean="0">
                <a:ea typeface="ＭＳ Ｐゴシック" pitchFamily="34" charset="-128"/>
              </a:rPr>
              <a:t> of the overall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70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73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8523" y="4505663"/>
            <a:ext cx="5661660" cy="4387343"/>
          </a:xfrm>
        </p:spPr>
        <p:txBody>
          <a:bodyPr/>
          <a:lstStyle/>
          <a:p>
            <a:r>
              <a:rPr lang="en-US" dirty="0"/>
              <a:t>The Out of Home Care program budget pays for the cost of children placed by the child welfare system into foster care – typically under court order.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types of out of home care </a:t>
            </a:r>
            <a:r>
              <a:rPr lang="en-US" dirty="0"/>
              <a:t>covered include:</a:t>
            </a:r>
          </a:p>
          <a:p>
            <a:pPr marL="172839" indent="-172839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relative care,</a:t>
            </a:r>
          </a:p>
          <a:p>
            <a:pPr marL="172839" indent="-172839">
              <a:buFont typeface="Arial" panose="020B0604020202020204" pitchFamily="34" charset="0"/>
              <a:buChar char="•"/>
            </a:pPr>
            <a:r>
              <a:rPr lang="en-US" b="1" dirty="0"/>
              <a:t> DFCS foster homes, </a:t>
            </a:r>
          </a:p>
          <a:p>
            <a:pPr marL="172839" indent="-172839">
              <a:buFont typeface="Arial" panose="020B0604020202020204" pitchFamily="34" charset="0"/>
              <a:buChar char="•"/>
            </a:pPr>
            <a:r>
              <a:rPr lang="en-US" b="1" dirty="0"/>
              <a:t>foster homes supported by private agencies, or child care institutions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We have been experiencing  growth in out of home care caseloads, and the higher number of placements has increased costs.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Total expenditures in SFY16</a:t>
            </a:r>
            <a:r>
              <a:rPr lang="en-US" dirty="0"/>
              <a:t>, for example, </a:t>
            </a:r>
            <a:r>
              <a:rPr lang="en-US" b="1" dirty="0"/>
              <a:t>were 15.7% higher than in SFY15 </a:t>
            </a:r>
            <a:r>
              <a:rPr lang="en-US" dirty="0"/>
              <a:t>(from $247,414,919 in SFY15  to $286,266,246 in SFY16, all funds).</a:t>
            </a:r>
          </a:p>
          <a:p>
            <a:endParaRPr lang="en-US" dirty="0"/>
          </a:p>
          <a:p>
            <a:r>
              <a:rPr lang="en-US" dirty="0"/>
              <a:t> As caseloads and costs have grown, it has become increasingly apparent that the adopted budget for SFY17 for Out of Home Care will not be</a:t>
            </a:r>
          </a:p>
          <a:p>
            <a:r>
              <a:rPr lang="en-US" dirty="0"/>
              <a:t> adequate because the caseload has continued to grow.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The budget request would support a cost increase of 8.8% in SFY17, and a further increase of 2.9% in SFY18</a:t>
            </a:r>
            <a:r>
              <a:rPr lang="en-US" dirty="0"/>
              <a:t>.  </a:t>
            </a:r>
          </a:p>
          <a:p>
            <a:r>
              <a:rPr lang="en-US" dirty="0"/>
              <a:t>The budget request assumes that growth rates will slow from what was experienced in SFY16.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84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13151" y="4505663"/>
            <a:ext cx="6513534" cy="4726019"/>
          </a:xfrm>
        </p:spPr>
        <p:txBody>
          <a:bodyPr/>
          <a:lstStyle/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Alzheimer’s Disease Supportive Services Program (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ADSSP) Grant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- The expansion of grant funds can be applied to further develop Georgia’s dementia related systems and services.  Possible targets for increased funding includes: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* Powerful Tools for Caregivers program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* Care Consultation program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* Training for ADRC, Case management and CCSP staff regarding dementia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* Alzheimer’s Association training for case managers and AAA staff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* Training to improve the screening and assessment of caregivers while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 ensuring quality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Grant Award Ceiling: $325,000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Match (at 45% match rate): $265,909 [AFY17 - $185,842; FY18 - $80,067]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Total Funds: $590,909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Forensic Specialist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- This additional staff person would increase the unit’s ability to provide training and to focus on developing train-the-trainer modules, data collection, policy and procedure updates and manage the Temporary Emergency Relocation Fund (TERF) contract. There is a need for more training/education of licensed personal care homes that participate in TERF.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additional position will also provide post-operation case management for relocated residents and provide technical assistance to existing and potential new providers.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9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62838" y="4505664"/>
            <a:ext cx="6688899" cy="7870052"/>
          </a:xfrm>
        </p:spPr>
        <p:txBody>
          <a:bodyPr/>
          <a:lstStyle/>
          <a:p>
            <a:r>
              <a:rPr lang="en-US" dirty="0" smtClean="0"/>
              <a:t>HCBS</a:t>
            </a:r>
          </a:p>
          <a:p>
            <a:pPr lvl="0"/>
            <a:r>
              <a:rPr lang="en-US" dirty="0"/>
              <a:t>The Division </a:t>
            </a:r>
            <a:r>
              <a:rPr lang="en-US" dirty="0" smtClean="0"/>
              <a:t>use </a:t>
            </a:r>
            <a:r>
              <a:rPr lang="en-US" dirty="0"/>
              <a:t>the term </a:t>
            </a:r>
            <a:r>
              <a:rPr lang="en-US" dirty="0" smtClean="0"/>
              <a:t>“average </a:t>
            </a:r>
            <a:r>
              <a:rPr lang="en-US" dirty="0"/>
              <a:t>cost per person” and “number of units </a:t>
            </a:r>
            <a:r>
              <a:rPr lang="en-US" dirty="0" smtClean="0"/>
              <a:t>provided.” These </a:t>
            </a:r>
            <a:r>
              <a:rPr lang="en-US" dirty="0"/>
              <a:t>funds could be spent on both Group or Individual Services</a:t>
            </a:r>
            <a:r>
              <a:rPr lang="en-US" dirty="0" smtClean="0"/>
              <a:t>:</a:t>
            </a:r>
          </a:p>
          <a:p>
            <a:r>
              <a:rPr lang="en-US" dirty="0"/>
              <a:t> </a:t>
            </a:r>
            <a:r>
              <a:rPr lang="en-US" dirty="0" smtClean="0"/>
              <a:t> - Adult </a:t>
            </a:r>
            <a:r>
              <a:rPr lang="en-US" dirty="0"/>
              <a:t>Day </a:t>
            </a:r>
            <a:r>
              <a:rPr lang="en-US" dirty="0" smtClean="0"/>
              <a:t>Care  - Adult </a:t>
            </a:r>
            <a:r>
              <a:rPr lang="en-US" dirty="0"/>
              <a:t>Day </a:t>
            </a:r>
            <a:r>
              <a:rPr lang="en-US" dirty="0" smtClean="0"/>
              <a:t>Health  - Care </a:t>
            </a:r>
            <a:r>
              <a:rPr lang="en-US" dirty="0"/>
              <a:t>giver </a:t>
            </a:r>
            <a:r>
              <a:rPr lang="en-US" dirty="0" smtClean="0"/>
              <a:t>services  - Chore </a:t>
            </a:r>
            <a:r>
              <a:rPr lang="en-US" dirty="0"/>
              <a:t>(help </a:t>
            </a:r>
            <a:r>
              <a:rPr lang="en-US" dirty="0" smtClean="0"/>
              <a:t>with) - </a:t>
            </a:r>
            <a:r>
              <a:rPr lang="en-US" dirty="0"/>
              <a:t>Homemaker</a:t>
            </a:r>
          </a:p>
          <a:p>
            <a:r>
              <a:rPr lang="en-US" dirty="0" smtClean="0"/>
              <a:t>  - Community </a:t>
            </a:r>
            <a:r>
              <a:rPr lang="en-US" dirty="0"/>
              <a:t>Living </a:t>
            </a:r>
            <a:r>
              <a:rPr lang="en-US" dirty="0" smtClean="0"/>
              <a:t>program - Congregate Meals - Home </a:t>
            </a:r>
            <a:r>
              <a:rPr lang="en-US" dirty="0"/>
              <a:t>Delivered </a:t>
            </a:r>
            <a:r>
              <a:rPr lang="en-US" dirty="0" smtClean="0"/>
              <a:t>Meals - Friendly visiting </a:t>
            </a:r>
          </a:p>
          <a:p>
            <a:pPr lvl="0"/>
            <a:r>
              <a:rPr lang="en-US" dirty="0"/>
              <a:t> </a:t>
            </a:r>
            <a:r>
              <a:rPr lang="en-US" dirty="0" smtClean="0"/>
              <a:t> - Emergency Response </a:t>
            </a:r>
            <a:r>
              <a:rPr lang="en-US" dirty="0"/>
              <a:t>installation and/or </a:t>
            </a:r>
            <a:r>
              <a:rPr lang="en-US" dirty="0" smtClean="0"/>
              <a:t>monitoring - Exercise/Physical </a:t>
            </a:r>
            <a:r>
              <a:rPr lang="en-US" dirty="0"/>
              <a:t>fitness </a:t>
            </a:r>
            <a:r>
              <a:rPr lang="en-US" dirty="0" smtClean="0"/>
              <a:t>sessions</a:t>
            </a:r>
          </a:p>
          <a:p>
            <a:r>
              <a:rPr lang="en-US" dirty="0"/>
              <a:t> </a:t>
            </a:r>
            <a:r>
              <a:rPr lang="en-US" dirty="0" smtClean="0"/>
              <a:t> - Financial </a:t>
            </a:r>
            <a:r>
              <a:rPr lang="en-US" dirty="0"/>
              <a:t>management </a:t>
            </a:r>
            <a:r>
              <a:rPr lang="en-US" dirty="0" smtClean="0"/>
              <a:t>services - Health </a:t>
            </a:r>
            <a:r>
              <a:rPr lang="en-US" dirty="0"/>
              <a:t>Promotion and Disease </a:t>
            </a:r>
            <a:r>
              <a:rPr lang="en-US" dirty="0" smtClean="0"/>
              <a:t>Prevention - </a:t>
            </a:r>
            <a:r>
              <a:rPr lang="en-US" dirty="0"/>
              <a:t>Home </a:t>
            </a:r>
            <a:r>
              <a:rPr lang="en-US" dirty="0" smtClean="0"/>
              <a:t>management    </a:t>
            </a:r>
          </a:p>
          <a:p>
            <a:r>
              <a:rPr lang="en-US" dirty="0"/>
              <a:t> </a:t>
            </a:r>
            <a:r>
              <a:rPr lang="en-US" dirty="0" smtClean="0"/>
              <a:t> - Health </a:t>
            </a:r>
            <a:r>
              <a:rPr lang="en-US" dirty="0"/>
              <a:t>Risk assessments &amp; </a:t>
            </a:r>
            <a:r>
              <a:rPr lang="en-US" dirty="0" smtClean="0"/>
              <a:t>screenings - Home </a:t>
            </a:r>
            <a:r>
              <a:rPr lang="en-US" dirty="0"/>
              <a:t>modification/home </a:t>
            </a:r>
            <a:r>
              <a:rPr lang="en-US" dirty="0" smtClean="0"/>
              <a:t>repair - Material Aid</a:t>
            </a:r>
          </a:p>
          <a:p>
            <a:r>
              <a:rPr lang="en-US" dirty="0"/>
              <a:t> </a:t>
            </a:r>
            <a:r>
              <a:rPr lang="en-US" dirty="0" smtClean="0"/>
              <a:t> - Home </a:t>
            </a:r>
            <a:r>
              <a:rPr lang="en-US" dirty="0"/>
              <a:t>Sharing/room-mate </a:t>
            </a:r>
            <a:r>
              <a:rPr lang="en-US" dirty="0" smtClean="0"/>
              <a:t>match - Kinship </a:t>
            </a:r>
            <a:r>
              <a:rPr lang="en-US" dirty="0"/>
              <a:t>care </a:t>
            </a:r>
            <a:r>
              <a:rPr lang="en-US" dirty="0" smtClean="0"/>
              <a:t>services - Medications Management – Transportation  </a:t>
            </a:r>
          </a:p>
          <a:p>
            <a:r>
              <a:rPr lang="en-US" dirty="0"/>
              <a:t> </a:t>
            </a:r>
            <a:r>
              <a:rPr lang="en-US" dirty="0" smtClean="0"/>
              <a:t> - Nutrition Counseling - Nutrition </a:t>
            </a:r>
            <a:r>
              <a:rPr lang="en-US" dirty="0"/>
              <a:t>Risk </a:t>
            </a:r>
            <a:r>
              <a:rPr lang="en-US" dirty="0" smtClean="0"/>
              <a:t>assessments - Personal Care – </a:t>
            </a:r>
            <a:r>
              <a:rPr lang="en-US" dirty="0"/>
              <a:t>Senior recreation</a:t>
            </a:r>
          </a:p>
          <a:p>
            <a:r>
              <a:rPr lang="en-US" dirty="0" smtClean="0"/>
              <a:t>  - Respite </a:t>
            </a:r>
            <a:r>
              <a:rPr lang="en-US" dirty="0"/>
              <a:t>– both in home or out of </a:t>
            </a:r>
            <a:r>
              <a:rPr lang="en-US" dirty="0" smtClean="0"/>
              <a:t>home - Support groups - Telephone </a:t>
            </a:r>
            <a:r>
              <a:rPr lang="en-US" dirty="0"/>
              <a:t>reassurance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Basically, any service available under the Older Americans Act would also be available using these funds.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dirty="0"/>
              <a:t>Forensic Specialist – post operation case management – after an emergency relocation – it may not be appropriate to open an APS case; however, certain case management functions do need to occur, such as assuring that the payee for Social Security/other income in transferred to a reliable source, assuring that the PCH where the person was quickly relocated to is appropriate ongoing and, if not, arranging a more permanent location, assuring that payments to the receiving PCH are made, making referrals for any benefits/services the client needs ongoing, etc.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Out of Home Care program budget pays for the cost of children placed by the child welfare system into foster care – typically under court order.</a:t>
            </a:r>
          </a:p>
          <a:p>
            <a:r>
              <a:rPr lang="en-US" dirty="0"/>
              <a:t>The </a:t>
            </a:r>
            <a:r>
              <a:rPr lang="en-US" b="1" dirty="0"/>
              <a:t>types of out of home care </a:t>
            </a:r>
            <a:r>
              <a:rPr lang="en-US" dirty="0"/>
              <a:t>covered include:</a:t>
            </a:r>
          </a:p>
          <a:p>
            <a:pPr marL="172839" indent="-172839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relative care,</a:t>
            </a:r>
          </a:p>
          <a:p>
            <a:pPr marL="172839" indent="-172839">
              <a:buFont typeface="Arial" panose="020B0604020202020204" pitchFamily="34" charset="0"/>
              <a:buChar char="•"/>
            </a:pPr>
            <a:r>
              <a:rPr lang="en-US" b="1" dirty="0"/>
              <a:t> DFCS foster homes, </a:t>
            </a:r>
          </a:p>
          <a:p>
            <a:pPr marL="172839" indent="-172839">
              <a:buFont typeface="Arial" panose="020B0604020202020204" pitchFamily="34" charset="0"/>
              <a:buChar char="•"/>
            </a:pPr>
            <a:r>
              <a:rPr lang="en-US" b="1" dirty="0"/>
              <a:t>foster homes supported by private agencies, or child care institutions</a:t>
            </a:r>
            <a:r>
              <a:rPr lang="en-US" dirty="0"/>
              <a:t>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We have been experiencing  growth in out of home care caseloads, and the higher number of placements has increased costs.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Total expenditures in SFY16</a:t>
            </a:r>
            <a:r>
              <a:rPr lang="en-US" dirty="0"/>
              <a:t>, for example, </a:t>
            </a:r>
            <a:r>
              <a:rPr lang="en-US" b="1" dirty="0"/>
              <a:t>were 15.7% higher than in SFY15 </a:t>
            </a:r>
            <a:r>
              <a:rPr lang="en-US" dirty="0"/>
              <a:t>(from $247,414,919 in SFY15  to $286,266,246 in SFY16, all funds).</a:t>
            </a:r>
          </a:p>
          <a:p>
            <a:endParaRPr lang="en-US" dirty="0"/>
          </a:p>
          <a:p>
            <a:r>
              <a:rPr lang="en-US" dirty="0"/>
              <a:t> As caseloads and costs have grown, it has become increasingly apparent that the adopted budget for SFY17 for Out of Home Care will not be</a:t>
            </a:r>
          </a:p>
          <a:p>
            <a:r>
              <a:rPr lang="en-US" dirty="0"/>
              <a:t> adequate because the caseload has continued to grow.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The budget request would support a cost increase of 8.8% in SFY17, and a further increase of 2.9% in SFY18</a:t>
            </a:r>
            <a:r>
              <a:rPr lang="en-US" dirty="0"/>
              <a:t>.  </a:t>
            </a:r>
          </a:p>
          <a:p>
            <a:r>
              <a:rPr lang="en-US" dirty="0"/>
              <a:t>The budget request assumes that growth rates will slow from what was experienced in SFY16.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37C3-DBA4-4BF7-BAD1-BFA09688607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774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Communications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822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and Execution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238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9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Budget Administration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760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231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5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12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22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 Management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Development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297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77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8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and Communications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7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871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1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Execution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59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2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565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0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9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Financial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1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Administration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6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94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16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 Management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Development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03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7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14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and Communications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31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92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1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Execution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0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2010733"/>
            <a:ext cx="2534589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7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89037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53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207826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79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&amp; Support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541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76511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Facilities </a:t>
            </a:r>
            <a:b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8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4084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5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68838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52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Resource Management and Development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2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Inspector General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Affairs </a:t>
            </a:r>
            <a:b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3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</a:t>
            </a:r>
            <a:b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Execution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29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9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87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79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9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07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 Management and Development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8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Technology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9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Legislative Affairs </a:t>
            </a:r>
            <a:b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0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739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2.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Execution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39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2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89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86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9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1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6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Human Resource Management and Development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33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70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9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666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</a:t>
            </a:r>
            <a:r>
              <a:rPr lang="en-US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Management and Development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0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LAC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Affairs </a:t>
            </a:r>
            <a:b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Communications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57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0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E Option 2.3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Name, Presenter Title</a:t>
            </a:r>
            <a:endParaRPr lang="en-US" dirty="0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498667" y="6620933"/>
            <a:ext cx="1634596" cy="237067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</a:t>
            </a:r>
            <a:b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en-US" sz="1400" b="0" i="0" baseline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Execution</a:t>
            </a:r>
            <a:endParaRPr lang="en-US" sz="14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8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Multicolor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9137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5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Green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Orang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64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44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83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photo Blu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7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photo Green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22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photo Orange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 dirty="0" smtClean="0"/>
              <a:t>Office or Division Name goes </a:t>
            </a:r>
            <a:r>
              <a:rPr lang="en-US" sz="1300" dirty="0" err="1" smtClean="0"/>
              <a:t>herey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4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Name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Presenter Title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334625" y="6534615"/>
            <a:ext cx="1620838" cy="323385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1200" baseline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12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smtClean="0"/>
              <a:t>Month/Day/Year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 smtClean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  <a:endParaRPr lang="en-US" sz="20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  <a:endParaRPr lang="en-US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4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154BE73-BBB2-A645-97B4-1F47686AFEE3}" type="datetime1">
              <a:rPr lang="en-US" smtClean="0"/>
              <a:t>8/22/2016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0B861D7-C454-6040-B128-EC713BA7A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74" r:id="rId13"/>
    <p:sldLayoutId id="2147483679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680" r:id="rId25"/>
    <p:sldLayoutId id="2147483675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663" r:id="rId37"/>
    <p:sldLayoutId id="2147483681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  <p:sldLayoutId id="2147483727" r:id="rId48"/>
    <p:sldLayoutId id="2147483682" r:id="rId49"/>
    <p:sldLayoutId id="2147483676" r:id="rId50"/>
    <p:sldLayoutId id="2147483728" r:id="rId51"/>
    <p:sldLayoutId id="2147483729" r:id="rId52"/>
    <p:sldLayoutId id="2147483730" r:id="rId53"/>
    <p:sldLayoutId id="2147483731" r:id="rId54"/>
    <p:sldLayoutId id="2147483732" r:id="rId55"/>
    <p:sldLayoutId id="2147483733" r:id="rId56"/>
    <p:sldLayoutId id="2147483734" r:id="rId57"/>
    <p:sldLayoutId id="2147483735" r:id="rId58"/>
    <p:sldLayoutId id="2147483736" r:id="rId59"/>
    <p:sldLayoutId id="2147483737" r:id="rId60"/>
    <p:sldLayoutId id="2147483677" r:id="rId61"/>
    <p:sldLayoutId id="2147483683" r:id="rId62"/>
    <p:sldLayoutId id="2147483738" r:id="rId63"/>
    <p:sldLayoutId id="2147483739" r:id="rId64"/>
    <p:sldLayoutId id="2147483740" r:id="rId65"/>
    <p:sldLayoutId id="2147483741" r:id="rId66"/>
    <p:sldLayoutId id="2147483742" r:id="rId67"/>
    <p:sldLayoutId id="2147483743" r:id="rId68"/>
    <p:sldLayoutId id="2147483744" r:id="rId69"/>
    <p:sldLayoutId id="2147483745" r:id="rId70"/>
    <p:sldLayoutId id="2147483746" r:id="rId71"/>
    <p:sldLayoutId id="2147483747" r:id="rId72"/>
    <p:sldLayoutId id="2147483661" r:id="rId73"/>
    <p:sldLayoutId id="2147483686" r:id="rId74"/>
    <p:sldLayoutId id="2147483687" r:id="rId75"/>
    <p:sldLayoutId id="2147483666" r:id="rId76"/>
    <p:sldLayoutId id="2147483667" r:id="rId77"/>
    <p:sldLayoutId id="2147483668" r:id="rId78"/>
    <p:sldLayoutId id="2147483670" r:id="rId79"/>
    <p:sldLayoutId id="2147483671" r:id="rId80"/>
    <p:sldLayoutId id="2147483672" r:id="rId8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90139" y="5472812"/>
            <a:ext cx="10368593" cy="528098"/>
          </a:xfrm>
        </p:spPr>
        <p:txBody>
          <a:bodyPr/>
          <a:lstStyle/>
          <a:p>
            <a:r>
              <a:rPr lang="en-US" dirty="0" smtClean="0"/>
              <a:t>Amended Fiscal Year 2017 &amp; Fiscal Year 2018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140" y="4710545"/>
            <a:ext cx="9833753" cy="733742"/>
          </a:xfrm>
        </p:spPr>
        <p:txBody>
          <a:bodyPr>
            <a:normAutofit/>
          </a:bodyPr>
          <a:lstStyle/>
          <a:p>
            <a:r>
              <a:rPr lang="en-US" dirty="0" smtClean="0"/>
              <a:t>Budget Request Highlights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Gerlda B. Hines, Deputy Commissioner and Chief Financial Officer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557404" y="6620933"/>
            <a:ext cx="1634596" cy="237067"/>
          </a:xfrm>
        </p:spPr>
        <p:txBody>
          <a:bodyPr/>
          <a:lstStyle/>
          <a:p>
            <a:r>
              <a:rPr lang="en-US" sz="1400" dirty="0" smtClean="0"/>
              <a:t>8/24/2016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2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Highlights of Budget Redistributions for </a:t>
            </a:r>
            <a:br>
              <a:rPr lang="en-US" sz="3200" dirty="0" smtClean="0"/>
            </a:br>
            <a:r>
              <a:rPr lang="en-US" sz="3200" dirty="0" smtClean="0"/>
              <a:t>Fiscal Year 2018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Budget Administration</a:t>
            </a:r>
          </a:p>
          <a:p>
            <a:r>
              <a:rPr lang="en-US" dirty="0" smtClean="0"/>
              <a:t>Office of Legislative Affairs and Communications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0" y="1289553"/>
            <a:ext cx="12160155" cy="49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		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821737"/>
              </p:ext>
            </p:extLst>
          </p:nvPr>
        </p:nvGraphicFramePr>
        <p:xfrm>
          <a:off x="103031" y="1343792"/>
          <a:ext cx="12043476" cy="99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360"/>
                <a:gridCol w="2165116"/>
              </a:tblGrid>
              <a:tr h="996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Redistributions</a:t>
                      </a:r>
                      <a:endParaRPr lang="en-US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Request</a:t>
                      </a:r>
                    </a:p>
                    <a:p>
                      <a:endParaRPr lang="en-US" dirty="0" smtClean="0"/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037746"/>
              </p:ext>
            </p:extLst>
          </p:nvPr>
        </p:nvGraphicFramePr>
        <p:xfrm>
          <a:off x="103030" y="2340103"/>
          <a:ext cx="12043475" cy="1865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259"/>
                <a:gridCol w="5882795"/>
                <a:gridCol w="2126421"/>
              </a:tblGrid>
              <a:tr h="893929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Alzheimer’s Disease Supportive Services Program (ADSSP) Grant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 $80,067 from Departmental Administration to Elder Community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Living Services program budget and sign grant award letter in September. (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One-time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money)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93929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Forensic</a:t>
                      </a:r>
                      <a:r>
                        <a:rPr lang="en-US" baseline="0" dirty="0" smtClean="0"/>
                        <a:t> Special Initiatives Unit (FSIU)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Move $93,205 from Departmental Administration to Elder Abuse Investigations and Prevention program budget to fund a full time position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Yes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46270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6185"/>
            <a:ext cx="12191999" cy="103336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Debt Funding – Fiscal Year 2018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Capital Outlay Request for Troup County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Budget Administration</a:t>
            </a:r>
          </a:p>
          <a:p>
            <a:r>
              <a:rPr lang="en-US" dirty="0" smtClean="0"/>
              <a:t>Office of Budget Administration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204715" y="1289553"/>
            <a:ext cx="11642143" cy="49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                                                                        	                                                                 		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082095"/>
              </p:ext>
            </p:extLst>
          </p:nvPr>
        </p:nvGraphicFramePr>
        <p:xfrm>
          <a:off x="204716" y="1424701"/>
          <a:ext cx="1164214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36"/>
                <a:gridCol w="2910536"/>
                <a:gridCol w="2910536"/>
                <a:gridCol w="2910536"/>
              </a:tblGrid>
              <a:tr h="749213">
                <a:tc>
                  <a:txBody>
                    <a:bodyPr/>
                    <a:lstStyle/>
                    <a:p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Acquisition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Improvements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54698"/>
              </p:ext>
            </p:extLst>
          </p:nvPr>
        </p:nvGraphicFramePr>
        <p:xfrm>
          <a:off x="204716" y="2247661"/>
          <a:ext cx="11642144" cy="1313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971"/>
                <a:gridCol w="2910626"/>
                <a:gridCol w="2910625"/>
                <a:gridCol w="2908922"/>
              </a:tblGrid>
              <a:tr h="1313645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DHS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Request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$1,000,000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$2,500,000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$3,500,000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685037"/>
              </p:ext>
            </p:extLst>
          </p:nvPr>
        </p:nvGraphicFramePr>
        <p:xfrm>
          <a:off x="204715" y="3784838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Improvements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707547"/>
              </p:ext>
            </p:extLst>
          </p:nvPr>
        </p:nvGraphicFramePr>
        <p:xfrm>
          <a:off x="204716" y="4261356"/>
          <a:ext cx="719937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041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Replacement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of the roof and HVAC system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$1,450,000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Replacement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of the carpet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$600,000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Painting of the</a:t>
                      </a:r>
                      <a:r>
                        <a:rPr lang="en-US" sz="1400" b="1" baseline="0" dirty="0" smtClean="0"/>
                        <a:t> office spaces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$150,000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Resurfacing and restriping of the parking lot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$300,000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29724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70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56185"/>
            <a:ext cx="12191999" cy="103336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Debt Funding – Fiscal Year 2018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Capital Outlay Request for Ben Hill County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Budget Administration</a:t>
            </a:r>
          </a:p>
          <a:p>
            <a:r>
              <a:rPr lang="en-US" dirty="0" smtClean="0"/>
              <a:t>Office of Budget Administration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204715" y="1289553"/>
            <a:ext cx="11642143" cy="49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                                                                        	                                                                 		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446536"/>
              </p:ext>
            </p:extLst>
          </p:nvPr>
        </p:nvGraphicFramePr>
        <p:xfrm>
          <a:off x="204716" y="1424701"/>
          <a:ext cx="1164214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36"/>
                <a:gridCol w="2910536"/>
                <a:gridCol w="2910536"/>
                <a:gridCol w="2910536"/>
              </a:tblGrid>
              <a:tr h="749213">
                <a:tc>
                  <a:txBody>
                    <a:bodyPr/>
                    <a:lstStyle/>
                    <a:p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Acquisition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Improvements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857290"/>
              </p:ext>
            </p:extLst>
          </p:nvPr>
        </p:nvGraphicFramePr>
        <p:xfrm>
          <a:off x="204716" y="2247661"/>
          <a:ext cx="11642144" cy="1313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1971"/>
                <a:gridCol w="2910626"/>
                <a:gridCol w="2910625"/>
                <a:gridCol w="2908922"/>
              </a:tblGrid>
              <a:tr h="1313645"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DHS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Request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$325,000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$550,000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$875,000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685037"/>
              </p:ext>
            </p:extLst>
          </p:nvPr>
        </p:nvGraphicFramePr>
        <p:xfrm>
          <a:off x="204715" y="3784838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Improvements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50602"/>
              </p:ext>
            </p:extLst>
          </p:nvPr>
        </p:nvGraphicFramePr>
        <p:xfrm>
          <a:off x="204716" y="4261356"/>
          <a:ext cx="719937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90041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Construction Renovations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$100,000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Replacement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of the carpet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$100,000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Painting, Plumbing repairs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$220,000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Resurfacing and restriping of the parking lot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$100,000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Infrastructure for data/phone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$30,000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37057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Highlights of the AFY 2017 &amp; FY 2018</a:t>
            </a:r>
            <a:br>
              <a:rPr lang="en-US" sz="3200" dirty="0" smtClean="0"/>
            </a:br>
            <a:r>
              <a:rPr lang="en-US" sz="3200" dirty="0" smtClean="0"/>
              <a:t>Budget Request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0824" y="6510338"/>
            <a:ext cx="3299380" cy="260350"/>
          </a:xfrm>
        </p:spPr>
        <p:txBody>
          <a:bodyPr/>
          <a:lstStyle/>
          <a:p>
            <a:r>
              <a:rPr lang="en-US" dirty="0" smtClean="0"/>
              <a:t>Office of </a:t>
            </a:r>
            <a:r>
              <a:rPr lang="en-US" dirty="0"/>
              <a:t>Office of Budget Administration</a:t>
            </a:r>
          </a:p>
          <a:p>
            <a:r>
              <a:rPr lang="en-US" dirty="0" smtClean="0"/>
              <a:t>Legislative Affairs and Communications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endParaRPr lang="en-US" altLang="en-US" sz="900" kern="0" dirty="0">
              <a:ea typeface="ＭＳ Ｐゴシック" pitchFamily="34" charset="-128"/>
            </a:endParaRPr>
          </a:p>
          <a:p>
            <a:pPr marL="0" indent="0" algn="ctr"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marL="0" indent="0" algn="ctr">
              <a:buNone/>
            </a:pPr>
            <a:endParaRPr lang="en-US" altLang="en-US" sz="900" kern="0" dirty="0">
              <a:ea typeface="ＭＳ Ｐゴシック" pitchFamily="34" charset="-128"/>
            </a:endParaRPr>
          </a:p>
          <a:p>
            <a:pPr marL="0" indent="0" algn="ctr"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Additional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Information on DHS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  <a:p>
            <a:pPr marL="0" indent="0" algn="ctr">
              <a:buNone/>
            </a:pPr>
            <a:endParaRPr lang="en-US" sz="2000" b="1" u="sng" dirty="0">
              <a:solidFill>
                <a:schemeClr val="tx2">
                  <a:lumMod val="60000"/>
                  <a:lumOff val="40000"/>
                </a:schemeClr>
              </a:solidFill>
              <a:latin typeface="Book Antiqua"/>
              <a:cs typeface="Arial" charset="0"/>
            </a:endParaRPr>
          </a:p>
          <a:p>
            <a:pPr marL="0" indent="0" algn="ctr">
              <a:buNone/>
            </a:pPr>
            <a:endParaRPr lang="en-US" sz="2000" b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/>
              <a:cs typeface="Arial" charset="0"/>
            </a:endParaRPr>
          </a:p>
          <a:p>
            <a:pPr marL="0" indent="0" algn="ctr">
              <a:buNone/>
            </a:pPr>
            <a:r>
              <a:rPr lang="en-US" sz="20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www.dhs.georgia.gov</a:t>
            </a:r>
            <a:endParaRPr lang="en-US" sz="2000" b="1" u="sng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endParaRPr lang="en-US" altLang="en-US" sz="2000" kern="0" dirty="0" smtClean="0">
              <a:ea typeface="ＭＳ Ｐゴシック" pitchFamily="34" charset="-128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36923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Budget Administration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Attached are the highlights of the Department of Human Services (DHS) proposed Amended FY</a:t>
            </a: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2017 &amp; FY 2018 Budget Request, presented as follows:</a:t>
            </a:r>
          </a:p>
          <a:p>
            <a:pPr defTabSz="914400">
              <a:lnSpc>
                <a:spcPct val="80000"/>
              </a:lnSpc>
              <a:buFontTx/>
              <a:buNone/>
            </a:pPr>
            <a:endParaRPr lang="en-US" altLang="en-US" sz="2000" b="1" u="sng" kern="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b="1" u="sng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Topic / Content </a:t>
            </a:r>
            <a:r>
              <a:rPr lang="en-US" altLang="en-US" sz="2000" b="1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					                 		     	</a:t>
            </a:r>
            <a:r>
              <a:rPr lang="en-US" altLang="en-US" sz="2000" b="1" u="sng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Slides</a:t>
            </a: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	    			</a:t>
            </a: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Vision, Mission, and Core Values                                                                                            3</a:t>
            </a: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Allocation of the FY 2017 Appropriation by Policy Area and Division                                     4</a:t>
            </a:r>
          </a:p>
          <a:p>
            <a:pPr defTabSz="914400">
              <a:lnSpc>
                <a:spcPct val="80000"/>
              </a:lnSpc>
              <a:buFontTx/>
              <a:buNone/>
            </a:pPr>
            <a:endParaRPr lang="en-US" altLang="en-US" sz="2000" kern="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Amended FY 2017 Budget Request Summary – State Dollars Only                                 5 - 8</a:t>
            </a:r>
          </a:p>
          <a:p>
            <a:pPr defTabSz="914400">
              <a:lnSpc>
                <a:spcPct val="80000"/>
              </a:lnSpc>
              <a:buFontTx/>
              <a:buNone/>
            </a:pPr>
            <a:endParaRPr lang="en-US" altLang="en-US" sz="2000" kern="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FY 2018 Budget Request Summary – State Dollars Only                	                             9 - 10</a:t>
            </a:r>
          </a:p>
          <a:p>
            <a:pPr defTabSz="914400">
              <a:lnSpc>
                <a:spcPct val="80000"/>
              </a:lnSpc>
              <a:buFontTx/>
              <a:buNone/>
            </a:pPr>
            <a:endParaRPr lang="en-US" altLang="en-US" sz="2000" kern="0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Capital Outlay Request – Debt Funds                                                                              11- 12</a:t>
            </a:r>
          </a:p>
          <a:p>
            <a:pPr defTabSz="914400">
              <a:lnSpc>
                <a:spcPct val="80000"/>
              </a:lnSpc>
              <a:buFontTx/>
              <a:buNone/>
            </a:pPr>
            <a:endParaRPr lang="en-US" altLang="en-US" sz="2000" kern="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Questions							                                   13  </a:t>
            </a: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			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78399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Vision, Mission and Core Values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Budget Administration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		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572" y="1289553"/>
            <a:ext cx="1177801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Book Antiqua"/>
              <a:cs typeface="Book Antiqua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Stronger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Families for a Stronger Georgia.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Georgia by providing Individuals and Families access to services that promote self-sufficiency, independence, and protect Georgia's vulnerable children and adults.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Core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Provide access to resources that offer support and empower Georgians and their families.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services professionally and treat all clients with dignity 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respect.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Manage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business operations effectively and efficiently by aligning resources across the agency.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Promote accountability, transparency and quality in all services we deliver and programs we administer.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our employees at all levels of the agency. 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Book Antiqua"/>
              <a:cs typeface="Book Antiqua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42079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623" y="256185"/>
            <a:ext cx="11497235" cy="45819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Allocation of the FY 2017 Appropriation by Policy Area and Division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0823" y="6516845"/>
            <a:ext cx="3724383" cy="260350"/>
          </a:xfrm>
        </p:spPr>
        <p:txBody>
          <a:bodyPr/>
          <a:lstStyle/>
          <a:p>
            <a:r>
              <a:rPr lang="en-US" dirty="0" smtClean="0"/>
              <a:t>Office of Budget Administration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0" y="846161"/>
            <a:ext cx="12191999" cy="53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		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8543" y="1160060"/>
            <a:ext cx="3957850" cy="50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63988" y="714375"/>
            <a:ext cx="3865576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Safety &amp; Accountability (78%)</a:t>
            </a:r>
          </a:p>
          <a:p>
            <a:pPr algn="ctr"/>
            <a:r>
              <a:rPr lang="en-US" sz="1400" b="1" dirty="0" smtClean="0"/>
              <a:t>Protecting Georgia’s Children &amp; Families</a:t>
            </a:r>
            <a:endParaRPr lang="en-US" sz="14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321046"/>
              </p:ext>
            </p:extLst>
          </p:nvPr>
        </p:nvGraphicFramePr>
        <p:xfrm>
          <a:off x="4063986" y="1272098"/>
          <a:ext cx="3865578" cy="1129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839"/>
                <a:gridCol w="1185863"/>
                <a:gridCol w="1285876"/>
              </a:tblGrid>
              <a:tr h="11291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Division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of Families and Children Services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Residential Child Care Licensing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Division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of Child Support Services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314030"/>
              </p:ext>
            </p:extLst>
          </p:nvPr>
        </p:nvGraphicFramePr>
        <p:xfrm>
          <a:off x="4063989" y="2401244"/>
          <a:ext cx="3865575" cy="484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5778"/>
                <a:gridCol w="1180730"/>
                <a:gridCol w="1289067"/>
              </a:tblGrid>
              <a:tr h="484069">
                <a:tc>
                  <a:txBody>
                    <a:bodyPr/>
                    <a:lstStyle/>
                    <a:p>
                      <a:pPr algn="ctr"/>
                      <a:r>
                        <a:rPr lang="en-US" sz="1350" b="1" dirty="0" smtClean="0">
                          <a:solidFill>
                            <a:schemeClr val="tx1"/>
                          </a:solidFill>
                        </a:rPr>
                        <a:t>$1,275,311,174</a:t>
                      </a:r>
                      <a:endParaRPr lang="en-US" sz="135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$2,259,463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$108,703,135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84703"/>
              </p:ext>
            </p:extLst>
          </p:nvPr>
        </p:nvGraphicFramePr>
        <p:xfrm>
          <a:off x="4063988" y="3196691"/>
          <a:ext cx="3865575" cy="1094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575"/>
              </a:tblGrid>
              <a:tr h="10948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DHS</a:t>
                      </a:r>
                    </a:p>
                    <a:p>
                      <a:pPr algn="ctr"/>
                      <a:r>
                        <a:rPr lang="en-US" sz="1400" u="sng" dirty="0" smtClean="0">
                          <a:solidFill>
                            <a:schemeClr val="tx1"/>
                          </a:solidFill>
                        </a:rPr>
                        <a:t>FY 17 Total Dollar Appropriation (HB 751)</a:t>
                      </a:r>
                    </a:p>
                    <a:p>
                      <a:pPr algn="ctr"/>
                      <a:r>
                        <a:rPr lang="en-US" sz="1400" u="none" dirty="0" smtClean="0">
                          <a:solidFill>
                            <a:schemeClr val="tx1"/>
                          </a:solidFill>
                        </a:rPr>
                        <a:t>DHS only - $1,569,004,045</a:t>
                      </a:r>
                    </a:p>
                    <a:p>
                      <a:pPr algn="ctr"/>
                      <a:r>
                        <a:rPr lang="en-US" sz="1400" u="none" dirty="0" smtClean="0">
                          <a:solidFill>
                            <a:schemeClr val="tx1"/>
                          </a:solidFill>
                        </a:rPr>
                        <a:t>DHS + Attached - $1,775,574,796</a:t>
                      </a:r>
                      <a:r>
                        <a:rPr lang="en-US" sz="1400" u="sng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374785"/>
              </p:ext>
            </p:extLst>
          </p:nvPr>
        </p:nvGraphicFramePr>
        <p:xfrm>
          <a:off x="4063992" y="4653632"/>
          <a:ext cx="3874502" cy="394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502"/>
              </a:tblGrid>
              <a:tr h="39433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Attached Entities (11.6%)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699895"/>
              </p:ext>
            </p:extLst>
          </p:nvPr>
        </p:nvGraphicFramePr>
        <p:xfrm>
          <a:off x="4063989" y="5054917"/>
          <a:ext cx="3874503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402"/>
                <a:gridCol w="1253402"/>
                <a:gridCol w="1367699"/>
              </a:tblGrid>
              <a:tr h="5372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Council On Aging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Family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Connection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Georgia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Vocational Rehabilitation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Agency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722082"/>
              </p:ext>
            </p:extLst>
          </p:nvPr>
        </p:nvGraphicFramePr>
        <p:xfrm>
          <a:off x="4063985" y="5999797"/>
          <a:ext cx="3874509" cy="388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739"/>
                <a:gridCol w="1251752"/>
                <a:gridCol w="1369018"/>
              </a:tblGrid>
              <a:tr h="3889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$238,656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$9,995,967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$196,336,128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033979"/>
              </p:ext>
            </p:extLst>
          </p:nvPr>
        </p:nvGraphicFramePr>
        <p:xfrm>
          <a:off x="121313" y="3196693"/>
          <a:ext cx="3686412" cy="1094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6412"/>
              </a:tblGrid>
              <a:tr h="36494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Vulnerable Elderly Population (4.6%)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9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Division of Aging Services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494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$81,791,044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079338"/>
              </p:ext>
            </p:extLst>
          </p:nvPr>
        </p:nvGraphicFramePr>
        <p:xfrm>
          <a:off x="8256896" y="3196693"/>
          <a:ext cx="3740088" cy="1094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088"/>
              </a:tblGrid>
              <a:tr h="3649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Departmental Support (5.7%)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49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Administrative</a:t>
                      </a:r>
                      <a:r>
                        <a:rPr lang="en-US" sz="1400" b="1" baseline="0" dirty="0" smtClean="0"/>
                        <a:t> Subprograms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49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$100,939,229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7" name="Straight Arrow Connector 16"/>
          <p:cNvCxnSpPr>
            <a:endCxn id="9" idx="2"/>
          </p:cNvCxnSpPr>
          <p:nvPr/>
        </p:nvCxnSpPr>
        <p:spPr>
          <a:xfrm flipH="1" flipV="1">
            <a:off x="5996776" y="2885313"/>
            <a:ext cx="8240" cy="3113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5" idx="1"/>
          </p:cNvCxnSpPr>
          <p:nvPr/>
        </p:nvCxnSpPr>
        <p:spPr>
          <a:xfrm>
            <a:off x="7938494" y="3739487"/>
            <a:ext cx="318402" cy="46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4" idx="3"/>
          </p:cNvCxnSpPr>
          <p:nvPr/>
        </p:nvCxnSpPr>
        <p:spPr>
          <a:xfrm flipH="1">
            <a:off x="3807725" y="3744115"/>
            <a:ext cx="256260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0"/>
          </p:cNvCxnSpPr>
          <p:nvPr/>
        </p:nvCxnSpPr>
        <p:spPr>
          <a:xfrm flipH="1">
            <a:off x="6001243" y="4291540"/>
            <a:ext cx="3772" cy="362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36231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98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Budget Request Summary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75" y="1444488"/>
            <a:ext cx="5308814" cy="3539209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1444488"/>
            <a:ext cx="5441950" cy="3539209"/>
          </a:xfrm>
        </p:spPr>
      </p:pic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40823" y="6516845"/>
            <a:ext cx="3724383" cy="260350"/>
          </a:xfrm>
        </p:spPr>
        <p:txBody>
          <a:bodyPr/>
          <a:lstStyle/>
          <a:p>
            <a:r>
              <a:rPr lang="en-US" dirty="0" smtClean="0"/>
              <a:t>Office of Budget Administration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0338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Office of Planning &amp; Budget Guidance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Office of Budget Administration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95535" y="1146412"/>
            <a:ext cx="11996382" cy="522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		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13747" y="1450975"/>
            <a:ext cx="11633111" cy="449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Governor’s Office of Planning &amp; Budget (OPB) has issued the following directive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DHS for its respective budget request entries into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BudgetTool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Submit a Budget Request Proposal for the Amended FY 2017 and FY 2018 budget that is at the identical level of funding appropriated for FY 2017.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Governor’s Office of Planning &amp; Budget (OPB) has also granted approval to DHS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to: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Submit Amended FY 2017 and FY 2018 Budget Request Proposals for new State funding for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0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orkload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Adjustments for selected programs whose activities and services are significantly impacted by growth and enrollment in the number of clients served and changes in funding; and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(2) identify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funds for </a:t>
            </a:r>
            <a:r>
              <a:rPr lang="en-US" sz="20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edistributions that may be shifted among programs to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meet additional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needs. 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ＭＳ Ｐゴシック" charset="0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16845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Highlights of Budget Requests for </a:t>
            </a:r>
            <a:br>
              <a:rPr lang="en-US" sz="3200" dirty="0" smtClean="0"/>
            </a:br>
            <a:r>
              <a:rPr lang="en-US" sz="3200" dirty="0" smtClean="0"/>
              <a:t>Amended Fiscal Year 2017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Budget </a:t>
            </a:r>
            <a:r>
              <a:rPr lang="en-US" dirty="0" smtClean="0"/>
              <a:t>Administration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0" y="1289553"/>
            <a:ext cx="12160155" cy="49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		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89232"/>
              </p:ext>
            </p:extLst>
          </p:nvPr>
        </p:nvGraphicFramePr>
        <p:xfrm>
          <a:off x="122829" y="1343792"/>
          <a:ext cx="12023677" cy="1682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2121"/>
                <a:gridCol w="2161556"/>
              </a:tblGrid>
              <a:tr h="996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State Fund Changes for Fiscal Year 2017</a:t>
                      </a:r>
                      <a:endParaRPr lang="en-US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  <a:endParaRPr lang="en-US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86031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Workload and Other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Changes</a:t>
                      </a:r>
                      <a:endParaRPr lang="en-US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992198"/>
              </p:ext>
            </p:extLst>
          </p:nvPr>
        </p:nvGraphicFramePr>
        <p:xfrm>
          <a:off x="122829" y="3067075"/>
          <a:ext cx="12010031" cy="1865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056"/>
                <a:gridCol w="5866459"/>
                <a:gridCol w="2120516"/>
              </a:tblGrid>
              <a:tr h="893929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Departmental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Administration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Increase funds for the Office of Information Technology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for development and integration of a statewide eligibility system (IES)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$10,814,093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93929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Out of Home Care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Increase funds to cover</a:t>
                      </a:r>
                      <a:r>
                        <a:rPr lang="en-US" sz="18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growth in the number of children being placed in foster care and group homes and to </a:t>
                      </a: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meet the rise in demand for social services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$21,727,619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382826"/>
              </p:ext>
            </p:extLst>
          </p:nvPr>
        </p:nvGraphicFramePr>
        <p:xfrm>
          <a:off x="2" y="5063319"/>
          <a:ext cx="1216015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26637"/>
                <a:gridCol w="2033516"/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Workload and Other Changes                                                                                             </a:t>
                      </a:r>
                    </a:p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     </a:t>
                      </a:r>
                    </a:p>
                    <a:p>
                      <a:pPr algn="l"/>
                      <a:r>
                        <a:rPr lang="en-US" dirty="0" smtClean="0"/>
                        <a:t>    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$32,541,712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65520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7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Highlights of Budget Redistributions for </a:t>
            </a:r>
            <a:br>
              <a:rPr lang="en-US" sz="3200" dirty="0" smtClean="0"/>
            </a:br>
            <a:r>
              <a:rPr lang="en-US" sz="3200" dirty="0" smtClean="0"/>
              <a:t>Amended Fiscal Year 2017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Budget Administration</a:t>
            </a:r>
          </a:p>
          <a:p>
            <a:r>
              <a:rPr lang="en-US" dirty="0" smtClean="0"/>
              <a:t>Office of Legislative Affairs and Communications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0" y="1289553"/>
            <a:ext cx="12160155" cy="49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		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12778"/>
              </p:ext>
            </p:extLst>
          </p:nvPr>
        </p:nvGraphicFramePr>
        <p:xfrm>
          <a:off x="103031" y="1343792"/>
          <a:ext cx="12043476" cy="99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78360"/>
                <a:gridCol w="2165116"/>
              </a:tblGrid>
              <a:tr h="996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 smtClean="0">
                        <a:solidFill>
                          <a:srgbClr val="000000"/>
                        </a:solidFill>
                        <a:effectLst/>
                        <a:latin typeface="Book Antiqua" panose="0204060205030503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Redistributions</a:t>
                      </a:r>
                      <a:endParaRPr lang="en-US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Request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77978"/>
              </p:ext>
            </p:extLst>
          </p:nvPr>
        </p:nvGraphicFramePr>
        <p:xfrm>
          <a:off x="103030" y="2340103"/>
          <a:ext cx="12043475" cy="1865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259"/>
                <a:gridCol w="5882795"/>
                <a:gridCol w="2126421"/>
              </a:tblGrid>
              <a:tr h="893929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Alzheimer’s Disease Supportive Services Program (ADSSP) Grant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Move $185,842 from Departmental Administration to Elder Community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Living Services program budget and sign grant award letter in September. (One-time money)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9392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Forensic</a:t>
                      </a:r>
                      <a:r>
                        <a:rPr lang="en-US" baseline="0" dirty="0" smtClean="0"/>
                        <a:t> Special Initiatives Unit (FSIU)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Move $93,205 from Departmental Administration to Elder Abuse Investigations and Prevention program budget to fund a</a:t>
                      </a:r>
                      <a:r>
                        <a:rPr lang="en-US" sz="18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full time position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Yes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20512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2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185"/>
            <a:ext cx="12192000" cy="71280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Highlights of Budget Requests for Fiscal Year 2018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Office of Budget Administration</a:t>
            </a:r>
          </a:p>
          <a:p>
            <a:r>
              <a:rPr lang="en-US" dirty="0" smtClean="0"/>
              <a:t>Office of Legislative Affairs and Communications</a:t>
            </a:r>
            <a:endParaRPr lang="en-US" dirty="0"/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0" y="1289553"/>
            <a:ext cx="12160155" cy="49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</a:pPr>
            <a:endParaRPr lang="en-US" altLang="en-US" sz="900" kern="0" dirty="0" smtClean="0">
              <a:ea typeface="ＭＳ Ｐゴシック" pitchFamily="34" charset="-128"/>
            </a:endParaRPr>
          </a:p>
          <a:p>
            <a:pPr defTabSz="914400">
              <a:lnSpc>
                <a:spcPct val="80000"/>
              </a:lnSpc>
              <a:buFontTx/>
              <a:buNone/>
            </a:pPr>
            <a:r>
              <a:rPr lang="en-US" altLang="en-US" sz="2000" kern="0" dirty="0" smtClean="0">
                <a:ea typeface="ＭＳ Ｐゴシック" pitchFamily="34" charset="-128"/>
              </a:rPr>
              <a:t>	                                                                                  	                                                                 			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952061"/>
              </p:ext>
            </p:extLst>
          </p:nvPr>
        </p:nvGraphicFramePr>
        <p:xfrm>
          <a:off x="40942" y="968990"/>
          <a:ext cx="12023677" cy="1231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2121"/>
                <a:gridCol w="2161556"/>
              </a:tblGrid>
              <a:tr h="874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State Fund Changes for Fiscal Year 2018</a:t>
                      </a:r>
                      <a:endParaRPr lang="en-US" sz="16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/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5647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Workload and Other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Changes</a:t>
                      </a:r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612349"/>
              </p:ext>
            </p:extLst>
          </p:nvPr>
        </p:nvGraphicFramePr>
        <p:xfrm>
          <a:off x="54191" y="2200458"/>
          <a:ext cx="11997178" cy="3460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056"/>
                <a:gridCol w="5830233"/>
                <a:gridCol w="2143889"/>
              </a:tblGrid>
              <a:tr h="784744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Departmental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Administration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 funds for the Office of Information Technology</a:t>
                      </a:r>
                      <a:r>
                        <a:rPr lang="en-US" sz="1600" b="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for development and integration of a statewide eligibility system (IES)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$8,844,007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92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Elder Abuse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Investigations and </a:t>
                      </a:r>
                    </a:p>
                    <a:p>
                      <a:pPr algn="ctr"/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Prevention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Increase funds for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 additional 11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Adult Protective Services personnel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$761,000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7587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Elder Community Living Services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+mn-lt"/>
                        </a:rPr>
                        <a:t>Increase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f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unds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to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serve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 additional clients with Non-Medicaid </a:t>
                      </a:r>
                      <a:r>
                        <a:rPr lang="en-US" sz="1600" dirty="0" smtClean="0">
                          <a:effectLst/>
                          <a:latin typeface="+mn-lt"/>
                        </a:rPr>
                        <a:t>Home and Community Base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aseline="0" dirty="0" smtClean="0">
                          <a:effectLst/>
                          <a:latin typeface="+mn-lt"/>
                        </a:rPr>
                        <a:t>Services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$4,200,000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4482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Out of Home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Care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Increase funds to cover</a:t>
                      </a:r>
                      <a:r>
                        <a:rPr lang="en-US" sz="1600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growth in the number of children being placed in foster care and group homes and to </a:t>
                      </a:r>
                      <a:r>
                        <a:rPr lang="en-US" sz="1600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meet the rise in demand for social services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$29,400,000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417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Common</a:t>
                      </a:r>
                      <a:r>
                        <a:rPr lang="en-US" sz="1600" baseline="0" dirty="0" smtClean="0">
                          <a:latin typeface="+mn-lt"/>
                        </a:rPr>
                        <a:t> Change (Statewide)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cs typeface="Arial" panose="020B0604020202020204" pitchFamily="34" charset="0"/>
                        </a:rPr>
                        <a:t>Federal Medicaid Assistance Percentage</a:t>
                      </a:r>
                      <a:r>
                        <a:rPr lang="en-US" sz="1600" baseline="0" dirty="0" smtClean="0">
                          <a:latin typeface="+mn-lt"/>
                          <a:cs typeface="Arial" panose="020B0604020202020204" pitchFamily="34" charset="0"/>
                        </a:rPr>
                        <a:t> (FMAP) Decrease Adjustments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   $100,128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214546"/>
              </p:ext>
            </p:extLst>
          </p:nvPr>
        </p:nvGraphicFramePr>
        <p:xfrm>
          <a:off x="40942" y="5777695"/>
          <a:ext cx="11982735" cy="475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710"/>
                <a:gridCol w="1902025"/>
              </a:tblGrid>
              <a:tr h="4751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Workload and Other Changes                                                                                             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  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$43,305,135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285413" y="6575559"/>
            <a:ext cx="936625" cy="260350"/>
          </a:xfrm>
        </p:spPr>
        <p:txBody>
          <a:bodyPr>
            <a:normAutofit fontScale="92500" lnSpcReduction="10000"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8/24/16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1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HS Color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5959"/>
      </a:accent1>
      <a:accent2>
        <a:srgbClr val="4DADB0"/>
      </a:accent2>
      <a:accent3>
        <a:srgbClr val="D68119"/>
      </a:accent3>
      <a:accent4>
        <a:srgbClr val="A0CD4D"/>
      </a:accent4>
      <a:accent5>
        <a:srgbClr val="676898"/>
      </a:accent5>
      <a:accent6>
        <a:srgbClr val="A8D9E2"/>
      </a:accent6>
      <a:hlink>
        <a:srgbClr val="D4EB8D"/>
      </a:hlink>
      <a:folHlink>
        <a:srgbClr val="F6B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8491</TotalTime>
  <Words>1756</Words>
  <Application>Microsoft Office PowerPoint</Application>
  <PresentationFormat>Widescreen</PresentationFormat>
  <Paragraphs>374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Arial Black</vt:lpstr>
      <vt:lpstr>Arial Narrow</vt:lpstr>
      <vt:lpstr>Book Antiqua</vt:lpstr>
      <vt:lpstr>Calibri</vt:lpstr>
      <vt:lpstr>Times New Roman</vt:lpstr>
      <vt:lpstr>Office Theme</vt:lpstr>
      <vt:lpstr>Budget Request Highlights</vt:lpstr>
      <vt:lpstr>Table of Contents</vt:lpstr>
      <vt:lpstr>Vision, Mission and Core Values</vt:lpstr>
      <vt:lpstr>Allocation of the FY 2017 Appropriation by Policy Area and Division</vt:lpstr>
      <vt:lpstr>Budget Request Summary</vt:lpstr>
      <vt:lpstr>Office of Planning &amp; Budget Guidance</vt:lpstr>
      <vt:lpstr>Highlights of Budget Requests for  Amended Fiscal Year 2017</vt:lpstr>
      <vt:lpstr>Highlights of Budget Redistributions for  Amended Fiscal Year 2017</vt:lpstr>
      <vt:lpstr>Highlights of Budget Requests for Fiscal Year 2018</vt:lpstr>
      <vt:lpstr>Highlights of Budget Redistributions for  Fiscal Year 2018</vt:lpstr>
      <vt:lpstr>Debt Funding – Fiscal Year 2018  Capital Outlay Request for Troup County</vt:lpstr>
      <vt:lpstr>Debt Funding – Fiscal Year 2018  Capital Outlay Request for Ben Hill County</vt:lpstr>
      <vt:lpstr>Highlights of the AFY 2017 &amp; FY 2018 Budget Request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Segars, Tahni</dc:creator>
  <cp:lastModifiedBy>Taylor, R. Demetrius</cp:lastModifiedBy>
  <cp:revision>158</cp:revision>
  <cp:lastPrinted>2016-08-22T16:53:12Z</cp:lastPrinted>
  <dcterms:created xsi:type="dcterms:W3CDTF">2016-07-11T18:12:18Z</dcterms:created>
  <dcterms:modified xsi:type="dcterms:W3CDTF">2016-08-22T21:25:07Z</dcterms:modified>
</cp:coreProperties>
</file>