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4" r:id="rId3"/>
    <p:sldMasterId id="2147483686" r:id="rId4"/>
    <p:sldMasterId id="2147483698" r:id="rId5"/>
  </p:sldMasterIdLst>
  <p:notesMasterIdLst>
    <p:notesMasterId r:id="rId22"/>
  </p:notesMasterIdLst>
  <p:handoutMasterIdLst>
    <p:handoutMasterId r:id="rId23"/>
  </p:handoutMasterIdLst>
  <p:sldIdLst>
    <p:sldId id="282" r:id="rId6"/>
    <p:sldId id="271" r:id="rId7"/>
    <p:sldId id="276" r:id="rId8"/>
    <p:sldId id="286" r:id="rId9"/>
    <p:sldId id="266" r:id="rId10"/>
    <p:sldId id="267" r:id="rId11"/>
    <p:sldId id="268" r:id="rId12"/>
    <p:sldId id="273" r:id="rId13"/>
    <p:sldId id="274" r:id="rId14"/>
    <p:sldId id="284" r:id="rId15"/>
    <p:sldId id="281" r:id="rId16"/>
    <p:sldId id="278" r:id="rId17"/>
    <p:sldId id="270" r:id="rId18"/>
    <p:sldId id="279" r:id="rId19"/>
    <p:sldId id="280" r:id="rId20"/>
    <p:sldId id="283" r:id="rId21"/>
  </p:sldIdLst>
  <p:sldSz cx="12192000" cy="6858000"/>
  <p:notesSz cx="6961188"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5050"/>
    <a:srgbClr val="8DDFD9"/>
    <a:srgbClr val="35BDB2"/>
    <a:srgbClr val="CCFFCC"/>
    <a:srgbClr val="CCECFF"/>
    <a:srgbClr val="CCFFFF"/>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64" autoAdjust="0"/>
  </p:normalViewPr>
  <p:slideViewPr>
    <p:cSldViewPr>
      <p:cViewPr varScale="1">
        <p:scale>
          <a:sx n="60" d="100"/>
          <a:sy n="60" d="100"/>
        </p:scale>
        <p:origin x="403" y="53"/>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1557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defTabSz="915988">
              <a:defRPr sz="1200" smtClean="0"/>
            </a:lvl1pPr>
          </a:lstStyle>
          <a:p>
            <a:pPr>
              <a:defRPr/>
            </a:pPr>
            <a:endParaRPr lang="en-US" dirty="0"/>
          </a:p>
        </p:txBody>
      </p:sp>
      <p:sp>
        <p:nvSpPr>
          <p:cNvPr id="83971" name="Rectangle 3"/>
          <p:cNvSpPr>
            <a:spLocks noGrp="1" noChangeArrowheads="1"/>
          </p:cNvSpPr>
          <p:nvPr>
            <p:ph type="dt" sz="quarter" idx="1"/>
          </p:nvPr>
        </p:nvSpPr>
        <p:spPr bwMode="auto">
          <a:xfrm>
            <a:off x="3944043" y="0"/>
            <a:ext cx="301557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lgn="r" defTabSz="915988">
              <a:defRPr sz="1200" smtClean="0"/>
            </a:lvl1pPr>
          </a:lstStyle>
          <a:p>
            <a:pPr>
              <a:defRPr/>
            </a:pPr>
            <a:endParaRPr lang="en-US" dirty="0"/>
          </a:p>
        </p:txBody>
      </p:sp>
      <p:sp>
        <p:nvSpPr>
          <p:cNvPr id="83972" name="Rectangle 4"/>
          <p:cNvSpPr>
            <a:spLocks noGrp="1" noChangeArrowheads="1"/>
          </p:cNvSpPr>
          <p:nvPr>
            <p:ph type="ftr" sz="quarter" idx="2"/>
          </p:nvPr>
        </p:nvSpPr>
        <p:spPr bwMode="auto">
          <a:xfrm>
            <a:off x="0" y="8772378"/>
            <a:ext cx="301557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defTabSz="915988">
              <a:defRPr sz="1200" smtClean="0"/>
            </a:lvl1pPr>
          </a:lstStyle>
          <a:p>
            <a:pPr>
              <a:defRPr/>
            </a:pPr>
            <a:endParaRPr lang="en-US" dirty="0"/>
          </a:p>
        </p:txBody>
      </p:sp>
      <p:sp>
        <p:nvSpPr>
          <p:cNvPr id="83973" name="Rectangle 5"/>
          <p:cNvSpPr>
            <a:spLocks noGrp="1" noChangeArrowheads="1"/>
          </p:cNvSpPr>
          <p:nvPr>
            <p:ph type="sldNum" sz="quarter" idx="3"/>
          </p:nvPr>
        </p:nvSpPr>
        <p:spPr bwMode="auto">
          <a:xfrm>
            <a:off x="3944043" y="8772378"/>
            <a:ext cx="301557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lgn="r" defTabSz="915988">
              <a:defRPr sz="1200" smtClean="0"/>
            </a:lvl1pPr>
          </a:lstStyle>
          <a:p>
            <a:pPr>
              <a:defRPr/>
            </a:pPr>
            <a:fld id="{E5B4BAF3-2122-41D5-9D76-C2584D014BB7}" type="slidenum">
              <a:rPr lang="en-US"/>
              <a:pPr>
                <a:defRPr/>
              </a:pPr>
              <a:t>‹#›</a:t>
            </a:fld>
            <a:endParaRPr lang="en-US" dirty="0"/>
          </a:p>
        </p:txBody>
      </p:sp>
    </p:spTree>
    <p:extLst>
      <p:ext uri="{BB962C8B-B14F-4D97-AF65-F5344CB8AC3E}">
        <p14:creationId xmlns:p14="http://schemas.microsoft.com/office/powerpoint/2010/main" val="3237574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1557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defTabSz="915988">
              <a:defRPr sz="1200" smtClean="0"/>
            </a:lvl1pPr>
          </a:lstStyle>
          <a:p>
            <a:pPr>
              <a:defRPr/>
            </a:pPr>
            <a:endParaRPr lang="en-US" dirty="0"/>
          </a:p>
        </p:txBody>
      </p:sp>
      <p:sp>
        <p:nvSpPr>
          <p:cNvPr id="21507" name="Rectangle 3"/>
          <p:cNvSpPr>
            <a:spLocks noGrp="1" noChangeArrowheads="1"/>
          </p:cNvSpPr>
          <p:nvPr>
            <p:ph type="dt" idx="1"/>
          </p:nvPr>
        </p:nvSpPr>
        <p:spPr bwMode="auto">
          <a:xfrm>
            <a:off x="3944043" y="0"/>
            <a:ext cx="301557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lgn="r" defTabSz="915988">
              <a:defRPr sz="1200" smtClean="0"/>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401638" y="692150"/>
            <a:ext cx="6157912" cy="3463925"/>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696751" y="4387767"/>
            <a:ext cx="5567689" cy="415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772378"/>
            <a:ext cx="301557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defTabSz="915988">
              <a:defRPr sz="1200" smtClean="0"/>
            </a:lvl1pPr>
          </a:lstStyle>
          <a:p>
            <a:pPr>
              <a:defRPr/>
            </a:pPr>
            <a:endParaRPr lang="en-US" dirty="0"/>
          </a:p>
        </p:txBody>
      </p:sp>
      <p:sp>
        <p:nvSpPr>
          <p:cNvPr id="21511" name="Rectangle 7"/>
          <p:cNvSpPr>
            <a:spLocks noGrp="1" noChangeArrowheads="1"/>
          </p:cNvSpPr>
          <p:nvPr>
            <p:ph type="sldNum" sz="quarter" idx="5"/>
          </p:nvPr>
        </p:nvSpPr>
        <p:spPr bwMode="auto">
          <a:xfrm>
            <a:off x="3944043" y="8772378"/>
            <a:ext cx="301557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lgn="r" defTabSz="915988">
              <a:defRPr sz="1200" smtClean="0"/>
            </a:lvl1pPr>
          </a:lstStyle>
          <a:p>
            <a:pPr>
              <a:defRPr/>
            </a:pPr>
            <a:fld id="{46C8155B-4258-4E8A-8B35-AB52458AC58C}" type="slidenum">
              <a:rPr lang="en-US"/>
              <a:pPr>
                <a:defRPr/>
              </a:pPr>
              <a:t>‹#›</a:t>
            </a:fld>
            <a:endParaRPr lang="en-US" dirty="0"/>
          </a:p>
        </p:txBody>
      </p:sp>
    </p:spTree>
    <p:extLst>
      <p:ext uri="{BB962C8B-B14F-4D97-AF65-F5344CB8AC3E}">
        <p14:creationId xmlns:p14="http://schemas.microsoft.com/office/powerpoint/2010/main" val="3932316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a:solidFill>
                  <a:schemeClr val="tx1"/>
                </a:solidFill>
                <a:latin typeface="Arial" panose="020B0604020202020204" pitchFamily="34" charset="0"/>
                <a:cs typeface="Arial" panose="020B0604020202020204" pitchFamily="34" charset="0"/>
              </a:defRPr>
            </a:lvl1pPr>
            <a:lvl2pPr marL="742950" indent="-285750" defTabSz="865188" eaLnBrk="0" hangingPunct="0">
              <a:defRPr>
                <a:solidFill>
                  <a:schemeClr val="tx1"/>
                </a:solidFill>
                <a:latin typeface="Arial" panose="020B0604020202020204" pitchFamily="34" charset="0"/>
                <a:cs typeface="Arial" panose="020B0604020202020204" pitchFamily="34" charset="0"/>
              </a:defRPr>
            </a:lvl2pPr>
            <a:lvl3pPr marL="1143000" indent="-228600" defTabSz="865188" eaLnBrk="0" hangingPunct="0">
              <a:defRPr>
                <a:solidFill>
                  <a:schemeClr val="tx1"/>
                </a:solidFill>
                <a:latin typeface="Arial" panose="020B0604020202020204" pitchFamily="34" charset="0"/>
                <a:cs typeface="Arial" panose="020B0604020202020204" pitchFamily="34" charset="0"/>
              </a:defRPr>
            </a:lvl3pPr>
            <a:lvl4pPr marL="1600200" indent="-228600" defTabSz="865188" eaLnBrk="0" hangingPunct="0">
              <a:defRPr>
                <a:solidFill>
                  <a:schemeClr val="tx1"/>
                </a:solidFill>
                <a:latin typeface="Arial" panose="020B0604020202020204" pitchFamily="34" charset="0"/>
                <a:cs typeface="Arial" panose="020B0604020202020204" pitchFamily="34" charset="0"/>
              </a:defRPr>
            </a:lvl4pPr>
            <a:lvl5pPr marL="2057400" indent="-228600" defTabSz="865188" eaLnBrk="0" hangingPunct="0">
              <a:defRPr>
                <a:solidFill>
                  <a:schemeClr val="tx1"/>
                </a:solidFill>
                <a:latin typeface="Arial" panose="020B0604020202020204" pitchFamily="34" charset="0"/>
                <a:cs typeface="Arial" panose="020B0604020202020204" pitchFamily="34" charset="0"/>
              </a:defRPr>
            </a:lvl5pPr>
            <a:lvl6pPr marL="25146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3FD889-1988-41FD-B81D-C34123236145}" type="slidenum">
              <a:rPr lang="en-US" altLang="en-US"/>
              <a:pPr eaLnBrk="1" hangingPunct="1"/>
              <a:t>1</a:t>
            </a:fld>
            <a:endParaRPr lang="en-US" altLang="en-US" dirty="0"/>
          </a:p>
        </p:txBody>
      </p:sp>
      <p:sp>
        <p:nvSpPr>
          <p:cNvPr id="29699" name="Rectangle 7"/>
          <p:cNvSpPr txBox="1">
            <a:spLocks noGrp="1" noChangeArrowheads="1"/>
          </p:cNvSpPr>
          <p:nvPr/>
        </p:nvSpPr>
        <p:spPr bwMode="auto">
          <a:xfrm>
            <a:off x="3915668" y="8715601"/>
            <a:ext cx="2995077" cy="45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18" tIns="43859" rIns="87718" bIns="43859"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062FE5CD-C752-4978-9ECA-D159E806D678}" type="slidenum">
              <a:rPr lang="en-US" altLang="en-US" sz="1200"/>
              <a:pPr algn="r" eaLnBrk="1" hangingPunct="1"/>
              <a:t>1</a:t>
            </a:fld>
            <a:endParaRPr lang="en-US" altLang="en-US" sz="1200" dirty="0"/>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68047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C8155B-4258-4E8A-8B35-AB52458AC58C}" type="slidenum">
              <a:rPr lang="en-US" smtClean="0"/>
              <a:pPr>
                <a:defRPr/>
              </a:pPr>
              <a:t>2</a:t>
            </a:fld>
            <a:endParaRPr lang="en-US" dirty="0"/>
          </a:p>
        </p:txBody>
      </p:sp>
    </p:spTree>
    <p:extLst>
      <p:ext uri="{BB962C8B-B14F-4D97-AF65-F5344CB8AC3E}">
        <p14:creationId xmlns:p14="http://schemas.microsoft.com/office/powerpoint/2010/main" val="237249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693F95E6-77DD-4944-99AC-248298A7A395}" type="slidenum">
              <a:rPr lang="en-US" smtClean="0"/>
              <a:pPr/>
              <a:t>9</a:t>
            </a:fld>
            <a:endParaRPr lang="en-US" dirty="0" smtClean="0"/>
          </a:p>
        </p:txBody>
      </p:sp>
      <p:sp>
        <p:nvSpPr>
          <p:cNvPr id="46083" name="Rectangle 2"/>
          <p:cNvSpPr>
            <a:spLocks noGrp="1" noRot="1" noChangeAspect="1" noChangeArrowheads="1" noTextEdit="1"/>
          </p:cNvSpPr>
          <p:nvPr>
            <p:ph type="sldImg"/>
          </p:nvPr>
        </p:nvSpPr>
        <p:spPr>
          <a:xfrm>
            <a:off x="401638" y="692150"/>
            <a:ext cx="6157912" cy="3463925"/>
          </a:xfrm>
          <a:ln/>
        </p:spPr>
      </p:sp>
      <p:sp>
        <p:nvSpPr>
          <p:cNvPr id="46084"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170519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C8155B-4258-4E8A-8B35-AB52458AC58C}" type="slidenum">
              <a:rPr lang="en-US" smtClean="0"/>
              <a:pPr>
                <a:defRPr/>
              </a:pPr>
              <a:t>10</a:t>
            </a:fld>
            <a:endParaRPr lang="en-US" dirty="0"/>
          </a:p>
        </p:txBody>
      </p:sp>
    </p:spTree>
    <p:extLst>
      <p:ext uri="{BB962C8B-B14F-4D97-AF65-F5344CB8AC3E}">
        <p14:creationId xmlns:p14="http://schemas.microsoft.com/office/powerpoint/2010/main" val="235971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C8155B-4258-4E8A-8B35-AB52458AC58C}" type="slidenum">
              <a:rPr lang="en-US" smtClean="0"/>
              <a:pPr>
                <a:defRPr/>
              </a:pPr>
              <a:t>13</a:t>
            </a:fld>
            <a:endParaRPr lang="en-US" dirty="0"/>
          </a:p>
        </p:txBody>
      </p:sp>
    </p:spTree>
    <p:extLst>
      <p:ext uri="{BB962C8B-B14F-4D97-AF65-F5344CB8AC3E}">
        <p14:creationId xmlns:p14="http://schemas.microsoft.com/office/powerpoint/2010/main" val="249628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3600" y="76203"/>
            <a:ext cx="30480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3"/>
            <a:ext cx="89408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5FE336-A3BD-453A-A572-221D3027200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1E33C7A-D7E5-45F5-A1E1-E318F045E73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544747-77FE-4518-BEC3-608D4BA9D22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7AC05FD-2A61-4ED3-B197-1F3ED2F93D2B}"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72DFDC7-6717-4DE0-892D-A1471B3C043A}"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C354526-355D-4DFD-B228-1844C0276DBE}"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36A11D4-8E41-48E1-A64D-A796A5A34EE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16621A2-D67B-4AEB-9CE4-64C81FBB719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5"/>
          <p:cNvSpPr txBox="1"/>
          <p:nvPr userDrawn="1"/>
        </p:nvSpPr>
        <p:spPr>
          <a:xfrm>
            <a:off x="10896600" y="6248403"/>
            <a:ext cx="685800" cy="369332"/>
          </a:xfrm>
          <a:prstGeom prst="rect">
            <a:avLst/>
          </a:prstGeom>
          <a:noFill/>
        </p:spPr>
        <p:txBody>
          <a:bodyPr wrap="square" rtlCol="0">
            <a:spAutoFit/>
          </a:bodyPr>
          <a:lstStyle/>
          <a:p>
            <a:fld id="{BC7618BD-4BC2-4B4D-8FB6-82480F6BF934}"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5C17220-BD61-48E3-90C0-B52CB015A4B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3D6653-4AFB-49B2-B8E9-417971B4921B}"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AF93B8-78B0-4553-9C83-109D99F13948}"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E910408-6163-471C-A2EA-3C57CC013946}"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E5761BA-EB2A-43D8-8549-B32A6BABC183}"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08D71A9-9EA7-411B-857D-6277C0A41A45}"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5CEE9DF-19FE-483C-B08F-49F4CFB8E0F1}"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7B925F-E7D7-4759-BF43-03F009D242AC}"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76AE349-AC36-425D-80C8-34941C7170E8}"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A59EFB1-6AF7-4636-9E61-AFE17EEC54B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347BFFE-73B6-4CF8-A023-7EB5FE992F67}"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A22AEAC-3A57-4CA4-8C74-5C4E9FF3F11B}"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98A0682-9F02-4B16-BE7D-54A7AB473A1A}"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421B257-1B9A-46E8-B7F8-8E6B9AFE1B49}"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31E7DAA-56F2-430B-B8AD-B595023D37B6}"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E37B32-5D62-4D37-BE01-120266A6EA1B}"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0F0A735-D47A-478E-BD16-282E39EF616A}"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3B5675-E60B-4C9F-B728-67C6C0A6D684}"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551E0BF-4A45-4368-A6A9-D295F03FDC7C}"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C59AA0C-42B4-4E34-9CD0-1B4313C7CB4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05A9F1-0527-44B5-997B-5E5D50DD359B}"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644191E-18F2-4FFA-8FD3-E3280E739639}"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981044F-FF18-41F8-A79F-B9E3B8817875}"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17E98AF-BE56-415B-9631-7FA73A13C71B}"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A23C8E0-B5C5-40B8-AF06-49E60F753DC7}"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949C1CD-7773-496F-AFFE-EC2DCAC9A92E}"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F71C287-3312-483C-AF0A-7BCCF2207B19}"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2D386A1-60BF-4C51-B68D-BB7DD237E28D}"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BBF869-663B-4B2B-B185-E8129D9755D9}"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A9225F5-56BD-414A-BA77-E1D58CD47B7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1558AF4-35D4-4AE8-AFB7-AC95E272A11C}"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AC24237-BA05-4831-8FFB-3EF560607893}"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8F5A0BF-8735-437A-AA55-80A12CBF923E}"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8A8702D-38E8-4BA0-9205-DA80D7691454}"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0A31B1C-3F78-4AA0-A3E4-2E88AE4FCB6D}"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E9A6D40-D31A-4EE7-8AEA-8D5B2A4A82A4}"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F342390-9057-4A7C-B325-67495E1BDADE}"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5C2005F-6E5B-4C44-86D8-2939962F92BC}"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8E29900-0FE4-40E3-BBCC-D698EA95C77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p:nvPr userDrawn="1"/>
        </p:nvSpPr>
        <p:spPr>
          <a:xfrm>
            <a:off x="9982200" y="6477000"/>
            <a:ext cx="685800" cy="369332"/>
          </a:xfrm>
          <a:prstGeom prst="rect">
            <a:avLst/>
          </a:prstGeom>
          <a:noFill/>
        </p:spPr>
        <p:txBody>
          <a:bodyPr wrap="square" rtlCol="0">
            <a:spAutoFit/>
          </a:bodyPr>
          <a:lstStyle/>
          <a:p>
            <a:fld id="{EA7A494D-5105-4413-A3F3-86419D27EAB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19051" y="5867400"/>
            <a:ext cx="12192000" cy="990600"/>
          </a:xfrm>
          <a:prstGeom prst="rect">
            <a:avLst/>
          </a:prstGeom>
          <a:gradFill rotWithShape="1">
            <a:gsLst>
              <a:gs pos="0">
                <a:srgbClr val="14736B"/>
              </a:gs>
              <a:gs pos="50000">
                <a:srgbClr val="22A79C"/>
              </a:gs>
              <a:gs pos="100000">
                <a:srgbClr val="2BC7BB"/>
              </a:gs>
            </a:gsLst>
            <a:lin ang="2700000" scaled="1"/>
          </a:gradFill>
          <a:ln w="9525">
            <a:noFill/>
            <a:miter lim="800000"/>
            <a:headEnd/>
            <a:tailEnd/>
          </a:ln>
        </p:spPr>
        <p:txBody>
          <a:bodyPr wrap="none" anchor="ctr"/>
          <a:lstStyle/>
          <a:p>
            <a:endParaRPr lang="en-US" dirty="0"/>
          </a:p>
        </p:txBody>
      </p:sp>
      <p:sp>
        <p:nvSpPr>
          <p:cNvPr id="1027" name="Rectangle 11"/>
          <p:cNvSpPr>
            <a:spLocks noChangeArrowheads="1"/>
          </p:cNvSpPr>
          <p:nvPr userDrawn="1"/>
        </p:nvSpPr>
        <p:spPr bwMode="auto">
          <a:xfrm>
            <a:off x="0" y="0"/>
            <a:ext cx="12192000" cy="990600"/>
          </a:xfrm>
          <a:prstGeom prst="rect">
            <a:avLst/>
          </a:prstGeom>
          <a:gradFill rotWithShape="1">
            <a:gsLst>
              <a:gs pos="0">
                <a:srgbClr val="14736B"/>
              </a:gs>
              <a:gs pos="50000">
                <a:srgbClr val="22A79C"/>
              </a:gs>
              <a:gs pos="100000">
                <a:srgbClr val="2BC7BB"/>
              </a:gs>
            </a:gsLst>
            <a:lin ang="2700000" scaled="1"/>
          </a:gradFill>
          <a:ln w="9525">
            <a:noFill/>
            <a:miter lim="800000"/>
            <a:headEnd/>
            <a:tailEnd/>
          </a:ln>
        </p:spPr>
        <p:txBody>
          <a:bodyPr wrap="none" anchor="ctr"/>
          <a:lstStyle/>
          <a:p>
            <a:endParaRPr lang="en-US" dirty="0"/>
          </a:p>
        </p:txBody>
      </p:sp>
      <p:sp>
        <p:nvSpPr>
          <p:cNvPr id="1028" name="Rectangle 12"/>
          <p:cNvSpPr>
            <a:spLocks noChangeArrowheads="1"/>
          </p:cNvSpPr>
          <p:nvPr userDrawn="1"/>
        </p:nvSpPr>
        <p:spPr bwMode="auto">
          <a:xfrm>
            <a:off x="0" y="152400"/>
            <a:ext cx="12192000" cy="152400"/>
          </a:xfrm>
          <a:prstGeom prst="rect">
            <a:avLst/>
          </a:prstGeom>
          <a:solidFill>
            <a:srgbClr val="8DDFD9"/>
          </a:solidFill>
          <a:ln w="25400">
            <a:noFill/>
            <a:miter lim="800000"/>
            <a:headEnd/>
            <a:tailEnd/>
          </a:ln>
          <a:effectLst/>
        </p:spPr>
        <p:txBody>
          <a:bodyPr wrap="none" anchor="ctr"/>
          <a:lstStyle/>
          <a:p>
            <a:endParaRPr lang="en-US" dirty="0"/>
          </a:p>
        </p:txBody>
      </p:sp>
      <p:sp>
        <p:nvSpPr>
          <p:cNvPr id="1029" name="Line 13"/>
          <p:cNvSpPr>
            <a:spLocks noChangeShapeType="1"/>
          </p:cNvSpPr>
          <p:nvPr userDrawn="1"/>
        </p:nvSpPr>
        <p:spPr bwMode="auto">
          <a:xfrm>
            <a:off x="0" y="152400"/>
            <a:ext cx="12192000" cy="0"/>
          </a:xfrm>
          <a:prstGeom prst="line">
            <a:avLst/>
          </a:prstGeom>
          <a:noFill/>
          <a:ln w="19050">
            <a:solidFill>
              <a:srgbClr val="CCECFF"/>
            </a:solidFill>
            <a:round/>
            <a:headEnd/>
            <a:tailEnd/>
          </a:ln>
          <a:effectLst/>
        </p:spPr>
        <p:txBody>
          <a:bodyPr/>
          <a:lstStyle/>
          <a:p>
            <a:endParaRPr lang="en-US" dirty="0"/>
          </a:p>
        </p:txBody>
      </p:sp>
      <p:sp>
        <p:nvSpPr>
          <p:cNvPr id="1030" name="Line 14"/>
          <p:cNvSpPr>
            <a:spLocks noChangeShapeType="1"/>
          </p:cNvSpPr>
          <p:nvPr userDrawn="1"/>
        </p:nvSpPr>
        <p:spPr bwMode="auto">
          <a:xfrm>
            <a:off x="19052" y="304800"/>
            <a:ext cx="12172949" cy="0"/>
          </a:xfrm>
          <a:prstGeom prst="line">
            <a:avLst/>
          </a:prstGeom>
          <a:noFill/>
          <a:ln w="19050">
            <a:solidFill>
              <a:srgbClr val="CCECFF"/>
            </a:solidFill>
            <a:round/>
            <a:headEnd/>
            <a:tailEnd/>
          </a:ln>
          <a:effectLst/>
        </p:spPr>
        <p:txBody>
          <a:bodyPr/>
          <a:lstStyle/>
          <a:p>
            <a:endParaRPr lang="en-US" dirty="0"/>
          </a:p>
        </p:txBody>
      </p:sp>
      <p:sp>
        <p:nvSpPr>
          <p:cNvPr id="1031" name="Rectangle 16"/>
          <p:cNvSpPr>
            <a:spLocks noGrp="1" noChangeArrowheads="1"/>
          </p:cNvSpPr>
          <p:nvPr>
            <p:ph type="title"/>
          </p:nvPr>
        </p:nvSpPr>
        <p:spPr bwMode="auto">
          <a:xfrm>
            <a:off x="609600" y="76200"/>
            <a:ext cx="12192000" cy="1143000"/>
          </a:xfrm>
          <a:prstGeom prst="rect">
            <a:avLst/>
          </a:prstGeom>
          <a:noFill/>
          <a:ln w="25400">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1032" name="Rectangle 17"/>
          <p:cNvSpPr>
            <a:spLocks noGrp="1" noChangeArrowheads="1"/>
          </p:cNvSpPr>
          <p:nvPr>
            <p:ph type="body" idx="1"/>
          </p:nvPr>
        </p:nvSpPr>
        <p:spPr bwMode="auto">
          <a:xfrm>
            <a:off x="609600" y="1600203"/>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  </a:t>
            </a:r>
          </a:p>
        </p:txBody>
      </p:sp>
      <p:pic>
        <p:nvPicPr>
          <p:cNvPr id="1033" name="Picture 21" descr="DHS_logo_c"/>
          <p:cNvPicPr>
            <a:picLocks noChangeAspect="1" noChangeArrowheads="1"/>
          </p:cNvPicPr>
          <p:nvPr userDrawn="1"/>
        </p:nvPicPr>
        <p:blipFill>
          <a:blip r:embed="rId13"/>
          <a:srcRect/>
          <a:stretch>
            <a:fillRect/>
          </a:stretch>
        </p:blipFill>
        <p:spPr bwMode="auto">
          <a:xfrm>
            <a:off x="1" y="5791200"/>
            <a:ext cx="1049867"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hf hdr="0" dt="0"/>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Arial Narrow" pitchFamily="34" charset="0"/>
        </a:defRPr>
      </a:lvl2pPr>
      <a:lvl3pPr algn="l" rtl="0" eaLnBrk="0" fontAlgn="base" hangingPunct="0">
        <a:spcBef>
          <a:spcPct val="0"/>
        </a:spcBef>
        <a:spcAft>
          <a:spcPct val="0"/>
        </a:spcAft>
        <a:defRPr sz="4000" b="1">
          <a:solidFill>
            <a:schemeClr val="bg1"/>
          </a:solidFill>
          <a:latin typeface="Arial Narrow" pitchFamily="34" charset="0"/>
        </a:defRPr>
      </a:lvl3pPr>
      <a:lvl4pPr algn="l" rtl="0" eaLnBrk="0" fontAlgn="base" hangingPunct="0">
        <a:spcBef>
          <a:spcPct val="0"/>
        </a:spcBef>
        <a:spcAft>
          <a:spcPct val="0"/>
        </a:spcAft>
        <a:defRPr sz="4000" b="1">
          <a:solidFill>
            <a:schemeClr val="bg1"/>
          </a:solidFill>
          <a:latin typeface="Arial Narrow" pitchFamily="34" charset="0"/>
        </a:defRPr>
      </a:lvl4pPr>
      <a:lvl5pPr algn="l" rtl="0" eaLnBrk="0" fontAlgn="base" hangingPunct="0">
        <a:spcBef>
          <a:spcPct val="0"/>
        </a:spcBef>
        <a:spcAft>
          <a:spcPct val="0"/>
        </a:spcAft>
        <a:defRPr sz="4000" b="1">
          <a:solidFill>
            <a:schemeClr val="bg1"/>
          </a:solidFill>
          <a:latin typeface="Arial Narrow" pitchFamily="34" charset="0"/>
        </a:defRPr>
      </a:lvl5pPr>
      <a:lvl6pPr marL="457200" algn="l" rtl="0" fontAlgn="base">
        <a:spcBef>
          <a:spcPct val="0"/>
        </a:spcBef>
        <a:spcAft>
          <a:spcPct val="0"/>
        </a:spcAft>
        <a:defRPr sz="4000" b="1">
          <a:solidFill>
            <a:schemeClr val="bg1"/>
          </a:solidFill>
          <a:latin typeface="Arial Narrow" pitchFamily="34" charset="0"/>
        </a:defRPr>
      </a:lvl6pPr>
      <a:lvl7pPr marL="914400" algn="l" rtl="0" fontAlgn="base">
        <a:spcBef>
          <a:spcPct val="0"/>
        </a:spcBef>
        <a:spcAft>
          <a:spcPct val="0"/>
        </a:spcAft>
        <a:defRPr sz="4000" b="1">
          <a:solidFill>
            <a:schemeClr val="bg1"/>
          </a:solidFill>
          <a:latin typeface="Arial Narrow" pitchFamily="34" charset="0"/>
        </a:defRPr>
      </a:lvl7pPr>
      <a:lvl8pPr marL="1371600" algn="l" rtl="0" fontAlgn="base">
        <a:spcBef>
          <a:spcPct val="0"/>
        </a:spcBef>
        <a:spcAft>
          <a:spcPct val="0"/>
        </a:spcAft>
        <a:defRPr sz="4000" b="1">
          <a:solidFill>
            <a:schemeClr val="bg1"/>
          </a:solidFill>
          <a:latin typeface="Arial Narrow" pitchFamily="34" charset="0"/>
        </a:defRPr>
      </a:lvl8pPr>
      <a:lvl9pPr marL="1828800" algn="l" rtl="0" fontAlgn="base">
        <a:spcBef>
          <a:spcPct val="0"/>
        </a:spcBef>
        <a:spcAft>
          <a:spcPct val="0"/>
        </a:spcAft>
        <a:defRPr sz="4000" b="1">
          <a:solidFill>
            <a:schemeClr val="bg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3200">
          <a:solidFill>
            <a:schemeClr val="tx1"/>
          </a:solidFill>
          <a:latin typeface="+mn-lt"/>
        </a:defRPr>
      </a:lvl5pPr>
      <a:lvl6pPr marL="2514600" indent="-228600" algn="l" rtl="0" fontAlgn="base">
        <a:spcBef>
          <a:spcPct val="20000"/>
        </a:spcBef>
        <a:spcAft>
          <a:spcPct val="0"/>
        </a:spcAft>
        <a:buChar char="»"/>
        <a:defRPr sz="3200">
          <a:solidFill>
            <a:schemeClr val="tx1"/>
          </a:solidFill>
          <a:latin typeface="+mn-lt"/>
        </a:defRPr>
      </a:lvl6pPr>
      <a:lvl7pPr marL="2971800" indent="-228600" algn="l" rtl="0" fontAlgn="base">
        <a:spcBef>
          <a:spcPct val="20000"/>
        </a:spcBef>
        <a:spcAft>
          <a:spcPct val="0"/>
        </a:spcAft>
        <a:buChar char="»"/>
        <a:defRPr sz="3200">
          <a:solidFill>
            <a:schemeClr val="tx1"/>
          </a:solidFill>
          <a:latin typeface="+mn-lt"/>
        </a:defRPr>
      </a:lvl7pPr>
      <a:lvl8pPr marL="3429000" indent="-228600" algn="l" rtl="0" fontAlgn="base">
        <a:spcBef>
          <a:spcPct val="20000"/>
        </a:spcBef>
        <a:spcAft>
          <a:spcPct val="0"/>
        </a:spcAft>
        <a:buChar char="»"/>
        <a:defRPr sz="3200">
          <a:solidFill>
            <a:schemeClr val="tx1"/>
          </a:solidFill>
          <a:latin typeface="+mn-lt"/>
        </a:defRPr>
      </a:lvl8pPr>
      <a:lvl9pPr marL="3886200" indent="-228600" algn="l" rtl="0" fontAlgn="base">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FF2B998A-598A-4659-9306-D9A6E252B03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iming>
    <p:tnLst>
      <p:par>
        <p:cTn id="1" dur="indefinite" restart="never" nodeType="tmRoot"/>
      </p:par>
    </p:tnLst>
  </p:timing>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2DAF02F0-8398-4402-B97A-923805EEFBD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1D009513-2F15-4648-B970-C362A9458ED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iming>
    <p:tnLst>
      <p:par>
        <p:cTn id="1" dur="indefinite" restart="never" nodeType="tmRoot"/>
      </p:par>
    </p:tnLst>
  </p:timing>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4E3A11B-6770-4EAA-97E0-9963B029A5B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iming>
    <p:tnLst>
      <p:par>
        <p:cTn id="1" dur="indefinite" restart="never" nodeType="tmRoot"/>
      </p:par>
    </p:tnLst>
  </p:timing>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39"/>
          <p:cNvSpPr>
            <a:spLocks noGrp="1" noChangeArrowheads="1"/>
          </p:cNvSpPr>
          <p:nvPr>
            <p:ph type="subTitle" idx="4294967295"/>
          </p:nvPr>
        </p:nvSpPr>
        <p:spPr>
          <a:xfrm>
            <a:off x="0" y="0"/>
            <a:ext cx="12395200" cy="7010400"/>
          </a:xfrm>
          <a:solidFill>
            <a:schemeClr val="bg1"/>
          </a:solidFill>
        </p:spPr>
        <p:txBody>
          <a:bodyPr/>
          <a:lstStyle/>
          <a:p>
            <a:pPr marL="0" indent="0" algn="ctr" eaLnBrk="1" hangingPunct="1">
              <a:buNone/>
            </a:pPr>
            <a:endParaRPr lang="en-US" altLang="en-US" dirty="0" smtClean="0"/>
          </a:p>
        </p:txBody>
      </p:sp>
      <p:sp>
        <p:nvSpPr>
          <p:cNvPr id="2095" name="Rectangle 47"/>
          <p:cNvSpPr>
            <a:spLocks noChangeArrowheads="1"/>
          </p:cNvSpPr>
          <p:nvPr/>
        </p:nvSpPr>
        <p:spPr bwMode="auto">
          <a:xfrm>
            <a:off x="-1" y="6248400"/>
            <a:ext cx="9285780" cy="762000"/>
          </a:xfrm>
          <a:prstGeom prst="rect">
            <a:avLst/>
          </a:prstGeom>
          <a:gradFill flip="none" rotWithShape="1">
            <a:gsLst>
              <a:gs pos="0">
                <a:srgbClr val="35BDB2">
                  <a:shade val="30000"/>
                  <a:satMod val="115000"/>
                </a:srgbClr>
              </a:gs>
              <a:gs pos="50000">
                <a:srgbClr val="35BDB2">
                  <a:shade val="67500"/>
                  <a:satMod val="115000"/>
                </a:srgbClr>
              </a:gs>
              <a:gs pos="100000">
                <a:srgbClr val="35BDB2">
                  <a:shade val="100000"/>
                  <a:satMod val="115000"/>
                </a:srgbClr>
              </a:gs>
            </a:gsLst>
            <a:path path="circle">
              <a:fillToRect r="100000" b="100000"/>
            </a:path>
            <a:tileRect l="-100000" t="-100000"/>
          </a:gradFill>
          <a:ln>
            <a:noFill/>
          </a:ln>
          <a:effectLst/>
        </p:spPr>
        <p:txBody>
          <a:bodyPr wrap="none" anchor="ctr"/>
          <a:lstStyle/>
          <a:p>
            <a:pPr>
              <a:defRPr/>
            </a:pPr>
            <a:endParaRPr lang="en-US" dirty="0">
              <a:latin typeface="Arial" charset="0"/>
              <a:cs typeface="+mn-cs"/>
            </a:endParaRPr>
          </a:p>
        </p:txBody>
      </p:sp>
      <p:sp>
        <p:nvSpPr>
          <p:cNvPr id="15366" name="Rectangle 52"/>
          <p:cNvSpPr>
            <a:spLocks noChangeArrowheads="1"/>
          </p:cNvSpPr>
          <p:nvPr/>
        </p:nvSpPr>
        <p:spPr bwMode="auto">
          <a:xfrm>
            <a:off x="0" y="0"/>
            <a:ext cx="9264651" cy="6172200"/>
          </a:xfrm>
          <a:prstGeom prst="rect">
            <a:avLst/>
          </a:prstGeom>
          <a:gradFill rotWithShape="1">
            <a:gsLst>
              <a:gs pos="0">
                <a:srgbClr val="14736B"/>
              </a:gs>
              <a:gs pos="50000">
                <a:srgbClr val="22A79C"/>
              </a:gs>
              <a:gs pos="100000">
                <a:srgbClr val="2BC7BB"/>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5367" name="Rectangle 53"/>
          <p:cNvSpPr>
            <a:spLocks noChangeArrowheads="1"/>
          </p:cNvSpPr>
          <p:nvPr/>
        </p:nvSpPr>
        <p:spPr bwMode="auto">
          <a:xfrm>
            <a:off x="101600" y="152400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5000"/>
              </a:spcAft>
            </a:pPr>
            <a:r>
              <a:rPr lang="en-US" altLang="en-US" sz="4133" b="1" dirty="0">
                <a:solidFill>
                  <a:schemeClr val="bg1"/>
                </a:solidFill>
                <a:latin typeface="Arial Narrow" panose="020B0606020202030204" pitchFamily="34" charset="0"/>
              </a:rPr>
              <a:t>DHS </a:t>
            </a:r>
            <a:r>
              <a:rPr lang="en-US" altLang="en-US" sz="4133" b="1" dirty="0" smtClean="0">
                <a:solidFill>
                  <a:schemeClr val="bg1"/>
                </a:solidFill>
                <a:latin typeface="Arial Narrow" panose="020B0606020202030204" pitchFamily="34" charset="0"/>
              </a:rPr>
              <a:t>Emergency Management</a:t>
            </a:r>
            <a:endParaRPr lang="en-US" altLang="en-US" sz="3733" b="1" dirty="0">
              <a:solidFill>
                <a:schemeClr val="bg1"/>
              </a:solidFill>
              <a:latin typeface="Arial Narrow" panose="020B0606020202030204" pitchFamily="34" charset="0"/>
            </a:endParaRPr>
          </a:p>
        </p:txBody>
      </p:sp>
      <p:sp>
        <p:nvSpPr>
          <p:cNvPr id="15368" name="Rectangle 54"/>
          <p:cNvSpPr>
            <a:spLocks noChangeArrowheads="1"/>
          </p:cNvSpPr>
          <p:nvPr/>
        </p:nvSpPr>
        <p:spPr bwMode="auto">
          <a:xfrm>
            <a:off x="304773" y="3544886"/>
            <a:ext cx="8839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spcBef>
                <a:spcPct val="20000"/>
              </a:spcBef>
            </a:pPr>
            <a:r>
              <a:rPr lang="en-US" altLang="en-US" sz="2667" dirty="0" smtClean="0">
                <a:solidFill>
                  <a:schemeClr val="bg1"/>
                </a:solidFill>
                <a:latin typeface="Arial Narrow" panose="020B0606020202030204" pitchFamily="34" charset="0"/>
              </a:rPr>
              <a:t>Presenter: </a:t>
            </a:r>
            <a:r>
              <a:rPr lang="en-US" sz="2800" dirty="0">
                <a:solidFill>
                  <a:schemeClr val="bg1"/>
                </a:solidFill>
                <a:latin typeface="Arial Narrow" pitchFamily="34" charset="0"/>
              </a:rPr>
              <a:t>Frank Billard</a:t>
            </a:r>
          </a:p>
          <a:p>
            <a:pPr>
              <a:lnSpc>
                <a:spcPct val="80000"/>
              </a:lnSpc>
              <a:spcBef>
                <a:spcPct val="20000"/>
              </a:spcBef>
            </a:pPr>
            <a:r>
              <a:rPr lang="en-US" sz="2800" dirty="0">
                <a:solidFill>
                  <a:schemeClr val="bg1"/>
                </a:solidFill>
                <a:latin typeface="Arial Narrow" pitchFamily="34" charset="0"/>
              </a:rPr>
              <a:t>Director, Office of Facilities &amp; Support Services</a:t>
            </a:r>
          </a:p>
          <a:p>
            <a:pPr eaLnBrk="1" hangingPunct="1">
              <a:lnSpc>
                <a:spcPct val="80000"/>
              </a:lnSpc>
              <a:spcBef>
                <a:spcPct val="20000"/>
              </a:spcBef>
            </a:pPr>
            <a:endParaRPr lang="en-US" altLang="en-US" sz="2667" dirty="0">
              <a:solidFill>
                <a:schemeClr val="bg1"/>
              </a:solidFill>
              <a:latin typeface="Arial Narrow" panose="020B0606020202030204" pitchFamily="34" charset="0"/>
            </a:endParaRPr>
          </a:p>
          <a:p>
            <a:pPr eaLnBrk="1" hangingPunct="1">
              <a:lnSpc>
                <a:spcPct val="80000"/>
              </a:lnSpc>
              <a:spcBef>
                <a:spcPct val="20000"/>
              </a:spcBef>
            </a:pPr>
            <a:r>
              <a:rPr lang="en-US" altLang="en-US" sz="2667" dirty="0">
                <a:solidFill>
                  <a:schemeClr val="bg1"/>
                </a:solidFill>
                <a:latin typeface="Arial Narrow" panose="020B0606020202030204" pitchFamily="34" charset="0"/>
              </a:rPr>
              <a:t>Date:  </a:t>
            </a:r>
            <a:r>
              <a:rPr lang="en-US" altLang="en-US" sz="2667" dirty="0" smtClean="0">
                <a:solidFill>
                  <a:schemeClr val="bg1"/>
                </a:solidFill>
                <a:latin typeface="Arial Narrow" panose="020B0606020202030204" pitchFamily="34" charset="0"/>
              </a:rPr>
              <a:t>October 21, </a:t>
            </a:r>
            <a:r>
              <a:rPr lang="en-US" altLang="en-US" sz="2667" dirty="0">
                <a:solidFill>
                  <a:schemeClr val="bg1"/>
                </a:solidFill>
                <a:latin typeface="Arial Narrow" panose="020B0606020202030204" pitchFamily="34" charset="0"/>
              </a:rPr>
              <a:t>2015</a:t>
            </a:r>
          </a:p>
        </p:txBody>
      </p:sp>
      <p:sp>
        <p:nvSpPr>
          <p:cNvPr id="15369" name="Rectangle 55"/>
          <p:cNvSpPr>
            <a:spLocks noChangeArrowheads="1"/>
          </p:cNvSpPr>
          <p:nvPr/>
        </p:nvSpPr>
        <p:spPr bwMode="auto">
          <a:xfrm>
            <a:off x="-19051" y="1329267"/>
            <a:ext cx="9283701" cy="152400"/>
          </a:xfrm>
          <a:prstGeom prst="rect">
            <a:avLst/>
          </a:prstGeom>
          <a:solidFill>
            <a:srgbClr val="8DDFD9"/>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5370" name="Line 58"/>
          <p:cNvSpPr>
            <a:spLocks noChangeShapeType="1"/>
          </p:cNvSpPr>
          <p:nvPr/>
        </p:nvSpPr>
        <p:spPr bwMode="auto">
          <a:xfrm>
            <a:off x="0" y="1329267"/>
            <a:ext cx="9264651" cy="0"/>
          </a:xfrm>
          <a:prstGeom prst="line">
            <a:avLst/>
          </a:prstGeom>
          <a:noFill/>
          <a:ln w="19050">
            <a:solidFill>
              <a:srgbClr val="CCE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1" name="Line 59"/>
          <p:cNvSpPr>
            <a:spLocks noChangeShapeType="1"/>
          </p:cNvSpPr>
          <p:nvPr/>
        </p:nvSpPr>
        <p:spPr bwMode="auto">
          <a:xfrm>
            <a:off x="0" y="1485900"/>
            <a:ext cx="9264651" cy="0"/>
          </a:xfrm>
          <a:prstGeom prst="line">
            <a:avLst/>
          </a:prstGeom>
          <a:noFill/>
          <a:ln w="19050">
            <a:solidFill>
              <a:srgbClr val="CCEC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2" name="Rectangle 60"/>
          <p:cNvSpPr>
            <a:spLocks noChangeArrowheads="1"/>
          </p:cNvSpPr>
          <p:nvPr/>
        </p:nvSpPr>
        <p:spPr bwMode="auto">
          <a:xfrm>
            <a:off x="304800" y="4800600"/>
            <a:ext cx="11887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endParaRPr lang="en-US" altLang="en-US" sz="2133" b="1" i="1" dirty="0">
              <a:solidFill>
                <a:schemeClr val="bg1"/>
              </a:solidFill>
              <a:latin typeface="Arial Narrow" panose="020B0606020202030204" pitchFamily="34" charset="0"/>
            </a:endParaRPr>
          </a:p>
        </p:txBody>
      </p:sp>
      <p:sp>
        <p:nvSpPr>
          <p:cNvPr id="15373" name="Text Box 66"/>
          <p:cNvSpPr txBox="1">
            <a:spLocks noChangeArrowheads="1"/>
          </p:cNvSpPr>
          <p:nvPr/>
        </p:nvSpPr>
        <p:spPr bwMode="auto">
          <a:xfrm>
            <a:off x="0" y="6324601"/>
            <a:ext cx="92456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67" b="1" dirty="0">
                <a:solidFill>
                  <a:schemeClr val="bg1"/>
                </a:solidFill>
              </a:rPr>
              <a:t>          Georgia Department of Human Services </a:t>
            </a:r>
            <a:endParaRPr lang="en-US" altLang="en-US" sz="2667" b="1" dirty="0"/>
          </a:p>
        </p:txBody>
      </p:sp>
      <p:pic>
        <p:nvPicPr>
          <p:cNvPr id="17" name="Picture 61" descr="iStock_000003190969Medium"/>
          <p:cNvPicPr>
            <a:picLocks noChangeAspect="1" noChangeArrowheads="1"/>
          </p:cNvPicPr>
          <p:nvPr/>
        </p:nvPicPr>
        <p:blipFill>
          <a:blip r:embed="rId3" cstate="print">
            <a:extLst/>
          </a:blip>
          <a:srcRect/>
          <a:stretch>
            <a:fillRect/>
          </a:stretch>
        </p:blipFill>
        <p:spPr bwMode="auto">
          <a:xfrm>
            <a:off x="9304528" y="1828813"/>
            <a:ext cx="3090672" cy="1603347"/>
          </a:xfrm>
          <a:prstGeom prst="rect">
            <a:avLst/>
          </a:prstGeom>
          <a:ln>
            <a:noFill/>
          </a:ln>
          <a:effectLst>
            <a:softEdge rad="112500"/>
          </a:effectLst>
          <a:extLst/>
        </p:spPr>
      </p:pic>
      <p:pic>
        <p:nvPicPr>
          <p:cNvPr id="18" name="Picture 62" descr="iStock_000006944381Large"/>
          <p:cNvPicPr>
            <a:picLocks noChangeAspect="1" noChangeArrowheads="1"/>
          </p:cNvPicPr>
          <p:nvPr/>
        </p:nvPicPr>
        <p:blipFill>
          <a:blip r:embed="rId4" cstate="print">
            <a:extLst/>
          </a:blip>
          <a:srcRect/>
          <a:stretch>
            <a:fillRect/>
          </a:stretch>
        </p:blipFill>
        <p:spPr bwMode="auto">
          <a:xfrm>
            <a:off x="9210987" y="5229095"/>
            <a:ext cx="3184213" cy="1781308"/>
          </a:xfrm>
          <a:prstGeom prst="rect">
            <a:avLst/>
          </a:prstGeom>
          <a:ln>
            <a:noFill/>
          </a:ln>
          <a:effectLst>
            <a:softEdge rad="112500"/>
          </a:effectLst>
          <a:extLst/>
        </p:spPr>
      </p:pic>
      <p:pic>
        <p:nvPicPr>
          <p:cNvPr id="19" name="Picture 63" descr="Togetherness"/>
          <p:cNvPicPr>
            <a:picLocks noChangeAspect="1" noChangeArrowheads="1"/>
          </p:cNvPicPr>
          <p:nvPr/>
        </p:nvPicPr>
        <p:blipFill>
          <a:blip r:embed="rId5" cstate="print">
            <a:extLst/>
          </a:blip>
          <a:srcRect/>
          <a:stretch>
            <a:fillRect/>
          </a:stretch>
        </p:blipFill>
        <p:spPr bwMode="auto">
          <a:xfrm>
            <a:off x="9285807" y="3584571"/>
            <a:ext cx="3109420" cy="1544236"/>
          </a:xfrm>
          <a:prstGeom prst="rect">
            <a:avLst/>
          </a:prstGeom>
          <a:ln>
            <a:noFill/>
          </a:ln>
          <a:effectLst>
            <a:softEdge rad="112500"/>
          </a:effectLst>
          <a:extLst/>
        </p:spPr>
      </p:pic>
      <p:pic>
        <p:nvPicPr>
          <p:cNvPr id="20" name="Picture 65" descr="AsianMomAndNewborn_UNHSP"/>
          <p:cNvPicPr>
            <a:picLocks noChangeAspect="1" noChangeArrowheads="1"/>
          </p:cNvPicPr>
          <p:nvPr/>
        </p:nvPicPr>
        <p:blipFill>
          <a:blip r:embed="rId6" cstate="print">
            <a:extLst/>
          </a:blip>
          <a:srcRect/>
          <a:stretch>
            <a:fillRect/>
          </a:stretch>
        </p:blipFill>
        <p:spPr bwMode="auto">
          <a:xfrm>
            <a:off x="9245600" y="79401"/>
            <a:ext cx="3184213" cy="1588127"/>
          </a:xfrm>
          <a:prstGeom prst="rect">
            <a:avLst/>
          </a:prstGeom>
          <a:ln>
            <a:noFill/>
          </a:ln>
          <a:effectLst>
            <a:softEdge rad="112500"/>
          </a:effectLst>
          <a:extLst/>
        </p:spPr>
      </p:pic>
      <p:pic>
        <p:nvPicPr>
          <p:cNvPr id="15378" name="Picture 21" descr="DHS_logo_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885" y="6318251"/>
            <a:ext cx="630767" cy="64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089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529"/>
            <a:ext cx="12192000" cy="1143000"/>
          </a:xfrm>
        </p:spPr>
        <p:txBody>
          <a:bodyPr/>
          <a:lstStyle/>
          <a:p>
            <a:r>
              <a:rPr lang="en-US" dirty="0" smtClean="0"/>
              <a:t>GEMA SOC </a:t>
            </a:r>
            <a:r>
              <a:rPr lang="en-US" dirty="0"/>
              <a:t>Activation Levels</a:t>
            </a:r>
          </a:p>
        </p:txBody>
      </p:sp>
      <p:grpSp>
        <p:nvGrpSpPr>
          <p:cNvPr id="3" name="Group 2"/>
          <p:cNvGrpSpPr/>
          <p:nvPr/>
        </p:nvGrpSpPr>
        <p:grpSpPr>
          <a:xfrm>
            <a:off x="2133600" y="1208859"/>
            <a:ext cx="7924800" cy="4467722"/>
            <a:chOff x="2362200" y="1227909"/>
            <a:chExt cx="7924800" cy="4467722"/>
          </a:xfrm>
        </p:grpSpPr>
        <p:sp>
          <p:nvSpPr>
            <p:cNvPr id="5" name="TextBox 4"/>
            <p:cNvSpPr txBox="1"/>
            <p:nvPr/>
          </p:nvSpPr>
          <p:spPr>
            <a:xfrm>
              <a:off x="2362200" y="1227909"/>
              <a:ext cx="7924800" cy="1477328"/>
            </a:xfrm>
            <a:prstGeom prst="rect">
              <a:avLst/>
            </a:prstGeom>
            <a:solidFill>
              <a:srgbClr val="FF0000"/>
            </a:solidFill>
            <a:ln>
              <a:solidFill>
                <a:srgbClr val="FF0000"/>
              </a:solidFill>
            </a:ln>
          </p:spPr>
          <p:txBody>
            <a:bodyPr wrap="square" rtlCol="0">
              <a:spAutoFit/>
            </a:bodyPr>
            <a:lstStyle/>
            <a:p>
              <a:r>
                <a:rPr lang="en-US" b="1" dirty="0" smtClean="0">
                  <a:solidFill>
                    <a:schemeClr val="bg1"/>
                  </a:solidFill>
                </a:rPr>
                <a:t>LEVEL 1 (RED) – FULL SCALE ACTIVATION</a:t>
              </a:r>
            </a:p>
            <a:p>
              <a:r>
                <a:rPr lang="en-US" dirty="0" smtClean="0">
                  <a:solidFill>
                    <a:schemeClr val="bg1"/>
                  </a:solidFill>
                </a:rPr>
                <a:t>All Primary and Alternate Emergency Coordinators, GEMA Staff, and local EMA directors are notified of full scale activation.  All ESFs and appropriate supporting State / Volunteer Agency Coordinators are Directed to report to and staff the SOC.  All GEMA SOC positions are staffed.</a:t>
              </a:r>
              <a:endParaRPr lang="en-US" dirty="0">
                <a:solidFill>
                  <a:schemeClr val="bg1"/>
                </a:solidFill>
              </a:endParaRPr>
            </a:p>
          </p:txBody>
        </p:sp>
        <p:sp>
          <p:nvSpPr>
            <p:cNvPr id="6" name="TextBox 5"/>
            <p:cNvSpPr txBox="1"/>
            <p:nvPr/>
          </p:nvSpPr>
          <p:spPr>
            <a:xfrm>
              <a:off x="2362200" y="2723106"/>
              <a:ext cx="7924800" cy="1477328"/>
            </a:xfrm>
            <a:prstGeom prst="rect">
              <a:avLst/>
            </a:prstGeom>
            <a:solidFill>
              <a:srgbClr val="FFFF00"/>
            </a:solidFill>
            <a:ln>
              <a:solidFill>
                <a:srgbClr val="FFFF00"/>
              </a:solidFill>
            </a:ln>
          </p:spPr>
          <p:txBody>
            <a:bodyPr wrap="square" rtlCol="0">
              <a:spAutoFit/>
            </a:bodyPr>
            <a:lstStyle/>
            <a:p>
              <a:r>
                <a:rPr lang="en-US" b="1" dirty="0" smtClean="0"/>
                <a:t>LEVEL 2 (YELLOW) – ELEVATED ACTIVATION</a:t>
              </a:r>
            </a:p>
            <a:p>
              <a:r>
                <a:rPr lang="en-US" dirty="0" smtClean="0"/>
                <a:t>All Primary and Alternate Emergency Coordinators, GEMA Staff, and Local EMA directors are notified of An Elevated Activation.  The necessary State Agency Coordinators and necessary GEMA Staff are directed to report to the SOC.</a:t>
              </a:r>
              <a:endParaRPr lang="en-US" dirty="0"/>
            </a:p>
          </p:txBody>
        </p:sp>
        <p:sp>
          <p:nvSpPr>
            <p:cNvPr id="7" name="TextBox 6"/>
            <p:cNvSpPr txBox="1"/>
            <p:nvPr/>
          </p:nvSpPr>
          <p:spPr>
            <a:xfrm>
              <a:off x="2362200" y="4218303"/>
              <a:ext cx="7924800" cy="1477328"/>
            </a:xfrm>
            <a:prstGeom prst="rect">
              <a:avLst/>
            </a:prstGeom>
            <a:solidFill>
              <a:srgbClr val="008000"/>
            </a:solidFill>
            <a:ln>
              <a:solidFill>
                <a:srgbClr val="008000"/>
              </a:solidFill>
            </a:ln>
          </p:spPr>
          <p:txBody>
            <a:bodyPr wrap="square" rtlCol="0">
              <a:spAutoFit/>
            </a:bodyPr>
            <a:lstStyle/>
            <a:p>
              <a:r>
                <a:rPr lang="en-US" b="1" dirty="0" smtClean="0">
                  <a:solidFill>
                    <a:schemeClr val="bg1"/>
                  </a:solidFill>
                </a:rPr>
                <a:t>LEVEL 3 (GREEN) – ACTIVE MONITORING</a:t>
              </a:r>
            </a:p>
            <a:p>
              <a:r>
                <a:rPr lang="en-US" dirty="0" smtClean="0">
                  <a:solidFill>
                    <a:schemeClr val="bg1"/>
                  </a:solidFill>
                </a:rPr>
                <a:t>GEMA is operating under normal day-to-day operations.  The GEMA Communications Center is actively monitoring all events and reporting them to the appropriate personnel who respond accordingly.</a:t>
              </a:r>
            </a:p>
            <a:p>
              <a:endParaRPr lang="en-US" dirty="0">
                <a:solidFill>
                  <a:schemeClr val="bg1"/>
                </a:solidFill>
              </a:endParaRPr>
            </a:p>
          </p:txBody>
        </p:sp>
      </p:grpSp>
    </p:spTree>
    <p:extLst>
      <p:ext uri="{BB962C8B-B14F-4D97-AF65-F5344CB8AC3E}">
        <p14:creationId xmlns:p14="http://schemas.microsoft.com/office/powerpoint/2010/main" val="2198188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DHS Emergency Management Staffing</a:t>
            </a:r>
            <a:endParaRPr lang="en-US" dirty="0"/>
          </a:p>
        </p:txBody>
      </p:sp>
      <p:sp>
        <p:nvSpPr>
          <p:cNvPr id="3" name="Content Placeholder 2"/>
          <p:cNvSpPr>
            <a:spLocks noGrp="1"/>
          </p:cNvSpPr>
          <p:nvPr>
            <p:ph idx="1"/>
          </p:nvPr>
        </p:nvSpPr>
        <p:spPr/>
        <p:txBody>
          <a:bodyPr/>
          <a:lstStyle/>
          <a:p>
            <a:r>
              <a:rPr lang="en-US" dirty="0"/>
              <a:t>DHS Emergency </a:t>
            </a:r>
            <a:r>
              <a:rPr lang="en-US" dirty="0" smtClean="0"/>
              <a:t>Manager (OFSS)</a:t>
            </a:r>
            <a:endParaRPr lang="en-US" dirty="0"/>
          </a:p>
          <a:p>
            <a:r>
              <a:rPr lang="en-US" dirty="0" smtClean="0"/>
              <a:t>ESF 6 </a:t>
            </a:r>
            <a:r>
              <a:rPr lang="en-US" dirty="0"/>
              <a:t>Coordinator (OFSS)</a:t>
            </a:r>
            <a:endParaRPr lang="en-US" dirty="0" smtClean="0"/>
          </a:p>
          <a:p>
            <a:pPr lvl="1"/>
            <a:r>
              <a:rPr lang="en-US" dirty="0" smtClean="0"/>
              <a:t>New EM Planning / Training </a:t>
            </a:r>
            <a:r>
              <a:rPr lang="en-US" dirty="0"/>
              <a:t>Coordinator (OFSS)</a:t>
            </a:r>
            <a:endParaRPr lang="en-US" dirty="0" smtClean="0"/>
          </a:p>
          <a:p>
            <a:r>
              <a:rPr lang="en-US" dirty="0" smtClean="0"/>
              <a:t>DFCS Emergency Management Coordinator</a:t>
            </a:r>
          </a:p>
          <a:p>
            <a:pPr lvl="1"/>
            <a:r>
              <a:rPr lang="en-US" dirty="0" smtClean="0"/>
              <a:t>DFCS Regional and County EM Coordinators</a:t>
            </a:r>
          </a:p>
          <a:p>
            <a:r>
              <a:rPr lang="en-US" dirty="0" smtClean="0"/>
              <a:t>DAS Emergency Management Coordinator</a:t>
            </a:r>
          </a:p>
          <a:p>
            <a:endParaRPr lang="en-US" dirty="0"/>
          </a:p>
        </p:txBody>
      </p:sp>
    </p:spTree>
    <p:extLst>
      <p:ext uri="{BB962C8B-B14F-4D97-AF65-F5344CB8AC3E}">
        <p14:creationId xmlns:p14="http://schemas.microsoft.com/office/powerpoint/2010/main" val="3316445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Escalation</a:t>
            </a:r>
            <a:endParaRPr lang="en-US" dirty="0"/>
          </a:p>
        </p:txBody>
      </p:sp>
      <p:sp>
        <p:nvSpPr>
          <p:cNvPr id="3" name="Content Placeholder 2"/>
          <p:cNvSpPr>
            <a:spLocks noGrp="1"/>
          </p:cNvSpPr>
          <p:nvPr>
            <p:ph idx="1"/>
          </p:nvPr>
        </p:nvSpPr>
        <p:spPr/>
        <p:txBody>
          <a:bodyPr/>
          <a:lstStyle/>
          <a:p>
            <a:r>
              <a:rPr lang="en-US" dirty="0" smtClean="0"/>
              <a:t>“All </a:t>
            </a:r>
            <a:r>
              <a:rPr lang="en-US" dirty="0"/>
              <a:t>emergencies begin locally</a:t>
            </a:r>
            <a:r>
              <a:rPr lang="en-US" dirty="0" smtClean="0"/>
              <a:t>”</a:t>
            </a:r>
          </a:p>
          <a:p>
            <a:r>
              <a:rPr lang="en-US" dirty="0" smtClean="0"/>
              <a:t>State called upon when local resources are exhausted</a:t>
            </a:r>
          </a:p>
          <a:p>
            <a:r>
              <a:rPr lang="en-US" dirty="0" smtClean="0"/>
              <a:t>Federal assistance requested when State resources are exhausted</a:t>
            </a:r>
          </a:p>
          <a:p>
            <a:r>
              <a:rPr lang="en-US" dirty="0" smtClean="0"/>
              <a:t>Based on Emergency Declarations</a:t>
            </a:r>
            <a:endParaRPr lang="en-US" dirty="0"/>
          </a:p>
          <a:p>
            <a:endParaRPr lang="en-US" dirty="0"/>
          </a:p>
        </p:txBody>
      </p:sp>
    </p:spTree>
    <p:extLst>
      <p:ext uri="{BB962C8B-B14F-4D97-AF65-F5344CB8AC3E}">
        <p14:creationId xmlns:p14="http://schemas.microsoft.com/office/powerpoint/2010/main" val="139494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latin typeface="Arial" pitchFamily="34" charset="0"/>
                <a:cs typeface="Arial" pitchFamily="34" charset="0"/>
              </a:rPr>
              <a:t>Requests for Assistance</a:t>
            </a:r>
            <a:endParaRPr lang="en-US" dirty="0"/>
          </a:p>
        </p:txBody>
      </p:sp>
      <p:sp>
        <p:nvSpPr>
          <p:cNvPr id="4" name="Rectangle 14"/>
          <p:cNvSpPr>
            <a:spLocks noChangeArrowheads="1"/>
          </p:cNvSpPr>
          <p:nvPr/>
        </p:nvSpPr>
        <p:spPr bwMode="auto">
          <a:xfrm>
            <a:off x="1663810" y="1331556"/>
            <a:ext cx="1524000" cy="893429"/>
          </a:xfrm>
          <a:prstGeom prst="rect">
            <a:avLst/>
          </a:prstGeom>
          <a:solidFill>
            <a:srgbClr val="00FF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342900" indent="-342900" algn="ctr">
              <a:spcBef>
                <a:spcPct val="20000"/>
              </a:spcBef>
              <a:buClr>
                <a:schemeClr val="hlink"/>
              </a:buClr>
              <a:buSzPct val="75000"/>
            </a:pPr>
            <a:r>
              <a:rPr lang="en-US" sz="1200" b="1" dirty="0"/>
              <a:t>COUNTY EMA</a:t>
            </a:r>
          </a:p>
          <a:p>
            <a:pPr marL="342900" indent="-342900" algn="ctr">
              <a:spcBef>
                <a:spcPct val="20000"/>
              </a:spcBef>
              <a:buClr>
                <a:schemeClr val="hlink"/>
              </a:buClr>
              <a:buSzPct val="75000"/>
            </a:pPr>
            <a:r>
              <a:rPr lang="en-US" sz="1200" b="1" dirty="0"/>
              <a:t>DIRECTOR</a:t>
            </a:r>
          </a:p>
          <a:p>
            <a:pPr marL="342900" indent="-342900" algn="ctr">
              <a:spcBef>
                <a:spcPct val="20000"/>
              </a:spcBef>
              <a:buClr>
                <a:schemeClr val="hlink"/>
              </a:buClr>
              <a:buSzPct val="75000"/>
            </a:pPr>
            <a:r>
              <a:rPr lang="en-US" sz="1200" b="1" dirty="0"/>
              <a:t>CALLS SOC</a:t>
            </a:r>
          </a:p>
        </p:txBody>
      </p:sp>
      <p:sp>
        <p:nvSpPr>
          <p:cNvPr id="5" name="Rectangle 5"/>
          <p:cNvSpPr>
            <a:spLocks noChangeArrowheads="1"/>
          </p:cNvSpPr>
          <p:nvPr/>
        </p:nvSpPr>
        <p:spPr bwMode="auto">
          <a:xfrm>
            <a:off x="3990020" y="1932210"/>
            <a:ext cx="1828800" cy="1066800"/>
          </a:xfrm>
          <a:prstGeom prst="rect">
            <a:avLst/>
          </a:prstGeom>
          <a:solidFill>
            <a:srgbClr val="00FF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342900" indent="-342900" algn="ctr">
              <a:spcBef>
                <a:spcPct val="20000"/>
              </a:spcBef>
              <a:buClr>
                <a:schemeClr val="hlink"/>
              </a:buClr>
              <a:buSzPct val="75000"/>
            </a:pPr>
            <a:r>
              <a:rPr lang="en-US" sz="1200" b="1" dirty="0"/>
              <a:t>SOC ACTION</a:t>
            </a:r>
          </a:p>
          <a:p>
            <a:pPr marL="342900" indent="-342900" algn="ctr">
              <a:spcBef>
                <a:spcPct val="20000"/>
              </a:spcBef>
              <a:buClr>
                <a:schemeClr val="hlink"/>
              </a:buClr>
              <a:buSzPct val="75000"/>
            </a:pPr>
            <a:r>
              <a:rPr lang="en-US" sz="1200" b="1" dirty="0"/>
              <a:t>OFFICER TAKES CALL</a:t>
            </a:r>
          </a:p>
          <a:p>
            <a:pPr marL="342900" indent="-342900" algn="ctr">
              <a:spcBef>
                <a:spcPct val="20000"/>
              </a:spcBef>
              <a:buClr>
                <a:schemeClr val="hlink"/>
              </a:buClr>
              <a:buSzPct val="75000"/>
            </a:pPr>
            <a:r>
              <a:rPr lang="en-US" sz="1200" b="1" dirty="0"/>
              <a:t>&amp; COMPLETES WebEOC</a:t>
            </a:r>
          </a:p>
          <a:p>
            <a:pPr marL="342900" indent="-342900" algn="ctr">
              <a:spcBef>
                <a:spcPct val="20000"/>
              </a:spcBef>
              <a:buClr>
                <a:schemeClr val="hlink"/>
              </a:buClr>
              <a:buSzPct val="75000"/>
            </a:pPr>
            <a:r>
              <a:rPr lang="en-US" sz="1200" b="1" dirty="0"/>
              <a:t> RESOURCE REQUEST</a:t>
            </a:r>
          </a:p>
        </p:txBody>
      </p:sp>
      <p:sp>
        <p:nvSpPr>
          <p:cNvPr id="6" name="Rectangle 6"/>
          <p:cNvSpPr>
            <a:spLocks noChangeArrowheads="1"/>
          </p:cNvSpPr>
          <p:nvPr/>
        </p:nvSpPr>
        <p:spPr bwMode="auto">
          <a:xfrm>
            <a:off x="5781136" y="3410309"/>
            <a:ext cx="1828800" cy="990600"/>
          </a:xfrm>
          <a:prstGeom prst="rect">
            <a:avLst/>
          </a:prstGeom>
          <a:solidFill>
            <a:srgbClr val="00FF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342900" indent="-342900" algn="ctr">
              <a:spcBef>
                <a:spcPct val="20000"/>
              </a:spcBef>
              <a:buClr>
                <a:schemeClr val="hlink"/>
              </a:buClr>
              <a:buSzPct val="75000"/>
            </a:pPr>
            <a:endParaRPr lang="en-US" sz="1200" b="1" dirty="0">
              <a:latin typeface="Times New Roman" pitchFamily="18" charset="0"/>
            </a:endParaRPr>
          </a:p>
          <a:p>
            <a:pPr marL="342900" indent="-342900" algn="ctr">
              <a:spcBef>
                <a:spcPct val="20000"/>
              </a:spcBef>
              <a:buClr>
                <a:schemeClr val="hlink"/>
              </a:buClr>
              <a:buSzPct val="75000"/>
            </a:pPr>
            <a:r>
              <a:rPr lang="en-US" sz="1200" b="1" dirty="0"/>
              <a:t>SOC </a:t>
            </a:r>
          </a:p>
          <a:p>
            <a:pPr marL="342900" indent="-342900" algn="ctr">
              <a:spcBef>
                <a:spcPct val="20000"/>
              </a:spcBef>
              <a:buClr>
                <a:schemeClr val="hlink"/>
              </a:buClr>
              <a:buSzPct val="75000"/>
            </a:pPr>
            <a:r>
              <a:rPr lang="en-US" sz="1200" b="1" dirty="0"/>
              <a:t>MISSION ASSIGNMENT</a:t>
            </a:r>
          </a:p>
          <a:p>
            <a:pPr marL="342900" indent="-342900" algn="ctr">
              <a:spcBef>
                <a:spcPct val="20000"/>
              </a:spcBef>
              <a:buClr>
                <a:schemeClr val="hlink"/>
              </a:buClr>
              <a:buSzPct val="75000"/>
            </a:pPr>
            <a:r>
              <a:rPr lang="en-US" sz="1200" b="1" dirty="0"/>
              <a:t>PROCESSES RESOURCE</a:t>
            </a:r>
          </a:p>
          <a:p>
            <a:pPr marL="342900" indent="-342900" algn="ctr">
              <a:spcBef>
                <a:spcPct val="20000"/>
              </a:spcBef>
              <a:buClr>
                <a:schemeClr val="hlink"/>
              </a:buClr>
              <a:buSzPct val="75000"/>
            </a:pPr>
            <a:r>
              <a:rPr lang="en-US" sz="1200" b="1" dirty="0"/>
              <a:t>REQUEST </a:t>
            </a:r>
          </a:p>
          <a:p>
            <a:pPr marL="342900" indent="-342900" algn="ctr">
              <a:spcBef>
                <a:spcPct val="20000"/>
              </a:spcBef>
              <a:buClr>
                <a:schemeClr val="hlink"/>
              </a:buClr>
              <a:buSzPct val="75000"/>
            </a:pPr>
            <a:endParaRPr lang="en-US" sz="1200" b="1" dirty="0">
              <a:latin typeface="Times New Roman" pitchFamily="18" charset="0"/>
            </a:endParaRPr>
          </a:p>
        </p:txBody>
      </p:sp>
      <p:sp>
        <p:nvSpPr>
          <p:cNvPr id="7" name="Rectangle 15"/>
          <p:cNvSpPr>
            <a:spLocks noChangeArrowheads="1"/>
          </p:cNvSpPr>
          <p:nvPr/>
        </p:nvSpPr>
        <p:spPr bwMode="auto">
          <a:xfrm>
            <a:off x="1663810" y="2729436"/>
            <a:ext cx="1524000" cy="1104154"/>
          </a:xfrm>
          <a:prstGeom prst="rect">
            <a:avLst/>
          </a:prstGeom>
          <a:solidFill>
            <a:srgbClr val="00FF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342900" indent="-342900" algn="ctr">
              <a:spcBef>
                <a:spcPct val="20000"/>
              </a:spcBef>
              <a:buClr>
                <a:schemeClr val="hlink"/>
              </a:buClr>
              <a:buSzPct val="75000"/>
            </a:pPr>
            <a:r>
              <a:rPr lang="en-US" sz="1200" b="1" dirty="0"/>
              <a:t>GEMA FC</a:t>
            </a:r>
          </a:p>
          <a:p>
            <a:pPr marL="342900" indent="-342900" algn="ctr">
              <a:spcBef>
                <a:spcPct val="20000"/>
              </a:spcBef>
              <a:buClr>
                <a:schemeClr val="hlink"/>
              </a:buClr>
              <a:buSzPct val="75000"/>
            </a:pPr>
            <a:r>
              <a:rPr lang="en-US" sz="1200" b="1" dirty="0"/>
              <a:t>CALLS SOC ON</a:t>
            </a:r>
          </a:p>
          <a:p>
            <a:pPr marL="342900" indent="-342900" algn="ctr">
              <a:spcBef>
                <a:spcPct val="20000"/>
              </a:spcBef>
              <a:buClr>
                <a:schemeClr val="hlink"/>
              </a:buClr>
              <a:buSzPct val="75000"/>
            </a:pPr>
            <a:r>
              <a:rPr lang="en-US" sz="1200" b="1" dirty="0"/>
              <a:t>BEHALF OF</a:t>
            </a:r>
          </a:p>
          <a:p>
            <a:pPr marL="342900" indent="-342900" algn="ctr">
              <a:spcBef>
                <a:spcPct val="20000"/>
              </a:spcBef>
              <a:buClr>
                <a:schemeClr val="hlink"/>
              </a:buClr>
              <a:buSzPct val="75000"/>
            </a:pPr>
            <a:r>
              <a:rPr lang="en-US" sz="1200" b="1" dirty="0"/>
              <a:t>COUNTY EMA</a:t>
            </a:r>
          </a:p>
          <a:p>
            <a:pPr marL="342900" indent="-342900" algn="ctr">
              <a:spcBef>
                <a:spcPct val="20000"/>
              </a:spcBef>
              <a:buClr>
                <a:schemeClr val="hlink"/>
              </a:buClr>
              <a:buSzPct val="75000"/>
            </a:pPr>
            <a:r>
              <a:rPr lang="en-US" sz="1200" b="1" dirty="0"/>
              <a:t>DIRECTOR</a:t>
            </a:r>
          </a:p>
        </p:txBody>
      </p:sp>
      <p:sp>
        <p:nvSpPr>
          <p:cNvPr id="8" name="Rectangle 16"/>
          <p:cNvSpPr>
            <a:spLocks noChangeArrowheads="1"/>
          </p:cNvSpPr>
          <p:nvPr/>
        </p:nvSpPr>
        <p:spPr bwMode="auto">
          <a:xfrm>
            <a:off x="1643917" y="4299641"/>
            <a:ext cx="1524001" cy="1066800"/>
          </a:xfrm>
          <a:prstGeom prst="rect">
            <a:avLst/>
          </a:prstGeom>
          <a:solidFill>
            <a:srgbClr val="00FF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342900" indent="-342900" algn="ctr">
              <a:spcBef>
                <a:spcPct val="20000"/>
              </a:spcBef>
              <a:buClr>
                <a:schemeClr val="hlink"/>
              </a:buClr>
              <a:buSzPct val="75000"/>
            </a:pPr>
            <a:r>
              <a:rPr lang="en-US" sz="1200" b="1" dirty="0"/>
              <a:t>COUNTY </a:t>
            </a:r>
            <a:r>
              <a:rPr lang="en-US" sz="1200" b="1" dirty="0" smtClean="0"/>
              <a:t>EMA or</a:t>
            </a:r>
          </a:p>
          <a:p>
            <a:pPr marL="342900" indent="-342900" algn="ctr">
              <a:spcBef>
                <a:spcPct val="20000"/>
              </a:spcBef>
              <a:buClr>
                <a:schemeClr val="hlink"/>
              </a:buClr>
              <a:buSzPct val="75000"/>
            </a:pPr>
            <a:r>
              <a:rPr lang="en-US" sz="1200" b="1" dirty="0" smtClean="0"/>
              <a:t>GEMA FC</a:t>
            </a:r>
            <a:endParaRPr lang="en-US" sz="1200" b="1" dirty="0"/>
          </a:p>
          <a:p>
            <a:pPr marL="342900" indent="-342900" algn="ctr">
              <a:spcBef>
                <a:spcPct val="20000"/>
              </a:spcBef>
              <a:buClr>
                <a:schemeClr val="hlink"/>
              </a:buClr>
              <a:buSzPct val="75000"/>
            </a:pPr>
            <a:r>
              <a:rPr lang="en-US" sz="1200" b="1" dirty="0"/>
              <a:t>PREPARES WebEOC</a:t>
            </a:r>
          </a:p>
          <a:p>
            <a:pPr marL="342900" indent="-342900" algn="ctr">
              <a:spcBef>
                <a:spcPct val="20000"/>
              </a:spcBef>
              <a:buClr>
                <a:schemeClr val="hlink"/>
              </a:buClr>
              <a:buSzPct val="75000"/>
            </a:pPr>
            <a:r>
              <a:rPr lang="en-US" sz="1200" b="1" dirty="0"/>
              <a:t>RESOURCE</a:t>
            </a:r>
          </a:p>
          <a:p>
            <a:pPr marL="342900" indent="-342900" algn="ctr">
              <a:spcBef>
                <a:spcPct val="20000"/>
              </a:spcBef>
              <a:buClr>
                <a:schemeClr val="hlink"/>
              </a:buClr>
              <a:buSzPct val="75000"/>
            </a:pPr>
            <a:r>
              <a:rPr lang="en-US" sz="1200" b="1" dirty="0"/>
              <a:t>REQUEST</a:t>
            </a:r>
          </a:p>
        </p:txBody>
      </p:sp>
      <p:sp>
        <p:nvSpPr>
          <p:cNvPr id="9" name="Rectangle 7"/>
          <p:cNvSpPr>
            <a:spLocks noChangeArrowheads="1"/>
          </p:cNvSpPr>
          <p:nvPr/>
        </p:nvSpPr>
        <p:spPr bwMode="auto">
          <a:xfrm>
            <a:off x="9023350" y="1881429"/>
            <a:ext cx="1447800" cy="457200"/>
          </a:xfrm>
          <a:prstGeom prst="rect">
            <a:avLst/>
          </a:prstGeom>
          <a:solidFill>
            <a:srgbClr val="00FF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342900" indent="-342900" algn="ctr">
              <a:spcBef>
                <a:spcPct val="20000"/>
              </a:spcBef>
              <a:buClr>
                <a:schemeClr val="hlink"/>
              </a:buClr>
              <a:buSzPct val="75000"/>
            </a:pPr>
            <a:r>
              <a:rPr lang="en-US" sz="1400" b="1" dirty="0"/>
              <a:t>Air Ops or</a:t>
            </a:r>
          </a:p>
          <a:p>
            <a:pPr marL="342900" indent="-342900" algn="ctr">
              <a:spcBef>
                <a:spcPct val="20000"/>
              </a:spcBef>
              <a:buClr>
                <a:schemeClr val="hlink"/>
              </a:buClr>
              <a:buSzPct val="75000"/>
            </a:pPr>
            <a:r>
              <a:rPr lang="en-US" sz="1400" b="1" dirty="0"/>
              <a:t>GaDOD</a:t>
            </a:r>
          </a:p>
        </p:txBody>
      </p:sp>
      <p:sp>
        <p:nvSpPr>
          <p:cNvPr id="10" name="Rectangle 7"/>
          <p:cNvSpPr>
            <a:spLocks noChangeArrowheads="1"/>
          </p:cNvSpPr>
          <p:nvPr/>
        </p:nvSpPr>
        <p:spPr bwMode="auto">
          <a:xfrm>
            <a:off x="9023350" y="1331553"/>
            <a:ext cx="1447800" cy="457200"/>
          </a:xfrm>
          <a:prstGeom prst="rect">
            <a:avLst/>
          </a:prstGeom>
          <a:solidFill>
            <a:srgbClr val="00FF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342900" indent="-342900" algn="ctr">
              <a:spcBef>
                <a:spcPct val="20000"/>
              </a:spcBef>
              <a:buClr>
                <a:schemeClr val="hlink"/>
              </a:buClr>
              <a:buSzPct val="75000"/>
            </a:pPr>
            <a:r>
              <a:rPr lang="en-US" sz="1400" b="1" dirty="0"/>
              <a:t>ESFs 1-15</a:t>
            </a:r>
          </a:p>
        </p:txBody>
      </p:sp>
      <p:sp>
        <p:nvSpPr>
          <p:cNvPr id="11" name="Rectangle 7"/>
          <p:cNvSpPr>
            <a:spLocks noChangeArrowheads="1"/>
          </p:cNvSpPr>
          <p:nvPr/>
        </p:nvSpPr>
        <p:spPr bwMode="auto">
          <a:xfrm>
            <a:off x="9006417" y="2453656"/>
            <a:ext cx="1447800" cy="457200"/>
          </a:xfrm>
          <a:prstGeom prst="rect">
            <a:avLst/>
          </a:prstGeom>
          <a:solidFill>
            <a:srgbClr val="00FF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342900" indent="-342900" algn="ctr">
              <a:spcBef>
                <a:spcPct val="20000"/>
              </a:spcBef>
              <a:buClr>
                <a:schemeClr val="hlink"/>
              </a:buClr>
              <a:buSzPct val="75000"/>
            </a:pPr>
            <a:r>
              <a:rPr lang="en-US" sz="1400" b="1" dirty="0"/>
              <a:t>VOAD</a:t>
            </a:r>
          </a:p>
        </p:txBody>
      </p:sp>
      <p:sp>
        <p:nvSpPr>
          <p:cNvPr id="12" name="Rectangle 7"/>
          <p:cNvSpPr>
            <a:spLocks noChangeArrowheads="1"/>
          </p:cNvSpPr>
          <p:nvPr/>
        </p:nvSpPr>
        <p:spPr bwMode="auto">
          <a:xfrm>
            <a:off x="9006417" y="3010971"/>
            <a:ext cx="1447800" cy="457200"/>
          </a:xfrm>
          <a:prstGeom prst="rect">
            <a:avLst/>
          </a:prstGeom>
          <a:solidFill>
            <a:srgbClr val="00FF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342900" indent="-342900" algn="ctr">
              <a:spcBef>
                <a:spcPct val="20000"/>
              </a:spcBef>
              <a:buClr>
                <a:schemeClr val="hlink"/>
              </a:buClr>
              <a:buSzPct val="75000"/>
            </a:pPr>
            <a:r>
              <a:rPr lang="en-US" sz="1400" b="1" dirty="0"/>
              <a:t>Mutual Aid</a:t>
            </a:r>
          </a:p>
        </p:txBody>
      </p:sp>
      <p:sp>
        <p:nvSpPr>
          <p:cNvPr id="13" name="Rectangle 7"/>
          <p:cNvSpPr>
            <a:spLocks noChangeArrowheads="1"/>
          </p:cNvSpPr>
          <p:nvPr/>
        </p:nvSpPr>
        <p:spPr bwMode="auto">
          <a:xfrm>
            <a:off x="9006417" y="3590799"/>
            <a:ext cx="1447800" cy="457200"/>
          </a:xfrm>
          <a:prstGeom prst="rect">
            <a:avLst/>
          </a:prstGeom>
          <a:solidFill>
            <a:srgbClr val="00FF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342900" indent="-342900" algn="ctr">
              <a:spcBef>
                <a:spcPct val="20000"/>
              </a:spcBef>
              <a:buClr>
                <a:schemeClr val="hlink"/>
              </a:buClr>
              <a:buSzPct val="75000"/>
            </a:pPr>
            <a:r>
              <a:rPr lang="en-US" sz="1400" b="1" dirty="0"/>
              <a:t>Purchase</a:t>
            </a:r>
          </a:p>
        </p:txBody>
      </p:sp>
      <p:sp>
        <p:nvSpPr>
          <p:cNvPr id="14" name="Rectangle 7"/>
          <p:cNvSpPr>
            <a:spLocks noChangeArrowheads="1"/>
          </p:cNvSpPr>
          <p:nvPr/>
        </p:nvSpPr>
        <p:spPr bwMode="auto">
          <a:xfrm>
            <a:off x="9002372" y="4144118"/>
            <a:ext cx="1447800" cy="457200"/>
          </a:xfrm>
          <a:prstGeom prst="rect">
            <a:avLst/>
          </a:prstGeom>
          <a:solidFill>
            <a:srgbClr val="00FF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342900" indent="-342900" algn="ctr">
              <a:spcBef>
                <a:spcPct val="20000"/>
              </a:spcBef>
              <a:buClr>
                <a:schemeClr val="hlink"/>
              </a:buClr>
              <a:buSzPct val="75000"/>
            </a:pPr>
            <a:r>
              <a:rPr lang="en-US" sz="1400" b="1" dirty="0"/>
              <a:t>Contract</a:t>
            </a:r>
          </a:p>
        </p:txBody>
      </p:sp>
      <p:sp>
        <p:nvSpPr>
          <p:cNvPr id="15" name="Rectangle 7"/>
          <p:cNvSpPr>
            <a:spLocks noChangeArrowheads="1"/>
          </p:cNvSpPr>
          <p:nvPr/>
        </p:nvSpPr>
        <p:spPr bwMode="auto">
          <a:xfrm>
            <a:off x="9006417" y="4724355"/>
            <a:ext cx="1447800" cy="457200"/>
          </a:xfrm>
          <a:prstGeom prst="rect">
            <a:avLst/>
          </a:prstGeom>
          <a:solidFill>
            <a:srgbClr val="00FF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342900" indent="-342900" algn="ctr">
              <a:spcBef>
                <a:spcPct val="20000"/>
              </a:spcBef>
              <a:buClr>
                <a:schemeClr val="hlink"/>
              </a:buClr>
              <a:buSzPct val="75000"/>
            </a:pPr>
            <a:r>
              <a:rPr lang="en-US" sz="1400" b="1" dirty="0"/>
              <a:t>FEMA</a:t>
            </a:r>
          </a:p>
        </p:txBody>
      </p:sp>
      <p:sp>
        <p:nvSpPr>
          <p:cNvPr id="16" name="Text Box 26"/>
          <p:cNvSpPr txBox="1">
            <a:spLocks noChangeArrowheads="1"/>
          </p:cNvSpPr>
          <p:nvPr/>
        </p:nvSpPr>
        <p:spPr bwMode="auto">
          <a:xfrm>
            <a:off x="2159110" y="2297619"/>
            <a:ext cx="533400" cy="3359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buClr>
                <a:schemeClr val="hlink"/>
              </a:buClr>
              <a:buSzPct val="75000"/>
              <a:buFont typeface="Monotype Sorts" pitchFamily="2" charset="2"/>
              <a:buNone/>
            </a:pPr>
            <a:r>
              <a:rPr lang="en-US" sz="1600" b="1" dirty="0">
                <a:latin typeface="Times New Roman" pitchFamily="18" charset="0"/>
              </a:rPr>
              <a:t>OR</a:t>
            </a:r>
          </a:p>
        </p:txBody>
      </p:sp>
      <p:sp>
        <p:nvSpPr>
          <p:cNvPr id="17" name="Text Box 26"/>
          <p:cNvSpPr txBox="1">
            <a:spLocks noChangeArrowheads="1"/>
          </p:cNvSpPr>
          <p:nvPr/>
        </p:nvSpPr>
        <p:spPr bwMode="auto">
          <a:xfrm>
            <a:off x="2159110" y="3892911"/>
            <a:ext cx="533400" cy="3359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buClr>
                <a:schemeClr val="hlink"/>
              </a:buClr>
              <a:buSzPct val="75000"/>
              <a:buFont typeface="Monotype Sorts" pitchFamily="2" charset="2"/>
              <a:buNone/>
            </a:pPr>
            <a:r>
              <a:rPr lang="en-US" sz="1600" b="1" dirty="0">
                <a:latin typeface="Times New Roman" pitchFamily="18" charset="0"/>
              </a:rPr>
              <a:t>OR</a:t>
            </a:r>
          </a:p>
        </p:txBody>
      </p:sp>
      <p:sp>
        <p:nvSpPr>
          <p:cNvPr id="18" name="Line 17"/>
          <p:cNvSpPr>
            <a:spLocks noChangeShapeType="1"/>
          </p:cNvSpPr>
          <p:nvPr/>
        </p:nvSpPr>
        <p:spPr bwMode="auto">
          <a:xfrm>
            <a:off x="3191935" y="1735667"/>
            <a:ext cx="798087" cy="76375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dirty="0"/>
          </a:p>
        </p:txBody>
      </p:sp>
      <p:sp>
        <p:nvSpPr>
          <p:cNvPr id="19" name="Line 18"/>
          <p:cNvSpPr>
            <a:spLocks noChangeShapeType="1"/>
          </p:cNvSpPr>
          <p:nvPr/>
        </p:nvSpPr>
        <p:spPr bwMode="auto">
          <a:xfrm flipV="1">
            <a:off x="3201406" y="2499420"/>
            <a:ext cx="775165" cy="762399"/>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dirty="0"/>
          </a:p>
        </p:txBody>
      </p:sp>
      <p:sp>
        <p:nvSpPr>
          <p:cNvPr id="20" name="AutoShape 30"/>
          <p:cNvSpPr>
            <a:spLocks noChangeArrowheads="1"/>
          </p:cNvSpPr>
          <p:nvPr/>
        </p:nvSpPr>
        <p:spPr bwMode="auto">
          <a:xfrm rot="20940000">
            <a:off x="3204110" y="4724355"/>
            <a:ext cx="4453624" cy="457200"/>
          </a:xfrm>
          <a:prstGeom prst="curvedUpArrow">
            <a:avLst>
              <a:gd name="adj1" fmla="val 328000"/>
              <a:gd name="adj2" fmla="val 328000"/>
              <a:gd name="adj3" fmla="val 33774"/>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342900" indent="-342900" algn="ctr">
              <a:spcBef>
                <a:spcPct val="20000"/>
              </a:spcBef>
              <a:buClr>
                <a:schemeClr val="hlink"/>
              </a:buClr>
              <a:buSzPct val="75000"/>
            </a:pPr>
            <a:endParaRPr lang="en-US" sz="4400" dirty="0">
              <a:solidFill>
                <a:schemeClr val="bg1"/>
              </a:solidFill>
              <a:latin typeface="Times New Roman" pitchFamily="18" charset="0"/>
            </a:endParaRPr>
          </a:p>
        </p:txBody>
      </p:sp>
      <p:sp>
        <p:nvSpPr>
          <p:cNvPr id="21" name="Text Box 28"/>
          <p:cNvSpPr txBox="1">
            <a:spLocks noChangeArrowheads="1"/>
          </p:cNvSpPr>
          <p:nvPr/>
        </p:nvSpPr>
        <p:spPr bwMode="auto">
          <a:xfrm rot="21600000">
            <a:off x="4267200" y="5050989"/>
            <a:ext cx="1905000" cy="3359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buClr>
                <a:schemeClr val="hlink"/>
              </a:buClr>
              <a:buSzPct val="75000"/>
              <a:buFont typeface="Monotype Sorts" pitchFamily="2" charset="2"/>
              <a:buNone/>
            </a:pPr>
            <a:r>
              <a:rPr lang="en-US" sz="1600" b="1" dirty="0">
                <a:latin typeface="+mn-lt"/>
              </a:rPr>
              <a:t>VIA INTERNET</a:t>
            </a:r>
          </a:p>
        </p:txBody>
      </p:sp>
      <p:sp>
        <p:nvSpPr>
          <p:cNvPr id="22" name="AutoShape 31"/>
          <p:cNvSpPr>
            <a:spLocks noChangeArrowheads="1"/>
          </p:cNvSpPr>
          <p:nvPr/>
        </p:nvSpPr>
        <p:spPr bwMode="auto">
          <a:xfrm rot="2340000">
            <a:off x="5778553" y="2573236"/>
            <a:ext cx="1631328" cy="449713"/>
          </a:xfrm>
          <a:prstGeom prst="curvedDownArrow">
            <a:avLst>
              <a:gd name="adj1" fmla="val 51667"/>
              <a:gd name="adj2" fmla="val 73962"/>
              <a:gd name="adj3" fmla="val 33333"/>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dirty="0"/>
          </a:p>
        </p:txBody>
      </p:sp>
      <p:sp>
        <p:nvSpPr>
          <p:cNvPr id="23" name="Line 19"/>
          <p:cNvSpPr>
            <a:spLocks noChangeShapeType="1"/>
          </p:cNvSpPr>
          <p:nvPr/>
        </p:nvSpPr>
        <p:spPr bwMode="auto">
          <a:xfrm flipV="1">
            <a:off x="7609937" y="1560153"/>
            <a:ext cx="1413415" cy="2345454"/>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dirty="0"/>
          </a:p>
        </p:txBody>
      </p:sp>
      <p:sp>
        <p:nvSpPr>
          <p:cNvPr id="24" name="Line 20"/>
          <p:cNvSpPr>
            <a:spLocks noChangeShapeType="1"/>
          </p:cNvSpPr>
          <p:nvPr/>
        </p:nvSpPr>
        <p:spPr bwMode="auto">
          <a:xfrm flipV="1">
            <a:off x="7609938" y="2110029"/>
            <a:ext cx="1413415" cy="1795576"/>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dirty="0"/>
          </a:p>
        </p:txBody>
      </p:sp>
      <p:sp>
        <p:nvSpPr>
          <p:cNvPr id="25" name="Line 21"/>
          <p:cNvSpPr>
            <a:spLocks noChangeShapeType="1"/>
          </p:cNvSpPr>
          <p:nvPr/>
        </p:nvSpPr>
        <p:spPr bwMode="auto">
          <a:xfrm flipV="1">
            <a:off x="7609936" y="3281515"/>
            <a:ext cx="1396482" cy="624093"/>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dirty="0"/>
          </a:p>
        </p:txBody>
      </p:sp>
      <p:sp>
        <p:nvSpPr>
          <p:cNvPr id="26" name="Line 22"/>
          <p:cNvSpPr>
            <a:spLocks noChangeShapeType="1"/>
          </p:cNvSpPr>
          <p:nvPr/>
        </p:nvSpPr>
        <p:spPr bwMode="auto">
          <a:xfrm flipV="1">
            <a:off x="7609936" y="3892911"/>
            <a:ext cx="1396482" cy="12697"/>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dirty="0"/>
          </a:p>
        </p:txBody>
      </p:sp>
      <p:sp>
        <p:nvSpPr>
          <p:cNvPr id="27" name="Line 23"/>
          <p:cNvSpPr>
            <a:spLocks noChangeShapeType="1"/>
          </p:cNvSpPr>
          <p:nvPr/>
        </p:nvSpPr>
        <p:spPr bwMode="auto">
          <a:xfrm>
            <a:off x="7609938" y="3905606"/>
            <a:ext cx="1396480" cy="495304"/>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dirty="0"/>
          </a:p>
        </p:txBody>
      </p:sp>
      <p:sp>
        <p:nvSpPr>
          <p:cNvPr id="28" name="Line 25"/>
          <p:cNvSpPr>
            <a:spLocks noChangeShapeType="1"/>
          </p:cNvSpPr>
          <p:nvPr/>
        </p:nvSpPr>
        <p:spPr bwMode="auto">
          <a:xfrm>
            <a:off x="7609940" y="3905607"/>
            <a:ext cx="1413413" cy="1047351"/>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dirty="0"/>
          </a:p>
        </p:txBody>
      </p:sp>
      <p:sp>
        <p:nvSpPr>
          <p:cNvPr id="29" name="Text Box 28"/>
          <p:cNvSpPr txBox="1">
            <a:spLocks noChangeArrowheads="1"/>
          </p:cNvSpPr>
          <p:nvPr/>
        </p:nvSpPr>
        <p:spPr bwMode="auto">
          <a:xfrm rot="21600000">
            <a:off x="5818820" y="2561445"/>
            <a:ext cx="1905000" cy="3359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buClr>
                <a:schemeClr val="hlink"/>
              </a:buClr>
              <a:buSzPct val="75000"/>
              <a:buFont typeface="Monotype Sorts" pitchFamily="2" charset="2"/>
              <a:buNone/>
            </a:pPr>
            <a:r>
              <a:rPr lang="en-US" sz="1600" b="1" dirty="0">
                <a:latin typeface="+mn-lt"/>
              </a:rPr>
              <a:t>VIA WebEOC</a:t>
            </a:r>
          </a:p>
        </p:txBody>
      </p:sp>
      <p:sp>
        <p:nvSpPr>
          <p:cNvPr id="30" name="Text Box 28"/>
          <p:cNvSpPr txBox="1">
            <a:spLocks noChangeArrowheads="1"/>
          </p:cNvSpPr>
          <p:nvPr/>
        </p:nvSpPr>
        <p:spPr bwMode="auto">
          <a:xfrm rot="21600000">
            <a:off x="2725825" y="2249111"/>
            <a:ext cx="1289894" cy="2744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buClr>
                <a:schemeClr val="hlink"/>
              </a:buClr>
              <a:buSzPct val="75000"/>
              <a:buFont typeface="Monotype Sorts" pitchFamily="2" charset="2"/>
              <a:buNone/>
            </a:pPr>
            <a:r>
              <a:rPr lang="en-US" sz="1200" b="1" dirty="0">
                <a:latin typeface="+mn-lt"/>
              </a:rPr>
              <a:t>VIA Phone</a:t>
            </a:r>
          </a:p>
        </p:txBody>
      </p:sp>
      <p:sp>
        <p:nvSpPr>
          <p:cNvPr id="31" name="Text Box 28"/>
          <p:cNvSpPr txBox="1">
            <a:spLocks noChangeArrowheads="1"/>
          </p:cNvSpPr>
          <p:nvPr/>
        </p:nvSpPr>
        <p:spPr bwMode="auto">
          <a:xfrm rot="21600000">
            <a:off x="2725824" y="3109527"/>
            <a:ext cx="1905000" cy="2744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buClr>
                <a:schemeClr val="hlink"/>
              </a:buClr>
              <a:buSzPct val="75000"/>
              <a:buFont typeface="Monotype Sorts" pitchFamily="2" charset="2"/>
              <a:buNone/>
            </a:pPr>
            <a:r>
              <a:rPr lang="en-US" sz="1200" b="1" dirty="0">
                <a:latin typeface="+mn-lt"/>
              </a:rPr>
              <a:t>VIA Phone</a:t>
            </a:r>
          </a:p>
        </p:txBody>
      </p:sp>
      <p:sp>
        <p:nvSpPr>
          <p:cNvPr id="32" name="Line 20"/>
          <p:cNvSpPr>
            <a:spLocks noChangeShapeType="1"/>
          </p:cNvSpPr>
          <p:nvPr/>
        </p:nvSpPr>
        <p:spPr bwMode="auto">
          <a:xfrm flipV="1">
            <a:off x="7609937" y="2729436"/>
            <a:ext cx="1396480" cy="1176172"/>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dirty="0"/>
          </a:p>
        </p:txBody>
      </p:sp>
      <p:sp>
        <p:nvSpPr>
          <p:cNvPr id="33" name="Rectangle 32"/>
          <p:cNvSpPr/>
          <p:nvPr/>
        </p:nvSpPr>
        <p:spPr>
          <a:xfrm>
            <a:off x="4802358" y="1040688"/>
            <a:ext cx="2032929" cy="461665"/>
          </a:xfrm>
          <a:prstGeom prst="rect">
            <a:avLst/>
          </a:prstGeom>
        </p:spPr>
        <p:txBody>
          <a:bodyPr wrap="none">
            <a:spAutoFit/>
          </a:bodyPr>
          <a:lstStyle/>
          <a:p>
            <a:r>
              <a:rPr lang="en-US" sz="2400" i="1" dirty="0">
                <a:latin typeface="Arial" pitchFamily="34" charset="0"/>
                <a:cs typeface="Arial" pitchFamily="34" charset="0"/>
              </a:rPr>
              <a:t>Process Flow</a:t>
            </a:r>
            <a:endParaRPr lang="en-US" sz="2400" dirty="0"/>
          </a:p>
        </p:txBody>
      </p:sp>
    </p:spTree>
    <p:extLst>
      <p:ext uri="{BB962C8B-B14F-4D97-AF65-F5344CB8AC3E}">
        <p14:creationId xmlns:p14="http://schemas.microsoft.com/office/powerpoint/2010/main" val="3390574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DHS / ESF 6 Activity</a:t>
            </a:r>
            <a:endParaRPr lang="en-US" dirty="0"/>
          </a:p>
        </p:txBody>
      </p:sp>
      <p:sp>
        <p:nvSpPr>
          <p:cNvPr id="3" name="Content Placeholder 2"/>
          <p:cNvSpPr>
            <a:spLocks noGrp="1"/>
          </p:cNvSpPr>
          <p:nvPr>
            <p:ph idx="1"/>
          </p:nvPr>
        </p:nvSpPr>
        <p:spPr>
          <a:xfrm>
            <a:off x="609600" y="1219203"/>
            <a:ext cx="9601200" cy="4648197"/>
          </a:xfrm>
        </p:spPr>
        <p:txBody>
          <a:bodyPr/>
          <a:lstStyle/>
          <a:p>
            <a:r>
              <a:rPr lang="en-US" dirty="0" smtClean="0"/>
              <a:t>Response Activities</a:t>
            </a:r>
          </a:p>
          <a:p>
            <a:pPr lvl="1"/>
            <a:r>
              <a:rPr lang="en-US" dirty="0" smtClean="0"/>
              <a:t>Ice Storms</a:t>
            </a:r>
          </a:p>
          <a:p>
            <a:pPr lvl="1"/>
            <a:r>
              <a:rPr lang="en-US" dirty="0" smtClean="0"/>
              <a:t>Severe Weather (tornadoes)</a:t>
            </a:r>
          </a:p>
          <a:p>
            <a:pPr lvl="1"/>
            <a:r>
              <a:rPr lang="en-US" dirty="0" smtClean="0"/>
              <a:t>Flooding</a:t>
            </a:r>
          </a:p>
          <a:p>
            <a:pPr lvl="1"/>
            <a:r>
              <a:rPr lang="en-US" dirty="0" smtClean="0"/>
              <a:t>Extreme Hot Weather</a:t>
            </a:r>
          </a:p>
          <a:p>
            <a:pPr lvl="1"/>
            <a:r>
              <a:rPr lang="en-US" dirty="0"/>
              <a:t>Extreme Cold Weather</a:t>
            </a:r>
          </a:p>
          <a:p>
            <a:pPr lvl="1"/>
            <a:r>
              <a:rPr lang="en-US" dirty="0" smtClean="0"/>
              <a:t>Hurricanes</a:t>
            </a:r>
            <a:endParaRPr lang="en-US" dirty="0"/>
          </a:p>
        </p:txBody>
      </p:sp>
    </p:spTree>
    <p:extLst>
      <p:ext uri="{BB962C8B-B14F-4D97-AF65-F5344CB8AC3E}">
        <p14:creationId xmlns:p14="http://schemas.microsoft.com/office/powerpoint/2010/main" val="3511351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t>
            </a:r>
            <a:r>
              <a:rPr lang="en-US" dirty="0"/>
              <a:t>DHS / </a:t>
            </a:r>
            <a:r>
              <a:rPr lang="en-US" dirty="0" smtClean="0"/>
              <a:t>ESF 6 Activity</a:t>
            </a:r>
            <a:endParaRPr lang="en-US" dirty="0"/>
          </a:p>
        </p:txBody>
      </p:sp>
      <p:sp>
        <p:nvSpPr>
          <p:cNvPr id="3" name="Content Placeholder 2"/>
          <p:cNvSpPr>
            <a:spLocks noGrp="1"/>
          </p:cNvSpPr>
          <p:nvPr>
            <p:ph idx="1"/>
          </p:nvPr>
        </p:nvSpPr>
        <p:spPr>
          <a:xfrm>
            <a:off x="609600" y="1219203"/>
            <a:ext cx="11582400" cy="4906963"/>
          </a:xfrm>
        </p:spPr>
        <p:txBody>
          <a:bodyPr/>
          <a:lstStyle/>
          <a:p>
            <a:r>
              <a:rPr lang="en-US" dirty="0" smtClean="0"/>
              <a:t>Planning </a:t>
            </a:r>
            <a:r>
              <a:rPr lang="en-US" dirty="0"/>
              <a:t>/ Training / </a:t>
            </a:r>
            <a:r>
              <a:rPr lang="en-US" dirty="0" smtClean="0"/>
              <a:t>Exercise Activities</a:t>
            </a:r>
            <a:endParaRPr lang="en-US" dirty="0"/>
          </a:p>
          <a:p>
            <a:pPr lvl="1"/>
            <a:r>
              <a:rPr lang="en-US" dirty="0" smtClean="0"/>
              <a:t>Emergency Preparedness Coalition </a:t>
            </a:r>
            <a:r>
              <a:rPr lang="en-US" dirty="0"/>
              <a:t>for </a:t>
            </a:r>
            <a:r>
              <a:rPr lang="en-US" dirty="0" smtClean="0"/>
              <a:t>Individuals </a:t>
            </a:r>
            <a:r>
              <a:rPr lang="en-US" dirty="0"/>
              <a:t>with </a:t>
            </a:r>
            <a:r>
              <a:rPr lang="en-US" dirty="0" smtClean="0"/>
              <a:t>Disabilities &amp; Older Adults</a:t>
            </a:r>
          </a:p>
          <a:p>
            <a:pPr lvl="1"/>
            <a:r>
              <a:rPr lang="en-US" dirty="0" smtClean="0"/>
              <a:t>HURREX</a:t>
            </a:r>
            <a:endParaRPr lang="en-US" dirty="0"/>
          </a:p>
          <a:p>
            <a:pPr lvl="1"/>
            <a:r>
              <a:rPr lang="en-US" dirty="0"/>
              <a:t>Winter Weather </a:t>
            </a:r>
            <a:r>
              <a:rPr lang="en-US" dirty="0" smtClean="0"/>
              <a:t>Exercise</a:t>
            </a:r>
          </a:p>
          <a:p>
            <a:pPr lvl="1"/>
            <a:r>
              <a:rPr lang="en-US" dirty="0" smtClean="0"/>
              <a:t>Sheltering</a:t>
            </a:r>
            <a:endParaRPr lang="en-US" dirty="0"/>
          </a:p>
          <a:p>
            <a:pPr lvl="1"/>
            <a:r>
              <a:rPr lang="en-US" dirty="0" smtClean="0"/>
              <a:t>ESF 6 Mass Feeding Plan</a:t>
            </a:r>
          </a:p>
          <a:p>
            <a:pPr lvl="1"/>
            <a:r>
              <a:rPr lang="en-US" dirty="0" smtClean="0"/>
              <a:t>Comfort Station Plan</a:t>
            </a:r>
          </a:p>
        </p:txBody>
      </p:sp>
    </p:spTree>
    <p:extLst>
      <p:ext uri="{BB962C8B-B14F-4D97-AF65-F5344CB8AC3E}">
        <p14:creationId xmlns:p14="http://schemas.microsoft.com/office/powerpoint/2010/main" val="3662079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12" descr="j0391752"/>
          <p:cNvPicPr>
            <a:picLocks noChangeAspect="1" noChangeArrowheads="1"/>
          </p:cNvPicPr>
          <p:nvPr/>
        </p:nvPicPr>
        <p:blipFill>
          <a:blip r:embed="rId2">
            <a:duotone>
              <a:prstClr val="black"/>
              <a:srgbClr val="35BDB2">
                <a:tint val="45000"/>
                <a:satMod val="400000"/>
              </a:srgbClr>
            </a:duotone>
          </a:blip>
          <a:stretch>
            <a:fillRect/>
          </a:stretch>
        </p:blipFill>
        <p:spPr bwMode="auto">
          <a:xfrm>
            <a:off x="4038600" y="1596232"/>
            <a:ext cx="3810000" cy="3810000"/>
          </a:xfrm>
          <a:prstGeom prst="rect">
            <a:avLst/>
          </a:prstGeom>
          <a:noFill/>
          <a:ln w="9525">
            <a:noFill/>
            <a:miter lim="800000"/>
            <a:headEnd/>
            <a:tailEnd/>
          </a:ln>
        </p:spPr>
      </p:pic>
    </p:spTree>
    <p:extLst>
      <p:ext uri="{BB962C8B-B14F-4D97-AF65-F5344CB8AC3E}">
        <p14:creationId xmlns:p14="http://schemas.microsoft.com/office/powerpoint/2010/main" val="2679684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09600" y="1600203"/>
            <a:ext cx="10972800" cy="4190997"/>
          </a:xfrm>
        </p:spPr>
        <p:txBody>
          <a:bodyPr/>
          <a:lstStyle/>
          <a:p>
            <a:r>
              <a:rPr lang="en-US" dirty="0" smtClean="0"/>
              <a:t>Overview of DHS Emergency Management</a:t>
            </a:r>
          </a:p>
          <a:p>
            <a:pPr lvl="1"/>
            <a:r>
              <a:rPr lang="en-US" dirty="0" smtClean="0"/>
              <a:t>Definition</a:t>
            </a:r>
          </a:p>
          <a:p>
            <a:pPr lvl="1"/>
            <a:r>
              <a:rPr lang="en-US" dirty="0" smtClean="0"/>
              <a:t>Authority</a:t>
            </a:r>
          </a:p>
          <a:p>
            <a:pPr lvl="1"/>
            <a:r>
              <a:rPr lang="en-US" dirty="0" smtClean="0"/>
              <a:t>Organizational Structures</a:t>
            </a:r>
          </a:p>
          <a:p>
            <a:pPr lvl="1"/>
            <a:r>
              <a:rPr lang="en-US" dirty="0" smtClean="0"/>
              <a:t>Processes</a:t>
            </a:r>
          </a:p>
          <a:p>
            <a:pPr lvl="1"/>
            <a:r>
              <a:rPr lang="en-US" dirty="0" smtClean="0"/>
              <a:t>Recent Activities</a:t>
            </a:r>
          </a:p>
          <a:p>
            <a:pPr lvl="1"/>
            <a:endParaRPr lang="en-US" dirty="0" smtClean="0"/>
          </a:p>
          <a:p>
            <a:pPr lvl="1"/>
            <a:endParaRPr lang="en-US" dirty="0"/>
          </a:p>
        </p:txBody>
      </p:sp>
    </p:spTree>
    <p:extLst>
      <p:ext uri="{BB962C8B-B14F-4D97-AF65-F5344CB8AC3E}">
        <p14:creationId xmlns:p14="http://schemas.microsoft.com/office/powerpoint/2010/main" val="3516157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Emergency Management?</a:t>
            </a:r>
            <a:endParaRPr lang="en-US" dirty="0"/>
          </a:p>
        </p:txBody>
      </p:sp>
      <p:sp>
        <p:nvSpPr>
          <p:cNvPr id="3" name="Content Placeholder 2"/>
          <p:cNvSpPr>
            <a:spLocks noGrp="1"/>
          </p:cNvSpPr>
          <p:nvPr>
            <p:ph idx="1"/>
          </p:nvPr>
        </p:nvSpPr>
        <p:spPr>
          <a:xfrm>
            <a:off x="609600" y="1600203"/>
            <a:ext cx="10972800" cy="4267197"/>
          </a:xfrm>
        </p:spPr>
        <p:txBody>
          <a:bodyPr/>
          <a:lstStyle/>
          <a:p>
            <a:pPr marL="0" indent="0">
              <a:buNone/>
            </a:pPr>
            <a:endParaRPr lang="en-US" sz="4000" dirty="0"/>
          </a:p>
          <a:p>
            <a:pPr marL="0" indent="0">
              <a:buNone/>
            </a:pPr>
            <a:r>
              <a:rPr lang="en-US" sz="4000" dirty="0" smtClean="0"/>
              <a:t>Emergency </a:t>
            </a:r>
            <a:r>
              <a:rPr lang="en-US" sz="4000" dirty="0"/>
              <a:t>Management (EM) is a structured approach to planning for and responding to emergencies or disasters.</a:t>
            </a:r>
          </a:p>
          <a:p>
            <a:endParaRPr lang="en-US" dirty="0" smtClean="0"/>
          </a:p>
        </p:txBody>
      </p:sp>
    </p:spTree>
    <p:extLst>
      <p:ext uri="{BB962C8B-B14F-4D97-AF65-F5344CB8AC3E}">
        <p14:creationId xmlns:p14="http://schemas.microsoft.com/office/powerpoint/2010/main" val="1427259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Phases of Emergency Management</a:t>
            </a:r>
            <a:endParaRPr lang="en-US" dirty="0"/>
          </a:p>
        </p:txBody>
      </p:sp>
      <p:pic>
        <p:nvPicPr>
          <p:cNvPr id="8" name="Picture 7"/>
          <p:cNvPicPr>
            <a:picLocks noChangeAspect="1"/>
          </p:cNvPicPr>
          <p:nvPr/>
        </p:nvPicPr>
        <p:blipFill rotWithShape="1">
          <a:blip r:embed="rId2"/>
          <a:srcRect r="7433" b="12581"/>
          <a:stretch/>
        </p:blipFill>
        <p:spPr>
          <a:xfrm>
            <a:off x="3568388" y="1023657"/>
            <a:ext cx="4813612" cy="4767543"/>
          </a:xfrm>
          <a:prstGeom prst="rect">
            <a:avLst/>
          </a:prstGeom>
        </p:spPr>
      </p:pic>
      <p:sp>
        <p:nvSpPr>
          <p:cNvPr id="9" name="TextBox 8"/>
          <p:cNvSpPr txBox="1"/>
          <p:nvPr/>
        </p:nvSpPr>
        <p:spPr>
          <a:xfrm>
            <a:off x="152400" y="1122601"/>
            <a:ext cx="3299447" cy="2585323"/>
          </a:xfrm>
          <a:prstGeom prst="rect">
            <a:avLst/>
          </a:prstGeom>
          <a:noFill/>
        </p:spPr>
        <p:txBody>
          <a:bodyPr wrap="square" rtlCol="0">
            <a:spAutoFit/>
          </a:bodyPr>
          <a:lstStyle/>
          <a:p>
            <a:pPr lvl="0"/>
            <a:r>
              <a:rPr lang="en-US" dirty="0"/>
              <a:t>Preventing future emergencies or minimizing their </a:t>
            </a:r>
            <a:r>
              <a:rPr lang="en-US" dirty="0" smtClean="0"/>
              <a:t>effects. </a:t>
            </a:r>
            <a:r>
              <a:rPr lang="en-US" dirty="0"/>
              <a:t>Includes any activities that prevent an emergency, reduce the chance of an emergency happening, or reduce the damaging effects of unavoidable emergencies. </a:t>
            </a:r>
          </a:p>
          <a:p>
            <a:endParaRPr lang="en-US" dirty="0"/>
          </a:p>
        </p:txBody>
      </p:sp>
      <p:sp>
        <p:nvSpPr>
          <p:cNvPr id="10" name="TextBox 9"/>
          <p:cNvSpPr txBox="1"/>
          <p:nvPr/>
        </p:nvSpPr>
        <p:spPr>
          <a:xfrm>
            <a:off x="8502350" y="1676598"/>
            <a:ext cx="3461049" cy="1477328"/>
          </a:xfrm>
          <a:prstGeom prst="rect">
            <a:avLst/>
          </a:prstGeom>
          <a:noFill/>
        </p:spPr>
        <p:txBody>
          <a:bodyPr wrap="square" rtlCol="0">
            <a:spAutoFit/>
          </a:bodyPr>
          <a:lstStyle/>
          <a:p>
            <a:r>
              <a:rPr lang="en-US" dirty="0"/>
              <a:t>Preparing to handle an </a:t>
            </a:r>
            <a:r>
              <a:rPr lang="en-US" dirty="0" smtClean="0"/>
              <a:t>emergency. </a:t>
            </a:r>
            <a:r>
              <a:rPr lang="en-US" dirty="0"/>
              <a:t>Includes plans or preparations made to save lives and to help response and rescue operations. </a:t>
            </a:r>
          </a:p>
        </p:txBody>
      </p:sp>
      <p:sp>
        <p:nvSpPr>
          <p:cNvPr id="11" name="TextBox 10"/>
          <p:cNvSpPr txBox="1"/>
          <p:nvPr/>
        </p:nvSpPr>
        <p:spPr>
          <a:xfrm>
            <a:off x="8498541" y="3546902"/>
            <a:ext cx="3464858" cy="2308324"/>
          </a:xfrm>
          <a:prstGeom prst="rect">
            <a:avLst/>
          </a:prstGeom>
          <a:noFill/>
        </p:spPr>
        <p:txBody>
          <a:bodyPr wrap="square" rtlCol="0">
            <a:spAutoFit/>
          </a:bodyPr>
          <a:lstStyle/>
          <a:p>
            <a:pPr lvl="0"/>
            <a:r>
              <a:rPr lang="en-US" dirty="0"/>
              <a:t>Responding safely to an </a:t>
            </a:r>
            <a:r>
              <a:rPr lang="en-US" dirty="0" smtClean="0"/>
              <a:t>emergency. </a:t>
            </a:r>
            <a:r>
              <a:rPr lang="en-US" dirty="0"/>
              <a:t>Includes actions taken to save lives and prevent further property damage in an emergency situation. Response is putting your preparedness plans into action. </a:t>
            </a:r>
          </a:p>
          <a:p>
            <a:endParaRPr lang="en-US" dirty="0"/>
          </a:p>
        </p:txBody>
      </p:sp>
      <p:sp>
        <p:nvSpPr>
          <p:cNvPr id="12" name="TextBox 11"/>
          <p:cNvSpPr txBox="1"/>
          <p:nvPr/>
        </p:nvSpPr>
        <p:spPr>
          <a:xfrm>
            <a:off x="210670" y="3962400"/>
            <a:ext cx="3182906" cy="1477328"/>
          </a:xfrm>
          <a:prstGeom prst="rect">
            <a:avLst/>
          </a:prstGeom>
          <a:noFill/>
        </p:spPr>
        <p:txBody>
          <a:bodyPr wrap="square" rtlCol="0">
            <a:spAutoFit/>
          </a:bodyPr>
          <a:lstStyle/>
          <a:p>
            <a:r>
              <a:rPr lang="en-US" dirty="0"/>
              <a:t>Recovering from an </a:t>
            </a:r>
            <a:r>
              <a:rPr lang="en-US" dirty="0" smtClean="0"/>
              <a:t>emergency. </a:t>
            </a:r>
            <a:r>
              <a:rPr lang="en-US" dirty="0"/>
              <a:t>Includes actions taken to return to a normal or an even safer situation following an emergency. </a:t>
            </a:r>
          </a:p>
        </p:txBody>
      </p:sp>
    </p:spTree>
    <p:extLst>
      <p:ext uri="{BB962C8B-B14F-4D97-AF65-F5344CB8AC3E}">
        <p14:creationId xmlns:p14="http://schemas.microsoft.com/office/powerpoint/2010/main" val="1284978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1"/>
            <a:ext cx="10972800" cy="4495799"/>
          </a:xfrm>
        </p:spPr>
        <p:txBody>
          <a:bodyPr/>
          <a:lstStyle/>
          <a:p>
            <a:pPr lvl="0">
              <a:defRPr/>
            </a:pPr>
            <a:r>
              <a:rPr lang="en-US" dirty="0">
                <a:solidFill>
                  <a:srgbClr val="000000"/>
                </a:solidFill>
              </a:rPr>
              <a:t>State Law</a:t>
            </a:r>
          </a:p>
          <a:p>
            <a:pPr lvl="1">
              <a:defRPr/>
            </a:pPr>
            <a:r>
              <a:rPr lang="en-US" dirty="0">
                <a:solidFill>
                  <a:srgbClr val="000000"/>
                </a:solidFill>
              </a:rPr>
              <a:t>OCGA, Title 38, Section 3, Articles 1-3 (Georgia Emergency Management Act of 1981, Amended)</a:t>
            </a:r>
          </a:p>
          <a:p>
            <a:pPr lvl="0">
              <a:defRPr/>
            </a:pPr>
            <a:r>
              <a:rPr lang="en-US" dirty="0" smtClean="0">
                <a:solidFill>
                  <a:srgbClr val="000000"/>
                </a:solidFill>
              </a:rPr>
              <a:t>Georgia Emergency Operations Plan (GEOP)</a:t>
            </a:r>
          </a:p>
          <a:p>
            <a:pPr lvl="1">
              <a:defRPr/>
            </a:pPr>
            <a:r>
              <a:rPr lang="en-US" dirty="0" smtClean="0">
                <a:solidFill>
                  <a:srgbClr val="000000"/>
                </a:solidFill>
              </a:rPr>
              <a:t>Base Plan</a:t>
            </a:r>
            <a:endParaRPr lang="en-US" dirty="0">
              <a:solidFill>
                <a:srgbClr val="000000"/>
              </a:solidFill>
            </a:endParaRPr>
          </a:p>
          <a:p>
            <a:pPr lvl="1">
              <a:defRPr/>
            </a:pPr>
            <a:r>
              <a:rPr lang="en-US" dirty="0">
                <a:solidFill>
                  <a:srgbClr val="000000"/>
                </a:solidFill>
              </a:rPr>
              <a:t>Emergency Support Function (ESF) Annexes</a:t>
            </a:r>
          </a:p>
          <a:p>
            <a:pPr>
              <a:defRPr/>
            </a:pPr>
            <a:r>
              <a:rPr lang="en-US" dirty="0" smtClean="0">
                <a:solidFill>
                  <a:srgbClr val="000000"/>
                </a:solidFill>
              </a:rPr>
              <a:t>Governor’s Executive Order</a:t>
            </a:r>
          </a:p>
          <a:p>
            <a:pPr lvl="1">
              <a:defRPr/>
            </a:pPr>
            <a:r>
              <a:rPr lang="en-US" dirty="0" smtClean="0">
                <a:solidFill>
                  <a:srgbClr val="000000"/>
                </a:solidFill>
              </a:rPr>
              <a:t>Designates State Coordinating Agencies for each ESF</a:t>
            </a:r>
          </a:p>
          <a:p>
            <a:pPr lvl="1">
              <a:defRPr/>
            </a:pPr>
            <a:endParaRPr lang="en-US" dirty="0">
              <a:solidFill>
                <a:srgbClr val="000000"/>
              </a:solidFill>
            </a:endParaRPr>
          </a:p>
        </p:txBody>
      </p:sp>
      <p:sp>
        <p:nvSpPr>
          <p:cNvPr id="4" name="Title 3"/>
          <p:cNvSpPr>
            <a:spLocks noGrp="1"/>
          </p:cNvSpPr>
          <p:nvPr>
            <p:ph type="title"/>
          </p:nvPr>
        </p:nvSpPr>
        <p:spPr/>
        <p:txBody>
          <a:bodyPr/>
          <a:lstStyle/>
          <a:p>
            <a:r>
              <a:rPr lang="en-US" dirty="0" smtClean="0"/>
              <a:t>State Authority</a:t>
            </a:r>
            <a:endParaRPr lang="en-US" dirty="0"/>
          </a:p>
        </p:txBody>
      </p:sp>
    </p:spTree>
    <p:extLst>
      <p:ext uri="{BB962C8B-B14F-4D97-AF65-F5344CB8AC3E}">
        <p14:creationId xmlns:p14="http://schemas.microsoft.com/office/powerpoint/2010/main" val="359974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Support Functions (ESFs)</a:t>
            </a:r>
            <a:endParaRPr lang="en-US" dirty="0"/>
          </a:p>
        </p:txBody>
      </p:sp>
      <p:sp>
        <p:nvSpPr>
          <p:cNvPr id="3" name="Content Placeholder 2"/>
          <p:cNvSpPr>
            <a:spLocks noGrp="1"/>
          </p:cNvSpPr>
          <p:nvPr>
            <p:ph idx="1"/>
          </p:nvPr>
        </p:nvSpPr>
        <p:spPr/>
        <p:txBody>
          <a:bodyPr/>
          <a:lstStyle/>
          <a:p>
            <a:r>
              <a:rPr lang="en-US" dirty="0" smtClean="0">
                <a:solidFill>
                  <a:prstClr val="black"/>
                </a:solidFill>
                <a:latin typeface="Arial Narrow" panose="020B0606020202030204" pitchFamily="34" charset="0"/>
                <a:cs typeface="Arial" pitchFamily="34" charset="0"/>
              </a:rPr>
              <a:t>15 ESFs in the GEOP (see handout)</a:t>
            </a:r>
          </a:p>
          <a:p>
            <a:r>
              <a:rPr lang="en-US" dirty="0" smtClean="0">
                <a:solidFill>
                  <a:prstClr val="black"/>
                </a:solidFill>
                <a:latin typeface="Arial Narrow" panose="020B0606020202030204" pitchFamily="34" charset="0"/>
                <a:cs typeface="Arial" pitchFamily="34" charset="0"/>
              </a:rPr>
              <a:t>ESFs </a:t>
            </a:r>
            <a:r>
              <a:rPr lang="en-US" dirty="0">
                <a:solidFill>
                  <a:prstClr val="black"/>
                </a:solidFill>
                <a:latin typeface="Arial Narrow" panose="020B0606020202030204" pitchFamily="34" charset="0"/>
                <a:cs typeface="Arial" pitchFamily="34" charset="0"/>
              </a:rPr>
              <a:t>provide the structure for coordinating state interagency support for </a:t>
            </a:r>
            <a:r>
              <a:rPr lang="en-US" dirty="0" smtClean="0">
                <a:solidFill>
                  <a:prstClr val="black"/>
                </a:solidFill>
                <a:latin typeface="Arial Narrow" panose="020B0606020202030204" pitchFamily="34" charset="0"/>
                <a:cs typeface="Arial" pitchFamily="34" charset="0"/>
              </a:rPr>
              <a:t>all planning, training, exercise, and response efforts</a:t>
            </a:r>
            <a:endParaRPr lang="en-US" dirty="0">
              <a:solidFill>
                <a:prstClr val="black"/>
              </a:solidFill>
              <a:latin typeface="Arial Narrow" panose="020B0606020202030204" pitchFamily="34" charset="0"/>
              <a:cs typeface="Arial" pitchFamily="34" charset="0"/>
            </a:endParaRPr>
          </a:p>
          <a:p>
            <a:r>
              <a:rPr lang="en-US" dirty="0">
                <a:solidFill>
                  <a:prstClr val="black"/>
                </a:solidFill>
                <a:latin typeface="Arial Narrow" panose="020B0606020202030204" pitchFamily="34" charset="0"/>
                <a:cs typeface="Arial" pitchFamily="34" charset="0"/>
              </a:rPr>
              <a:t>Individual ESFs </a:t>
            </a:r>
            <a:r>
              <a:rPr lang="en-US" dirty="0" smtClean="0">
                <a:solidFill>
                  <a:prstClr val="black"/>
                </a:solidFill>
                <a:latin typeface="Arial Narrow" panose="020B0606020202030204" pitchFamily="34" charset="0"/>
                <a:cs typeface="Arial" pitchFamily="34" charset="0"/>
              </a:rPr>
              <a:t>can be activated </a:t>
            </a:r>
            <a:r>
              <a:rPr lang="en-US" dirty="0">
                <a:solidFill>
                  <a:prstClr val="black"/>
                </a:solidFill>
                <a:latin typeface="Arial Narrow" panose="020B0606020202030204" pitchFamily="34" charset="0"/>
                <a:cs typeface="Arial" pitchFamily="34" charset="0"/>
              </a:rPr>
              <a:t>based on the scope and magnitude of the incident</a:t>
            </a:r>
          </a:p>
          <a:p>
            <a:r>
              <a:rPr lang="en-US" dirty="0" smtClean="0">
                <a:solidFill>
                  <a:prstClr val="black"/>
                </a:solidFill>
                <a:latin typeface="Arial Narrow" panose="020B0606020202030204" pitchFamily="34" charset="0"/>
                <a:cs typeface="Arial" pitchFamily="34" charset="0"/>
              </a:rPr>
              <a:t>Each </a:t>
            </a:r>
            <a:r>
              <a:rPr lang="en-US" dirty="0">
                <a:solidFill>
                  <a:prstClr val="black"/>
                </a:solidFill>
                <a:latin typeface="Arial Narrow" panose="020B0606020202030204" pitchFamily="34" charset="0"/>
                <a:cs typeface="Arial" pitchFamily="34" charset="0"/>
              </a:rPr>
              <a:t>ESF has a lead agency </a:t>
            </a:r>
            <a:r>
              <a:rPr lang="en-US" dirty="0" smtClean="0">
                <a:solidFill>
                  <a:prstClr val="black"/>
                </a:solidFill>
                <a:latin typeface="Arial Narrow" panose="020B0606020202030204" pitchFamily="34" charset="0"/>
                <a:cs typeface="Arial" pitchFamily="34" charset="0"/>
              </a:rPr>
              <a:t>that coordinates </a:t>
            </a:r>
            <a:r>
              <a:rPr lang="en-US" dirty="0">
                <a:solidFill>
                  <a:prstClr val="black"/>
                </a:solidFill>
                <a:latin typeface="Arial Narrow" panose="020B0606020202030204" pitchFamily="34" charset="0"/>
                <a:cs typeface="Arial" pitchFamily="34" charset="0"/>
              </a:rPr>
              <a:t>assistance from supporting state </a:t>
            </a:r>
            <a:r>
              <a:rPr lang="en-US" dirty="0" smtClean="0">
                <a:solidFill>
                  <a:prstClr val="black"/>
                </a:solidFill>
                <a:latin typeface="Arial Narrow" panose="020B0606020202030204" pitchFamily="34" charset="0"/>
                <a:cs typeface="Arial" pitchFamily="34" charset="0"/>
              </a:rPr>
              <a:t>agencies and other organizations</a:t>
            </a:r>
            <a:endParaRPr lang="en-US" dirty="0">
              <a:solidFill>
                <a:prstClr val="black"/>
              </a:solidFill>
              <a:latin typeface="Arial Narrow" panose="020B0606020202030204" pitchFamily="34" charset="0"/>
              <a:cs typeface="Arial" pitchFamily="34" charset="0"/>
            </a:endParaRPr>
          </a:p>
          <a:p>
            <a:endParaRPr lang="en-US" dirty="0"/>
          </a:p>
        </p:txBody>
      </p:sp>
    </p:spTree>
    <p:extLst>
      <p:ext uri="{BB962C8B-B14F-4D97-AF65-F5344CB8AC3E}">
        <p14:creationId xmlns:p14="http://schemas.microsoft.com/office/powerpoint/2010/main" val="106068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ESF #6 Mass Care &amp; Human Services</a:t>
            </a:r>
          </a:p>
        </p:txBody>
      </p:sp>
      <p:sp>
        <p:nvSpPr>
          <p:cNvPr id="3" name="Content Placeholder 2"/>
          <p:cNvSpPr>
            <a:spLocks noGrp="1"/>
          </p:cNvSpPr>
          <p:nvPr>
            <p:ph idx="1"/>
          </p:nvPr>
        </p:nvSpPr>
        <p:spPr>
          <a:xfrm>
            <a:off x="609600" y="1066803"/>
            <a:ext cx="11430000" cy="4800597"/>
          </a:xfrm>
        </p:spPr>
        <p:txBody>
          <a:bodyPr/>
          <a:lstStyle/>
          <a:p>
            <a:r>
              <a:rPr lang="en-US" dirty="0"/>
              <a:t>DHS is State’s Lead Agency For ESF </a:t>
            </a:r>
            <a:r>
              <a:rPr lang="en-US" dirty="0" smtClean="0"/>
              <a:t>6 – Mass Care &amp; Human Services</a:t>
            </a:r>
          </a:p>
          <a:p>
            <a:pPr lvl="1"/>
            <a:r>
              <a:rPr lang="en-US" dirty="0"/>
              <a:t>Sheltering Support</a:t>
            </a:r>
          </a:p>
          <a:p>
            <a:pPr lvl="1"/>
            <a:r>
              <a:rPr lang="en-US" dirty="0" smtClean="0"/>
              <a:t>Mass </a:t>
            </a:r>
            <a:r>
              <a:rPr lang="en-US" dirty="0"/>
              <a:t>Care</a:t>
            </a:r>
          </a:p>
          <a:p>
            <a:pPr lvl="1"/>
            <a:r>
              <a:rPr lang="en-US" dirty="0" smtClean="0"/>
              <a:t>Emergency </a:t>
            </a:r>
            <a:r>
              <a:rPr lang="en-US" dirty="0"/>
              <a:t>Assistance</a:t>
            </a:r>
          </a:p>
          <a:p>
            <a:pPr lvl="1"/>
            <a:r>
              <a:rPr lang="en-US" dirty="0"/>
              <a:t>Disaster Housing</a:t>
            </a:r>
          </a:p>
          <a:p>
            <a:pPr lvl="1"/>
            <a:r>
              <a:rPr lang="en-US" dirty="0"/>
              <a:t>Human Services</a:t>
            </a:r>
          </a:p>
          <a:p>
            <a:pPr lvl="1"/>
            <a:r>
              <a:rPr lang="en-US" dirty="0"/>
              <a:t>Status </a:t>
            </a:r>
            <a:r>
              <a:rPr lang="en-US" dirty="0" smtClean="0"/>
              <a:t>Reporting </a:t>
            </a:r>
            <a:r>
              <a:rPr lang="en-US" dirty="0"/>
              <a:t>of mass care, shelter, human services activities in SOC</a:t>
            </a:r>
          </a:p>
          <a:p>
            <a:endParaRPr lang="en-US" dirty="0"/>
          </a:p>
        </p:txBody>
      </p:sp>
    </p:spTree>
    <p:extLst>
      <p:ext uri="{BB962C8B-B14F-4D97-AF65-F5344CB8AC3E}">
        <p14:creationId xmlns:p14="http://schemas.microsoft.com/office/powerpoint/2010/main" val="2983688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ESF 6 Support Agencies</a:t>
            </a:r>
            <a:endParaRPr lang="en-US" dirty="0"/>
          </a:p>
        </p:txBody>
      </p:sp>
      <p:sp>
        <p:nvSpPr>
          <p:cNvPr id="3" name="Content Placeholder 2"/>
          <p:cNvSpPr>
            <a:spLocks noGrp="1"/>
          </p:cNvSpPr>
          <p:nvPr>
            <p:ph idx="1"/>
          </p:nvPr>
        </p:nvSpPr>
        <p:spPr>
          <a:xfrm>
            <a:off x="609600" y="1254515"/>
            <a:ext cx="4267200" cy="4525963"/>
          </a:xfrm>
        </p:spPr>
        <p:txBody>
          <a:bodyPr/>
          <a:lstStyle/>
          <a:p>
            <a:r>
              <a:rPr lang="en-US" sz="1600" dirty="0"/>
              <a:t>Board of Regents of the University System of Georgia</a:t>
            </a:r>
          </a:p>
          <a:p>
            <a:r>
              <a:rPr lang="en-US" sz="1600" dirty="0"/>
              <a:t>Emergency Preparedness Coalition for Individuals with Disabilities and Older Adults</a:t>
            </a:r>
          </a:p>
          <a:p>
            <a:r>
              <a:rPr lang="en-US" sz="1600" dirty="0"/>
              <a:t>Georgia Department of Administrative Services</a:t>
            </a:r>
          </a:p>
          <a:p>
            <a:r>
              <a:rPr lang="en-US" sz="1600" dirty="0"/>
              <a:t>Georgia Department of Agriculture</a:t>
            </a:r>
          </a:p>
          <a:p>
            <a:r>
              <a:rPr lang="en-US" sz="1600" dirty="0"/>
              <a:t>Georgia Department of Behavioral Health and Development Disabilities</a:t>
            </a:r>
          </a:p>
          <a:p>
            <a:r>
              <a:rPr lang="en-US" sz="1600" dirty="0"/>
              <a:t>Georgia Department of Public Health</a:t>
            </a:r>
          </a:p>
          <a:p>
            <a:r>
              <a:rPr lang="en-US" sz="1600" dirty="0"/>
              <a:t>Georgia Department of Corrections</a:t>
            </a:r>
          </a:p>
          <a:p>
            <a:r>
              <a:rPr lang="en-US" sz="1600" dirty="0"/>
              <a:t>Georgia Department of Defense</a:t>
            </a:r>
          </a:p>
          <a:p>
            <a:r>
              <a:rPr lang="en-US" sz="1600" dirty="0"/>
              <a:t>Georgia Department of Driver Services</a:t>
            </a:r>
          </a:p>
          <a:p>
            <a:r>
              <a:rPr lang="en-US" sz="1600" dirty="0"/>
              <a:t>Georgia Department of Economic </a:t>
            </a:r>
            <a:r>
              <a:rPr lang="en-US" sz="1600" dirty="0">
                <a:solidFill>
                  <a:srgbClr val="000000"/>
                </a:solidFill>
              </a:rPr>
              <a:t>Development</a:t>
            </a:r>
          </a:p>
          <a:p>
            <a:pPr lvl="0"/>
            <a:r>
              <a:rPr lang="en-US" sz="1600" dirty="0">
                <a:solidFill>
                  <a:srgbClr val="000000"/>
                </a:solidFill>
              </a:rPr>
              <a:t>Georgia Department of Education</a:t>
            </a:r>
          </a:p>
          <a:p>
            <a:pPr lvl="0"/>
            <a:r>
              <a:rPr lang="en-US" sz="1600" dirty="0">
                <a:solidFill>
                  <a:srgbClr val="000000"/>
                </a:solidFill>
              </a:rPr>
              <a:t>Georgia Department of Labor</a:t>
            </a:r>
          </a:p>
          <a:p>
            <a:pPr lvl="0"/>
            <a:r>
              <a:rPr lang="en-US" sz="1600" dirty="0">
                <a:solidFill>
                  <a:srgbClr val="000000"/>
                </a:solidFill>
              </a:rPr>
              <a:t>Georgia Department of Natural Resources</a:t>
            </a:r>
          </a:p>
          <a:p>
            <a:endParaRPr lang="en-US" dirty="0"/>
          </a:p>
        </p:txBody>
      </p:sp>
      <p:sp>
        <p:nvSpPr>
          <p:cNvPr id="4" name="Content Placeholder 2"/>
          <p:cNvSpPr txBox="1">
            <a:spLocks/>
          </p:cNvSpPr>
          <p:nvPr/>
        </p:nvSpPr>
        <p:spPr bwMode="auto">
          <a:xfrm>
            <a:off x="6172200" y="1254515"/>
            <a:ext cx="4343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3200">
                <a:solidFill>
                  <a:schemeClr val="tx1"/>
                </a:solidFill>
                <a:latin typeface="+mn-lt"/>
              </a:defRPr>
            </a:lvl5pPr>
            <a:lvl6pPr marL="2514600" indent="-228600" algn="l" rtl="0" fontAlgn="base">
              <a:spcBef>
                <a:spcPct val="20000"/>
              </a:spcBef>
              <a:spcAft>
                <a:spcPct val="0"/>
              </a:spcAft>
              <a:buChar char="»"/>
              <a:defRPr sz="3200">
                <a:solidFill>
                  <a:schemeClr val="tx1"/>
                </a:solidFill>
                <a:latin typeface="+mn-lt"/>
              </a:defRPr>
            </a:lvl6pPr>
            <a:lvl7pPr marL="2971800" indent="-228600" algn="l" rtl="0" fontAlgn="base">
              <a:spcBef>
                <a:spcPct val="20000"/>
              </a:spcBef>
              <a:spcAft>
                <a:spcPct val="0"/>
              </a:spcAft>
              <a:buChar char="»"/>
              <a:defRPr sz="3200">
                <a:solidFill>
                  <a:schemeClr val="tx1"/>
                </a:solidFill>
                <a:latin typeface="+mn-lt"/>
              </a:defRPr>
            </a:lvl7pPr>
            <a:lvl8pPr marL="3429000" indent="-228600" algn="l" rtl="0" fontAlgn="base">
              <a:spcBef>
                <a:spcPct val="20000"/>
              </a:spcBef>
              <a:spcAft>
                <a:spcPct val="0"/>
              </a:spcAft>
              <a:buChar char="»"/>
              <a:defRPr sz="3200">
                <a:solidFill>
                  <a:schemeClr val="tx1"/>
                </a:solidFill>
                <a:latin typeface="+mn-lt"/>
              </a:defRPr>
            </a:lvl8pPr>
            <a:lvl9pPr marL="3886200" indent="-228600" algn="l" rtl="0" fontAlgn="base">
              <a:spcBef>
                <a:spcPct val="20000"/>
              </a:spcBef>
              <a:spcAft>
                <a:spcPct val="0"/>
              </a:spcAft>
              <a:buChar char="»"/>
              <a:defRPr sz="3200">
                <a:solidFill>
                  <a:schemeClr val="tx1"/>
                </a:solidFill>
                <a:latin typeface="+mn-lt"/>
              </a:defRPr>
            </a:lvl9pPr>
          </a:lstStyle>
          <a:p>
            <a:pPr lvl="0"/>
            <a:r>
              <a:rPr lang="en-US" sz="1600" dirty="0">
                <a:solidFill>
                  <a:srgbClr val="000000"/>
                </a:solidFill>
              </a:rPr>
              <a:t>Georgia Department of Public Safety</a:t>
            </a:r>
          </a:p>
          <a:p>
            <a:pPr lvl="0"/>
            <a:r>
              <a:rPr lang="en-US" sz="1600" dirty="0">
                <a:solidFill>
                  <a:srgbClr val="000000"/>
                </a:solidFill>
              </a:rPr>
              <a:t>Georgia Department of Transportation</a:t>
            </a:r>
          </a:p>
          <a:p>
            <a:pPr lvl="0"/>
            <a:r>
              <a:rPr lang="en-US" sz="1600" dirty="0">
                <a:solidFill>
                  <a:srgbClr val="000000"/>
                </a:solidFill>
              </a:rPr>
              <a:t>Georgia Department of Veterans Services</a:t>
            </a:r>
          </a:p>
          <a:p>
            <a:pPr lvl="0"/>
            <a:r>
              <a:rPr lang="en-US" sz="1600" dirty="0">
                <a:solidFill>
                  <a:srgbClr val="000000"/>
                </a:solidFill>
              </a:rPr>
              <a:t>Georgia Building Authority</a:t>
            </a:r>
          </a:p>
          <a:p>
            <a:pPr lvl="0"/>
            <a:r>
              <a:rPr lang="en-US" sz="1600" dirty="0">
                <a:solidFill>
                  <a:srgbClr val="000000"/>
                </a:solidFill>
              </a:rPr>
              <a:t>Georgia Bureau of Investigations</a:t>
            </a:r>
          </a:p>
          <a:p>
            <a:pPr lvl="0"/>
            <a:r>
              <a:rPr lang="en-US" sz="1600" dirty="0">
                <a:solidFill>
                  <a:srgbClr val="000000"/>
                </a:solidFill>
              </a:rPr>
              <a:t>Georgia Emergency Management Agency/Homeland Security</a:t>
            </a:r>
          </a:p>
          <a:p>
            <a:pPr lvl="0"/>
            <a:r>
              <a:rPr lang="en-US" sz="1600" dirty="0">
                <a:solidFill>
                  <a:srgbClr val="000000"/>
                </a:solidFill>
              </a:rPr>
              <a:t>Georgia Forestry Commission</a:t>
            </a:r>
          </a:p>
          <a:p>
            <a:pPr lvl="0"/>
            <a:r>
              <a:rPr lang="en-US" sz="1600" dirty="0">
                <a:solidFill>
                  <a:srgbClr val="000000"/>
                </a:solidFill>
              </a:rPr>
              <a:t>Georgia Governor’s Office of Consumer Affairs</a:t>
            </a:r>
          </a:p>
          <a:p>
            <a:pPr lvl="0"/>
            <a:r>
              <a:rPr lang="en-US" sz="1600" dirty="0">
                <a:solidFill>
                  <a:srgbClr val="000000"/>
                </a:solidFill>
              </a:rPr>
              <a:t>Georgia Disaster Housing Task Force</a:t>
            </a:r>
          </a:p>
          <a:p>
            <a:pPr lvl="0"/>
            <a:r>
              <a:rPr lang="en-US" sz="1600" dirty="0">
                <a:solidFill>
                  <a:srgbClr val="000000"/>
                </a:solidFill>
              </a:rPr>
              <a:t>Georgia Office of Planning and Budget</a:t>
            </a:r>
          </a:p>
          <a:p>
            <a:pPr lvl="0"/>
            <a:r>
              <a:rPr lang="en-US" sz="1600" dirty="0">
                <a:solidFill>
                  <a:srgbClr val="000000"/>
                </a:solidFill>
              </a:rPr>
              <a:t>Georgia Voluntary Organizations Active in Disaster</a:t>
            </a:r>
          </a:p>
          <a:p>
            <a:pPr lvl="0"/>
            <a:r>
              <a:rPr lang="en-US" sz="1600" dirty="0">
                <a:solidFill>
                  <a:srgbClr val="000000"/>
                </a:solidFill>
              </a:rPr>
              <a:t>State Bar of Georgia</a:t>
            </a:r>
          </a:p>
          <a:p>
            <a:pPr lvl="0"/>
            <a:r>
              <a:rPr lang="en-US" sz="1600" dirty="0">
                <a:solidFill>
                  <a:srgbClr val="000000"/>
                </a:solidFill>
              </a:rPr>
              <a:t>Technical College System of Georgia</a:t>
            </a:r>
          </a:p>
          <a:p>
            <a:pPr lvl="0"/>
            <a:r>
              <a:rPr lang="en-US" sz="1600" dirty="0">
                <a:solidFill>
                  <a:srgbClr val="000000"/>
                </a:solidFill>
              </a:rPr>
              <a:t>The Salvation Army</a:t>
            </a:r>
          </a:p>
          <a:p>
            <a:pPr marL="0" indent="0">
              <a:buNone/>
            </a:pPr>
            <a:endParaRPr lang="en-US" kern="0" dirty="0"/>
          </a:p>
        </p:txBody>
      </p:sp>
    </p:spTree>
    <p:extLst>
      <p:ext uri="{BB962C8B-B14F-4D97-AF65-F5344CB8AC3E}">
        <p14:creationId xmlns:p14="http://schemas.microsoft.com/office/powerpoint/2010/main" val="537818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Georgia Emergency Management Agency</a:t>
            </a:r>
          </a:p>
        </p:txBody>
      </p:sp>
      <p:sp>
        <p:nvSpPr>
          <p:cNvPr id="10243" name="Content Placeholder 3"/>
          <p:cNvSpPr>
            <a:spLocks noGrp="1"/>
          </p:cNvSpPr>
          <p:nvPr>
            <p:ph idx="1"/>
          </p:nvPr>
        </p:nvSpPr>
        <p:spPr>
          <a:xfrm>
            <a:off x="609600" y="1295403"/>
            <a:ext cx="10972800" cy="4525963"/>
          </a:xfrm>
        </p:spPr>
        <p:txBody>
          <a:bodyPr/>
          <a:lstStyle/>
          <a:p>
            <a:r>
              <a:rPr lang="en-US" dirty="0"/>
              <a:t>GEMA Provides Overarching </a:t>
            </a:r>
            <a:r>
              <a:rPr lang="en-US" dirty="0" smtClean="0"/>
              <a:t>Coordination</a:t>
            </a:r>
            <a:endParaRPr lang="en-US" dirty="0"/>
          </a:p>
          <a:p>
            <a:pPr lvl="1"/>
            <a:r>
              <a:rPr lang="en-US" dirty="0" smtClean="0"/>
              <a:t>WebEOC</a:t>
            </a:r>
          </a:p>
          <a:p>
            <a:pPr lvl="2"/>
            <a:r>
              <a:rPr lang="en-US" dirty="0" smtClean="0"/>
              <a:t>Documents and tracks event activities</a:t>
            </a:r>
          </a:p>
          <a:p>
            <a:pPr lvl="2"/>
            <a:r>
              <a:rPr lang="en-US" dirty="0" smtClean="0"/>
              <a:t>Gathers information for daily Situation Reports (SitReps)</a:t>
            </a:r>
          </a:p>
          <a:p>
            <a:pPr lvl="2"/>
            <a:r>
              <a:rPr lang="en-US" dirty="0" smtClean="0"/>
              <a:t>Generates Incident Action Plans (IAPs)</a:t>
            </a:r>
          </a:p>
          <a:p>
            <a:pPr lvl="2"/>
            <a:r>
              <a:rPr lang="en-US" dirty="0" smtClean="0"/>
              <a:t>Routes and tracks Requests for Assistance</a:t>
            </a:r>
            <a:endParaRPr lang="en-US" dirty="0"/>
          </a:p>
          <a:p>
            <a:pPr lvl="1"/>
            <a:r>
              <a:rPr lang="en-US" dirty="0" smtClean="0"/>
              <a:t>State </a:t>
            </a:r>
            <a:r>
              <a:rPr lang="en-US" dirty="0"/>
              <a:t>Operations Center (SOC</a:t>
            </a:r>
            <a:r>
              <a:rPr lang="en-US" dirty="0" smtClean="0"/>
              <a:t>)</a:t>
            </a:r>
          </a:p>
          <a:p>
            <a:pPr lvl="2"/>
            <a:r>
              <a:rPr lang="en-US" dirty="0" smtClean="0"/>
              <a:t>Activation notification to ESF Coordinators</a:t>
            </a:r>
          </a:p>
          <a:p>
            <a:pPr lvl="2"/>
            <a:r>
              <a:rPr lang="en-US" dirty="0" smtClean="0"/>
              <a:t>ESFs provide SOC staffing as required (normally 12 hr. shifts)</a:t>
            </a:r>
          </a:p>
          <a:p>
            <a:pPr lvl="2"/>
            <a:endParaRPr lang="en-US" dirty="0"/>
          </a:p>
        </p:txBody>
      </p:sp>
    </p:spTree>
    <p:extLst>
      <p:ext uri="{BB962C8B-B14F-4D97-AF65-F5344CB8AC3E}">
        <p14:creationId xmlns:p14="http://schemas.microsoft.com/office/powerpoint/2010/main" val="97500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43">
                                            <p:txEl>
                                              <p:pRg st="1" end="1"/>
                                            </p:txEl>
                                          </p:spTgt>
                                        </p:tgtEl>
                                        <p:attrNameLst>
                                          <p:attrName>ppt_c</p:attrName>
                                        </p:attrNameLst>
                                      </p:cBhvr>
                                      <p:to>
                                        <a:schemeClr val="hlink"/>
                                      </p:to>
                                    </p:animClr>
                                  </p:subTnLst>
                                </p:cTn>
                              </p:par>
                              <p:par>
                                <p:cTn id="7" presetID="1" presetClass="entr" presetSubtype="0" fill="hold"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43">
                                            <p:txEl>
                                              <p:pRg st="2" end="2"/>
                                            </p:txEl>
                                          </p:spTgt>
                                        </p:tgtEl>
                                        <p:attrNameLst>
                                          <p:attrName>ppt_c</p:attrName>
                                        </p:attrNameLst>
                                      </p:cBhvr>
                                      <p:to>
                                        <a:schemeClr val="hlink"/>
                                      </p:to>
                                    </p:animClr>
                                  </p:subTnLst>
                                </p:cTn>
                              </p:par>
                              <p:par>
                                <p:cTn id="9" presetID="1" presetClass="entr" presetSubtype="0" fill="hold" nodeType="with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43">
                                            <p:txEl>
                                              <p:pRg st="3" end="3"/>
                                            </p:txEl>
                                          </p:spTgt>
                                        </p:tgtEl>
                                        <p:attrNameLst>
                                          <p:attrName>ppt_c</p:attrName>
                                        </p:attrNameLst>
                                      </p:cBhvr>
                                      <p:to>
                                        <a:schemeClr val="hlink"/>
                                      </p:to>
                                    </p:animClr>
                                  </p:subTnLst>
                                </p:cTn>
                              </p:par>
                              <p:par>
                                <p:cTn id="11" presetID="1" presetClass="entr" presetSubtype="0" fill="hold" nodeType="with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43">
                                            <p:txEl>
                                              <p:pRg st="4" end="4"/>
                                            </p:txEl>
                                          </p:spTgt>
                                        </p:tgtEl>
                                        <p:attrNameLst>
                                          <p:attrName>ppt_c</p:attrName>
                                        </p:attrNameLst>
                                      </p:cBhvr>
                                      <p:to>
                                        <a:schemeClr val="hlink"/>
                                      </p:to>
                                    </p:animClr>
                                  </p:subTnLst>
                                </p:cTn>
                              </p:par>
                              <p:par>
                                <p:cTn id="13" presetID="1" presetClass="entr" presetSubtype="0" fill="hold" nodeType="withEffect">
                                  <p:stCondLst>
                                    <p:cond delay="0"/>
                                  </p:stCondLst>
                                  <p:childTnLst>
                                    <p:set>
                                      <p:cBhvr>
                                        <p:cTn id="14" dur="1" fill="hold">
                                          <p:stCondLst>
                                            <p:cond delay="0"/>
                                          </p:stCondLst>
                                        </p:cTn>
                                        <p:tgtEl>
                                          <p:spTgt spid="1024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0243">
                                            <p:txEl>
                                              <p:pRg st="5" end="5"/>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2533</TotalTime>
  <Words>879</Words>
  <Application>Microsoft Office PowerPoint</Application>
  <PresentationFormat>Widescreen</PresentationFormat>
  <Paragraphs>159</Paragraphs>
  <Slides>16</Slides>
  <Notes>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16</vt:i4>
      </vt:variant>
    </vt:vector>
  </HeadingPairs>
  <TitlesOfParts>
    <vt:vector size="26" baseType="lpstr">
      <vt:lpstr>Arial</vt:lpstr>
      <vt:lpstr>Arial Narrow</vt:lpstr>
      <vt:lpstr>Calibri</vt:lpstr>
      <vt:lpstr>Monotype Sorts</vt:lpstr>
      <vt:lpstr>Times New Roman</vt:lpstr>
      <vt:lpstr>Default Design</vt:lpstr>
      <vt:lpstr>Custom Design</vt:lpstr>
      <vt:lpstr>1_Custom Design</vt:lpstr>
      <vt:lpstr>2_Custom Design</vt:lpstr>
      <vt:lpstr>3_Custom Design</vt:lpstr>
      <vt:lpstr>PowerPoint Presentation</vt:lpstr>
      <vt:lpstr>Agenda</vt:lpstr>
      <vt:lpstr>What is Emergency Management?</vt:lpstr>
      <vt:lpstr>4 Phases of Emergency Management</vt:lpstr>
      <vt:lpstr>State Authority</vt:lpstr>
      <vt:lpstr>Emergency Support Functions (ESFs)</vt:lpstr>
      <vt:lpstr>ESF #6 Mass Care &amp; Human Services</vt:lpstr>
      <vt:lpstr>ESF 6 Support Agencies</vt:lpstr>
      <vt:lpstr>Georgia Emergency Management Agency</vt:lpstr>
      <vt:lpstr>GEMA SOC Activation Levels</vt:lpstr>
      <vt:lpstr>DHS Emergency Management Staffing</vt:lpstr>
      <vt:lpstr>Response Escalation</vt:lpstr>
      <vt:lpstr>Requests for Assistance</vt:lpstr>
      <vt:lpstr>Recent DHS / ESF 6 Activity</vt:lpstr>
      <vt:lpstr>Recent DHS / ESF 6 Activity</vt:lpstr>
      <vt:lpstr>PowerPoint Presentation</vt:lpstr>
    </vt:vector>
  </TitlesOfParts>
  <Company>DCH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lkuczmarski</dc:creator>
  <cp:lastModifiedBy>Stefanie R. Reese</cp:lastModifiedBy>
  <cp:revision>213</cp:revision>
  <cp:lastPrinted>2015-10-20T18:43:09Z</cp:lastPrinted>
  <dcterms:created xsi:type="dcterms:W3CDTF">2006-10-19T21:28:07Z</dcterms:created>
  <dcterms:modified xsi:type="dcterms:W3CDTF">2015-10-20T18:47:52Z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GUID">
    <vt:lpwstr>e184c194-d952-4ca7-bb27-ea714642d1cd</vt:lpwstr>
  </property>
  <property fmtid="{D5CDD505-2E9C-101B-9397-08002B2CF9AE}" pid="3" name="MODFILEGUID">
    <vt:lpwstr>914ae773-9409-461c-a60e-9ecf64c68255</vt:lpwstr>
  </property>
  <property fmtid="{D5CDD505-2E9C-101B-9397-08002B2CF9AE}" pid="4" name="FILEOWNER">
    <vt:lpwstr>lkuczmarski</vt:lpwstr>
  </property>
  <property fmtid="{D5CDD505-2E9C-101B-9397-08002B2CF9AE}" pid="5" name="MODFILEOWNER">
    <vt:lpwstr>A68034</vt:lpwstr>
  </property>
  <property fmtid="{D5CDD505-2E9C-101B-9397-08002B2CF9AE}" pid="6" name="IPPCLASS">
    <vt:i4>1</vt:i4>
  </property>
  <property fmtid="{D5CDD505-2E9C-101B-9397-08002B2CF9AE}" pid="7" name="MODIPPCLASS">
    <vt:i4>1</vt:i4>
  </property>
  <property fmtid="{D5CDD505-2E9C-101B-9397-08002B2CF9AE}" pid="8" name="MACHINEID">
    <vt:lpwstr>A68034-0811</vt:lpwstr>
  </property>
  <property fmtid="{D5CDD505-2E9C-101B-9397-08002B2CF9AE}" pid="9" name="MODMACHINEID">
    <vt:lpwstr>A68034-0811</vt:lpwstr>
  </property>
  <property fmtid="{D5CDD505-2E9C-101B-9397-08002B2CF9AE}" pid="10" name="CURRENTCLASS">
    <vt:lpwstr>Classified - Internal use</vt:lpwstr>
  </property>
</Properties>
</file>