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</p:sldMasterIdLst>
  <p:notesMasterIdLst>
    <p:notesMasterId r:id="rId15"/>
  </p:notesMasterIdLst>
  <p:sldIdLst>
    <p:sldId id="256" r:id="rId3"/>
    <p:sldId id="257" r:id="rId4"/>
    <p:sldId id="271" r:id="rId5"/>
    <p:sldId id="258" r:id="rId6"/>
    <p:sldId id="261" r:id="rId7"/>
    <p:sldId id="262" r:id="rId8"/>
    <p:sldId id="266" r:id="rId9"/>
    <p:sldId id="263" r:id="rId10"/>
    <p:sldId id="264" r:id="rId11"/>
    <p:sldId id="270" r:id="rId12"/>
    <p:sldId id="268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737" autoAdjust="0"/>
  </p:normalViewPr>
  <p:slideViewPr>
    <p:cSldViewPr snapToGrid="0" snapToObjects="1">
      <p:cViewPr varScale="1">
        <p:scale>
          <a:sx n="95" d="100"/>
          <a:sy n="95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52ED9-6500-4441-ADFD-95DFEF344E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234BB-295E-4C12-A210-FC3B861DDAB2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2400" b="1" dirty="0" smtClean="0"/>
            <a:t>BASE CAMP</a:t>
          </a:r>
        </a:p>
        <a:p>
          <a:r>
            <a:rPr lang="en-US" sz="2800" dirty="0" smtClean="0"/>
            <a:t>What do I get?</a:t>
          </a:r>
          <a:endParaRPr lang="en-US" sz="2800" dirty="0"/>
        </a:p>
      </dgm:t>
    </dgm:pt>
    <dgm:pt modelId="{AF021199-7F93-4520-A897-FEAE12EFA74E}" type="parTrans" cxnId="{AB77CFAF-25A2-448A-B7B5-2F5D6750C676}">
      <dgm:prSet/>
      <dgm:spPr/>
      <dgm:t>
        <a:bodyPr/>
        <a:lstStyle/>
        <a:p>
          <a:endParaRPr lang="en-US"/>
        </a:p>
      </dgm:t>
    </dgm:pt>
    <dgm:pt modelId="{769CA98B-84FD-406B-A6CE-A08B4DF58B34}" type="sibTrans" cxnId="{AB77CFAF-25A2-448A-B7B5-2F5D6750C676}">
      <dgm:prSet/>
      <dgm:spPr/>
      <dgm:t>
        <a:bodyPr/>
        <a:lstStyle/>
        <a:p>
          <a:endParaRPr lang="en-US"/>
        </a:p>
      </dgm:t>
    </dgm:pt>
    <dgm:pt modelId="{ECD9291F-FC3D-4B5A-BBDD-3F23EA5C920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CAMP 1</a:t>
          </a:r>
        </a:p>
        <a:p>
          <a:r>
            <a:rPr lang="en-US" sz="2800" dirty="0" smtClean="0"/>
            <a:t>What do I give?</a:t>
          </a:r>
          <a:endParaRPr lang="en-US" sz="2800" dirty="0"/>
        </a:p>
      </dgm:t>
    </dgm:pt>
    <dgm:pt modelId="{B3814FCB-B517-4160-A68E-00210B20F101}" type="parTrans" cxnId="{476B3732-5E91-447D-AC80-CE6310BFD4A3}">
      <dgm:prSet/>
      <dgm:spPr/>
      <dgm:t>
        <a:bodyPr/>
        <a:lstStyle/>
        <a:p>
          <a:endParaRPr lang="en-US"/>
        </a:p>
      </dgm:t>
    </dgm:pt>
    <dgm:pt modelId="{7BF2F469-5B36-412B-8594-7BAA369B5625}" type="sibTrans" cxnId="{476B3732-5E91-447D-AC80-CE6310BFD4A3}">
      <dgm:prSet/>
      <dgm:spPr/>
      <dgm:t>
        <a:bodyPr/>
        <a:lstStyle/>
        <a:p>
          <a:endParaRPr lang="en-US"/>
        </a:p>
      </dgm:t>
    </dgm:pt>
    <dgm:pt modelId="{EF6CC891-EA73-4A9F-87DA-41E99F96E24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800" b="1" dirty="0" smtClean="0"/>
            <a:t>CAMP 2</a:t>
          </a:r>
        </a:p>
        <a:p>
          <a:r>
            <a:rPr lang="en-US" sz="2800" dirty="0" smtClean="0"/>
            <a:t>Do I belong here?</a:t>
          </a:r>
          <a:endParaRPr lang="en-US" sz="2800" dirty="0"/>
        </a:p>
      </dgm:t>
    </dgm:pt>
    <dgm:pt modelId="{1E494BBC-462C-48B2-AB79-C20DA628FF03}" type="parTrans" cxnId="{A25B35BE-C98A-4C97-AA0E-F273FC6D1952}">
      <dgm:prSet/>
      <dgm:spPr/>
      <dgm:t>
        <a:bodyPr/>
        <a:lstStyle/>
        <a:p>
          <a:endParaRPr lang="en-US"/>
        </a:p>
      </dgm:t>
    </dgm:pt>
    <dgm:pt modelId="{60A4B35A-0B39-4BB8-B124-D5076E8394E0}" type="sibTrans" cxnId="{A25B35BE-C98A-4C97-AA0E-F273FC6D1952}">
      <dgm:prSet/>
      <dgm:spPr/>
      <dgm:t>
        <a:bodyPr/>
        <a:lstStyle/>
        <a:p>
          <a:endParaRPr lang="en-US"/>
        </a:p>
      </dgm:t>
    </dgm:pt>
    <dgm:pt modelId="{344F1DBE-4F49-442B-951A-737D5D5F93A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smtClean="0"/>
            <a:t>CAMP 3</a:t>
          </a:r>
        </a:p>
        <a:p>
          <a:r>
            <a:rPr lang="en-US" sz="2800" dirty="0" smtClean="0"/>
            <a:t>How can we all grow?</a:t>
          </a:r>
          <a:endParaRPr lang="en-US" sz="2800" dirty="0"/>
        </a:p>
      </dgm:t>
    </dgm:pt>
    <dgm:pt modelId="{9EA0038D-120C-41AD-90E4-9CD3096602DB}" type="parTrans" cxnId="{0B38DCF5-AEC5-4A04-9A29-49CED517D003}">
      <dgm:prSet/>
      <dgm:spPr/>
      <dgm:t>
        <a:bodyPr/>
        <a:lstStyle/>
        <a:p>
          <a:endParaRPr lang="en-US"/>
        </a:p>
      </dgm:t>
    </dgm:pt>
    <dgm:pt modelId="{1CD8E490-ED34-47C0-B9A7-0B8466ABD740}" type="sibTrans" cxnId="{0B38DCF5-AEC5-4A04-9A29-49CED517D003}">
      <dgm:prSet/>
      <dgm:spPr/>
      <dgm:t>
        <a:bodyPr/>
        <a:lstStyle/>
        <a:p>
          <a:endParaRPr lang="en-US"/>
        </a:p>
      </dgm:t>
    </dgm:pt>
    <dgm:pt modelId="{0FCB2696-6C53-4F7D-B186-5EE783208C69}" type="pres">
      <dgm:prSet presAssocID="{55B52ED9-6500-4441-ADFD-95DFEF344E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1AA49-DF34-40E2-A939-FC937C1CA107}" type="pres">
      <dgm:prSet presAssocID="{29A234BB-295E-4C12-A210-FC3B861DDA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83345-F26B-4175-977F-2F04F7FFD2EA}" type="pres">
      <dgm:prSet presAssocID="{769CA98B-84FD-406B-A6CE-A08B4DF58B34}" presName="sibTrans" presStyleCnt="0"/>
      <dgm:spPr/>
    </dgm:pt>
    <dgm:pt modelId="{C7E2432B-2B85-4D26-85E2-126E2BB7F6AB}" type="pres">
      <dgm:prSet presAssocID="{ECD9291F-FC3D-4B5A-BBDD-3F23EA5C92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6671A-FEE6-4684-802D-CFBCB174AAA5}" type="pres">
      <dgm:prSet presAssocID="{7BF2F469-5B36-412B-8594-7BAA369B5625}" presName="sibTrans" presStyleCnt="0"/>
      <dgm:spPr/>
    </dgm:pt>
    <dgm:pt modelId="{CEB1F954-6E90-4BDE-95F9-E8E62AF5269D}" type="pres">
      <dgm:prSet presAssocID="{EF6CC891-EA73-4A9F-87DA-41E99F96E2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8FAE3-DCCE-4FB0-803F-DC3EA5097562}" type="pres">
      <dgm:prSet presAssocID="{60A4B35A-0B39-4BB8-B124-D5076E8394E0}" presName="sibTrans" presStyleCnt="0"/>
      <dgm:spPr/>
    </dgm:pt>
    <dgm:pt modelId="{7904FF30-12ED-4F3E-9D69-7F0A2DF0832A}" type="pres">
      <dgm:prSet presAssocID="{344F1DBE-4F49-442B-951A-737D5D5F93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AD7F6-171C-4DBB-94F1-1621D69EC1D9}" type="presOf" srcId="{EF6CC891-EA73-4A9F-87DA-41E99F96E24E}" destId="{CEB1F954-6E90-4BDE-95F9-E8E62AF5269D}" srcOrd="0" destOrd="0" presId="urn:microsoft.com/office/officeart/2005/8/layout/default"/>
    <dgm:cxn modelId="{8BC0AF3A-1F60-4C72-9C20-852F6158A30A}" type="presOf" srcId="{29A234BB-295E-4C12-A210-FC3B861DDAB2}" destId="{20A1AA49-DF34-40E2-A939-FC937C1CA107}" srcOrd="0" destOrd="0" presId="urn:microsoft.com/office/officeart/2005/8/layout/default"/>
    <dgm:cxn modelId="{0B38DCF5-AEC5-4A04-9A29-49CED517D003}" srcId="{55B52ED9-6500-4441-ADFD-95DFEF344E15}" destId="{344F1DBE-4F49-442B-951A-737D5D5F93A5}" srcOrd="3" destOrd="0" parTransId="{9EA0038D-120C-41AD-90E4-9CD3096602DB}" sibTransId="{1CD8E490-ED34-47C0-B9A7-0B8466ABD740}"/>
    <dgm:cxn modelId="{476B3732-5E91-447D-AC80-CE6310BFD4A3}" srcId="{55B52ED9-6500-4441-ADFD-95DFEF344E15}" destId="{ECD9291F-FC3D-4B5A-BBDD-3F23EA5C9201}" srcOrd="1" destOrd="0" parTransId="{B3814FCB-B517-4160-A68E-00210B20F101}" sibTransId="{7BF2F469-5B36-412B-8594-7BAA369B5625}"/>
    <dgm:cxn modelId="{A25B35BE-C98A-4C97-AA0E-F273FC6D1952}" srcId="{55B52ED9-6500-4441-ADFD-95DFEF344E15}" destId="{EF6CC891-EA73-4A9F-87DA-41E99F96E24E}" srcOrd="2" destOrd="0" parTransId="{1E494BBC-462C-48B2-AB79-C20DA628FF03}" sibTransId="{60A4B35A-0B39-4BB8-B124-D5076E8394E0}"/>
    <dgm:cxn modelId="{2DE3FB7E-354A-4698-AAD3-F5C83C3907A6}" type="presOf" srcId="{55B52ED9-6500-4441-ADFD-95DFEF344E15}" destId="{0FCB2696-6C53-4F7D-B186-5EE783208C69}" srcOrd="0" destOrd="0" presId="urn:microsoft.com/office/officeart/2005/8/layout/default"/>
    <dgm:cxn modelId="{80356C2B-47AC-4C64-BDCE-3DFC6ED00E9C}" type="presOf" srcId="{344F1DBE-4F49-442B-951A-737D5D5F93A5}" destId="{7904FF30-12ED-4F3E-9D69-7F0A2DF0832A}" srcOrd="0" destOrd="0" presId="urn:microsoft.com/office/officeart/2005/8/layout/default"/>
    <dgm:cxn modelId="{B4E1004F-8147-4B02-B7B4-444C9486094D}" type="presOf" srcId="{ECD9291F-FC3D-4B5A-BBDD-3F23EA5C9201}" destId="{C7E2432B-2B85-4D26-85E2-126E2BB7F6AB}" srcOrd="0" destOrd="0" presId="urn:microsoft.com/office/officeart/2005/8/layout/default"/>
    <dgm:cxn modelId="{AB77CFAF-25A2-448A-B7B5-2F5D6750C676}" srcId="{55B52ED9-6500-4441-ADFD-95DFEF344E15}" destId="{29A234BB-295E-4C12-A210-FC3B861DDAB2}" srcOrd="0" destOrd="0" parTransId="{AF021199-7F93-4520-A897-FEAE12EFA74E}" sibTransId="{769CA98B-84FD-406B-A6CE-A08B4DF58B34}"/>
    <dgm:cxn modelId="{17628F04-C8B4-4525-A632-382EFDFD5F9C}" type="presParOf" srcId="{0FCB2696-6C53-4F7D-B186-5EE783208C69}" destId="{20A1AA49-DF34-40E2-A939-FC937C1CA107}" srcOrd="0" destOrd="0" presId="urn:microsoft.com/office/officeart/2005/8/layout/default"/>
    <dgm:cxn modelId="{B7181CFB-2713-47A4-864C-34C126C1D26E}" type="presParOf" srcId="{0FCB2696-6C53-4F7D-B186-5EE783208C69}" destId="{64283345-F26B-4175-977F-2F04F7FFD2EA}" srcOrd="1" destOrd="0" presId="urn:microsoft.com/office/officeart/2005/8/layout/default"/>
    <dgm:cxn modelId="{43CCA98A-F947-4738-A3ED-2CF8126B72AD}" type="presParOf" srcId="{0FCB2696-6C53-4F7D-B186-5EE783208C69}" destId="{C7E2432B-2B85-4D26-85E2-126E2BB7F6AB}" srcOrd="2" destOrd="0" presId="urn:microsoft.com/office/officeart/2005/8/layout/default"/>
    <dgm:cxn modelId="{B76C0CA0-4AA9-4DA0-AA01-9F924201C15D}" type="presParOf" srcId="{0FCB2696-6C53-4F7D-B186-5EE783208C69}" destId="{DA16671A-FEE6-4684-802D-CFBCB174AAA5}" srcOrd="3" destOrd="0" presId="urn:microsoft.com/office/officeart/2005/8/layout/default"/>
    <dgm:cxn modelId="{504D5B77-EBF0-4923-930A-A52446F576BA}" type="presParOf" srcId="{0FCB2696-6C53-4F7D-B186-5EE783208C69}" destId="{CEB1F954-6E90-4BDE-95F9-E8E62AF5269D}" srcOrd="4" destOrd="0" presId="urn:microsoft.com/office/officeart/2005/8/layout/default"/>
    <dgm:cxn modelId="{DACDA99D-5B54-4A53-88B9-92D335470694}" type="presParOf" srcId="{0FCB2696-6C53-4F7D-B186-5EE783208C69}" destId="{2E28FAE3-DCCE-4FB0-803F-DC3EA5097562}" srcOrd="5" destOrd="0" presId="urn:microsoft.com/office/officeart/2005/8/layout/default"/>
    <dgm:cxn modelId="{6E683839-C5D8-404E-87CC-D2D54C468231}" type="presParOf" srcId="{0FCB2696-6C53-4F7D-B186-5EE783208C69}" destId="{7904FF30-12ED-4F3E-9D69-7F0A2DF083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1AA49-DF34-40E2-A939-FC937C1CA10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BASE CAMP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do I get?</a:t>
          </a:r>
          <a:endParaRPr lang="en-US" sz="2800" kern="1200" dirty="0"/>
        </a:p>
      </dsp:txBody>
      <dsp:txXfrm>
        <a:off x="744" y="145603"/>
        <a:ext cx="2902148" cy="1741289"/>
      </dsp:txXfrm>
    </dsp:sp>
    <dsp:sp modelId="{C7E2432B-2B85-4D26-85E2-126E2BB7F6A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CAMP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 do I give?</a:t>
          </a:r>
          <a:endParaRPr lang="en-US" sz="2800" kern="1200" dirty="0"/>
        </a:p>
      </dsp:txBody>
      <dsp:txXfrm>
        <a:off x="3193107" y="145603"/>
        <a:ext cx="2902148" cy="1741289"/>
      </dsp:txXfrm>
    </dsp:sp>
    <dsp:sp modelId="{CEB1F954-6E90-4BDE-95F9-E8E62AF5269D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CAMP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 I belong here?</a:t>
          </a:r>
          <a:endParaRPr lang="en-US" sz="2800" kern="1200" dirty="0"/>
        </a:p>
      </dsp:txBody>
      <dsp:txXfrm>
        <a:off x="744" y="2177107"/>
        <a:ext cx="2902148" cy="1741289"/>
      </dsp:txXfrm>
    </dsp:sp>
    <dsp:sp modelId="{7904FF30-12ED-4F3E-9D69-7F0A2DF0832A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CAMP 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can we all grow?</a:t>
          </a:r>
          <a:endParaRPr lang="en-US" sz="28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07281-9823-4C02-B657-9607CFC9B216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33F1D9-CF52-4F3F-9512-E8D69DEB76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pPr marL="0" lvl="2" defTabSz="931774">
              <a:defRPr/>
            </a:pPr>
            <a:r>
              <a:rPr lang="en-US" dirty="0" smtClean="0"/>
              <a:t>Banking, Restaurants, Hotels, Factories, Departments </a:t>
            </a:r>
          </a:p>
          <a:p>
            <a:pPr marL="0" lvl="2" defTabSz="931774">
              <a:defRPr/>
            </a:pPr>
            <a:r>
              <a:rPr lang="en-US" dirty="0" smtClean="0"/>
              <a:t>Hire</a:t>
            </a:r>
            <a:r>
              <a:rPr lang="en-US" baseline="0" dirty="0" smtClean="0"/>
              <a:t> for Talent, rather than Knowledge and Experience</a:t>
            </a:r>
            <a:endParaRPr lang="en-US" dirty="0" smtClean="0"/>
          </a:p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1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9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r>
              <a:rPr lang="en-US" sz="8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Focus</a:t>
            </a:r>
            <a:r>
              <a:rPr lang="en-US" sz="800" b="1" u="sng" baseline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on the Base Camp first</a:t>
            </a:r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5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1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630" y="4548135"/>
            <a:ext cx="6942243" cy="4903205"/>
          </a:xfrm>
        </p:spPr>
        <p:txBody>
          <a:bodyPr/>
          <a:lstStyle/>
          <a:p>
            <a:endParaRPr lang="en-US" sz="8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60190" y="8976837"/>
            <a:ext cx="3105997" cy="474504"/>
          </a:xfrm>
        </p:spPr>
        <p:txBody>
          <a:bodyPr/>
          <a:lstStyle/>
          <a:p>
            <a:fld id="{1CEDF059-4E6C-472A-BEE8-4DACD93128B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8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64" y="4717123"/>
            <a:ext cx="643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164" y="5241490"/>
            <a:ext cx="643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Renorta R. Heard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64" y="5606852"/>
            <a:ext cx="643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ok Antiqua"/>
                <a:cs typeface="Book Antiqua"/>
              </a:rPr>
              <a:t>Deputy Commissioner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64" y="6214244"/>
            <a:ext cx="6431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/>
                <a:cs typeface="Book Antiqua"/>
              </a:rPr>
              <a:t>Stronger Families for a Stronger Georgia</a:t>
            </a:r>
            <a:endParaRPr lang="en-US" sz="14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2703" y="6247373"/>
            <a:ext cx="127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Book Antiqua"/>
                <a:cs typeface="Book Antiqua"/>
              </a:rPr>
              <a:t>02/17/2016</a:t>
            </a:r>
            <a:endParaRPr lang="en-US" sz="1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3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820" y="6578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966666"/>
            <a:ext cx="789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Survey Method?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0785449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99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3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820" y="6578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ook Antiqua"/>
                <a:cs typeface="Book Antiqua"/>
              </a:rPr>
              <a:t>Employee Engagement Survey</a:t>
            </a:r>
            <a:endParaRPr lang="en-US" sz="2400" b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966666"/>
            <a:ext cx="7897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DHS Survey Initiation?</a:t>
            </a:r>
          </a:p>
          <a:p>
            <a:endParaRPr lang="en-US" sz="2800" b="1" i="1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Survey was released on Friday, February 12, 2016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12 Gallup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  7 Management Relations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Completion deadline is Monday, February 26, 2016</a:t>
            </a:r>
            <a:endParaRPr lang="en-US" sz="2000" dirty="0">
              <a:solidFill>
                <a:srgbClr val="0070C0"/>
              </a:solidFill>
              <a:latin typeface="Book Antiqua"/>
              <a:cs typeface="Book Antiqua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94" y="4237760"/>
            <a:ext cx="23812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3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820" y="6578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ook Antiqua"/>
                <a:cs typeface="Book Antiqua"/>
              </a:rPr>
              <a:t>Employee Engagement Survey</a:t>
            </a:r>
            <a:endParaRPr lang="en-US" sz="2400" b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1614377"/>
            <a:ext cx="6096000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631"/>
            <a:ext cx="912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Book Antiqua" panose="02040602050305030304" pitchFamily="18" charset="0"/>
              </a:rPr>
              <a:t>Vision, Mission and Core Values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9423"/>
            <a:ext cx="9128506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Book Antiqua" panose="02040602050305030304" pitchFamily="18" charset="0"/>
              </a:rPr>
              <a:t>Vision</a:t>
            </a:r>
            <a:r>
              <a:rPr lang="en-US" sz="2000" b="1" dirty="0">
                <a:solidFill>
                  <a:srgbClr val="35BDB2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	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Stronger Families for a Stronger </a:t>
            </a: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Georgia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Book Antiqua" panose="02040602050305030304" pitchFamily="18" charset="0"/>
              </a:rPr>
              <a:t>Mission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latin typeface="Book Antiqua" panose="02040602050305030304" pitchFamily="18" charset="0"/>
              </a:rPr>
              <a:t>	</a:t>
            </a:r>
            <a:r>
              <a:rPr lang="en-US" dirty="0">
                <a:latin typeface="Book Antiqua" panose="02040602050305030304" pitchFamily="18" charset="0"/>
              </a:rPr>
              <a:t>Strengthen Georgia by providing Individuals and Families access to services </a:t>
            </a:r>
            <a:r>
              <a:rPr lang="en-US" dirty="0" smtClean="0">
                <a:latin typeface="Book Antiqua" panose="02040602050305030304" pitchFamily="18" charset="0"/>
              </a:rPr>
              <a:t>that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</a:rPr>
              <a:t>       </a:t>
            </a:r>
            <a:r>
              <a:rPr lang="en-US" dirty="0">
                <a:latin typeface="Book Antiqua" panose="02040602050305030304" pitchFamily="18" charset="0"/>
              </a:rPr>
              <a:t>promote self-sufficiency, independence, and protect Georgia's </a:t>
            </a:r>
            <a:r>
              <a:rPr lang="en-US" dirty="0" smtClean="0">
                <a:latin typeface="Book Antiqua" panose="02040602050305030304" pitchFamily="18" charset="0"/>
              </a:rPr>
              <a:t>vulnerable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</a:rPr>
              <a:t>       </a:t>
            </a:r>
            <a:r>
              <a:rPr lang="en-US" dirty="0">
                <a:latin typeface="Book Antiqua" panose="02040602050305030304" pitchFamily="18" charset="0"/>
              </a:rPr>
              <a:t>children and </a:t>
            </a:r>
            <a:r>
              <a:rPr lang="en-US" dirty="0" smtClean="0">
                <a:latin typeface="Book Antiqua" panose="02040602050305030304" pitchFamily="18" charset="0"/>
              </a:rPr>
              <a:t>adults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1" dirty="0"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Book Antiqua" panose="02040602050305030304" pitchFamily="18" charset="0"/>
              </a:rPr>
              <a:t>Core Values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</a:rPr>
              <a:t>Provide access to resources that offer support and empower Georgians and their </a:t>
            </a:r>
            <a:r>
              <a:rPr lang="en-US" dirty="0" smtClean="0">
                <a:latin typeface="Book Antiqua" panose="02040602050305030304" pitchFamily="18" charset="0"/>
              </a:rPr>
              <a:t>families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</a:rPr>
              <a:t>Deliver services professionally and treat all clients with dignity and </a:t>
            </a:r>
            <a:r>
              <a:rPr lang="en-US" dirty="0" smtClean="0">
                <a:latin typeface="Book Antiqua" panose="02040602050305030304" pitchFamily="18" charset="0"/>
              </a:rPr>
              <a:t>respect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</a:rPr>
              <a:t>Manage business operations effectively and efficiently by aligning resources across the </a:t>
            </a:r>
            <a:r>
              <a:rPr lang="en-US" dirty="0" smtClean="0">
                <a:latin typeface="Book Antiqua" panose="02040602050305030304" pitchFamily="18" charset="0"/>
              </a:rPr>
              <a:t>agency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</a:rPr>
              <a:t>Promote accountability, transparency and quality in all services we deliver and programs we </a:t>
            </a:r>
            <a:r>
              <a:rPr lang="en-US" dirty="0" smtClean="0">
                <a:latin typeface="Book Antiqua" panose="02040602050305030304" pitchFamily="18" charset="0"/>
              </a:rPr>
              <a:t>administer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Book Antiqua" panose="02040602050305030304" pitchFamily="18" charset="0"/>
              </a:rPr>
              <a:t>Develop our employees at all levels of the </a:t>
            </a:r>
            <a:r>
              <a:rPr lang="en-US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agency</a:t>
            </a:r>
            <a:endParaRPr lang="en-US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ook Antiqua"/>
                <a:cs typeface="Book Antiqua"/>
              </a:rPr>
              <a:t>Employee Engagement Survey</a:t>
            </a:r>
            <a:endParaRPr lang="en-US" sz="2400" b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311" y="1174052"/>
            <a:ext cx="7439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Book Antiqua"/>
                <a:cs typeface="Book Antiqua"/>
              </a:rPr>
              <a:t>Table of Contents</a:t>
            </a:r>
          </a:p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Survey Tools?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Survey Goal?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Survey Discovery?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Survey Method?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DHS Survey Initiation?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Book Antiqua"/>
                <a:cs typeface="Book Antiqua"/>
              </a:rPr>
              <a:t>Questions?</a:t>
            </a:r>
            <a:endParaRPr lang="en-US" sz="20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07" y="2084387"/>
            <a:ext cx="18923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63" y="1093666"/>
            <a:ext cx="78975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Book Antiqua"/>
              <a:cs typeface="Book Antiqua"/>
            </a:endParaRPr>
          </a:p>
          <a:p>
            <a:r>
              <a:rPr lang="en-US" sz="2800" b="1" i="1" dirty="0" smtClean="0">
                <a:latin typeface="Book Antiqua"/>
                <a:cs typeface="Book Antiqua"/>
              </a:rPr>
              <a:t>Why?</a:t>
            </a:r>
          </a:p>
          <a:p>
            <a:pPr>
              <a:buFont typeface="Arial"/>
              <a:buChar char="•"/>
            </a:pPr>
            <a:endParaRPr lang="en-US" sz="2000" dirty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Check the pulse of the agency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What are employees thinking, feeling?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Where are our pain points?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How do we attract the best employees?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How do we keep the best employees?</a:t>
            </a:r>
          </a:p>
          <a:p>
            <a:pPr lvl="1">
              <a:buFont typeface="Arial"/>
              <a:buChar char="•"/>
            </a:pPr>
            <a:endParaRPr lang="en-US" sz="2000" dirty="0">
              <a:latin typeface="Book Antiqua"/>
              <a:cs typeface="Book Antiqu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Book Antiqua"/>
                <a:cs typeface="Book Antiqua"/>
              </a:rPr>
              <a:t>Establish a baseline to determine target areas for improvement</a:t>
            </a:r>
          </a:p>
          <a:p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7" y="1422400"/>
            <a:ext cx="1952625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62" y="1232778"/>
            <a:ext cx="84055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 Antiqua"/>
                <a:cs typeface="Book Antiqua"/>
              </a:rPr>
              <a:t>Survey Tools?</a:t>
            </a:r>
            <a:endParaRPr lang="en-US" sz="2800" i="1" dirty="0">
              <a:latin typeface="Book Antiqua"/>
              <a:cs typeface="Book Antiqua"/>
            </a:endParaRPr>
          </a:p>
          <a:p>
            <a:endParaRPr lang="en-US" sz="2400" b="1" dirty="0">
              <a:latin typeface="Book Antiqua"/>
              <a:cs typeface="Book Antiqu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Book Antiqua"/>
              </a:rPr>
              <a:t>Gallup 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ok Antiqua" panose="02040602050305030304" pitchFamily="18" charset="0"/>
              </a:rPr>
              <a:t>First cross-industry study to investigate the links between employee opinion and business unit performance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Over 100,000 employees surveyed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Crossed 2,500 Business Units and 24 Companies</a:t>
            </a:r>
          </a:p>
          <a:p>
            <a:pPr lvl="1"/>
            <a:endParaRPr lang="en-US" dirty="0" smtClean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“First, Break All The Rules” </a:t>
            </a:r>
            <a:r>
              <a:rPr lang="en-US" i="1" dirty="0" smtClean="0">
                <a:latin typeface="Book Antiqua" panose="02040602050305030304" pitchFamily="18" charset="0"/>
              </a:rPr>
              <a:t>by Marcus Buckingham and Curt Coffman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Based on the Gallup Employee Survey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Interviewed over 80,000 Managers in over 400 Companies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What The World’s Greatest Managers Do Differently</a:t>
            </a:r>
            <a:endParaRPr lang="en-US" dirty="0">
              <a:latin typeface="Book Antiqua" panose="0204060205030503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Book Antiqua"/>
              <a:cs typeface="Book Antiqu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87" y="803868"/>
            <a:ext cx="1281941" cy="11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314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966666"/>
            <a:ext cx="78975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Book Antiqua"/>
              <a:cs typeface="Book Antiqua"/>
            </a:endParaRPr>
          </a:p>
          <a:p>
            <a:r>
              <a:rPr lang="en-US" sz="2800" b="1" i="1" dirty="0" smtClean="0">
                <a:latin typeface="Book Antiqua"/>
                <a:cs typeface="Book Antiqua"/>
              </a:rPr>
              <a:t>Survey Goal?</a:t>
            </a:r>
          </a:p>
          <a:p>
            <a:endParaRPr lang="en-US" sz="2800" b="1" i="1" dirty="0"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/>
                <a:cs typeface="Book Antiqua"/>
              </a:rPr>
              <a:t>Determine if engaged employees drove these 4 positive outcomes: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Book Antiqua"/>
                <a:cs typeface="Book Antiqua"/>
              </a:rPr>
              <a:t>Productivity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Book Antiqua"/>
                <a:cs typeface="Book Antiqua"/>
              </a:rPr>
              <a:t>Profitability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Book Antiqua"/>
                <a:cs typeface="Book Antiqua"/>
              </a:rPr>
              <a:t>Employee Retention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latin typeface="Book Antiqua"/>
                <a:cs typeface="Book Antiqua"/>
              </a:rPr>
              <a:t>Customer Satisfaction</a:t>
            </a:r>
          </a:p>
          <a:p>
            <a:pPr>
              <a:buFont typeface="Arial"/>
              <a:buChar char="•"/>
            </a:pPr>
            <a:endParaRPr lang="en-US" sz="2000" dirty="0">
              <a:latin typeface="Book Antiqua"/>
              <a:cs typeface="Book Antiqua"/>
            </a:endParaRPr>
          </a:p>
          <a:p>
            <a:endParaRPr lang="en-US" sz="2000" dirty="0">
              <a:latin typeface="Book Antiqua"/>
              <a:cs typeface="Book Antiqu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104941"/>
            <a:ext cx="2584102" cy="24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ook Antiqua"/>
                <a:cs typeface="Book Antiqua"/>
              </a:rPr>
              <a:t>Employee Engagement Survey</a:t>
            </a:r>
            <a:endParaRPr lang="en-US" sz="2400" b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712666"/>
            <a:ext cx="80499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Survey Discovery?</a:t>
            </a:r>
          </a:p>
          <a:p>
            <a:endParaRPr lang="en-US" sz="2300" b="1" i="1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There is a link between employee opinion and business unit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Talented employees need great Managers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Relationship with immediate Supervisor is </a:t>
            </a:r>
            <a:r>
              <a:rPr lang="en-US" sz="24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Key</a:t>
            </a: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Determines how long an employee stays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How productive an employee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Managers must be able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Select For Right Talent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Define Right Outcomes and allow each person to determine the root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Focus on Strengths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Find the Right Fit</a:t>
            </a:r>
          </a:p>
          <a:p>
            <a:pP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endParaRPr lang="en-US" sz="20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32" y="4746451"/>
            <a:ext cx="2626987" cy="1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3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966666"/>
            <a:ext cx="7897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Survey Method?</a:t>
            </a:r>
          </a:p>
          <a:p>
            <a:endParaRPr lang="en-US" sz="2800" b="1" i="1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12 Questions were used: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FF"/>
                </a:solidFill>
                <a:latin typeface="Book Antiqua"/>
                <a:cs typeface="Book Antiqua"/>
              </a:rPr>
              <a:t>I know what is expected of me at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FF"/>
                </a:solidFill>
                <a:latin typeface="Book Antiqua"/>
                <a:cs typeface="Book Antiqua"/>
              </a:rPr>
              <a:t>I have the materials and equipment I need to do my work right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ook Antiqua"/>
                <a:cs typeface="Book Antiqua"/>
              </a:rPr>
              <a:t>At work, I have the opportunity to do what I do best every day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ook Antiqua"/>
                <a:cs typeface="Book Antiqua"/>
              </a:rPr>
              <a:t>In the past 7 days I have received recognition/praise for doing good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ook Antiqua"/>
                <a:cs typeface="Book Antiqua"/>
              </a:rPr>
              <a:t>My supervisor or someone at work seems to care about me as a person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There is someone at work who encourages my development</a:t>
            </a:r>
            <a:endParaRPr lang="en-US" sz="20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58" y="704863"/>
            <a:ext cx="1990317" cy="17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3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 smtClean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000" i="1" dirty="0">
              <a:solidFill>
                <a:prstClr val="black"/>
              </a:solidFill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820" y="6578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/>
                <a:cs typeface="Book Antiqua"/>
              </a:rPr>
              <a:t>Employee Engagement Survey</a:t>
            </a:r>
            <a:endParaRPr lang="en-US" sz="2400" b="1" dirty="0"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3" y="966666"/>
            <a:ext cx="7897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latin typeface="Book Antiqua"/>
                <a:cs typeface="Book Antiqua"/>
              </a:rPr>
              <a:t>Survey Method?</a:t>
            </a:r>
          </a:p>
          <a:p>
            <a:endParaRPr lang="en-US" sz="2800" b="1" i="1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ook Antiqua"/>
                <a:cs typeface="Book Antiqua"/>
              </a:rPr>
              <a:t>12 Questions – Continued: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8000"/>
                </a:solidFill>
                <a:latin typeface="Book Antiqua"/>
                <a:cs typeface="Book Antiqua"/>
              </a:rPr>
              <a:t>At work, my opinion seems to count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8000"/>
                </a:solidFill>
                <a:latin typeface="Book Antiqua"/>
                <a:cs typeface="Book Antiqua"/>
              </a:rPr>
              <a:t>The mission or purpose of my company (agency) makes me feel my job is important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8000"/>
                </a:solidFill>
                <a:latin typeface="Book Antiqua"/>
                <a:cs typeface="Book Antiqua"/>
              </a:rPr>
              <a:t>My associates or fellow employees are committed to doing quality work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8000"/>
                </a:solidFill>
                <a:latin typeface="Book Antiqua"/>
                <a:cs typeface="Book Antiqua"/>
              </a:rPr>
              <a:t>I have a best friend at work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70C0"/>
                </a:solidFill>
                <a:latin typeface="Book Antiqua"/>
                <a:cs typeface="Book Antiqua"/>
              </a:rPr>
              <a:t>In the past 6 months, someone at work has talked to me about my progress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000" dirty="0" smtClean="0">
                <a:solidFill>
                  <a:srgbClr val="0070C0"/>
                </a:solidFill>
                <a:latin typeface="Book Antiqua"/>
                <a:cs typeface="Book Antiqua"/>
              </a:rPr>
              <a:t>In the past year I have had opportunities at work to learn and grow</a:t>
            </a:r>
            <a:endParaRPr lang="en-US" sz="2000" dirty="0">
              <a:solidFill>
                <a:srgbClr val="0070C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285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594</Words>
  <Application>Microsoft Office PowerPoint</Application>
  <PresentationFormat>On-screen Show (4:3)</PresentationFormat>
  <Paragraphs>183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Book Antiqua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Tahni Segars</dc:creator>
  <cp:lastModifiedBy>Heard, Renorta R</cp:lastModifiedBy>
  <cp:revision>44</cp:revision>
  <cp:lastPrinted>2016-02-16T14:20:53Z</cp:lastPrinted>
  <dcterms:created xsi:type="dcterms:W3CDTF">2015-12-22T03:12:10Z</dcterms:created>
  <dcterms:modified xsi:type="dcterms:W3CDTF">2016-02-16T17:14:19Z</dcterms:modified>
</cp:coreProperties>
</file>