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5"/>
  </p:notesMasterIdLst>
  <p:handoutMasterIdLst>
    <p:handoutMasterId r:id="rId16"/>
  </p:handoutMasterIdLst>
  <p:sldIdLst>
    <p:sldId id="2597" r:id="rId5"/>
    <p:sldId id="2598" r:id="rId6"/>
    <p:sldId id="2600" r:id="rId7"/>
    <p:sldId id="2608" r:id="rId8"/>
    <p:sldId id="2601" r:id="rId9"/>
    <p:sldId id="2606" r:id="rId10"/>
    <p:sldId id="2603" r:id="rId11"/>
    <p:sldId id="2604" r:id="rId12"/>
    <p:sldId id="2605" r:id="rId13"/>
    <p:sldId id="2607" r:id="rId1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00" userDrawn="1">
          <p15:clr>
            <a:srgbClr val="A4A3A4"/>
          </p15:clr>
        </p15:guide>
        <p15:guide id="2" pos="2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Lugonja, Anita" initials="AL" lastIdx="48" clrIdx="6">
    <p:extLst/>
  </p:cmAuthor>
  <p:cmAuthor id="1" name="Salehbhai, Riaz" initials="RS" lastIdx="7" clrIdx="0">
    <p:extLst/>
  </p:cmAuthor>
  <p:cmAuthor id="8" name="Price, Ernest" initials="EP" lastIdx="2" clrIdx="7">
    <p:extLst/>
  </p:cmAuthor>
  <p:cmAuthor id="2" name="Twahirwa, Miguel" initials="MT" lastIdx="5" clrIdx="1">
    <p:extLst/>
  </p:cmAuthor>
  <p:cmAuthor id="9" name="Bair, Christopher" initials="BAIR" lastIdx="7" clrIdx="8">
    <p:extLst/>
  </p:cmAuthor>
  <p:cmAuthor id="3" name="Borland, Monique" initials="MB" lastIdx="448" clrIdx="2"/>
  <p:cmAuthor id="10" name="Krause, Matthew" initials="MK" lastIdx="2" clrIdx="9">
    <p:extLst/>
  </p:cmAuthor>
  <p:cmAuthor id="4" name="Sathiamurthy, Koushik" initials="KS" lastIdx="103" clrIdx="3"/>
  <p:cmAuthor id="11" name="Deloitte" initials="D" lastIdx="59" clrIdx="10">
    <p:extLst/>
  </p:cmAuthor>
  <p:cmAuthor id="5" name="Machhar, Hardik" initials="HM" lastIdx="1" clrIdx="4"/>
  <p:cmAuthor id="12" name="Sugar, Aaron" initials="AS" lastIdx="13" clrIdx="11">
    <p:extLst>
      <p:ext uri="{19B8F6BF-5375-455C-9EA6-DF929625EA0E}">
        <p15:presenceInfo xmlns:p15="http://schemas.microsoft.com/office/powerpoint/2012/main" userId="Sugar, Aaron" providerId="None"/>
      </p:ext>
    </p:extLst>
  </p:cmAuthor>
  <p:cmAuthor id="6" name="Mohan, Murugesh Kannusamy" initials="MM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BFBFBF"/>
    <a:srgbClr val="FFFFFF"/>
    <a:srgbClr val="C6B6C3"/>
    <a:srgbClr val="42343E"/>
    <a:srgbClr val="505026"/>
    <a:srgbClr val="C63EC9"/>
    <a:srgbClr val="AF219E"/>
    <a:srgbClr val="BE80BE"/>
    <a:srgbClr val="C5E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666" autoAdjust="0"/>
    <p:restoredTop sz="85099" autoAdjust="0"/>
  </p:normalViewPr>
  <p:slideViewPr>
    <p:cSldViewPr snapToGrid="0">
      <p:cViewPr varScale="1">
        <p:scale>
          <a:sx n="82" d="100"/>
          <a:sy n="82" d="100"/>
        </p:scale>
        <p:origin x="1747" y="62"/>
      </p:cViewPr>
      <p:guideLst>
        <p:guide orient="horz" pos="600"/>
        <p:guide pos="2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2" d="100"/>
          <a:sy n="82" d="100"/>
        </p:scale>
        <p:origin x="1998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5" y="0"/>
            <a:ext cx="3038475" cy="46657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50" y="0"/>
            <a:ext cx="3038475" cy="46657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13BBE5-4CE5-48CA-B282-5092AD8166E4}" type="datetimeFigureOut">
              <a:rPr lang="en-US" smtClean="0"/>
              <a:t>2/16/2016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5" y="8829822"/>
            <a:ext cx="3038475" cy="46657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50" y="8829822"/>
            <a:ext cx="3038475" cy="46657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1BFC6E-ED5E-4A42-9070-E6C268CFFA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54709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6" y="1"/>
            <a:ext cx="3037840" cy="466434"/>
          </a:xfrm>
          <a:prstGeom prst="rect">
            <a:avLst/>
          </a:prstGeom>
        </p:spPr>
        <p:txBody>
          <a:bodyPr vert="horz" lIns="90052" tIns="45025" rIns="90052" bIns="45025" rtlCol="0"/>
          <a:lstStyle>
            <a:lvl1pPr algn="l">
              <a:defRPr sz="11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44" y="1"/>
            <a:ext cx="3037840" cy="466434"/>
          </a:xfrm>
          <a:prstGeom prst="rect">
            <a:avLst/>
          </a:prstGeom>
        </p:spPr>
        <p:txBody>
          <a:bodyPr vert="horz" lIns="90052" tIns="45025" rIns="90052" bIns="45025" rtlCol="0"/>
          <a:lstStyle>
            <a:lvl1pPr algn="r">
              <a:defRPr sz="1100"/>
            </a:lvl1pPr>
          </a:lstStyle>
          <a:p>
            <a:fld id="{9A661DE7-98B6-4C1C-95F4-B40F3D297E04}" type="datetimeFigureOut">
              <a:rPr lang="en-US" smtClean="0"/>
              <a:t>2/16/2016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53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052" tIns="45025" rIns="90052" bIns="4502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73908"/>
            <a:ext cx="5608320" cy="3660458"/>
          </a:xfrm>
          <a:prstGeom prst="rect">
            <a:avLst/>
          </a:prstGeom>
        </p:spPr>
        <p:txBody>
          <a:bodyPr vert="horz" lIns="90052" tIns="45025" rIns="90052" bIns="4502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6" y="8829981"/>
            <a:ext cx="3037840" cy="466433"/>
          </a:xfrm>
          <a:prstGeom prst="rect">
            <a:avLst/>
          </a:prstGeom>
        </p:spPr>
        <p:txBody>
          <a:bodyPr vert="horz" lIns="90052" tIns="45025" rIns="90052" bIns="45025" rtlCol="0" anchor="b"/>
          <a:lstStyle>
            <a:lvl1pPr algn="l">
              <a:defRPr sz="11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44" y="8829981"/>
            <a:ext cx="3037840" cy="466433"/>
          </a:xfrm>
          <a:prstGeom prst="rect">
            <a:avLst/>
          </a:prstGeom>
        </p:spPr>
        <p:txBody>
          <a:bodyPr vert="horz" lIns="90052" tIns="45025" rIns="90052" bIns="45025" rtlCol="0" anchor="b"/>
          <a:lstStyle>
            <a:lvl1pPr algn="r">
              <a:defRPr sz="1100"/>
            </a:lvl1pPr>
          </a:lstStyle>
          <a:p>
            <a:fld id="{3DC478CC-47DE-4C7D-9779-C72C1AFD317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69288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C478CC-47DE-4C7D-9779-C72C1AFD317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1190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C478CC-47DE-4C7D-9779-C72C1AFD3174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8185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C478CC-47DE-4C7D-9779-C72C1AFD3174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27042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C478CC-47DE-4C7D-9779-C72C1AFD3174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0591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C478CC-47DE-4C7D-9779-C72C1AFD3174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92338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C478CC-47DE-4C7D-9779-C72C1AFD3174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1017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C478CC-47DE-4C7D-9779-C72C1AFD3174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39051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C478CC-47DE-4C7D-9779-C72C1AFD3174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68120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C478CC-47DE-4C7D-9779-C72C1AFD3174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022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C478CC-47DE-4C7D-9779-C72C1AFD3174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00352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1.jpeg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gif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with text only or primary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60" y="1897603"/>
            <a:ext cx="4628956" cy="842400"/>
          </a:xfrm>
        </p:spPr>
        <p:txBody>
          <a:bodyPr lIns="0" tIns="0" rIns="0" bIns="0" anchor="b">
            <a:noAutofit/>
          </a:bodyPr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5760" y="2778756"/>
            <a:ext cx="4629600" cy="137160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800" b="0">
                <a:solidFill>
                  <a:schemeClr val="accent2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10" name="Picture 9" descr="C:\Users\rsalehbhai\AppData\Local\Microsoft\Windows\INetCache\Content.Word\GA IES Logo hi-res.jpg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1102" y="66346"/>
            <a:ext cx="1160980" cy="71449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0135474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1 column tex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65760" y="295683"/>
            <a:ext cx="4114800" cy="46949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17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65760" y="782624"/>
            <a:ext cx="4114800" cy="757255"/>
          </a:xfrm>
        </p:spPr>
        <p:txBody>
          <a:bodyPr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 smtClean="0"/>
              <a:t>Click to add subtitle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365760" y="1611313"/>
            <a:ext cx="4114800" cy="4733788"/>
          </a:xfrm>
        </p:spPr>
        <p:txBody>
          <a:bodyPr/>
          <a:lstStyle>
            <a:lvl4pPr>
              <a:defRPr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2279547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1 column text with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65760" y="295683"/>
            <a:ext cx="8412480" cy="46949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17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65760" y="782624"/>
            <a:ext cx="8412480" cy="766749"/>
          </a:xfrm>
        </p:spPr>
        <p:txBody>
          <a:bodyPr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 smtClean="0"/>
              <a:t>Click to add subtitle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365760" y="1611313"/>
            <a:ext cx="4114800" cy="4733788"/>
          </a:xfrm>
        </p:spPr>
        <p:txBody>
          <a:bodyPr/>
          <a:lstStyle>
            <a:lvl4pPr>
              <a:defRPr/>
            </a:lvl4pPr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7162285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rsalehbhai\AppData\Local\Microsoft\Windows\INetCache\Content.Word\GA IES Logo hi-res.jpg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1102" y="56072"/>
            <a:ext cx="1160980" cy="71449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1439638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Medium Blu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65125" y="1782208"/>
            <a:ext cx="8229600" cy="1143000"/>
          </a:xfrm>
        </p:spPr>
        <p:txBody>
          <a:bodyPr lIns="0" tIns="0" rIns="0" bIns="0"/>
          <a:lstStyle>
            <a:lvl1pPr>
              <a:defRPr sz="6000">
                <a:solidFill>
                  <a:schemeClr val="bg1"/>
                </a:solidFill>
              </a:defRPr>
            </a:lvl1pPr>
            <a:lvl2pPr>
              <a:defRPr sz="6000">
                <a:solidFill>
                  <a:schemeClr val="bg2"/>
                </a:solidFill>
              </a:defRPr>
            </a:lvl2pPr>
            <a:lvl3pPr>
              <a:defRPr sz="6000">
                <a:solidFill>
                  <a:schemeClr val="bg2"/>
                </a:solidFill>
              </a:defRPr>
            </a:lvl3pPr>
            <a:lvl4pPr>
              <a:defRPr sz="6000">
                <a:solidFill>
                  <a:schemeClr val="bg2"/>
                </a:solidFill>
              </a:defRPr>
            </a:lvl4pPr>
            <a:lvl5pPr>
              <a:defRPr sz="60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Click to edit divider text</a:t>
            </a:r>
          </a:p>
        </p:txBody>
      </p:sp>
    </p:spTree>
    <p:extLst>
      <p:ext uri="{BB962C8B-B14F-4D97-AF65-F5344CB8AC3E}">
        <p14:creationId xmlns:p14="http://schemas.microsoft.com/office/powerpoint/2010/main" val="240666252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Dark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65125" y="1782208"/>
            <a:ext cx="8229600" cy="1143000"/>
          </a:xfrm>
        </p:spPr>
        <p:txBody>
          <a:bodyPr/>
          <a:lstStyle>
            <a:lvl1pPr>
              <a:defRPr sz="6000">
                <a:solidFill>
                  <a:schemeClr val="bg1"/>
                </a:solidFill>
              </a:defRPr>
            </a:lvl1pPr>
            <a:lvl2pPr>
              <a:defRPr sz="6000">
                <a:solidFill>
                  <a:schemeClr val="bg2"/>
                </a:solidFill>
              </a:defRPr>
            </a:lvl2pPr>
            <a:lvl3pPr>
              <a:defRPr sz="6000">
                <a:solidFill>
                  <a:schemeClr val="bg2"/>
                </a:solidFill>
              </a:defRPr>
            </a:lvl3pPr>
            <a:lvl4pPr>
              <a:defRPr sz="6000">
                <a:solidFill>
                  <a:schemeClr val="bg2"/>
                </a:solidFill>
              </a:defRPr>
            </a:lvl4pPr>
            <a:lvl5pPr>
              <a:defRPr sz="60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Click to edit divider text</a:t>
            </a:r>
          </a:p>
        </p:txBody>
      </p:sp>
    </p:spTree>
    <p:extLst>
      <p:ext uri="{BB962C8B-B14F-4D97-AF65-F5344CB8AC3E}">
        <p14:creationId xmlns:p14="http://schemas.microsoft.com/office/powerpoint/2010/main" val="318945932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Gree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65125" y="1782208"/>
            <a:ext cx="8229600" cy="1143000"/>
          </a:xfrm>
        </p:spPr>
        <p:txBody>
          <a:bodyPr/>
          <a:lstStyle>
            <a:lvl1pPr>
              <a:defRPr sz="6000">
                <a:solidFill>
                  <a:schemeClr val="bg1"/>
                </a:solidFill>
              </a:defRPr>
            </a:lvl1pPr>
            <a:lvl2pPr>
              <a:defRPr sz="6000">
                <a:solidFill>
                  <a:schemeClr val="bg2"/>
                </a:solidFill>
              </a:defRPr>
            </a:lvl2pPr>
            <a:lvl3pPr>
              <a:defRPr sz="6000">
                <a:solidFill>
                  <a:schemeClr val="bg2"/>
                </a:solidFill>
              </a:defRPr>
            </a:lvl3pPr>
            <a:lvl4pPr>
              <a:defRPr sz="6000">
                <a:solidFill>
                  <a:schemeClr val="bg2"/>
                </a:solidFill>
              </a:defRPr>
            </a:lvl4pPr>
            <a:lvl5pPr>
              <a:defRPr sz="60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Click to edit divider text</a:t>
            </a:r>
          </a:p>
        </p:txBody>
      </p:sp>
    </p:spTree>
    <p:extLst>
      <p:ext uri="{BB962C8B-B14F-4D97-AF65-F5344CB8AC3E}">
        <p14:creationId xmlns:p14="http://schemas.microsoft.com/office/powerpoint/2010/main" val="330582899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with primary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65125" y="1782208"/>
            <a:ext cx="8229600" cy="1143000"/>
          </a:xfrm>
        </p:spPr>
        <p:txBody>
          <a:bodyPr/>
          <a:lstStyle>
            <a:lvl1pPr>
              <a:defRPr sz="6000" baseline="0">
                <a:solidFill>
                  <a:schemeClr val="accent2"/>
                </a:solidFill>
              </a:defRPr>
            </a:lvl1pPr>
            <a:lvl2pPr>
              <a:defRPr sz="6000">
                <a:solidFill>
                  <a:schemeClr val="accent2"/>
                </a:solidFill>
              </a:defRPr>
            </a:lvl2pPr>
            <a:lvl3pPr>
              <a:defRPr sz="6000">
                <a:solidFill>
                  <a:schemeClr val="accent2"/>
                </a:solidFill>
              </a:defRPr>
            </a:lvl3pPr>
            <a:lvl4pPr>
              <a:defRPr sz="6000">
                <a:solidFill>
                  <a:schemeClr val="accent2"/>
                </a:solidFill>
              </a:defRPr>
            </a:lvl4pPr>
            <a:lvl5pPr>
              <a:defRPr sz="60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 smtClean="0"/>
              <a:t>Click to edit divider text</a:t>
            </a:r>
          </a:p>
        </p:txBody>
      </p:sp>
      <p:pic>
        <p:nvPicPr>
          <p:cNvPr id="5" name="Picture 4" descr="C:\Users\rsalehbhai\AppData\Local\Microsoft\Windows\INetCache\Content.Word\GA IES Logo hi-res.jpg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1102" y="56072"/>
            <a:ext cx="1160980" cy="71449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3998631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with secondary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65127" y="1818068"/>
            <a:ext cx="2811073" cy="3007406"/>
          </a:xfrm>
        </p:spPr>
        <p:txBody>
          <a:bodyPr/>
          <a:lstStyle>
            <a:lvl1pPr>
              <a:defRPr sz="4800">
                <a:solidFill>
                  <a:schemeClr val="accent2"/>
                </a:solidFill>
              </a:defRPr>
            </a:lvl1pPr>
            <a:lvl2pPr>
              <a:defRPr sz="4800">
                <a:solidFill>
                  <a:schemeClr val="accent2"/>
                </a:solidFill>
              </a:defRPr>
            </a:lvl2pPr>
            <a:lvl3pPr>
              <a:defRPr sz="4800">
                <a:solidFill>
                  <a:schemeClr val="accent2"/>
                </a:solidFill>
              </a:defRPr>
            </a:lvl3pPr>
            <a:lvl4pPr>
              <a:defRPr sz="4800">
                <a:solidFill>
                  <a:schemeClr val="accent2"/>
                </a:solidFill>
              </a:defRPr>
            </a:lvl4pPr>
            <a:lvl5pPr>
              <a:defRPr sz="48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 smtClean="0"/>
              <a:t>Click to edit divider text</a:t>
            </a:r>
          </a:p>
        </p:txBody>
      </p:sp>
      <p:pic>
        <p:nvPicPr>
          <p:cNvPr id="5" name="Picture 4" descr="C:\Users\rsalehbhai\AppData\Local\Microsoft\Windows\INetCache\Content.Word\GA IES Logo hi-res.jpg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1102" y="56072"/>
            <a:ext cx="1160980" cy="71449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4123603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ey statement Medium Blu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65762" y="319070"/>
            <a:ext cx="6845093" cy="5988439"/>
          </a:xfrm>
        </p:spPr>
        <p:txBody>
          <a:bodyPr/>
          <a:lstStyle>
            <a:lvl1pPr>
              <a:spcBef>
                <a:spcPts val="3600"/>
              </a:spcBef>
              <a:defRPr sz="3000">
                <a:solidFill>
                  <a:schemeClr val="bg1"/>
                </a:solidFill>
              </a:defRPr>
            </a:lvl1pPr>
            <a:lvl2pPr marL="457189" indent="-457189">
              <a:defRPr sz="3000">
                <a:solidFill>
                  <a:schemeClr val="bg2"/>
                </a:solidFill>
              </a:defRPr>
            </a:lvl2pPr>
            <a:lvl3pPr>
              <a:defRPr sz="3000">
                <a:solidFill>
                  <a:schemeClr val="bg2"/>
                </a:solidFill>
              </a:defRPr>
            </a:lvl3pPr>
            <a:lvl4pPr>
              <a:defRPr sz="3000">
                <a:solidFill>
                  <a:schemeClr val="bg2"/>
                </a:solidFill>
              </a:defRPr>
            </a:lvl4pPr>
            <a:lvl5pPr>
              <a:defRPr sz="30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9774330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ey statement Dark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65762" y="319070"/>
            <a:ext cx="6845093" cy="5988439"/>
          </a:xfrm>
        </p:spPr>
        <p:txBody>
          <a:bodyPr/>
          <a:lstStyle>
            <a:lvl1pPr>
              <a:spcBef>
                <a:spcPts val="3600"/>
              </a:spcBef>
              <a:defRPr sz="3000">
                <a:solidFill>
                  <a:schemeClr val="bg1"/>
                </a:solidFill>
              </a:defRPr>
            </a:lvl1pPr>
            <a:lvl2pPr marL="457189" indent="-457189">
              <a:defRPr sz="3000">
                <a:solidFill>
                  <a:schemeClr val="bg2"/>
                </a:solidFill>
              </a:defRPr>
            </a:lvl2pPr>
            <a:lvl3pPr>
              <a:defRPr sz="3000">
                <a:solidFill>
                  <a:schemeClr val="bg2"/>
                </a:solidFill>
              </a:defRPr>
            </a:lvl3pPr>
            <a:lvl4pPr>
              <a:defRPr sz="3000">
                <a:solidFill>
                  <a:schemeClr val="bg2"/>
                </a:solidFill>
              </a:defRPr>
            </a:lvl4pPr>
            <a:lvl5pPr>
              <a:defRPr sz="30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3187418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with secondary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60" y="1897603"/>
            <a:ext cx="2772000" cy="841248"/>
          </a:xfrm>
        </p:spPr>
        <p:txBody>
          <a:bodyPr anchor="b"/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5760" y="2778756"/>
            <a:ext cx="2770632" cy="137160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 b="0">
                <a:solidFill>
                  <a:schemeClr val="accent2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8" name="Picture 7" descr="DEL_PRI_RGB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5984" y="399580"/>
            <a:ext cx="1720800" cy="322531"/>
          </a:xfrm>
          <a:prstGeom prst="rect">
            <a:avLst/>
          </a:prstGeom>
        </p:spPr>
      </p:pic>
      <p:pic>
        <p:nvPicPr>
          <p:cNvPr id="9" name="Picture 8" descr="C:\Users\rsalehbhai\AppData\Local\Microsoft\Windows\INetCache\Content.Word\GA IES Logo hi-res.jpg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1102" y="56072"/>
            <a:ext cx="1160980" cy="71449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6847100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ey statement Gree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65762" y="319070"/>
            <a:ext cx="6845093" cy="5988439"/>
          </a:xfrm>
        </p:spPr>
        <p:txBody>
          <a:bodyPr/>
          <a:lstStyle>
            <a:lvl1pPr>
              <a:spcBef>
                <a:spcPts val="3600"/>
              </a:spcBef>
              <a:defRPr sz="3000">
                <a:solidFill>
                  <a:schemeClr val="bg1"/>
                </a:solidFill>
              </a:defRPr>
            </a:lvl1pPr>
            <a:lvl2pPr marL="457189" indent="-457189">
              <a:defRPr sz="3000">
                <a:solidFill>
                  <a:schemeClr val="bg2"/>
                </a:solidFill>
              </a:defRPr>
            </a:lvl2pPr>
            <a:lvl3pPr>
              <a:defRPr sz="3000">
                <a:solidFill>
                  <a:schemeClr val="bg2"/>
                </a:solidFill>
              </a:defRPr>
            </a:lvl3pPr>
            <a:lvl4pPr>
              <a:defRPr sz="3000">
                <a:solidFill>
                  <a:schemeClr val="bg2"/>
                </a:solidFill>
              </a:defRPr>
            </a:lvl4pPr>
            <a:lvl5pPr>
              <a:defRPr sz="30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0075913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ilde Disclaim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EL_PRI_RGB.gif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8897" y="3904492"/>
            <a:ext cx="1720800" cy="322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94057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with full blee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Object 16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9" y="1592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305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9" y="1592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 userDrawn="1"/>
        </p:nvSpPr>
        <p:spPr>
          <a:xfrm>
            <a:off x="369066" y="-1"/>
            <a:ext cx="5486400" cy="3429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pic>
        <p:nvPicPr>
          <p:cNvPr id="16" name="Picture 15" descr="DEL_PRI_RGB.gif"/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9698" y="366587"/>
            <a:ext cx="1720800" cy="32253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1840" y="998068"/>
            <a:ext cx="4878856" cy="670396"/>
          </a:xfrm>
        </p:spPr>
        <p:txBody>
          <a:bodyPr anchor="b"/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1840" y="1672132"/>
            <a:ext cx="4878856" cy="670396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2800" b="0">
                <a:solidFill>
                  <a:schemeClr val="accent2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10" name="Picture 9" descr="C:\Users\rsalehbhai\AppData\Local\Microsoft\Windows\INetCache\Content.Word\GA IES Logo hi-res.jpg"/>
          <p:cNvPicPr/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1102" y="56072"/>
            <a:ext cx="1160980" cy="71449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9792622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&amp; 1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65760" y="1611313"/>
            <a:ext cx="8412480" cy="47342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7" name="Picture 6" descr="C:\Users\rsalehbhai\AppData\Local\Microsoft\Windows\INetCache\Content.Word\GA IES Logo hi-res.jpg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1102" y="56072"/>
            <a:ext cx="1160980" cy="71449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 userDrawn="1"/>
        </p:nvSpPr>
        <p:spPr bwMode="gray">
          <a:xfrm>
            <a:off x="565784" y="6491232"/>
            <a:ext cx="1576251" cy="12311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r>
              <a:rPr lang="en-US" sz="800" dirty="0" smtClean="0">
                <a:solidFill>
                  <a:srgbClr val="8C8C8C"/>
                </a:solidFill>
              </a:rPr>
              <a:t>Data collected as of 11/14/2015</a:t>
            </a:r>
            <a:endParaRPr lang="en-US" sz="800" dirty="0">
              <a:solidFill>
                <a:srgbClr val="8C8C8C"/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 bwMode="gray">
          <a:xfrm>
            <a:off x="365760" y="6495769"/>
            <a:ext cx="457200" cy="12311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fld id="{95CC1D26-A9BD-4BDE-BDD9-08EDBAE96860}" type="slidenum">
              <a:rPr lang="en-US" sz="800">
                <a:solidFill>
                  <a:srgbClr val="8C8C8C"/>
                </a:solidFill>
              </a:rPr>
              <a:pPr/>
              <a:t>‹#›</a:t>
            </a:fld>
            <a:endParaRPr lang="en-US" sz="800" dirty="0">
              <a:solidFill>
                <a:srgbClr val="8C8C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075343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6" name="Picture 5" descr="C:\Users\rsalehbhai\AppData\Local\Microsoft\Windows\INetCache\Content.Word\GA IES Logo hi-res.jpg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1102" y="56072"/>
            <a:ext cx="1160980" cy="71449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 userDrawn="1"/>
        </p:nvSpPr>
        <p:spPr bwMode="gray">
          <a:xfrm>
            <a:off x="365760" y="6495769"/>
            <a:ext cx="457200" cy="12311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fld id="{95CC1D26-A9BD-4BDE-BDD9-08EDBAE96860}" type="slidenum">
              <a:rPr lang="en-US" sz="800">
                <a:solidFill>
                  <a:srgbClr val="8C8C8C"/>
                </a:solidFill>
              </a:rPr>
              <a:pPr/>
              <a:t>‹#›</a:t>
            </a:fld>
            <a:endParaRPr lang="en-US" sz="800" dirty="0">
              <a:solidFill>
                <a:srgbClr val="8C8C8C"/>
              </a:solidFill>
            </a:endParaRPr>
          </a:p>
        </p:txBody>
      </p:sp>
      <p:sp>
        <p:nvSpPr>
          <p:cNvPr id="7" name="TextBox 6"/>
          <p:cNvSpPr txBox="1"/>
          <p:nvPr userDrawn="1"/>
        </p:nvSpPr>
        <p:spPr bwMode="gray">
          <a:xfrm>
            <a:off x="565784" y="6491232"/>
            <a:ext cx="1576251" cy="12311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r>
              <a:rPr lang="en-US" sz="800" dirty="0" smtClean="0">
                <a:solidFill>
                  <a:srgbClr val="8C8C8C"/>
                </a:solidFill>
              </a:rPr>
              <a:t>Data collected as of 01/23/2016</a:t>
            </a:r>
            <a:endParaRPr lang="en-US" sz="800" dirty="0">
              <a:solidFill>
                <a:srgbClr val="8C8C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911337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1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65760" y="782624"/>
            <a:ext cx="8412480" cy="757255"/>
          </a:xfrm>
        </p:spPr>
        <p:txBody>
          <a:bodyPr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 smtClean="0"/>
              <a:t>Click to add subtitle</a:t>
            </a:r>
          </a:p>
        </p:txBody>
      </p:sp>
      <p:sp>
        <p:nvSpPr>
          <p:cNvPr id="1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65760" y="295683"/>
            <a:ext cx="8412480" cy="46949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365760" y="1611313"/>
            <a:ext cx="8412480" cy="4734292"/>
          </a:xfrm>
        </p:spPr>
        <p:txBody>
          <a:bodyPr/>
          <a:lstStyle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6663970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65760" y="782624"/>
            <a:ext cx="8412480" cy="757255"/>
          </a:xfrm>
        </p:spPr>
        <p:txBody>
          <a:bodyPr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 smtClean="0"/>
              <a:t>Click to add subtitle</a:t>
            </a:r>
          </a:p>
        </p:txBody>
      </p:sp>
      <p:sp>
        <p:nvSpPr>
          <p:cNvPr id="1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65760" y="313132"/>
            <a:ext cx="8412480" cy="46949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 smtClean="0"/>
              <a:t>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844728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365760" y="295683"/>
            <a:ext cx="5394960" cy="124358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365760" y="1611313"/>
            <a:ext cx="5394960" cy="4735487"/>
          </a:xfrm>
        </p:spPr>
        <p:txBody>
          <a:bodyPr/>
          <a:lstStyle>
            <a:lvl1pPr>
              <a:tabLst>
                <a:tab pos="5029074" algn="r"/>
              </a:tabLst>
              <a:defRPr/>
            </a:lvl1pPr>
            <a:lvl2pPr>
              <a:tabLst>
                <a:tab pos="5029074" algn="r"/>
              </a:tabLst>
              <a:defRPr/>
            </a:lvl2pPr>
            <a:lvl3pPr>
              <a:tabLst>
                <a:tab pos="5029074" algn="r"/>
              </a:tabLst>
              <a:defRPr/>
            </a:lvl3pPr>
            <a:lvl4pPr>
              <a:tabLst>
                <a:tab pos="5029074" algn="r"/>
              </a:tabLst>
              <a:defRPr/>
            </a:lvl4pPr>
            <a:lvl5pPr>
              <a:tabLst>
                <a:tab pos="5029074" algn="r"/>
              </a:tabLst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630172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2 columns of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65760" y="295683"/>
            <a:ext cx="8412480" cy="46949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65760" y="782624"/>
            <a:ext cx="8412480" cy="757255"/>
          </a:xfrm>
        </p:spPr>
        <p:txBody>
          <a:bodyPr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 smtClean="0"/>
              <a:t>Click to add subtitle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6"/>
          </p:nvPr>
        </p:nvSpPr>
        <p:spPr>
          <a:xfrm>
            <a:off x="365760" y="1611313"/>
            <a:ext cx="4114800" cy="4735487"/>
          </a:xfrm>
        </p:spPr>
        <p:txBody>
          <a:bodyPr/>
          <a:lstStyle>
            <a:lvl4pPr>
              <a:defRPr/>
            </a:lvl4pPr>
            <a:lvl5pPr>
              <a:defRPr baseline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7"/>
          </p:nvPr>
        </p:nvSpPr>
        <p:spPr>
          <a:xfrm>
            <a:off x="4663440" y="1611313"/>
            <a:ext cx="4114800" cy="4735487"/>
          </a:xfrm>
        </p:spPr>
        <p:txBody>
          <a:bodyPr/>
          <a:lstStyle>
            <a:lvl4pPr>
              <a:defRPr/>
            </a:lvl4pPr>
            <a:lvl5pPr>
              <a:defRPr baseline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0852370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365760" y="295683"/>
            <a:ext cx="8412480" cy="124419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65760" y="1604539"/>
            <a:ext cx="8412480" cy="473429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Bullet level 1</a:t>
            </a:r>
          </a:p>
          <a:p>
            <a:pPr lvl="2"/>
            <a:r>
              <a:rPr lang="en-US" dirty="0" smtClean="0"/>
              <a:t>Bullet level 2</a:t>
            </a:r>
          </a:p>
          <a:p>
            <a:pPr lvl="3"/>
            <a:r>
              <a:rPr lang="en-US" dirty="0" smtClean="0"/>
              <a:t>Bullet level 3</a:t>
            </a:r>
          </a:p>
          <a:p>
            <a:pPr lvl="4"/>
            <a:r>
              <a:rPr lang="en-US" dirty="0" smtClean="0"/>
              <a:t>Bullet level 4</a:t>
            </a:r>
          </a:p>
        </p:txBody>
      </p:sp>
      <p:pic>
        <p:nvPicPr>
          <p:cNvPr id="7" name="Picture 6" descr="C:\Users\rsalehbhai\AppData\Local\Microsoft\Windows\INetCache\Content.Word\GA IES Logo hi-res.jpg"/>
          <p:cNvPicPr/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1102" y="56072"/>
            <a:ext cx="1160980" cy="71449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extBox 9"/>
          <p:cNvSpPr txBox="1"/>
          <p:nvPr userDrawn="1"/>
        </p:nvSpPr>
        <p:spPr bwMode="gray">
          <a:xfrm>
            <a:off x="365760" y="6495769"/>
            <a:ext cx="457200" cy="12311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fld id="{95CC1D26-A9BD-4BDE-BDD9-08EDBAE96860}" type="slidenum">
              <a:rPr lang="en-US" sz="800">
                <a:solidFill>
                  <a:srgbClr val="8C8C8C"/>
                </a:solidFill>
              </a:rPr>
              <a:pPr/>
              <a:t>‹#›</a:t>
            </a:fld>
            <a:endParaRPr lang="en-US" sz="800" dirty="0">
              <a:solidFill>
                <a:srgbClr val="8C8C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1944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</p:sldLayoutIdLst>
  <p:transition>
    <p:fade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l" defTabSz="914377" rtl="0" eaLnBrk="1" latinLnBrk="0" hangingPunct="1">
        <a:spcBef>
          <a:spcPct val="0"/>
        </a:spcBef>
        <a:buNone/>
        <a:defRPr sz="2800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0" indent="0" algn="l" defTabSz="914377" rtl="0" eaLnBrk="1" latinLnBrk="0" hangingPunct="1">
        <a:spcBef>
          <a:spcPts val="1200"/>
        </a:spcBef>
        <a:buSzPct val="25000"/>
        <a:buFont typeface="Arial" panose="020B0604020202020204" pitchFamily="34" charset="0"/>
        <a:buChar char="‏"/>
        <a:defRPr sz="1800" b="0" kern="1200">
          <a:solidFill>
            <a:schemeClr val="tx2"/>
          </a:solidFill>
          <a:latin typeface="+mn-lt"/>
          <a:ea typeface="+mn-ea"/>
          <a:cs typeface="+mn-cs"/>
        </a:defRPr>
      </a:lvl1pPr>
      <a:lvl2pPr marL="203195" indent="-203195" algn="l" defTabSz="914377" rtl="0" eaLnBrk="1" latinLnBrk="0" hangingPunct="1">
        <a:spcBef>
          <a:spcPts val="600"/>
        </a:spcBef>
        <a:buClrTx/>
        <a:buSzPct val="100000"/>
        <a:buFont typeface="Arial"/>
        <a:buChar char="•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2pPr>
      <a:lvl3pPr marL="431789" indent="-203195" algn="l" defTabSz="914377" rtl="0" eaLnBrk="1" latinLnBrk="0" hangingPunct="1">
        <a:spcBef>
          <a:spcPts val="600"/>
        </a:spcBef>
        <a:buClrTx/>
        <a:buSzPct val="100000"/>
        <a:buFont typeface="Arial"/>
        <a:buChar char="−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3pPr>
      <a:lvl4pPr marL="660383" indent="-203195" algn="l" defTabSz="914377" rtl="0" eaLnBrk="1" latinLnBrk="0" hangingPunct="1">
        <a:spcBef>
          <a:spcPts val="600"/>
        </a:spcBef>
        <a:buClrTx/>
        <a:buSzPct val="100000"/>
        <a:buFont typeface="Arial"/>
        <a:buChar char="◦"/>
        <a:defRPr lang="en-US" sz="1600" kern="1200" baseline="0" dirty="0" smtClean="0">
          <a:solidFill>
            <a:schemeClr val="tx2"/>
          </a:solidFill>
          <a:latin typeface="+mn-lt"/>
          <a:ea typeface="+mn-ea"/>
          <a:cs typeface="+mn-cs"/>
        </a:defRPr>
      </a:lvl4pPr>
      <a:lvl5pPr marL="888978" indent="-203195" algn="l" defTabSz="798493" rtl="0" eaLnBrk="1" latinLnBrk="0" hangingPunct="1">
        <a:spcBef>
          <a:spcPts val="600"/>
        </a:spcBef>
        <a:buClrTx/>
        <a:buSzPct val="100000"/>
        <a:buFont typeface="Arial"/>
        <a:buChar char="−"/>
        <a:tabLst/>
        <a:defRPr lang="en-US" sz="1600" kern="1200" baseline="0" dirty="0" smtClean="0">
          <a:solidFill>
            <a:schemeClr val="tx2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gif"/><Relationship Id="rId7" Type="http://schemas.openxmlformats.org/officeDocument/2006/relationships/image" Target="../media/image8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gif"/><Relationship Id="rId5" Type="http://schemas.openxmlformats.org/officeDocument/2006/relationships/image" Target="../media/image6.png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gif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gif"/><Relationship Id="rId5" Type="http://schemas.openxmlformats.org/officeDocument/2006/relationships/image" Target="../media/image17.jpg"/><Relationship Id="rId10" Type="http://schemas.openxmlformats.org/officeDocument/2006/relationships/image" Target="../media/image22.jpg"/><Relationship Id="rId4" Type="http://schemas.openxmlformats.org/officeDocument/2006/relationships/image" Target="../media/image16.gif"/><Relationship Id="rId9" Type="http://schemas.openxmlformats.org/officeDocument/2006/relationships/image" Target="../media/image2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838507"/>
            <a:ext cx="7790954" cy="842400"/>
          </a:xfrm>
        </p:spPr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Georgia Integrated Eligibility System Department of Human Services Presentation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5759" y="3885313"/>
            <a:ext cx="6514918" cy="494531"/>
          </a:xfrm>
        </p:spPr>
        <p:txBody>
          <a:bodyPr/>
          <a:lstStyle/>
          <a:p>
            <a:r>
              <a:rPr lang="en-US" b="1" dirty="0" smtClean="0">
                <a:solidFill>
                  <a:srgbClr val="FF6600"/>
                </a:solidFill>
              </a:rPr>
              <a:t>February 17, 2016</a:t>
            </a:r>
            <a:endParaRPr lang="en-US" b="1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378293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07537" y="2647954"/>
            <a:ext cx="2504014" cy="561777"/>
          </a:xfrm>
        </p:spPr>
        <p:txBody>
          <a:bodyPr/>
          <a:lstStyle/>
          <a:p>
            <a:r>
              <a:rPr lang="en-US" sz="4000" b="1" dirty="0" smtClean="0">
                <a:solidFill>
                  <a:srgbClr val="0070C0"/>
                </a:solidFill>
              </a:rPr>
              <a:t>Questions</a:t>
            </a:r>
            <a:endParaRPr lang="en-US" sz="4000" b="1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71734" y="3599865"/>
            <a:ext cx="975620" cy="608241"/>
          </a:xfrm>
        </p:spPr>
        <p:txBody>
          <a:bodyPr/>
          <a:lstStyle/>
          <a:p>
            <a:r>
              <a:rPr lang="en-US" sz="4000" b="1" dirty="0" smtClean="0">
                <a:solidFill>
                  <a:srgbClr val="FF6600"/>
                </a:solidFill>
              </a:rPr>
              <a:t>???</a:t>
            </a:r>
          </a:p>
        </p:txBody>
      </p:sp>
    </p:spTree>
    <p:extLst>
      <p:ext uri="{BB962C8B-B14F-4D97-AF65-F5344CB8AC3E}">
        <p14:creationId xmlns:p14="http://schemas.microsoft.com/office/powerpoint/2010/main" val="192783486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4206" y="2426941"/>
            <a:ext cx="2193356" cy="513953"/>
          </a:xfrm>
        </p:spPr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What is IES?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8398" y="3413932"/>
            <a:ext cx="3324972" cy="534073"/>
          </a:xfrm>
        </p:spPr>
        <p:txBody>
          <a:bodyPr/>
          <a:lstStyle/>
          <a:p>
            <a:r>
              <a:rPr lang="en-US" b="1" dirty="0" smtClean="0">
                <a:solidFill>
                  <a:srgbClr val="FF6600"/>
                </a:solidFill>
              </a:rPr>
              <a:t>One-stop shop for: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1273" y="674246"/>
            <a:ext cx="2400300" cy="8858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4705" y="1770671"/>
            <a:ext cx="2399727" cy="159981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788" y="2496178"/>
            <a:ext cx="1552360" cy="155236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185" y="3791689"/>
            <a:ext cx="1800225" cy="762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1413" y="4594660"/>
            <a:ext cx="2309562" cy="113133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3370" y="5263434"/>
            <a:ext cx="2535540" cy="1276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535131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480" y="1029585"/>
            <a:ext cx="7240989" cy="842400"/>
          </a:xfrm>
        </p:spPr>
        <p:txBody>
          <a:bodyPr/>
          <a:lstStyle/>
          <a:p>
            <a:r>
              <a:rPr lang="en-US" sz="3600" b="1" dirty="0" smtClean="0">
                <a:solidFill>
                  <a:srgbClr val="0070C0"/>
                </a:solidFill>
              </a:rPr>
              <a:t>Legacy Systems</a:t>
            </a:r>
            <a:endParaRPr lang="en-US" sz="3600" b="1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22291" y="1980260"/>
            <a:ext cx="2350419" cy="3805199"/>
          </a:xfrm>
        </p:spPr>
        <p:txBody>
          <a:bodyPr/>
          <a:lstStyle/>
          <a:p>
            <a:r>
              <a:rPr lang="en-US" sz="3600" b="1" dirty="0" smtClean="0">
                <a:solidFill>
                  <a:srgbClr val="FF6600"/>
                </a:solidFill>
              </a:rPr>
              <a:t>$TARS</a:t>
            </a:r>
          </a:p>
          <a:p>
            <a:endParaRPr lang="en-US" sz="3600" b="1" dirty="0">
              <a:solidFill>
                <a:srgbClr val="FF6600"/>
              </a:solidFill>
            </a:endParaRPr>
          </a:p>
          <a:p>
            <a:r>
              <a:rPr lang="en-US" sz="3600" b="1" dirty="0" smtClean="0">
                <a:solidFill>
                  <a:srgbClr val="FF6600"/>
                </a:solidFill>
              </a:rPr>
              <a:t>SHINES</a:t>
            </a:r>
          </a:p>
          <a:p>
            <a:endParaRPr lang="en-US" sz="3600" b="1" dirty="0">
              <a:solidFill>
                <a:srgbClr val="FF6600"/>
              </a:solidFill>
            </a:endParaRPr>
          </a:p>
          <a:p>
            <a:r>
              <a:rPr lang="en-US" sz="3600" b="1" dirty="0" smtClean="0">
                <a:solidFill>
                  <a:srgbClr val="FF6600"/>
                </a:solidFill>
              </a:rPr>
              <a:t>SUCCESS</a:t>
            </a:r>
          </a:p>
          <a:p>
            <a:endParaRPr lang="en-US" sz="3600" b="1" dirty="0">
              <a:solidFill>
                <a:srgbClr val="FF6600"/>
              </a:solidFill>
            </a:endParaRPr>
          </a:p>
          <a:p>
            <a:r>
              <a:rPr lang="en-US" sz="3600" b="1" dirty="0" smtClean="0">
                <a:solidFill>
                  <a:srgbClr val="FF6600"/>
                </a:solidFill>
              </a:rPr>
              <a:t>COMPASS</a:t>
            </a:r>
            <a:endParaRPr lang="en-US" sz="3600" b="1" dirty="0">
              <a:solidFill>
                <a:srgbClr val="FF66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7365" y="2471279"/>
            <a:ext cx="2823163" cy="2823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4109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689" y="1304802"/>
            <a:ext cx="4277190" cy="468014"/>
          </a:xfrm>
        </p:spPr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Where are we right now?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9747" y="3716772"/>
            <a:ext cx="3372957" cy="1153807"/>
          </a:xfrm>
        </p:spPr>
        <p:txBody>
          <a:bodyPr/>
          <a:lstStyle/>
          <a:p>
            <a:pPr algn="ctr"/>
            <a:endParaRPr lang="en-US" sz="4000" b="1" dirty="0">
              <a:solidFill>
                <a:srgbClr val="FF66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3284" y="2610657"/>
            <a:ext cx="3625501" cy="3142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0985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64463" y="1572551"/>
            <a:ext cx="3545632" cy="1172995"/>
          </a:xfrm>
        </p:spPr>
        <p:txBody>
          <a:bodyPr/>
          <a:lstStyle/>
          <a:p>
            <a:pPr algn="ctr"/>
            <a:r>
              <a:rPr lang="en-US" sz="4000" b="1" dirty="0" smtClean="0">
                <a:solidFill>
                  <a:srgbClr val="0070C0"/>
                </a:solidFill>
              </a:rPr>
              <a:t>Test the system in SIT</a:t>
            </a:r>
            <a:endParaRPr lang="en-US" sz="4000" b="1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0649" y="3789644"/>
            <a:ext cx="2311211" cy="1865588"/>
          </a:xfrm>
        </p:spPr>
        <p:txBody>
          <a:bodyPr/>
          <a:lstStyle/>
          <a:p>
            <a:pPr algn="ctr"/>
            <a:r>
              <a:rPr lang="en-US" sz="4000" b="1" dirty="0" smtClean="0">
                <a:solidFill>
                  <a:srgbClr val="FF6600"/>
                </a:solidFill>
              </a:rPr>
              <a:t>Then </a:t>
            </a:r>
          </a:p>
          <a:p>
            <a:pPr algn="ctr"/>
            <a:r>
              <a:rPr lang="en-US" sz="4000" b="1" dirty="0" smtClean="0">
                <a:solidFill>
                  <a:srgbClr val="FF6600"/>
                </a:solidFill>
              </a:rPr>
              <a:t>re-test </a:t>
            </a:r>
          </a:p>
          <a:p>
            <a:pPr algn="ctr"/>
            <a:r>
              <a:rPr lang="en-US" sz="4000" b="1" dirty="0" smtClean="0">
                <a:solidFill>
                  <a:srgbClr val="FF6600"/>
                </a:solidFill>
              </a:rPr>
              <a:t>it in UAT</a:t>
            </a:r>
            <a:endParaRPr lang="en-US" sz="4000" b="1" dirty="0">
              <a:solidFill>
                <a:srgbClr val="FF66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058" y="1029585"/>
            <a:ext cx="3388394" cy="225892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0452" y="3565473"/>
            <a:ext cx="4113654" cy="2313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3948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2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688" y="1034215"/>
            <a:ext cx="4762381" cy="934010"/>
          </a:xfrm>
        </p:spPr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New DHS Project Management Office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80678" y="3604805"/>
            <a:ext cx="3372957" cy="1153807"/>
          </a:xfrm>
        </p:spPr>
        <p:txBody>
          <a:bodyPr/>
          <a:lstStyle/>
          <a:p>
            <a:pPr algn="ctr"/>
            <a:endParaRPr lang="en-US" sz="4000" b="1" dirty="0">
              <a:solidFill>
                <a:srgbClr val="FF660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5134" y="2322787"/>
            <a:ext cx="5604043" cy="4203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7812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 nodePh="1">
                                  <p:stCondLst>
                                    <p:cond delay="350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9133" y="472993"/>
            <a:ext cx="5564588" cy="842400"/>
          </a:xfrm>
        </p:spPr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IES Core Team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75967" y="1762538"/>
            <a:ext cx="7472903" cy="4320210"/>
          </a:xfrm>
        </p:spPr>
        <p:txBody>
          <a:bodyPr/>
          <a:lstStyle/>
          <a:p>
            <a:r>
              <a:rPr lang="en-US" sz="2400" b="1" dirty="0">
                <a:solidFill>
                  <a:srgbClr val="FF6600"/>
                </a:solidFill>
              </a:rPr>
              <a:t>Venkat Krishnan</a:t>
            </a:r>
            <a:r>
              <a:rPr lang="en-US" sz="2400" dirty="0">
                <a:solidFill>
                  <a:srgbClr val="FF6600"/>
                </a:solidFill>
              </a:rPr>
              <a:t>, DHS CIO</a:t>
            </a:r>
          </a:p>
          <a:p>
            <a:endParaRPr lang="en-US" sz="2400" dirty="0">
              <a:solidFill>
                <a:srgbClr val="FF6600"/>
              </a:solidFill>
            </a:endParaRPr>
          </a:p>
          <a:p>
            <a:r>
              <a:rPr lang="en-US" sz="2400" b="1" dirty="0" smtClean="0">
                <a:solidFill>
                  <a:srgbClr val="FF6600"/>
                </a:solidFill>
              </a:rPr>
              <a:t>Kathy </a:t>
            </a:r>
            <a:r>
              <a:rPr lang="en-US" sz="2400" b="1" dirty="0">
                <a:solidFill>
                  <a:srgbClr val="FF6600"/>
                </a:solidFill>
              </a:rPr>
              <a:t>Weiss</a:t>
            </a:r>
            <a:r>
              <a:rPr lang="en-US" sz="2400" dirty="0">
                <a:solidFill>
                  <a:srgbClr val="FF6600"/>
                </a:solidFill>
              </a:rPr>
              <a:t>, DHS Deputy CIO</a:t>
            </a:r>
          </a:p>
          <a:p>
            <a:endParaRPr lang="en-US" sz="2400" dirty="0">
              <a:solidFill>
                <a:srgbClr val="FF6600"/>
              </a:solidFill>
            </a:endParaRPr>
          </a:p>
          <a:p>
            <a:r>
              <a:rPr lang="en-US" sz="2400" b="1" dirty="0" smtClean="0">
                <a:solidFill>
                  <a:srgbClr val="FF6600"/>
                </a:solidFill>
              </a:rPr>
              <a:t>Jon </a:t>
            </a:r>
            <a:r>
              <a:rPr lang="en-US" sz="2400" b="1" dirty="0">
                <a:solidFill>
                  <a:srgbClr val="FF6600"/>
                </a:solidFill>
              </a:rPr>
              <a:t>Anderson</a:t>
            </a:r>
            <a:r>
              <a:rPr lang="en-US" sz="2400" dirty="0">
                <a:solidFill>
                  <a:srgbClr val="FF6600"/>
                </a:solidFill>
              </a:rPr>
              <a:t>, DFCS Deputy Director for Family Independence</a:t>
            </a:r>
          </a:p>
          <a:p>
            <a:endParaRPr lang="en-US" sz="2400" dirty="0">
              <a:solidFill>
                <a:srgbClr val="FF6600"/>
              </a:solidFill>
            </a:endParaRPr>
          </a:p>
          <a:p>
            <a:r>
              <a:rPr lang="en-US" sz="2400" b="1" dirty="0">
                <a:solidFill>
                  <a:srgbClr val="FF6600"/>
                </a:solidFill>
              </a:rPr>
              <a:t>Jonathan Duttweiler</a:t>
            </a:r>
            <a:r>
              <a:rPr lang="en-US" sz="2400" dirty="0">
                <a:solidFill>
                  <a:srgbClr val="FF6600"/>
                </a:solidFill>
              </a:rPr>
              <a:t>, </a:t>
            </a:r>
            <a:r>
              <a:rPr lang="en-US" sz="2400" dirty="0" smtClean="0">
                <a:solidFill>
                  <a:srgbClr val="FF6600"/>
                </a:solidFill>
              </a:rPr>
              <a:t>DCH Assistant </a:t>
            </a:r>
            <a:r>
              <a:rPr lang="en-US" sz="2400" dirty="0">
                <a:solidFill>
                  <a:srgbClr val="FF6600"/>
                </a:solidFill>
              </a:rPr>
              <a:t>Chief of Member Services and </a:t>
            </a:r>
            <a:r>
              <a:rPr lang="en-US" sz="2400" dirty="0" smtClean="0">
                <a:solidFill>
                  <a:srgbClr val="FF6600"/>
                </a:solidFill>
              </a:rPr>
              <a:t>Policy</a:t>
            </a:r>
            <a:endParaRPr lang="en-US" sz="2400" dirty="0">
              <a:solidFill>
                <a:srgbClr val="FF6600"/>
              </a:solidFill>
            </a:endParaRPr>
          </a:p>
          <a:p>
            <a:endParaRPr lang="en-US" sz="2400" dirty="0" smtClean="0">
              <a:solidFill>
                <a:srgbClr val="FF6600"/>
              </a:solidFill>
            </a:endParaRPr>
          </a:p>
          <a:p>
            <a:r>
              <a:rPr lang="en-US" sz="2400" b="1" dirty="0" smtClean="0">
                <a:solidFill>
                  <a:srgbClr val="FF6600"/>
                </a:solidFill>
              </a:rPr>
              <a:t>Laura </a:t>
            </a:r>
            <a:r>
              <a:rPr lang="en-US" sz="2400" b="1" dirty="0">
                <a:solidFill>
                  <a:srgbClr val="FF6600"/>
                </a:solidFill>
              </a:rPr>
              <a:t>Ellis</a:t>
            </a:r>
            <a:r>
              <a:rPr lang="en-US" sz="2400" dirty="0">
                <a:solidFill>
                  <a:srgbClr val="FF6600"/>
                </a:solidFill>
              </a:rPr>
              <a:t>, </a:t>
            </a:r>
            <a:r>
              <a:rPr lang="en-US" sz="2400" dirty="0" smtClean="0">
                <a:solidFill>
                  <a:srgbClr val="FF6600"/>
                </a:solidFill>
              </a:rPr>
              <a:t>IES Project Manager for DHS</a:t>
            </a:r>
            <a:endParaRPr lang="en-US" sz="2400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625007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4419" y="1391478"/>
            <a:ext cx="2337685" cy="467254"/>
          </a:xfrm>
        </p:spPr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Assessments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3261" y="2453951"/>
            <a:ext cx="4139980" cy="3320759"/>
          </a:xfrm>
        </p:spPr>
        <p:txBody>
          <a:bodyPr/>
          <a:lstStyle/>
          <a:p>
            <a:r>
              <a:rPr lang="en-US" sz="2400" b="1" dirty="0" smtClean="0">
                <a:solidFill>
                  <a:srgbClr val="FF6600"/>
                </a:solidFill>
              </a:rPr>
              <a:t>Schedule</a:t>
            </a:r>
          </a:p>
          <a:p>
            <a:endParaRPr lang="en-US" sz="2400" b="1" dirty="0">
              <a:solidFill>
                <a:srgbClr val="FF6600"/>
              </a:solidFill>
            </a:endParaRPr>
          </a:p>
          <a:p>
            <a:r>
              <a:rPr lang="en-US" sz="2400" b="1" dirty="0" smtClean="0">
                <a:solidFill>
                  <a:srgbClr val="FF6600"/>
                </a:solidFill>
              </a:rPr>
              <a:t>Technology</a:t>
            </a:r>
            <a:endParaRPr lang="en-US" sz="2400" dirty="0">
              <a:solidFill>
                <a:srgbClr val="FF6600"/>
              </a:solidFill>
            </a:endParaRPr>
          </a:p>
          <a:p>
            <a:endParaRPr lang="en-US" sz="2400" dirty="0">
              <a:solidFill>
                <a:srgbClr val="FF6600"/>
              </a:solidFill>
            </a:endParaRPr>
          </a:p>
          <a:p>
            <a:r>
              <a:rPr lang="en-US" sz="2400" b="1" dirty="0" smtClean="0">
                <a:solidFill>
                  <a:srgbClr val="FF6600"/>
                </a:solidFill>
              </a:rPr>
              <a:t>Security</a:t>
            </a:r>
            <a:endParaRPr lang="en-US" sz="2400" dirty="0">
              <a:solidFill>
                <a:srgbClr val="FF6600"/>
              </a:solidFill>
            </a:endParaRPr>
          </a:p>
          <a:p>
            <a:endParaRPr lang="en-US" sz="2400" dirty="0">
              <a:solidFill>
                <a:srgbClr val="FF6600"/>
              </a:solidFill>
            </a:endParaRPr>
          </a:p>
          <a:p>
            <a:r>
              <a:rPr lang="en-US" sz="2400" b="1" dirty="0" smtClean="0">
                <a:solidFill>
                  <a:srgbClr val="FF6600"/>
                </a:solidFill>
              </a:rPr>
              <a:t>Training </a:t>
            </a:r>
            <a:r>
              <a:rPr lang="en-US" sz="2400" dirty="0" smtClean="0">
                <a:solidFill>
                  <a:srgbClr val="FF6600"/>
                </a:solidFill>
              </a:rPr>
              <a:t>and</a:t>
            </a:r>
            <a:r>
              <a:rPr lang="en-US" sz="2400" b="1" dirty="0" smtClean="0">
                <a:solidFill>
                  <a:srgbClr val="FF6600"/>
                </a:solidFill>
              </a:rPr>
              <a:t> Implementation</a:t>
            </a:r>
            <a:endParaRPr lang="en-US" sz="2400" dirty="0">
              <a:solidFill>
                <a:srgbClr val="FF6600"/>
              </a:solidFill>
            </a:endParaRPr>
          </a:p>
          <a:p>
            <a:endParaRPr lang="en-US" sz="2400" dirty="0">
              <a:solidFill>
                <a:srgbClr val="FF6600"/>
              </a:solidFill>
            </a:endParaRPr>
          </a:p>
          <a:p>
            <a:r>
              <a:rPr lang="en-US" sz="2400" b="1" dirty="0" smtClean="0">
                <a:solidFill>
                  <a:srgbClr val="FF6600"/>
                </a:solidFill>
              </a:rPr>
              <a:t>Finances</a:t>
            </a:r>
            <a:endParaRPr lang="en-US" sz="2400" dirty="0" smtClean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832239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5758" y="290466"/>
            <a:ext cx="4146201" cy="467254"/>
          </a:xfrm>
        </p:spPr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IES Governance Council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85" y="1024617"/>
            <a:ext cx="3308274" cy="5628110"/>
          </a:xfrm>
        </p:spPr>
        <p:txBody>
          <a:bodyPr/>
          <a:lstStyle/>
          <a:p>
            <a:r>
              <a:rPr lang="en-US" sz="2400" b="1" dirty="0" smtClean="0">
                <a:solidFill>
                  <a:srgbClr val="FF6600"/>
                </a:solidFill>
              </a:rPr>
              <a:t>DHS</a:t>
            </a:r>
            <a:endParaRPr lang="en-US" sz="2400" dirty="0">
              <a:solidFill>
                <a:srgbClr val="FF6600"/>
              </a:solidFill>
            </a:endParaRPr>
          </a:p>
          <a:p>
            <a:endParaRPr lang="en-US" sz="2400" dirty="0">
              <a:solidFill>
                <a:srgbClr val="FF6600"/>
              </a:solidFill>
            </a:endParaRPr>
          </a:p>
          <a:p>
            <a:r>
              <a:rPr lang="en-US" sz="2400" b="1" dirty="0" smtClean="0">
                <a:solidFill>
                  <a:srgbClr val="FF6600"/>
                </a:solidFill>
              </a:rPr>
              <a:t>DCH</a:t>
            </a:r>
            <a:endParaRPr lang="en-US" sz="2400" dirty="0">
              <a:solidFill>
                <a:srgbClr val="FF6600"/>
              </a:solidFill>
            </a:endParaRPr>
          </a:p>
          <a:p>
            <a:endParaRPr lang="en-US" sz="2400" dirty="0">
              <a:solidFill>
                <a:srgbClr val="FF6600"/>
              </a:solidFill>
            </a:endParaRPr>
          </a:p>
          <a:p>
            <a:r>
              <a:rPr lang="en-US" sz="2400" b="1" dirty="0" smtClean="0">
                <a:solidFill>
                  <a:srgbClr val="FF6600"/>
                </a:solidFill>
              </a:rPr>
              <a:t>DECAL</a:t>
            </a:r>
            <a:endParaRPr lang="en-US" sz="2400" dirty="0">
              <a:solidFill>
                <a:srgbClr val="FF6600"/>
              </a:solidFill>
            </a:endParaRPr>
          </a:p>
          <a:p>
            <a:endParaRPr lang="en-US" sz="2400" dirty="0">
              <a:solidFill>
                <a:srgbClr val="FF6600"/>
              </a:solidFill>
            </a:endParaRPr>
          </a:p>
          <a:p>
            <a:r>
              <a:rPr lang="en-US" sz="2400" b="1" dirty="0" smtClean="0">
                <a:solidFill>
                  <a:srgbClr val="FF6600"/>
                </a:solidFill>
              </a:rPr>
              <a:t>DPH</a:t>
            </a:r>
          </a:p>
          <a:p>
            <a:endParaRPr lang="en-US" sz="2400" b="1" dirty="0">
              <a:solidFill>
                <a:srgbClr val="FF6600"/>
              </a:solidFill>
            </a:endParaRPr>
          </a:p>
          <a:p>
            <a:r>
              <a:rPr lang="en-US" sz="2400" b="1" dirty="0" smtClean="0">
                <a:solidFill>
                  <a:srgbClr val="FF6600"/>
                </a:solidFill>
              </a:rPr>
              <a:t>DFCS</a:t>
            </a:r>
          </a:p>
          <a:p>
            <a:endParaRPr lang="en-US" sz="2400" b="1" dirty="0">
              <a:solidFill>
                <a:srgbClr val="FF6600"/>
              </a:solidFill>
            </a:endParaRPr>
          </a:p>
          <a:p>
            <a:r>
              <a:rPr lang="en-US" sz="2400" b="1" dirty="0" smtClean="0">
                <a:solidFill>
                  <a:srgbClr val="FF6600"/>
                </a:solidFill>
              </a:rPr>
              <a:t>GTA</a:t>
            </a:r>
          </a:p>
          <a:p>
            <a:endParaRPr lang="en-US" sz="2400" b="1" dirty="0">
              <a:solidFill>
                <a:srgbClr val="FF6600"/>
              </a:solidFill>
            </a:endParaRPr>
          </a:p>
          <a:p>
            <a:r>
              <a:rPr lang="en-US" sz="2400" b="1" dirty="0" smtClean="0">
                <a:solidFill>
                  <a:srgbClr val="FF6600"/>
                </a:solidFill>
              </a:rPr>
              <a:t>OPB</a:t>
            </a:r>
          </a:p>
          <a:p>
            <a:endParaRPr lang="en-US" sz="2400" b="1" dirty="0">
              <a:solidFill>
                <a:srgbClr val="FF6600"/>
              </a:solidFill>
            </a:endParaRPr>
          </a:p>
          <a:p>
            <a:r>
              <a:rPr lang="en-US" sz="2400" b="1" dirty="0" smtClean="0">
                <a:solidFill>
                  <a:srgbClr val="FF6600"/>
                </a:solidFill>
              </a:rPr>
              <a:t>Office of the Governor</a:t>
            </a:r>
            <a:endParaRPr lang="en-US" sz="2400" dirty="0" smtClean="0">
              <a:solidFill>
                <a:srgbClr val="FF66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5932" y="757720"/>
            <a:ext cx="914324" cy="91432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4229" y="1385727"/>
            <a:ext cx="1005373" cy="100537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0366" y="2160296"/>
            <a:ext cx="1451874" cy="90947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6079" y="2967136"/>
            <a:ext cx="1634030" cy="74849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6214" y="3908046"/>
            <a:ext cx="2769279" cy="62522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9124" y="4533272"/>
            <a:ext cx="1394357" cy="75403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9052" y="5010719"/>
            <a:ext cx="1088083" cy="98172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0689" y="5618387"/>
            <a:ext cx="1554804" cy="1034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02654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Deloitte_US_Onscreen">
  <a:themeElements>
    <a:clrScheme name="US Deloitte Color">
      <a:dk1>
        <a:sysClr val="windowText" lastClr="000000"/>
      </a:dk1>
      <a:lt1>
        <a:sysClr val="window" lastClr="FFFFFF"/>
      </a:lt1>
      <a:dk2>
        <a:srgbClr val="313131"/>
      </a:dk2>
      <a:lt2>
        <a:srgbClr val="8C8C8C"/>
      </a:lt2>
      <a:accent1>
        <a:srgbClr val="002776"/>
      </a:accent1>
      <a:accent2>
        <a:srgbClr val="81BC00"/>
      </a:accent2>
      <a:accent3>
        <a:srgbClr val="00A1DE"/>
      </a:accent3>
      <a:accent4>
        <a:srgbClr val="3C8A2E"/>
      </a:accent4>
      <a:accent5>
        <a:srgbClr val="72C7E7"/>
      </a:accent5>
      <a:accent6>
        <a:srgbClr val="BDD203"/>
      </a:accent6>
      <a:hlink>
        <a:srgbClr val="00A1DE"/>
      </a:hlink>
      <a:folHlink>
        <a:srgbClr val="72C7E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chemeClr val="accent3"/>
        </a:solidFill>
        <a:ln w="19050" algn="ctr">
          <a:noFill/>
          <a:miter lim="800000"/>
          <a:headEnd/>
          <a:tailEnd/>
        </a:ln>
      </a:spPr>
      <a:bodyPr wrap="square" lIns="88900" tIns="88900" rIns="88900" bIns="88900" rtlCol="0" anchor="ctr"/>
      <a:lstStyle>
        <a:defPPr>
          <a:lnSpc>
            <a:spcPct val="106000"/>
          </a:lnSpc>
          <a:buFont typeface="Wingdings 2" pitchFamily="18" charset="2"/>
          <a:buNone/>
          <a:defRPr sz="1600" b="1" dirty="0" smtClean="0">
            <a:solidFill>
              <a:schemeClr val="bg1"/>
            </a:solidFill>
          </a:defRPr>
        </a:defPPr>
      </a:lstStyle>
    </a:spDef>
    <a:lnDef>
      <a:spPr>
        <a:ln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spcBef>
            <a:spcPts val="1200"/>
          </a:spcBef>
          <a:buSzPct val="25000"/>
          <a:buFont typeface="Arial" panose="020B0604020202020204" pitchFamily="34" charset="0"/>
          <a:buChar char="‏"/>
          <a:defRPr dirty="0">
            <a:solidFill>
              <a:schemeClr val="tx2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 xmlns="0c8e12d4-df1a-41c4-aa04-f2975ad90a7c">1.0</V>
    <Date_x0020_Submitted xmlns="0c8e12d4-df1a-41c4-aa04-f2975ad90a7c">2016-01-13T05:00:00+00:00</Date_x0020_Submitted>
    <LikesCount xmlns="http://schemas.microsoft.com/sharepoint/v3" xsi:nil="true"/>
    <Phase xmlns="0c8e12d4-df1a-41c4-aa04-f2975ad90a7c">Transition</Phase>
    <State_x0020_2nd_x0020_Due_x0020_Date xmlns="0c8e12d4-df1a-41c4-aa04-f2975ad90a7c">2016-02-04T05:00:00+00:00</State_x0020_2nd_x0020_Due_x0020_Date>
    <Ratings xmlns="http://schemas.microsoft.com/sharepoint/v3" xsi:nil="true"/>
    <State_x0020_1st_x0020_Due_x0020_Date xmlns="0c8e12d4-df1a-41c4-aa04-f2975ad90a7c">2016-01-21T05:00:00+00:00</State_x0020_1st_x0020_Due_x0020_Date>
    <LikedBy xmlns="http://schemas.microsoft.com/sharepoint/v3">
      <UserInfo>
        <DisplayName/>
        <AccountId xsi:nil="true"/>
        <AccountType/>
      </UserInfo>
    </LikedBy>
    <Track xmlns="0c8e12d4-df1a-41c4-aa04-f2975ad90a7c">PMO</Track>
    <GenericTitle xmlns="94afc3b2-e258-467a-82f2-7d1e72b358b1">02_01_Weekly_Project_Status_Reports</GenericTitle>
    <Deloitte_x0020_Due_x0020_Date xmlns="0c8e12d4-df1a-41c4-aa04-f2975ad90a7c">2016-01-28T05:00:00+00:00</Deloitte_x0020_Due_x0020_Date>
    <RatedBy xmlns="http://schemas.microsoft.com/sharepoint/v3">
      <UserInfo>
        <DisplayName/>
        <AccountId xsi:nil="true"/>
        <AccountType/>
      </UserInfo>
    </RatedBy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FA05BD837DAE741A7E0DB31E2FEE074" ma:contentTypeVersion="96" ma:contentTypeDescription="Create a new document." ma:contentTypeScope="" ma:versionID="c2caf7a353444d47a24edb2da0d76e88">
  <xsd:schema xmlns:xsd="http://www.w3.org/2001/XMLSchema" xmlns:xs="http://www.w3.org/2001/XMLSchema" xmlns:p="http://schemas.microsoft.com/office/2006/metadata/properties" xmlns:ns1="0c8e12d4-df1a-41c4-aa04-f2975ad90a7c" xmlns:ns2="http://schemas.microsoft.com/sharepoint/v3" xmlns:ns3="94afc3b2-e258-467a-82f2-7d1e72b358b1" targetNamespace="http://schemas.microsoft.com/office/2006/metadata/properties" ma:root="true" ma:fieldsID="e33f66f80fa42377f63b4d1853f94503" ns1:_="" ns2:_="" ns3:_="">
    <xsd:import namespace="0c8e12d4-df1a-41c4-aa04-f2975ad90a7c"/>
    <xsd:import namespace="http://schemas.microsoft.com/sharepoint/v3"/>
    <xsd:import namespace="94afc3b2-e258-467a-82f2-7d1e72b358b1"/>
    <xsd:element name="properties">
      <xsd:complexType>
        <xsd:sequence>
          <xsd:element name="documentManagement">
            <xsd:complexType>
              <xsd:all>
                <xsd:element ref="ns1:V" minOccurs="0"/>
                <xsd:element ref="ns3:GenericTitle" minOccurs="0"/>
                <xsd:element ref="ns1:Phase" minOccurs="0"/>
                <xsd:element ref="ns1:Track"/>
                <xsd:element ref="ns1:Date_x0020_Submitted"/>
                <xsd:element ref="ns1:State_x0020_1st_x0020_Due_x0020_Date"/>
                <xsd:element ref="ns1:Deloitte_x0020_Due_x0020_Date"/>
                <xsd:element ref="ns1:State_x0020_2nd_x0020_Due_x0020_Date"/>
                <xsd:element ref="ns2:RatedBy" minOccurs="0"/>
                <xsd:element ref="ns2:Ratings" minOccurs="0"/>
                <xsd:element ref="ns2:LikesCount" minOccurs="0"/>
                <xsd:element ref="ns2:LikedB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8e12d4-df1a-41c4-aa04-f2975ad90a7c" elementFormDefault="qualified">
    <xsd:import namespace="http://schemas.microsoft.com/office/2006/documentManagement/types"/>
    <xsd:import namespace="http://schemas.microsoft.com/office/infopath/2007/PartnerControls"/>
    <xsd:element name="V" ma:index="0" nillable="true" ma:displayName="Version #" ma:internalName="V" ma:readOnly="false">
      <xsd:simpleType>
        <xsd:restriction base="dms:Text">
          <xsd:maxLength value="255"/>
        </xsd:restriction>
      </xsd:simpleType>
    </xsd:element>
    <xsd:element name="Phase" ma:index="4" nillable="true" ma:displayName="Phase" ma:format="Dropdown" ma:internalName="Phase" ma:readOnly="false">
      <xsd:simpleType>
        <xsd:restriction base="dms:Choice">
          <xsd:enumeration value="Inception"/>
          <xsd:enumeration value="Elaboration"/>
          <xsd:enumeration value="Construction"/>
          <xsd:enumeration value="Transition"/>
        </xsd:restriction>
      </xsd:simpleType>
    </xsd:element>
    <xsd:element name="Track" ma:index="5" ma:displayName="Team/Track" ma:format="Dropdown" ma:indexed="true" ma:internalName="Track">
      <xsd:simpleType>
        <xsd:restriction base="dms:Choice">
          <xsd:enumeration value="App - All Tracks"/>
          <xsd:enumeration value="App - Benefits Management"/>
          <xsd:enumeration value="App - BPR"/>
          <xsd:enumeration value="App - Business Services"/>
          <xsd:enumeration value="App - Conversion"/>
          <xsd:enumeration value="App - Customer Portal"/>
          <xsd:enumeration value="App - EDBC"/>
          <xsd:enumeration value="App - EMPI"/>
          <xsd:enumeration value="App - Front Office"/>
          <xsd:enumeration value="App - Implementation"/>
          <xsd:enumeration value="App - Interfaces"/>
          <xsd:enumeration value="App - Notices"/>
          <xsd:enumeration value="App - Reporting"/>
          <xsd:enumeration value="App - Service Center"/>
          <xsd:enumeration value="App - Support Functions"/>
          <xsd:enumeration value="Batch"/>
          <xsd:enumeration value="Calendars"/>
          <xsd:enumeration value="Infrastructure"/>
          <xsd:enumeration value="PMO"/>
          <xsd:enumeration value="Security"/>
          <xsd:enumeration value="SUCCESS"/>
          <xsd:enumeration value="Technology"/>
          <xsd:enumeration value="Testing"/>
          <xsd:enumeration value="Training"/>
        </xsd:restriction>
      </xsd:simpleType>
    </xsd:element>
    <xsd:element name="Date_x0020_Submitted" ma:index="6" ma:displayName="Date Submitted" ma:format="DateOnly" ma:internalName="Date_x0020_Submitted" ma:readOnly="false">
      <xsd:simpleType>
        <xsd:restriction base="dms:DateTime"/>
      </xsd:simpleType>
    </xsd:element>
    <xsd:element name="State_x0020_1st_x0020_Due_x0020_Date" ma:index="7" ma:displayName="State Comments Due Date" ma:format="DateOnly" ma:internalName="State_x0020_1st_x0020_Due_x0020_Date" ma:readOnly="false">
      <xsd:simpleType>
        <xsd:restriction base="dms:DateTime"/>
      </xsd:simpleType>
    </xsd:element>
    <xsd:element name="Deloitte_x0020_Due_x0020_Date" ma:index="8" ma:displayName="Deloitte Response Due Date" ma:format="DateOnly" ma:internalName="Deloitte_x0020_Due_x0020_Date" ma:readOnly="false">
      <xsd:simpleType>
        <xsd:restriction base="dms:DateTime"/>
      </xsd:simpleType>
    </xsd:element>
    <xsd:element name="State_x0020_2nd_x0020_Due_x0020_Date" ma:index="9" ma:displayName="State Approval Due Date" ma:format="DateOnly" ma:internalName="State_x0020_2nd_x0020_Due_x0020_Date" ma:readOnly="fals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RatedBy" ma:index="19" nillable="true" ma:displayName="Rated By" ma:description="Users rated the item." ma:hidden="true" ma:list="UserInfo" ma:internalName="RatedBy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Ratings" ma:index="20" nillable="true" ma:displayName="User ratings" ma:description="User ratings for the item" ma:hidden="true" ma:internalName="Ratings">
      <xsd:simpleType>
        <xsd:restriction base="dms:Note"/>
      </xsd:simpleType>
    </xsd:element>
    <xsd:element name="LikesCount" ma:index="21" nillable="true" ma:displayName="Number of Likes" ma:internalName="LikesCount">
      <xsd:simpleType>
        <xsd:restriction base="dms:Unknown"/>
      </xsd:simpleType>
    </xsd:element>
    <xsd:element name="LikedBy" ma:index="22" nillable="true" ma:displayName="Liked By" ma:hidden="true" ma:list="UserInfo" ma:internalName="LikedBy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afc3b2-e258-467a-82f2-7d1e72b358b1" elementFormDefault="qualified">
    <xsd:import namespace="http://schemas.microsoft.com/office/2006/documentManagement/types"/>
    <xsd:import namespace="http://schemas.microsoft.com/office/infopath/2007/PartnerControls"/>
    <xsd:element name="GenericTitle" ma:index="3" nillable="true" ma:displayName="Generic Title" ma:description="This Title is displayed in the Comments list" ma:format="Dropdown" ma:indexed="true" ma:internalName="GenericTitle">
      <xsd:simpleType>
        <xsd:restriction base="dms:Choice">
          <xsd:enumeration value="01_01_Project_Management_Plan"/>
          <xsd:enumeration value="01_02_Revised_Project_Management_Plan"/>
          <xsd:enumeration value="02_01_Weekly_Project_Status_Reports"/>
          <xsd:enumeration value="02_02_Corrective_Action_Plan_Methodology"/>
          <xsd:enumeration value="02_03_Decision_Management_Plan"/>
          <xsd:enumeration value="02_04_Project_Portfolio_Management_Tool"/>
          <xsd:enumeration value="03_01_Risk_Management_Plan"/>
          <xsd:enumeration value="03_02_Issue_Management_Plan"/>
          <xsd:enumeration value="04_01_Configuration_Management_Plan"/>
          <xsd:enumeration value="05_01_Requirements_Analysis_Plan_and_Documentation"/>
          <xsd:enumeration value="05_02_Requirements_Traceability_Matrix"/>
          <xsd:enumeration value="05_03_Requirement_Change_Control_Plan"/>
          <xsd:enumeration value="06_01_Conceptual_Architectural_Design_Methodology"/>
          <xsd:enumeration value="06_02_Conceptual_Architectural_System_Design"/>
          <xsd:enumeration value="06_03_Business_Rules_Plan"/>
          <xsd:enumeration value="06_04_Workflow_Plan"/>
          <xsd:enumeration value="07_01_Detailed_System_Design_Session_Plan"/>
          <xsd:enumeration value="07_02_Detailed_System_Design_Document"/>
          <xsd:enumeration value="07_02_Detailed_System_Design_Document_EDBC"/>
          <xsd:enumeration value="07_02_Detailed_System_Design_Document_Benefits_Management"/>
          <xsd:enumeration value="07_02_Detailed_System_Design_Document_EMPI"/>
          <xsd:enumeration value="07_02_Detailed_System_Design_Document_Support_Functions"/>
          <xsd:enumeration value="07_02_Detailed_System_Design_Document_Front_Office"/>
          <xsd:enumeration value="07_02_Detailed_System_Design_Document_Customer_Portal"/>
          <xsd:enumeration value="07_03_Business_Rules_Design"/>
          <xsd:enumeration value="07_04_Interface_Detailed_Design"/>
          <xsd:enumeration value="07_05_Forms_Templates_and_Notices_Detailed_Design"/>
          <xsd:enumeration value="07_06_Alerts_Detailed_Design"/>
          <xsd:enumeration value="07_07_Reports_Detailed_Design"/>
          <xsd:enumeration value="07_08_Detailed_Data_Model"/>
          <xsd:enumeration value="08_01_Security_Design_Document_and_Implementation_Plan"/>
          <xsd:enumeration value="08_02_User_Access_Security_Plan"/>
          <xsd:enumeration value="08_03_User_Authentication_Security_Plan"/>
          <xsd:enumeration value="08_04_User_Access_Certification_Security_Plan"/>
          <xsd:enumeration value="09_01_Contingency_Plan"/>
          <xsd:enumeration value="09_02_Disaster_Recovery_Plan"/>
          <xsd:enumeration value="10_01_Master_Training_Plan"/>
          <xsd:enumeration value="10_02_State_Project_Staff_Preparation_Plan"/>
          <xsd:enumeration value="10_03_End_User_Environments"/>
          <xsd:enumeration value="10_04_Instructional_Materials"/>
          <xsd:enumeration value="10_05_Online_User_Aids"/>
          <xsd:enumeration value="10_06_Training_Progress_Report"/>
          <xsd:enumeration value="10_07_Final_Training_Report"/>
          <xsd:enumeration value="11_01_Data_Conversion_and_Migration_Plan"/>
          <xsd:enumeration value="11_02_Data_Cleanup_Plan"/>
          <xsd:enumeration value="11_03_Data_Conversion_and_Migration_Results"/>
          <xsd:enumeration value="12_01_Software_Development_Plan"/>
          <xsd:enumeration value="12_02_Weekly_Construction_Summary_Report"/>
          <xsd:enumeration value="12_03_Development_Library"/>
          <xsd:enumeration value="13_01_System_Integration_Plan"/>
          <xsd:enumeration value="14_01_Master_Test_Plan"/>
          <xsd:enumeration value="14_02_System_Test_Scripts"/>
          <xsd:enumeration value="14_03_Testing_Results_Reporting"/>
          <xsd:enumeration value="14_04_User_Acceptance_Testing_Readiness_Report"/>
          <xsd:enumeration value="15_01_Quality_Assurance_Plan"/>
          <xsd:enumeration value="15_02_Quality_Assurance_Reviews"/>
          <xsd:enumeration value="16_01_Pilot_Implementation_Plan"/>
          <xsd:enumeration value="16_02_Pilot_Support_and Operations Plan"/>
          <xsd:enumeration value="16_03_Pilot_Implementation_and_Analysis"/>
          <xsd:enumeration value="16_04_Final_Readiness_Assessment"/>
          <xsd:enumeration value="16_05_Statewide_Implementation_Plan"/>
          <xsd:enumeration value="17_01_ Software_Problem_Resolution_Plan"/>
          <xsd:enumeration value="18_01_Software_Development_Documentation"/>
          <xsd:enumeration value="18_02_User_Documentation"/>
          <xsd:enumeration value="18_03_System_Documentation"/>
          <xsd:enumeration value="19_01_Monthly_Maintenance_Report"/>
          <xsd:enumeration value="19_02_Final_Maintenance_Report"/>
          <xsd:enumeration value="19_03_Maintenance_Turnover_Plan"/>
          <xsd:enumeration value="20_01_Operations_Plan"/>
          <xsd:enumeration value="20_02_Integrated_Eligibility_System_Operations_Manual"/>
          <xsd:enumeration value="20_03_Operations_Turnover_Plan"/>
          <xsd:enumeration value="22_01_Final_System_Status_Report"/>
          <xsd:enumeration value="24_01_01_Help_Desk_Plan"/>
          <xsd:enumeration value="24_01_02_Help_Desk_Transition_Plan"/>
          <xsd:enumeration value="24_02_01_Outreach_Services_Plan"/>
          <xsd:enumeration value="24_03_01_01_Premium_Collection_Plan"/>
          <xsd:enumeration value="24_03_02_01_PeachCare_for_Kids_Service_Center_and_Change_Management_Plan"/>
          <xsd:enumeration value="24_04_01_Assets_Verification_Plan"/>
          <xsd:enumeration value="25_01_Monthly_SUCCESS_Maintenance_Report"/>
          <xsd:enumeration value="26_01_Monthly_Infrastructure_Status_Report"/>
          <xsd:enumeration value="26_02_Production_D_and_I_VCE_Testing_Documents"/>
          <xsd:enumeration value="26_03_DR_D_and_I_VCE_Testing_Document"/>
          <xsd:enumeration value="26_04_UAT_Environment_Sizing"/>
          <xsd:enumeration value="26_05_Performance_&amp;_Training_Environment_Sizing"/>
          <xsd:enumeration value="26_06_Production_Environment_Sizing"/>
          <xsd:enumeration value="26_07_Monthly_Operations_and_Support_Report"/>
          <xsd:enumeration value="26_08_DR_Environment_Sizing"/>
          <xsd:enumeration value="26_09_Vblock_Configuration_Document"/>
          <xsd:enumeration value="27_1_IES_2B_Requirements_Document"/>
          <xsd:enumeration value="27_2_IES_2B_Detailed_Design"/>
          <xsd:enumeration value="BPR_1_Business_Process_As_Is_Assessment"/>
          <xsd:enumeration value="BPR_2_Multi_Stakeholder_Communication_Plan"/>
          <xsd:enumeration value="BPR_3_Cultural_Change_As_Is_Survey_and_Strategy"/>
          <xsd:enumeration value="BPR_4_Business_Process_Reengineering_Plan"/>
          <xsd:enumeration value="BPR_5_IES_Implementation_Support_Plan"/>
          <xsd:enumeration value="BPR_6_Field_Readiness_Report"/>
          <xsd:enumeration value="BPR_7_BPR_Monthly_Status_Report"/>
          <xsd:enumeration value="BPR_8_BPR_Performance_Report"/>
          <xsd:enumeration value="BPR_10_Model_Office_Report"/>
          <xsd:enumeration value="CR - EMPI Iteration"/>
          <xsd:enumeration value="CR - Iteration 1"/>
          <xsd:enumeration value="CR - Iteration 1 - CUS"/>
          <xsd:enumeration value="CR - Iteration 1 - EDBC"/>
          <xsd:enumeration value="CR - Iteration 1 - FRO"/>
          <xsd:enumeration value="CR - Iteration 1 - INT"/>
          <xsd:enumeration value="CR - Iteration 1 - REP"/>
          <xsd:enumeration value="CR - Iteration 1 - SUP"/>
          <xsd:enumeration value="CR - Iteration 1 Plus"/>
          <xsd:enumeration value="CR - Iteration 1 Plus Part 1"/>
          <xsd:enumeration value="CR - Iteration 1 Plus - BEM"/>
          <xsd:enumeration value="CR - Iteration 1 Plus - CUS"/>
          <xsd:enumeration value="CR - Iteration 1 Plus - FRO"/>
          <xsd:enumeration value="CR - Iteration 1 Plus - INT"/>
          <xsd:enumeration value="CR - Iteration 1 Plus Part 1 - INT"/>
          <xsd:enumeration value="CR - Iteration 1 Plus - NOT"/>
          <xsd:enumeration value="CR - Iteration 1 Plus - REP"/>
          <xsd:enumeration value="CR - Iteration 2"/>
          <xsd:enumeration value="CR - Iteration 3"/>
          <xsd:enumeration value="Work_Products_All_Tracks"/>
          <xsd:enumeration value="Work_Products_Benefits_Management"/>
          <xsd:enumeration value="Work_Products_Business_Services"/>
          <xsd:enumeration value="Work_Products_BPR"/>
          <xsd:enumeration value="Work_Products_Conversion"/>
          <xsd:enumeration value="Work_Products_Customer_Portal"/>
          <xsd:enumeration value="Work_Products_EDBC"/>
          <xsd:enumeration value="Work_Products_EMPI"/>
          <xsd:enumeration value="Work_Products_Front_Office"/>
          <xsd:enumeration value="Work_Products_Implementation"/>
          <xsd:enumeration value="Work_Products_Interfaces"/>
          <xsd:enumeration value="Work_Products_Notices"/>
          <xsd:enumeration value="Work_Products_Reporting"/>
          <xsd:enumeration value="Work_Products_Service_Center"/>
          <xsd:enumeration value="Work_Products_Support_Functions"/>
          <xsd:enumeration value="Work_Products_Approved_Decisions"/>
          <xsd:enumeration value="Work_Products_Batch"/>
          <xsd:enumeration value="Work_Products_Infrastructure"/>
          <xsd:enumeration value="Work_Products_PMO"/>
          <xsd:enumeration value="Work_Products_Security"/>
          <xsd:enumeration value="Work_Products_SUCCESS"/>
          <xsd:enumeration value="Work_Products_Technology"/>
          <xsd:enumeration value="Work_Products_Testing"/>
          <xsd:enumeration value="Work_Products_Trading_Partners"/>
          <xsd:enumeration value="Test New SharePoint 2.0 Solution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3" ma:displayName="Content Type"/>
        <xsd:element ref="dc:title" maxOccurs="1" ma:index="2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1827ADE-A044-4B95-899A-12F562069149}">
  <ds:schemaRefs>
    <ds:schemaRef ds:uri="94afc3b2-e258-467a-82f2-7d1e72b358b1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sharepoint/v3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0c8e12d4-df1a-41c4-aa04-f2975ad90a7c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3CA6056-9D1B-434C-94AF-74C79BB5791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49E92B5-CF2A-4013-B3BC-EAAB3E2C97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c8e12d4-df1a-41c4-aa04-f2975ad90a7c"/>
    <ds:schemaRef ds:uri="http://schemas.microsoft.com/sharepoint/v3"/>
    <ds:schemaRef ds:uri="94afc3b2-e258-467a-82f2-7d1e72b358b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101774</TotalTime>
  <Words>125</Words>
  <Application>Microsoft Office PowerPoint</Application>
  <PresentationFormat>On-screen Show (4:3)</PresentationFormat>
  <Paragraphs>66</Paragraphs>
  <Slides>10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Deloitte_US_Onscreen</vt:lpstr>
      <vt:lpstr>think-cell Slide</vt:lpstr>
      <vt:lpstr>Georgia Integrated Eligibility System Department of Human Services Presentation</vt:lpstr>
      <vt:lpstr>What is IES?</vt:lpstr>
      <vt:lpstr>Legacy Systems</vt:lpstr>
      <vt:lpstr>Where are we right now?</vt:lpstr>
      <vt:lpstr>Test the system in SIT</vt:lpstr>
      <vt:lpstr>New DHS Project Management Office</vt:lpstr>
      <vt:lpstr>IES Core Team</vt:lpstr>
      <vt:lpstr>Assessments</vt:lpstr>
      <vt:lpstr>IES Governance Council</vt:lpstr>
      <vt:lpstr>Questions</vt:lpstr>
    </vt:vector>
  </TitlesOfParts>
  <Company>Deloitte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2_1_2016_01_03_2016_01_09_v1_0</dc:title>
  <dc:creator>Twahirwa, Miguel</dc:creator>
  <cp:lastModifiedBy>Ryan, Shawn</cp:lastModifiedBy>
  <cp:revision>4956</cp:revision>
  <cp:lastPrinted>2016-02-15T22:15:56Z</cp:lastPrinted>
  <dcterms:created xsi:type="dcterms:W3CDTF">2015-03-03T03:09:19Z</dcterms:created>
  <dcterms:modified xsi:type="dcterms:W3CDTF">2016-02-16T12:54:55Z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0x0101008FA05BD837DAE741A7E0DB31E2FEE074</vt:lpwstr>
  </property>
</Properties>
</file>