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97" r:id="rId5"/>
    <p:sldId id="2598" r:id="rId6"/>
    <p:sldId id="2600" r:id="rId7"/>
    <p:sldId id="2608" r:id="rId8"/>
    <p:sldId id="2601" r:id="rId9"/>
    <p:sldId id="2606" r:id="rId10"/>
    <p:sldId id="2603" r:id="rId11"/>
    <p:sldId id="2604" r:id="rId12"/>
    <p:sldId id="2605" r:id="rId13"/>
    <p:sldId id="260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0" userDrawn="1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ugonja, Anita" initials="AL" lastIdx="48" clrIdx="6">
    <p:extLst/>
  </p:cmAuthor>
  <p:cmAuthor id="1" name="Salehbhai, Riaz" initials="RS" lastIdx="7" clrIdx="0">
    <p:extLst/>
  </p:cmAuthor>
  <p:cmAuthor id="8" name="Price, Ernest" initials="EP" lastIdx="2" clrIdx="7">
    <p:extLst/>
  </p:cmAuthor>
  <p:cmAuthor id="2" name="Twahirwa, Miguel" initials="MT" lastIdx="5" clrIdx="1">
    <p:extLst/>
  </p:cmAuthor>
  <p:cmAuthor id="9" name="Bair, Christopher" initials="BAIR" lastIdx="7" clrIdx="8">
    <p:extLst/>
  </p:cmAuthor>
  <p:cmAuthor id="3" name="Borland, Monique" initials="MB" lastIdx="448" clrIdx="2"/>
  <p:cmAuthor id="10" name="Krause, Matthew" initials="MK" lastIdx="2" clrIdx="9">
    <p:extLst/>
  </p:cmAuthor>
  <p:cmAuthor id="4" name="Sathiamurthy, Koushik" initials="KS" lastIdx="103" clrIdx="3"/>
  <p:cmAuthor id="11" name="Deloitte" initials="D" lastIdx="59" clrIdx="10">
    <p:extLst/>
  </p:cmAuthor>
  <p:cmAuthor id="5" name="Machhar, Hardik" initials="HM" lastIdx="1" clrIdx="4"/>
  <p:cmAuthor id="12" name="Sugar, Aaron" initials="AS" lastIdx="13" clrIdx="11">
    <p:extLst>
      <p:ext uri="{19B8F6BF-5375-455C-9EA6-DF929625EA0E}">
        <p15:presenceInfo xmlns:p15="http://schemas.microsoft.com/office/powerpoint/2012/main" userId="Sugar, Aaron" providerId="None"/>
      </p:ext>
    </p:extLst>
  </p:cmAuthor>
  <p:cmAuthor id="6" name="Mohan, Murugesh Kannusamy" initials="MM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BFBFBF"/>
    <a:srgbClr val="FFFFFF"/>
    <a:srgbClr val="C6B6C3"/>
    <a:srgbClr val="42343E"/>
    <a:srgbClr val="505026"/>
    <a:srgbClr val="C63EC9"/>
    <a:srgbClr val="AF219E"/>
    <a:srgbClr val="BE80BE"/>
    <a:srgbClr val="C5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85099" autoAdjust="0"/>
  </p:normalViewPr>
  <p:slideViewPr>
    <p:cSldViewPr snapToGrid="0">
      <p:cViewPr varScale="1">
        <p:scale>
          <a:sx n="82" d="100"/>
          <a:sy n="82" d="100"/>
        </p:scale>
        <p:origin x="1747" y="62"/>
      </p:cViewPr>
      <p:guideLst>
        <p:guide orient="horz" pos="60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19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5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50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3BBE5-4CE5-48CA-B282-5092AD8166E4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5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50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BFC6E-ED5E-4A42-9070-E6C268CFFA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470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3037840" cy="466434"/>
          </a:xfrm>
          <a:prstGeom prst="rect">
            <a:avLst/>
          </a:prstGeom>
        </p:spPr>
        <p:txBody>
          <a:bodyPr vert="horz" lIns="90052" tIns="45025" rIns="90052" bIns="45025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4" y="1"/>
            <a:ext cx="3037840" cy="466434"/>
          </a:xfrm>
          <a:prstGeom prst="rect">
            <a:avLst/>
          </a:prstGeom>
        </p:spPr>
        <p:txBody>
          <a:bodyPr vert="horz" lIns="90052" tIns="45025" rIns="90052" bIns="45025" rtlCol="0"/>
          <a:lstStyle>
            <a:lvl1pPr algn="r">
              <a:defRPr sz="1100"/>
            </a:lvl1pPr>
          </a:lstStyle>
          <a:p>
            <a:fld id="{9A661DE7-98B6-4C1C-95F4-B40F3D297E04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52" tIns="45025" rIns="90052" bIns="450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908"/>
            <a:ext cx="5608320" cy="3660458"/>
          </a:xfrm>
          <a:prstGeom prst="rect">
            <a:avLst/>
          </a:prstGeom>
        </p:spPr>
        <p:txBody>
          <a:bodyPr vert="horz" lIns="90052" tIns="45025" rIns="90052" bIns="450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981"/>
            <a:ext cx="3037840" cy="466433"/>
          </a:xfrm>
          <a:prstGeom prst="rect">
            <a:avLst/>
          </a:prstGeom>
        </p:spPr>
        <p:txBody>
          <a:bodyPr vert="horz" lIns="90052" tIns="45025" rIns="90052" bIns="45025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4" y="8829981"/>
            <a:ext cx="3037840" cy="466433"/>
          </a:xfrm>
          <a:prstGeom prst="rect">
            <a:avLst/>
          </a:prstGeom>
        </p:spPr>
        <p:txBody>
          <a:bodyPr vert="horz" lIns="90052" tIns="45025" rIns="90052" bIns="45025" rtlCol="0" anchor="b"/>
          <a:lstStyle>
            <a:lvl1pPr algn="r">
              <a:defRPr sz="1100"/>
            </a:lvl1pPr>
          </a:lstStyle>
          <a:p>
            <a:fld id="{3DC478CC-47DE-4C7D-9779-C72C1AFD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9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78CC-47DE-4C7D-9779-C72C1AFD317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19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78CC-47DE-4C7D-9779-C72C1AFD317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18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78CC-47DE-4C7D-9779-C72C1AFD317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04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78CC-47DE-4C7D-9779-C72C1AFD317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59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78CC-47DE-4C7D-9779-C72C1AFD317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33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78CC-47DE-4C7D-9779-C72C1AFD317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0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78CC-47DE-4C7D-9779-C72C1AFD317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05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78CC-47DE-4C7D-9779-C72C1AFD317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12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78CC-47DE-4C7D-9779-C72C1AFD317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2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478CC-47DE-4C7D-9779-C72C1AFD317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3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gif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text only or prim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1897603"/>
            <a:ext cx="4628956" cy="842400"/>
          </a:xfrm>
        </p:spPr>
        <p:txBody>
          <a:bodyPr lIns="0" tIns="0" rIns="0" bIns="0" anchor="b">
            <a:no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2778756"/>
            <a:ext cx="4629600" cy="13716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C:\Users\rsalehbhai\AppData\Local\Microsoft\Windows\INetCache\Content.Word\GA IES Logo hi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2" y="66346"/>
            <a:ext cx="1160980" cy="714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13547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41148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4"/>
            <a:ext cx="411480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65760" y="1611313"/>
            <a:ext cx="4114800" cy="4733788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2795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841248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4"/>
            <a:ext cx="8412480" cy="766749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65760" y="1611313"/>
            <a:ext cx="4114800" cy="4733788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622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salehbhai\AppData\Local\Microsoft\Windows\INetCache\Content.Word\GA IES Logo hi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2" y="56072"/>
            <a:ext cx="1160980" cy="714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396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Medium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782208"/>
            <a:ext cx="8229600" cy="1143000"/>
          </a:xfrm>
        </p:spPr>
        <p:txBody>
          <a:bodyPr lIns="0" tIns="0" rIns="0" bIns="0"/>
          <a:lstStyle>
            <a:lvl1pPr>
              <a:defRPr sz="6000">
                <a:solidFill>
                  <a:schemeClr val="bg1"/>
                </a:solidFill>
              </a:defRPr>
            </a:lvl1pPr>
            <a:lvl2pPr>
              <a:defRPr sz="6000">
                <a:solidFill>
                  <a:schemeClr val="bg2"/>
                </a:solidFill>
              </a:defRPr>
            </a:lvl2pPr>
            <a:lvl3pPr>
              <a:defRPr sz="6000">
                <a:solidFill>
                  <a:schemeClr val="bg2"/>
                </a:solidFill>
              </a:defRPr>
            </a:lvl3pPr>
            <a:lvl4pPr>
              <a:defRPr sz="6000">
                <a:solidFill>
                  <a:schemeClr val="bg2"/>
                </a:solidFill>
              </a:defRPr>
            </a:lvl4pPr>
            <a:lvl5pPr>
              <a:defRPr sz="6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divider text</a:t>
            </a:r>
          </a:p>
        </p:txBody>
      </p:sp>
    </p:spTree>
    <p:extLst>
      <p:ext uri="{BB962C8B-B14F-4D97-AF65-F5344CB8AC3E}">
        <p14:creationId xmlns:p14="http://schemas.microsoft.com/office/powerpoint/2010/main" val="2406662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Dar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782208"/>
            <a:ext cx="8229600" cy="1143000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  <a:lvl2pPr>
              <a:defRPr sz="6000">
                <a:solidFill>
                  <a:schemeClr val="bg2"/>
                </a:solidFill>
              </a:defRPr>
            </a:lvl2pPr>
            <a:lvl3pPr>
              <a:defRPr sz="6000">
                <a:solidFill>
                  <a:schemeClr val="bg2"/>
                </a:solidFill>
              </a:defRPr>
            </a:lvl3pPr>
            <a:lvl4pPr>
              <a:defRPr sz="6000">
                <a:solidFill>
                  <a:schemeClr val="bg2"/>
                </a:solidFill>
              </a:defRPr>
            </a:lvl4pPr>
            <a:lvl5pPr>
              <a:defRPr sz="6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divider text</a:t>
            </a:r>
          </a:p>
        </p:txBody>
      </p:sp>
    </p:spTree>
    <p:extLst>
      <p:ext uri="{BB962C8B-B14F-4D97-AF65-F5344CB8AC3E}">
        <p14:creationId xmlns:p14="http://schemas.microsoft.com/office/powerpoint/2010/main" val="3189459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782208"/>
            <a:ext cx="8229600" cy="1143000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  <a:lvl2pPr>
              <a:defRPr sz="6000">
                <a:solidFill>
                  <a:schemeClr val="bg2"/>
                </a:solidFill>
              </a:defRPr>
            </a:lvl2pPr>
            <a:lvl3pPr>
              <a:defRPr sz="6000">
                <a:solidFill>
                  <a:schemeClr val="bg2"/>
                </a:solidFill>
              </a:defRPr>
            </a:lvl3pPr>
            <a:lvl4pPr>
              <a:defRPr sz="6000">
                <a:solidFill>
                  <a:schemeClr val="bg2"/>
                </a:solidFill>
              </a:defRPr>
            </a:lvl4pPr>
            <a:lvl5pPr>
              <a:defRPr sz="6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divider text</a:t>
            </a:r>
          </a:p>
        </p:txBody>
      </p:sp>
    </p:spTree>
    <p:extLst>
      <p:ext uri="{BB962C8B-B14F-4D97-AF65-F5344CB8AC3E}">
        <p14:creationId xmlns:p14="http://schemas.microsoft.com/office/powerpoint/2010/main" val="33058289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ith prim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782208"/>
            <a:ext cx="8229600" cy="1143000"/>
          </a:xfrm>
        </p:spPr>
        <p:txBody>
          <a:bodyPr/>
          <a:lstStyle>
            <a:lvl1pPr>
              <a:defRPr sz="6000" baseline="0">
                <a:solidFill>
                  <a:schemeClr val="accent2"/>
                </a:solidFill>
              </a:defRPr>
            </a:lvl1pPr>
            <a:lvl2pPr>
              <a:defRPr sz="6000">
                <a:solidFill>
                  <a:schemeClr val="accent2"/>
                </a:solidFill>
              </a:defRPr>
            </a:lvl2pPr>
            <a:lvl3pPr>
              <a:defRPr sz="6000">
                <a:solidFill>
                  <a:schemeClr val="accent2"/>
                </a:solidFill>
              </a:defRPr>
            </a:lvl3pPr>
            <a:lvl4pPr>
              <a:defRPr sz="6000">
                <a:solidFill>
                  <a:schemeClr val="accent2"/>
                </a:solidFill>
              </a:defRPr>
            </a:lvl4pPr>
            <a:lvl5pPr>
              <a:defRPr sz="6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divider text</a:t>
            </a:r>
          </a:p>
        </p:txBody>
      </p:sp>
      <p:pic>
        <p:nvPicPr>
          <p:cNvPr id="5" name="Picture 4" descr="C:\Users\rsalehbhai\AppData\Local\Microsoft\Windows\INetCache\Content.Word\GA IES Logo hi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2" y="56072"/>
            <a:ext cx="1160980" cy="714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9986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7" y="1818068"/>
            <a:ext cx="2811073" cy="3007406"/>
          </a:xfrm>
        </p:spPr>
        <p:txBody>
          <a:bodyPr/>
          <a:lstStyle>
            <a:lvl1pPr>
              <a:defRPr sz="4800">
                <a:solidFill>
                  <a:schemeClr val="accent2"/>
                </a:solidFill>
              </a:defRPr>
            </a:lvl1pPr>
            <a:lvl2pPr>
              <a:defRPr sz="4800">
                <a:solidFill>
                  <a:schemeClr val="accent2"/>
                </a:solidFill>
              </a:defRPr>
            </a:lvl2pPr>
            <a:lvl3pPr>
              <a:defRPr sz="4800">
                <a:solidFill>
                  <a:schemeClr val="accent2"/>
                </a:solidFill>
              </a:defRPr>
            </a:lvl3pPr>
            <a:lvl4pPr>
              <a:defRPr sz="4800">
                <a:solidFill>
                  <a:schemeClr val="accent2"/>
                </a:solidFill>
              </a:defRPr>
            </a:lvl4pPr>
            <a:lvl5pPr>
              <a:defRPr sz="48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divider text</a:t>
            </a:r>
          </a:p>
        </p:txBody>
      </p:sp>
      <p:pic>
        <p:nvPicPr>
          <p:cNvPr id="5" name="Picture 4" descr="C:\Users\rsalehbhai\AppData\Local\Microsoft\Windows\INetCache\Content.Word\GA IES Logo hi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2" y="56072"/>
            <a:ext cx="1160980" cy="714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1236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Medium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62" y="319070"/>
            <a:ext cx="6845093" cy="5988439"/>
          </a:xfrm>
        </p:spPr>
        <p:txBody>
          <a:bodyPr/>
          <a:lstStyle>
            <a:lvl1pPr>
              <a:spcBef>
                <a:spcPts val="3600"/>
              </a:spcBef>
              <a:defRPr sz="30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743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62" y="319070"/>
            <a:ext cx="6845093" cy="5988439"/>
          </a:xfrm>
        </p:spPr>
        <p:txBody>
          <a:bodyPr/>
          <a:lstStyle>
            <a:lvl1pPr>
              <a:spcBef>
                <a:spcPts val="3600"/>
              </a:spcBef>
              <a:defRPr sz="30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18741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1897603"/>
            <a:ext cx="2772000" cy="841248"/>
          </a:xfrm>
        </p:spPr>
        <p:txBody>
          <a:bodyPr anchor="b"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2778756"/>
            <a:ext cx="2770632" cy="13716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5984" y="399580"/>
            <a:ext cx="1720800" cy="322531"/>
          </a:xfrm>
          <a:prstGeom prst="rect">
            <a:avLst/>
          </a:prstGeom>
        </p:spPr>
      </p:pic>
      <p:pic>
        <p:nvPicPr>
          <p:cNvPr id="9" name="Picture 8" descr="C:\Users\rsalehbhai\AppData\Local\Microsoft\Windows\INetCache\Content.Word\GA IES Logo hi-res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2" y="56072"/>
            <a:ext cx="1160980" cy="714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84710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62" y="319070"/>
            <a:ext cx="6845093" cy="5988439"/>
          </a:xfrm>
        </p:spPr>
        <p:txBody>
          <a:bodyPr/>
          <a:lstStyle>
            <a:lvl1pPr>
              <a:spcBef>
                <a:spcPts val="3600"/>
              </a:spcBef>
              <a:defRPr sz="30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759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ilde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L_PRI_RGB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897" y="3904492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05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0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/>
        </p:nvSpPr>
        <p:spPr>
          <a:xfrm>
            <a:off x="369066" y="-1"/>
            <a:ext cx="54864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6" name="Picture 15" descr="DEL_PRI_RGB.gif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98" y="366587"/>
            <a:ext cx="1720800" cy="322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840" y="998068"/>
            <a:ext cx="4878856" cy="670396"/>
          </a:xfrm>
        </p:spPr>
        <p:txBody>
          <a:bodyPr anchor="b"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840" y="1672132"/>
            <a:ext cx="4878856" cy="670396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chemeClr val="accent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C:\Users\rsalehbhai\AppData\Local\Microsoft\Windows\INetCache\Content.Word\GA IES Logo hi-res.jpg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2" y="56072"/>
            <a:ext cx="1160980" cy="714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9262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5760" y="1611313"/>
            <a:ext cx="8412480" cy="47342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C:\Users\rsalehbhai\AppData\Local\Microsoft\Windows\INetCache\Content.Word\GA IES Logo hi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2" y="56072"/>
            <a:ext cx="1160980" cy="7144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 userDrawn="1"/>
        </p:nvSpPr>
        <p:spPr bwMode="gray">
          <a:xfrm>
            <a:off x="565784" y="6491232"/>
            <a:ext cx="1576251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800" dirty="0" smtClean="0">
                <a:solidFill>
                  <a:srgbClr val="8C8C8C"/>
                </a:solidFill>
              </a:rPr>
              <a:t>Data collected as of 11/14/2015</a:t>
            </a:r>
            <a:endParaRPr lang="en-US" sz="800" dirty="0">
              <a:solidFill>
                <a:srgbClr val="8C8C8C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 bwMode="gray">
          <a:xfrm>
            <a:off x="365760" y="6495769"/>
            <a:ext cx="457200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fld id="{95CC1D26-A9BD-4BDE-BDD9-08EDBAE96860}" type="slidenum">
              <a:rPr lang="en-US" sz="800">
                <a:solidFill>
                  <a:srgbClr val="8C8C8C"/>
                </a:solidFill>
              </a:rPr>
              <a:pPr/>
              <a:t>‹#›</a:t>
            </a:fld>
            <a:endParaRPr lang="en-US" sz="800" dirty="0">
              <a:solidFill>
                <a:srgbClr val="8C8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7534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C:\Users\rsalehbhai\AppData\Local\Microsoft\Windows\INetCache\Content.Word\GA IES Logo hi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2" y="56072"/>
            <a:ext cx="1160980" cy="7144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 userDrawn="1"/>
        </p:nvSpPr>
        <p:spPr bwMode="gray">
          <a:xfrm>
            <a:off x="365760" y="6495769"/>
            <a:ext cx="457200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fld id="{95CC1D26-A9BD-4BDE-BDD9-08EDBAE96860}" type="slidenum">
              <a:rPr lang="en-US" sz="800">
                <a:solidFill>
                  <a:srgbClr val="8C8C8C"/>
                </a:solidFill>
              </a:rPr>
              <a:pPr/>
              <a:t>‹#›</a:t>
            </a:fld>
            <a:endParaRPr lang="en-US" sz="800" dirty="0">
              <a:solidFill>
                <a:srgbClr val="8C8C8C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 bwMode="gray">
          <a:xfrm>
            <a:off x="565784" y="6491232"/>
            <a:ext cx="1576251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800" dirty="0" smtClean="0">
                <a:solidFill>
                  <a:srgbClr val="8C8C8C"/>
                </a:solidFill>
              </a:rPr>
              <a:t>Data collected as of 01/23/2016</a:t>
            </a:r>
            <a:endParaRPr lang="en-US" sz="800" dirty="0">
              <a:solidFill>
                <a:srgbClr val="8C8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13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4"/>
            <a:ext cx="841248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841248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65760" y="1611313"/>
            <a:ext cx="8412480" cy="4734292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6639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4"/>
            <a:ext cx="841248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313132"/>
            <a:ext cx="841248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47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65760" y="295683"/>
            <a:ext cx="5394960" cy="12435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65760" y="1611313"/>
            <a:ext cx="5394960" cy="4735487"/>
          </a:xfr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017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841248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4"/>
            <a:ext cx="841248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65760" y="1611313"/>
            <a:ext cx="4114800" cy="4735487"/>
          </a:xfrm>
        </p:spPr>
        <p:txBody>
          <a:bodyPr/>
          <a:lstStyle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663440" y="1611313"/>
            <a:ext cx="4114800" cy="4735487"/>
          </a:xfrm>
        </p:spPr>
        <p:txBody>
          <a:bodyPr/>
          <a:lstStyle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8523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65760" y="295683"/>
            <a:ext cx="8412480" cy="12441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5760" y="1604539"/>
            <a:ext cx="8412480" cy="47342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 level 1</a:t>
            </a:r>
          </a:p>
          <a:p>
            <a:pPr lvl="2"/>
            <a:r>
              <a:rPr lang="en-US" dirty="0" smtClean="0"/>
              <a:t>Bullet level 2</a:t>
            </a:r>
          </a:p>
          <a:p>
            <a:pPr lvl="3"/>
            <a:r>
              <a:rPr lang="en-US" dirty="0" smtClean="0"/>
              <a:t>Bullet level 3</a:t>
            </a:r>
          </a:p>
          <a:p>
            <a:pPr lvl="4"/>
            <a:r>
              <a:rPr lang="en-US" dirty="0" smtClean="0"/>
              <a:t>Bullet level 4</a:t>
            </a:r>
          </a:p>
        </p:txBody>
      </p:sp>
      <p:pic>
        <p:nvPicPr>
          <p:cNvPr id="7" name="Picture 6" descr="C:\Users\rsalehbhai\AppData\Local\Microsoft\Windows\INetCache\Content.Word\GA IES Logo hi-res.jpg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02" y="56072"/>
            <a:ext cx="1160980" cy="71449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 userDrawn="1"/>
        </p:nvSpPr>
        <p:spPr bwMode="gray">
          <a:xfrm>
            <a:off x="365760" y="6495769"/>
            <a:ext cx="457200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fld id="{95CC1D26-A9BD-4BDE-BDD9-08EDBAE96860}" type="slidenum">
              <a:rPr lang="en-US" sz="800">
                <a:solidFill>
                  <a:srgbClr val="8C8C8C"/>
                </a:solidFill>
              </a:rPr>
              <a:pPr/>
              <a:t>‹#›</a:t>
            </a:fld>
            <a:endParaRPr lang="en-US" sz="800" dirty="0">
              <a:solidFill>
                <a:srgbClr val="8C8C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4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spcBef>
          <a:spcPts val="1200"/>
        </a:spcBef>
        <a:buSzPct val="25000"/>
        <a:buFont typeface="Arial" panose="020B0604020202020204" pitchFamily="34" charset="0"/>
        <a:buChar char="‏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03195" indent="-203195" algn="l" defTabSz="914377" rtl="0" eaLnBrk="1" latinLnBrk="0" hangingPunct="1">
        <a:spcBef>
          <a:spcPts val="600"/>
        </a:spcBef>
        <a:buClrTx/>
        <a:buSzPct val="100000"/>
        <a:buFont typeface="Arial"/>
        <a:buChar char="•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431789" indent="-203195" algn="l" defTabSz="914377" rtl="0" eaLnBrk="1" latinLnBrk="0" hangingPunct="1">
        <a:spcBef>
          <a:spcPts val="600"/>
        </a:spcBef>
        <a:buClrTx/>
        <a:buSzPct val="100000"/>
        <a:buFont typeface="Arial"/>
        <a:buChar char="−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660383" indent="-203195" algn="l" defTabSz="914377" rtl="0" eaLnBrk="1" latinLnBrk="0" hangingPunct="1">
        <a:spcBef>
          <a:spcPts val="600"/>
        </a:spcBef>
        <a:buClrTx/>
        <a:buSzPct val="100000"/>
        <a:buFont typeface="Arial"/>
        <a:buChar char="◦"/>
        <a:defRPr lang="en-US" sz="16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888978" indent="-203195" algn="l" defTabSz="798493" rtl="0" eaLnBrk="1" latinLnBrk="0" hangingPunct="1">
        <a:spcBef>
          <a:spcPts val="600"/>
        </a:spcBef>
        <a:buClrTx/>
        <a:buSzPct val="100000"/>
        <a:buFont typeface="Arial"/>
        <a:buChar char="−"/>
        <a:tabLst/>
        <a:defRPr lang="en-US" sz="16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5" Type="http://schemas.openxmlformats.org/officeDocument/2006/relationships/image" Target="../media/image17.jpg"/><Relationship Id="rId10" Type="http://schemas.openxmlformats.org/officeDocument/2006/relationships/image" Target="../media/image22.jpg"/><Relationship Id="rId4" Type="http://schemas.openxmlformats.org/officeDocument/2006/relationships/image" Target="../media/image16.gif"/><Relationship Id="rId9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838507"/>
            <a:ext cx="7790954" cy="8424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Georgia Integrated Eligibility System Department of Human Services Presentation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59" y="3885313"/>
            <a:ext cx="6514918" cy="494531"/>
          </a:xfrm>
        </p:spPr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February 17, 2016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82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7537" y="2647954"/>
            <a:ext cx="2504014" cy="561777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Questions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1734" y="3599865"/>
            <a:ext cx="975620" cy="608241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66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927834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206" y="2426941"/>
            <a:ext cx="2193356" cy="51395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is IES?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398" y="3413932"/>
            <a:ext cx="3324972" cy="534073"/>
          </a:xfrm>
        </p:spPr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One-stop shop for: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273" y="674246"/>
            <a:ext cx="2400300" cy="885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705" y="1770671"/>
            <a:ext cx="2399727" cy="15998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788" y="2496178"/>
            <a:ext cx="1552360" cy="1552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185" y="3791689"/>
            <a:ext cx="1800225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413" y="4594660"/>
            <a:ext cx="2309562" cy="11313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370" y="5263434"/>
            <a:ext cx="2535540" cy="127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513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480" y="1029585"/>
            <a:ext cx="7240989" cy="842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Legacy Systems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2291" y="1980260"/>
            <a:ext cx="2350419" cy="3805199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$TARS</a:t>
            </a:r>
          </a:p>
          <a:p>
            <a:endParaRPr lang="en-US" sz="3600" b="1" dirty="0">
              <a:solidFill>
                <a:srgbClr val="FF6600"/>
              </a:solidFill>
            </a:endParaRPr>
          </a:p>
          <a:p>
            <a:r>
              <a:rPr lang="en-US" sz="3600" b="1" dirty="0" smtClean="0">
                <a:solidFill>
                  <a:srgbClr val="FF6600"/>
                </a:solidFill>
              </a:rPr>
              <a:t>SHINES</a:t>
            </a:r>
          </a:p>
          <a:p>
            <a:endParaRPr lang="en-US" sz="3600" b="1" dirty="0">
              <a:solidFill>
                <a:srgbClr val="FF6600"/>
              </a:solidFill>
            </a:endParaRPr>
          </a:p>
          <a:p>
            <a:r>
              <a:rPr lang="en-US" sz="3600" b="1" dirty="0" smtClean="0">
                <a:solidFill>
                  <a:srgbClr val="FF6600"/>
                </a:solidFill>
              </a:rPr>
              <a:t>SUCCESS</a:t>
            </a:r>
          </a:p>
          <a:p>
            <a:endParaRPr lang="en-US" sz="3600" b="1" dirty="0">
              <a:solidFill>
                <a:srgbClr val="FF6600"/>
              </a:solidFill>
            </a:endParaRPr>
          </a:p>
          <a:p>
            <a:r>
              <a:rPr lang="en-US" sz="3600" b="1" dirty="0" smtClean="0">
                <a:solidFill>
                  <a:srgbClr val="FF6600"/>
                </a:solidFill>
              </a:rPr>
              <a:t>COMPASS</a:t>
            </a:r>
            <a:endParaRPr lang="en-US" sz="3600" b="1" dirty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365" y="2471279"/>
            <a:ext cx="2823163" cy="282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0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689" y="1304802"/>
            <a:ext cx="4277190" cy="46801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Where are we right now?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47" y="3716772"/>
            <a:ext cx="3372957" cy="1153807"/>
          </a:xfrm>
        </p:spPr>
        <p:txBody>
          <a:bodyPr/>
          <a:lstStyle/>
          <a:p>
            <a:pPr algn="ctr"/>
            <a:endParaRPr lang="en-US" sz="4000" b="1" dirty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284" y="2610657"/>
            <a:ext cx="3625501" cy="314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98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4463" y="1572551"/>
            <a:ext cx="3545632" cy="1172995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Test the system in SIT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0649" y="3789644"/>
            <a:ext cx="2311211" cy="186558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6600"/>
                </a:solidFill>
              </a:rPr>
              <a:t>Then </a:t>
            </a:r>
          </a:p>
          <a:p>
            <a:pPr algn="ctr"/>
            <a:r>
              <a:rPr lang="en-US" sz="4000" b="1" dirty="0" smtClean="0">
                <a:solidFill>
                  <a:srgbClr val="FF6600"/>
                </a:solidFill>
              </a:rPr>
              <a:t>re-test </a:t>
            </a:r>
          </a:p>
          <a:p>
            <a:pPr algn="ctr"/>
            <a:r>
              <a:rPr lang="en-US" sz="4000" b="1" dirty="0" smtClean="0">
                <a:solidFill>
                  <a:srgbClr val="FF6600"/>
                </a:solidFill>
              </a:rPr>
              <a:t>it in UAT</a:t>
            </a:r>
            <a:endParaRPr lang="en-US" sz="4000" b="1" dirty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58" y="1029585"/>
            <a:ext cx="3388394" cy="22589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452" y="3565473"/>
            <a:ext cx="4113654" cy="231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94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688" y="1034215"/>
            <a:ext cx="4762381" cy="93401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New DHS Project Management Office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678" y="3604805"/>
            <a:ext cx="3372957" cy="1153807"/>
          </a:xfrm>
        </p:spPr>
        <p:txBody>
          <a:bodyPr/>
          <a:lstStyle/>
          <a:p>
            <a:pPr algn="ctr"/>
            <a:endParaRPr lang="en-US" sz="4000" b="1" dirty="0">
              <a:solidFill>
                <a:srgbClr val="FF66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134" y="2322787"/>
            <a:ext cx="5604043" cy="420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81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 nodePh="1">
                                  <p:stCondLst>
                                    <p:cond delay="3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133" y="472993"/>
            <a:ext cx="5564588" cy="8424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IES Core Team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967" y="1762538"/>
            <a:ext cx="7472903" cy="4320210"/>
          </a:xfrm>
        </p:spPr>
        <p:txBody>
          <a:bodyPr/>
          <a:lstStyle/>
          <a:p>
            <a:r>
              <a:rPr lang="en-US" sz="2400" b="1" dirty="0">
                <a:solidFill>
                  <a:srgbClr val="FF6600"/>
                </a:solidFill>
              </a:rPr>
              <a:t>Venkat Krishnan</a:t>
            </a:r>
            <a:r>
              <a:rPr lang="en-US" sz="2400" dirty="0">
                <a:solidFill>
                  <a:srgbClr val="FF6600"/>
                </a:solidFill>
              </a:rPr>
              <a:t>, DHS CIO</a:t>
            </a:r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Kathy </a:t>
            </a:r>
            <a:r>
              <a:rPr lang="en-US" sz="2400" b="1" dirty="0">
                <a:solidFill>
                  <a:srgbClr val="FF6600"/>
                </a:solidFill>
              </a:rPr>
              <a:t>Weiss</a:t>
            </a:r>
            <a:r>
              <a:rPr lang="en-US" sz="2400" dirty="0">
                <a:solidFill>
                  <a:srgbClr val="FF6600"/>
                </a:solidFill>
              </a:rPr>
              <a:t>, DHS Deputy CIO</a:t>
            </a:r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Jon </a:t>
            </a:r>
            <a:r>
              <a:rPr lang="en-US" sz="2400" b="1" dirty="0">
                <a:solidFill>
                  <a:srgbClr val="FF6600"/>
                </a:solidFill>
              </a:rPr>
              <a:t>Anderson</a:t>
            </a:r>
            <a:r>
              <a:rPr lang="en-US" sz="2400" dirty="0">
                <a:solidFill>
                  <a:srgbClr val="FF6600"/>
                </a:solidFill>
              </a:rPr>
              <a:t>, DFCS Deputy Director for Family Independence</a:t>
            </a:r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b="1" dirty="0">
                <a:solidFill>
                  <a:srgbClr val="FF6600"/>
                </a:solidFill>
              </a:rPr>
              <a:t>Jonathan Duttweiler</a:t>
            </a:r>
            <a:r>
              <a:rPr lang="en-US" sz="2400" dirty="0">
                <a:solidFill>
                  <a:srgbClr val="FF6600"/>
                </a:solidFill>
              </a:rPr>
              <a:t>, </a:t>
            </a:r>
            <a:r>
              <a:rPr lang="en-US" sz="2400" dirty="0" smtClean="0">
                <a:solidFill>
                  <a:srgbClr val="FF6600"/>
                </a:solidFill>
              </a:rPr>
              <a:t>DCH Assistant </a:t>
            </a:r>
            <a:r>
              <a:rPr lang="en-US" sz="2400" dirty="0">
                <a:solidFill>
                  <a:srgbClr val="FF6600"/>
                </a:solidFill>
              </a:rPr>
              <a:t>Chief of Member Services and </a:t>
            </a:r>
            <a:r>
              <a:rPr lang="en-US" sz="2400" dirty="0" smtClean="0">
                <a:solidFill>
                  <a:srgbClr val="FF6600"/>
                </a:solidFill>
              </a:rPr>
              <a:t>Policy</a:t>
            </a:r>
            <a:endParaRPr lang="en-US" sz="2400" dirty="0">
              <a:solidFill>
                <a:srgbClr val="FF6600"/>
              </a:solidFill>
            </a:endParaRPr>
          </a:p>
          <a:p>
            <a:endParaRPr lang="en-US" sz="2400" dirty="0" smtClean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Laura </a:t>
            </a:r>
            <a:r>
              <a:rPr lang="en-US" sz="2400" b="1" dirty="0">
                <a:solidFill>
                  <a:srgbClr val="FF6600"/>
                </a:solidFill>
              </a:rPr>
              <a:t>Ellis</a:t>
            </a:r>
            <a:r>
              <a:rPr lang="en-US" sz="2400" dirty="0">
                <a:solidFill>
                  <a:srgbClr val="FF6600"/>
                </a:solidFill>
              </a:rPr>
              <a:t>, </a:t>
            </a:r>
            <a:r>
              <a:rPr lang="en-US" sz="2400" dirty="0" smtClean="0">
                <a:solidFill>
                  <a:srgbClr val="FF6600"/>
                </a:solidFill>
              </a:rPr>
              <a:t>IES Project Manager for DHS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2500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419" y="1391478"/>
            <a:ext cx="2337685" cy="46725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Assessments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3261" y="2453951"/>
            <a:ext cx="4139980" cy="3320759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Schedule</a:t>
            </a:r>
          </a:p>
          <a:p>
            <a:endParaRPr lang="en-US" sz="2400" b="1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Technology</a:t>
            </a:r>
            <a:endParaRPr lang="en-US" sz="2400" dirty="0">
              <a:solidFill>
                <a:srgbClr val="FF6600"/>
              </a:solidFill>
            </a:endParaRPr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Security</a:t>
            </a:r>
            <a:endParaRPr lang="en-US" sz="2400" dirty="0">
              <a:solidFill>
                <a:srgbClr val="FF6600"/>
              </a:solidFill>
            </a:endParaRPr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Training </a:t>
            </a:r>
            <a:r>
              <a:rPr lang="en-US" sz="2400" dirty="0" smtClean="0">
                <a:solidFill>
                  <a:srgbClr val="FF6600"/>
                </a:solidFill>
              </a:rPr>
              <a:t>and</a:t>
            </a:r>
            <a:r>
              <a:rPr lang="en-US" sz="2400" b="1" dirty="0" smtClean="0">
                <a:solidFill>
                  <a:srgbClr val="FF6600"/>
                </a:solidFill>
              </a:rPr>
              <a:t> Implementation</a:t>
            </a:r>
            <a:endParaRPr lang="en-US" sz="2400" dirty="0">
              <a:solidFill>
                <a:srgbClr val="FF6600"/>
              </a:solidFill>
            </a:endParaRPr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Finances</a:t>
            </a:r>
            <a:endParaRPr lang="en-US" sz="2400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223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758" y="290466"/>
            <a:ext cx="4146201" cy="46725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IES Governance Council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85" y="1024617"/>
            <a:ext cx="3308274" cy="562811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DHS</a:t>
            </a:r>
            <a:endParaRPr lang="en-US" sz="2400" dirty="0">
              <a:solidFill>
                <a:srgbClr val="FF6600"/>
              </a:solidFill>
            </a:endParaRPr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DCH</a:t>
            </a:r>
            <a:endParaRPr lang="en-US" sz="2400" dirty="0">
              <a:solidFill>
                <a:srgbClr val="FF6600"/>
              </a:solidFill>
            </a:endParaRPr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DECAL</a:t>
            </a:r>
            <a:endParaRPr lang="en-US" sz="2400" dirty="0">
              <a:solidFill>
                <a:srgbClr val="FF6600"/>
              </a:solidFill>
            </a:endParaRPr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DPH</a:t>
            </a:r>
          </a:p>
          <a:p>
            <a:endParaRPr lang="en-US" sz="2400" b="1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DFCS</a:t>
            </a:r>
          </a:p>
          <a:p>
            <a:endParaRPr lang="en-US" sz="2400" b="1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GTA</a:t>
            </a:r>
          </a:p>
          <a:p>
            <a:endParaRPr lang="en-US" sz="2400" b="1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OPB</a:t>
            </a:r>
          </a:p>
          <a:p>
            <a:endParaRPr lang="en-US" sz="2400" b="1" dirty="0">
              <a:solidFill>
                <a:srgbClr val="FF6600"/>
              </a:solidFill>
            </a:endParaRPr>
          </a:p>
          <a:p>
            <a:r>
              <a:rPr lang="en-US" sz="2400" b="1" dirty="0" smtClean="0">
                <a:solidFill>
                  <a:srgbClr val="FF6600"/>
                </a:solidFill>
              </a:rPr>
              <a:t>Office of the Governor</a:t>
            </a:r>
            <a:endParaRPr lang="en-US" sz="2400" dirty="0" smtClean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932" y="757720"/>
            <a:ext cx="914324" cy="914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229" y="1385727"/>
            <a:ext cx="1005373" cy="10053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366" y="2160296"/>
            <a:ext cx="1451874" cy="9094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079" y="2967136"/>
            <a:ext cx="1634030" cy="7484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214" y="3908046"/>
            <a:ext cx="2769279" cy="6252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124" y="4533272"/>
            <a:ext cx="1394357" cy="754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52" y="5010719"/>
            <a:ext cx="1088083" cy="9817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689" y="5618387"/>
            <a:ext cx="1554804" cy="103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265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_US_Onscreen">
  <a:themeElements>
    <a:clrScheme name="US Deloitte Color">
      <a:dk1>
        <a:sysClr val="windowText" lastClr="000000"/>
      </a:dk1>
      <a:lt1>
        <a:sysClr val="window" lastClr="FFFFFF"/>
      </a:lt1>
      <a:dk2>
        <a:srgbClr val="313131"/>
      </a:dk2>
      <a:lt2>
        <a:srgbClr val="8C8C8C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1200"/>
          </a:spcBef>
          <a:buSzPct val="25000"/>
          <a:buFont typeface="Arial" panose="020B0604020202020204" pitchFamily="34" charset="0"/>
          <a:buChar char="‏"/>
          <a:defRPr dirty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 xmlns="0c8e12d4-df1a-41c4-aa04-f2975ad90a7c">1.0</V>
    <Date_x0020_Submitted xmlns="0c8e12d4-df1a-41c4-aa04-f2975ad90a7c">2016-01-13T05:00:00+00:00</Date_x0020_Submitted>
    <LikesCount xmlns="http://schemas.microsoft.com/sharepoint/v3" xsi:nil="true"/>
    <Phase xmlns="0c8e12d4-df1a-41c4-aa04-f2975ad90a7c">Transition</Phase>
    <State_x0020_2nd_x0020_Due_x0020_Date xmlns="0c8e12d4-df1a-41c4-aa04-f2975ad90a7c">2016-02-04T05:00:00+00:00</State_x0020_2nd_x0020_Due_x0020_Date>
    <Ratings xmlns="http://schemas.microsoft.com/sharepoint/v3" xsi:nil="true"/>
    <State_x0020_1st_x0020_Due_x0020_Date xmlns="0c8e12d4-df1a-41c4-aa04-f2975ad90a7c">2016-01-21T05:00:00+00:00</State_x0020_1st_x0020_Due_x0020_Date>
    <LikedBy xmlns="http://schemas.microsoft.com/sharepoint/v3">
      <UserInfo>
        <DisplayName/>
        <AccountId xsi:nil="true"/>
        <AccountType/>
      </UserInfo>
    </LikedBy>
    <Track xmlns="0c8e12d4-df1a-41c4-aa04-f2975ad90a7c">PMO</Track>
    <GenericTitle xmlns="94afc3b2-e258-467a-82f2-7d1e72b358b1">02_01_Weekly_Project_Status_Reports</GenericTitle>
    <Deloitte_x0020_Due_x0020_Date xmlns="0c8e12d4-df1a-41c4-aa04-f2975ad90a7c">2016-01-28T05:00:00+00:00</Deloitte_x0020_Due_x0020_Date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A05BD837DAE741A7E0DB31E2FEE074" ma:contentTypeVersion="96" ma:contentTypeDescription="Create a new document." ma:contentTypeScope="" ma:versionID="c2caf7a353444d47a24edb2da0d76e88">
  <xsd:schema xmlns:xsd="http://www.w3.org/2001/XMLSchema" xmlns:xs="http://www.w3.org/2001/XMLSchema" xmlns:p="http://schemas.microsoft.com/office/2006/metadata/properties" xmlns:ns1="0c8e12d4-df1a-41c4-aa04-f2975ad90a7c" xmlns:ns2="http://schemas.microsoft.com/sharepoint/v3" xmlns:ns3="94afc3b2-e258-467a-82f2-7d1e72b358b1" targetNamespace="http://schemas.microsoft.com/office/2006/metadata/properties" ma:root="true" ma:fieldsID="e33f66f80fa42377f63b4d1853f94503" ns1:_="" ns2:_="" ns3:_="">
    <xsd:import namespace="0c8e12d4-df1a-41c4-aa04-f2975ad90a7c"/>
    <xsd:import namespace="http://schemas.microsoft.com/sharepoint/v3"/>
    <xsd:import namespace="94afc3b2-e258-467a-82f2-7d1e72b358b1"/>
    <xsd:element name="properties">
      <xsd:complexType>
        <xsd:sequence>
          <xsd:element name="documentManagement">
            <xsd:complexType>
              <xsd:all>
                <xsd:element ref="ns1:V" minOccurs="0"/>
                <xsd:element ref="ns3:GenericTitle" minOccurs="0"/>
                <xsd:element ref="ns1:Phase" minOccurs="0"/>
                <xsd:element ref="ns1:Track"/>
                <xsd:element ref="ns1:Date_x0020_Submitted"/>
                <xsd:element ref="ns1:State_x0020_1st_x0020_Due_x0020_Date"/>
                <xsd:element ref="ns1:Deloitte_x0020_Due_x0020_Date"/>
                <xsd:element ref="ns1:State_x0020_2nd_x0020_Due_x0020_Date"/>
                <xsd:element ref="ns2:RatedBy" minOccurs="0"/>
                <xsd:element ref="ns2:Ratings" minOccurs="0"/>
                <xsd:element ref="ns2:LikesCount" minOccurs="0"/>
                <xsd:element ref="ns2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e12d4-df1a-41c4-aa04-f2975ad90a7c" elementFormDefault="qualified">
    <xsd:import namespace="http://schemas.microsoft.com/office/2006/documentManagement/types"/>
    <xsd:import namespace="http://schemas.microsoft.com/office/infopath/2007/PartnerControls"/>
    <xsd:element name="V" ma:index="0" nillable="true" ma:displayName="Version #" ma:internalName="V" ma:readOnly="false">
      <xsd:simpleType>
        <xsd:restriction base="dms:Text">
          <xsd:maxLength value="255"/>
        </xsd:restriction>
      </xsd:simpleType>
    </xsd:element>
    <xsd:element name="Phase" ma:index="4" nillable="true" ma:displayName="Phase" ma:format="Dropdown" ma:internalName="Phase" ma:readOnly="false">
      <xsd:simpleType>
        <xsd:restriction base="dms:Choice">
          <xsd:enumeration value="Inception"/>
          <xsd:enumeration value="Elaboration"/>
          <xsd:enumeration value="Construction"/>
          <xsd:enumeration value="Transition"/>
        </xsd:restriction>
      </xsd:simpleType>
    </xsd:element>
    <xsd:element name="Track" ma:index="5" ma:displayName="Team/Track" ma:format="Dropdown" ma:indexed="true" ma:internalName="Track">
      <xsd:simpleType>
        <xsd:restriction base="dms:Choice">
          <xsd:enumeration value="App - All Tracks"/>
          <xsd:enumeration value="App - Benefits Management"/>
          <xsd:enumeration value="App - BPR"/>
          <xsd:enumeration value="App - Business Services"/>
          <xsd:enumeration value="App - Conversion"/>
          <xsd:enumeration value="App - Customer Portal"/>
          <xsd:enumeration value="App - EDBC"/>
          <xsd:enumeration value="App - EMPI"/>
          <xsd:enumeration value="App - Front Office"/>
          <xsd:enumeration value="App - Implementation"/>
          <xsd:enumeration value="App - Interfaces"/>
          <xsd:enumeration value="App - Notices"/>
          <xsd:enumeration value="App - Reporting"/>
          <xsd:enumeration value="App - Service Center"/>
          <xsd:enumeration value="App - Support Functions"/>
          <xsd:enumeration value="Batch"/>
          <xsd:enumeration value="Calendars"/>
          <xsd:enumeration value="Infrastructure"/>
          <xsd:enumeration value="PMO"/>
          <xsd:enumeration value="Security"/>
          <xsd:enumeration value="SUCCESS"/>
          <xsd:enumeration value="Technology"/>
          <xsd:enumeration value="Testing"/>
          <xsd:enumeration value="Training"/>
        </xsd:restriction>
      </xsd:simpleType>
    </xsd:element>
    <xsd:element name="Date_x0020_Submitted" ma:index="6" ma:displayName="Date Submitted" ma:format="DateOnly" ma:internalName="Date_x0020_Submitted" ma:readOnly="false">
      <xsd:simpleType>
        <xsd:restriction base="dms:DateTime"/>
      </xsd:simpleType>
    </xsd:element>
    <xsd:element name="State_x0020_1st_x0020_Due_x0020_Date" ma:index="7" ma:displayName="State Comments Due Date" ma:format="DateOnly" ma:internalName="State_x0020_1st_x0020_Due_x0020_Date" ma:readOnly="false">
      <xsd:simpleType>
        <xsd:restriction base="dms:DateTime"/>
      </xsd:simpleType>
    </xsd:element>
    <xsd:element name="Deloitte_x0020_Due_x0020_Date" ma:index="8" ma:displayName="Deloitte Response Due Date" ma:format="DateOnly" ma:internalName="Deloitte_x0020_Due_x0020_Date" ma:readOnly="false">
      <xsd:simpleType>
        <xsd:restriction base="dms:DateTime"/>
      </xsd:simpleType>
    </xsd:element>
    <xsd:element name="State_x0020_2nd_x0020_Due_x0020_Date" ma:index="9" ma:displayName="State Approval Due Date" ma:format="DateOnly" ma:internalName="State_x0020_2nd_x0020_Due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atedBy" ma:index="19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0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1" nillable="true" ma:displayName="Number of Likes" ma:internalName="LikesCount">
      <xsd:simpleType>
        <xsd:restriction base="dms:Unknown"/>
      </xsd:simpleType>
    </xsd:element>
    <xsd:element name="LikedBy" ma:index="22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fc3b2-e258-467a-82f2-7d1e72b358b1" elementFormDefault="qualified">
    <xsd:import namespace="http://schemas.microsoft.com/office/2006/documentManagement/types"/>
    <xsd:import namespace="http://schemas.microsoft.com/office/infopath/2007/PartnerControls"/>
    <xsd:element name="GenericTitle" ma:index="3" nillable="true" ma:displayName="Generic Title" ma:description="This Title is displayed in the Comments list" ma:format="Dropdown" ma:indexed="true" ma:internalName="GenericTitle">
      <xsd:simpleType>
        <xsd:restriction base="dms:Choice">
          <xsd:enumeration value="01_01_Project_Management_Plan"/>
          <xsd:enumeration value="01_02_Revised_Project_Management_Plan"/>
          <xsd:enumeration value="02_01_Weekly_Project_Status_Reports"/>
          <xsd:enumeration value="02_02_Corrective_Action_Plan_Methodology"/>
          <xsd:enumeration value="02_03_Decision_Management_Plan"/>
          <xsd:enumeration value="02_04_Project_Portfolio_Management_Tool"/>
          <xsd:enumeration value="03_01_Risk_Management_Plan"/>
          <xsd:enumeration value="03_02_Issue_Management_Plan"/>
          <xsd:enumeration value="04_01_Configuration_Management_Plan"/>
          <xsd:enumeration value="05_01_Requirements_Analysis_Plan_and_Documentation"/>
          <xsd:enumeration value="05_02_Requirements_Traceability_Matrix"/>
          <xsd:enumeration value="05_03_Requirement_Change_Control_Plan"/>
          <xsd:enumeration value="06_01_Conceptual_Architectural_Design_Methodology"/>
          <xsd:enumeration value="06_02_Conceptual_Architectural_System_Design"/>
          <xsd:enumeration value="06_03_Business_Rules_Plan"/>
          <xsd:enumeration value="06_04_Workflow_Plan"/>
          <xsd:enumeration value="07_01_Detailed_System_Design_Session_Plan"/>
          <xsd:enumeration value="07_02_Detailed_System_Design_Document"/>
          <xsd:enumeration value="07_02_Detailed_System_Design_Document_EDBC"/>
          <xsd:enumeration value="07_02_Detailed_System_Design_Document_Benefits_Management"/>
          <xsd:enumeration value="07_02_Detailed_System_Design_Document_EMPI"/>
          <xsd:enumeration value="07_02_Detailed_System_Design_Document_Support_Functions"/>
          <xsd:enumeration value="07_02_Detailed_System_Design_Document_Front_Office"/>
          <xsd:enumeration value="07_02_Detailed_System_Design_Document_Customer_Portal"/>
          <xsd:enumeration value="07_03_Business_Rules_Design"/>
          <xsd:enumeration value="07_04_Interface_Detailed_Design"/>
          <xsd:enumeration value="07_05_Forms_Templates_and_Notices_Detailed_Design"/>
          <xsd:enumeration value="07_06_Alerts_Detailed_Design"/>
          <xsd:enumeration value="07_07_Reports_Detailed_Design"/>
          <xsd:enumeration value="07_08_Detailed_Data_Model"/>
          <xsd:enumeration value="08_01_Security_Design_Document_and_Implementation_Plan"/>
          <xsd:enumeration value="08_02_User_Access_Security_Plan"/>
          <xsd:enumeration value="08_03_User_Authentication_Security_Plan"/>
          <xsd:enumeration value="08_04_User_Access_Certification_Security_Plan"/>
          <xsd:enumeration value="09_01_Contingency_Plan"/>
          <xsd:enumeration value="09_02_Disaster_Recovery_Plan"/>
          <xsd:enumeration value="10_01_Master_Training_Plan"/>
          <xsd:enumeration value="10_02_State_Project_Staff_Preparation_Plan"/>
          <xsd:enumeration value="10_03_End_User_Environments"/>
          <xsd:enumeration value="10_04_Instructional_Materials"/>
          <xsd:enumeration value="10_05_Online_User_Aids"/>
          <xsd:enumeration value="10_06_Training_Progress_Report"/>
          <xsd:enumeration value="10_07_Final_Training_Report"/>
          <xsd:enumeration value="11_01_Data_Conversion_and_Migration_Plan"/>
          <xsd:enumeration value="11_02_Data_Cleanup_Plan"/>
          <xsd:enumeration value="11_03_Data_Conversion_and_Migration_Results"/>
          <xsd:enumeration value="12_01_Software_Development_Plan"/>
          <xsd:enumeration value="12_02_Weekly_Construction_Summary_Report"/>
          <xsd:enumeration value="12_03_Development_Library"/>
          <xsd:enumeration value="13_01_System_Integration_Plan"/>
          <xsd:enumeration value="14_01_Master_Test_Plan"/>
          <xsd:enumeration value="14_02_System_Test_Scripts"/>
          <xsd:enumeration value="14_03_Testing_Results_Reporting"/>
          <xsd:enumeration value="14_04_User_Acceptance_Testing_Readiness_Report"/>
          <xsd:enumeration value="15_01_Quality_Assurance_Plan"/>
          <xsd:enumeration value="15_02_Quality_Assurance_Reviews"/>
          <xsd:enumeration value="16_01_Pilot_Implementation_Plan"/>
          <xsd:enumeration value="16_02_Pilot_Support_and Operations Plan"/>
          <xsd:enumeration value="16_03_Pilot_Implementation_and_Analysis"/>
          <xsd:enumeration value="16_04_Final_Readiness_Assessment"/>
          <xsd:enumeration value="16_05_Statewide_Implementation_Plan"/>
          <xsd:enumeration value="17_01_ Software_Problem_Resolution_Plan"/>
          <xsd:enumeration value="18_01_Software_Development_Documentation"/>
          <xsd:enumeration value="18_02_User_Documentation"/>
          <xsd:enumeration value="18_03_System_Documentation"/>
          <xsd:enumeration value="19_01_Monthly_Maintenance_Report"/>
          <xsd:enumeration value="19_02_Final_Maintenance_Report"/>
          <xsd:enumeration value="19_03_Maintenance_Turnover_Plan"/>
          <xsd:enumeration value="20_01_Operations_Plan"/>
          <xsd:enumeration value="20_02_Integrated_Eligibility_System_Operations_Manual"/>
          <xsd:enumeration value="20_03_Operations_Turnover_Plan"/>
          <xsd:enumeration value="22_01_Final_System_Status_Report"/>
          <xsd:enumeration value="24_01_01_Help_Desk_Plan"/>
          <xsd:enumeration value="24_01_02_Help_Desk_Transition_Plan"/>
          <xsd:enumeration value="24_02_01_Outreach_Services_Plan"/>
          <xsd:enumeration value="24_03_01_01_Premium_Collection_Plan"/>
          <xsd:enumeration value="24_03_02_01_PeachCare_for_Kids_Service_Center_and_Change_Management_Plan"/>
          <xsd:enumeration value="24_04_01_Assets_Verification_Plan"/>
          <xsd:enumeration value="25_01_Monthly_SUCCESS_Maintenance_Report"/>
          <xsd:enumeration value="26_01_Monthly_Infrastructure_Status_Report"/>
          <xsd:enumeration value="26_02_Production_D_and_I_VCE_Testing_Documents"/>
          <xsd:enumeration value="26_03_DR_D_and_I_VCE_Testing_Document"/>
          <xsd:enumeration value="26_04_UAT_Environment_Sizing"/>
          <xsd:enumeration value="26_05_Performance_&amp;_Training_Environment_Sizing"/>
          <xsd:enumeration value="26_06_Production_Environment_Sizing"/>
          <xsd:enumeration value="26_07_Monthly_Operations_and_Support_Report"/>
          <xsd:enumeration value="26_08_DR_Environment_Sizing"/>
          <xsd:enumeration value="26_09_Vblock_Configuration_Document"/>
          <xsd:enumeration value="27_1_IES_2B_Requirements_Document"/>
          <xsd:enumeration value="27_2_IES_2B_Detailed_Design"/>
          <xsd:enumeration value="BPR_1_Business_Process_As_Is_Assessment"/>
          <xsd:enumeration value="BPR_2_Multi_Stakeholder_Communication_Plan"/>
          <xsd:enumeration value="BPR_3_Cultural_Change_As_Is_Survey_and_Strategy"/>
          <xsd:enumeration value="BPR_4_Business_Process_Reengineering_Plan"/>
          <xsd:enumeration value="BPR_5_IES_Implementation_Support_Plan"/>
          <xsd:enumeration value="BPR_6_Field_Readiness_Report"/>
          <xsd:enumeration value="BPR_7_BPR_Monthly_Status_Report"/>
          <xsd:enumeration value="BPR_8_BPR_Performance_Report"/>
          <xsd:enumeration value="BPR_10_Model_Office_Report"/>
          <xsd:enumeration value="CR - EMPI Iteration"/>
          <xsd:enumeration value="CR - Iteration 1"/>
          <xsd:enumeration value="CR - Iteration 1 - CUS"/>
          <xsd:enumeration value="CR - Iteration 1 - EDBC"/>
          <xsd:enumeration value="CR - Iteration 1 - FRO"/>
          <xsd:enumeration value="CR - Iteration 1 - INT"/>
          <xsd:enumeration value="CR - Iteration 1 - REP"/>
          <xsd:enumeration value="CR - Iteration 1 - SUP"/>
          <xsd:enumeration value="CR - Iteration 1 Plus"/>
          <xsd:enumeration value="CR - Iteration 1 Plus Part 1"/>
          <xsd:enumeration value="CR - Iteration 1 Plus - BEM"/>
          <xsd:enumeration value="CR - Iteration 1 Plus - CUS"/>
          <xsd:enumeration value="CR - Iteration 1 Plus - FRO"/>
          <xsd:enumeration value="CR - Iteration 1 Plus - INT"/>
          <xsd:enumeration value="CR - Iteration 1 Plus Part 1 - INT"/>
          <xsd:enumeration value="CR - Iteration 1 Plus - NOT"/>
          <xsd:enumeration value="CR - Iteration 1 Plus - REP"/>
          <xsd:enumeration value="CR - Iteration 2"/>
          <xsd:enumeration value="CR - Iteration 3"/>
          <xsd:enumeration value="Work_Products_All_Tracks"/>
          <xsd:enumeration value="Work_Products_Benefits_Management"/>
          <xsd:enumeration value="Work_Products_Business_Services"/>
          <xsd:enumeration value="Work_Products_BPR"/>
          <xsd:enumeration value="Work_Products_Conversion"/>
          <xsd:enumeration value="Work_Products_Customer_Portal"/>
          <xsd:enumeration value="Work_Products_EDBC"/>
          <xsd:enumeration value="Work_Products_EMPI"/>
          <xsd:enumeration value="Work_Products_Front_Office"/>
          <xsd:enumeration value="Work_Products_Implementation"/>
          <xsd:enumeration value="Work_Products_Interfaces"/>
          <xsd:enumeration value="Work_Products_Notices"/>
          <xsd:enumeration value="Work_Products_Reporting"/>
          <xsd:enumeration value="Work_Products_Service_Center"/>
          <xsd:enumeration value="Work_Products_Support_Functions"/>
          <xsd:enumeration value="Work_Products_Approved_Decisions"/>
          <xsd:enumeration value="Work_Products_Batch"/>
          <xsd:enumeration value="Work_Products_Infrastructure"/>
          <xsd:enumeration value="Work_Products_PMO"/>
          <xsd:enumeration value="Work_Products_Security"/>
          <xsd:enumeration value="Work_Products_SUCCESS"/>
          <xsd:enumeration value="Work_Products_Technology"/>
          <xsd:enumeration value="Work_Products_Testing"/>
          <xsd:enumeration value="Work_Products_Trading_Partners"/>
          <xsd:enumeration value="Test New SharePoint 2.0 Solu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827ADE-A044-4B95-899A-12F562069149}">
  <ds:schemaRefs>
    <ds:schemaRef ds:uri="94afc3b2-e258-467a-82f2-7d1e72b358b1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c8e12d4-df1a-41c4-aa04-f2975ad90a7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3CA6056-9D1B-434C-94AF-74C79BB579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9E92B5-CF2A-4013-B3BC-EAAB3E2C97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e12d4-df1a-41c4-aa04-f2975ad90a7c"/>
    <ds:schemaRef ds:uri="http://schemas.microsoft.com/sharepoint/v3"/>
    <ds:schemaRef ds:uri="94afc3b2-e258-467a-82f2-7d1e72b358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101774</TotalTime>
  <Words>125</Words>
  <Application>Microsoft Office PowerPoint</Application>
  <PresentationFormat>On-screen Show (4:3)</PresentationFormat>
  <Paragraphs>66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Deloitte_US_Onscreen</vt:lpstr>
      <vt:lpstr>think-cell Slide</vt:lpstr>
      <vt:lpstr>Georgia Integrated Eligibility System Department of Human Services Presentation</vt:lpstr>
      <vt:lpstr>What is IES?</vt:lpstr>
      <vt:lpstr>Legacy Systems</vt:lpstr>
      <vt:lpstr>Where are we right now?</vt:lpstr>
      <vt:lpstr>Test the system in SIT</vt:lpstr>
      <vt:lpstr>New DHS Project Management Office</vt:lpstr>
      <vt:lpstr>IES Core Team</vt:lpstr>
      <vt:lpstr>Assessments</vt:lpstr>
      <vt:lpstr>IES Governance Council</vt:lpstr>
      <vt:lpstr>Questions</vt:lpstr>
    </vt:vector>
  </TitlesOfParts>
  <Company>Deloitte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2_1_2016_01_03_2016_01_09_v1_0</dc:title>
  <dc:creator>Twahirwa, Miguel</dc:creator>
  <cp:lastModifiedBy>Ryan, Shawn</cp:lastModifiedBy>
  <cp:revision>4956</cp:revision>
  <cp:lastPrinted>2016-02-15T22:15:56Z</cp:lastPrinted>
  <dcterms:created xsi:type="dcterms:W3CDTF">2015-03-03T03:09:19Z</dcterms:created>
  <dcterms:modified xsi:type="dcterms:W3CDTF">2016-02-16T12:54:55Z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0x0101008FA05BD837DAE741A7E0DB31E2FEE074</vt:lpwstr>
  </property>
</Properties>
</file>