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 id="2147483674" r:id="rId3"/>
    <p:sldMasterId id="2147483686" r:id="rId4"/>
    <p:sldMasterId id="2147483698" r:id="rId5"/>
  </p:sldMasterIdLst>
  <p:notesMasterIdLst>
    <p:notesMasterId r:id="rId16"/>
  </p:notesMasterIdLst>
  <p:handoutMasterIdLst>
    <p:handoutMasterId r:id="rId17"/>
  </p:handoutMasterIdLst>
  <p:sldIdLst>
    <p:sldId id="256" r:id="rId6"/>
    <p:sldId id="259" r:id="rId7"/>
    <p:sldId id="271" r:id="rId8"/>
    <p:sldId id="272" r:id="rId9"/>
    <p:sldId id="273" r:id="rId10"/>
    <p:sldId id="274" r:id="rId11"/>
    <p:sldId id="276" r:id="rId12"/>
    <p:sldId id="275" r:id="rId13"/>
    <p:sldId id="277" r:id="rId14"/>
    <p:sldId id="278" r:id="rId1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DFD9"/>
    <a:srgbClr val="35BDB2"/>
    <a:srgbClr val="CCFFCC"/>
    <a:srgbClr val="CCECFF"/>
    <a:srgbClr val="CCFFFF"/>
    <a:srgbClr val="FFFFCC"/>
    <a:srgbClr val="FFFF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8705" autoAdjust="0"/>
  </p:normalViewPr>
  <p:slideViewPr>
    <p:cSldViewPr>
      <p:cViewPr varScale="1">
        <p:scale>
          <a:sx n="57" d="100"/>
          <a:sy n="57" d="100"/>
        </p:scale>
        <p:origin x="-174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6888" cy="465138"/>
          </a:xfrm>
          <a:prstGeom prst="rect">
            <a:avLst/>
          </a:prstGeom>
          <a:noFill/>
          <a:ln w="9525">
            <a:noFill/>
            <a:miter lim="800000"/>
            <a:headEnd/>
            <a:tailEnd/>
          </a:ln>
        </p:spPr>
        <p:txBody>
          <a:bodyPr vert="horz" wrap="square" lIns="91637" tIns="45818" rIns="91637" bIns="45818" numCol="1" anchor="t" anchorCtr="0" compatLnSpc="1">
            <a:prstTxWarp prst="textNoShape">
              <a:avLst/>
            </a:prstTxWarp>
          </a:bodyPr>
          <a:lstStyle>
            <a:lvl1pPr defTabSz="915988">
              <a:defRPr sz="1200"/>
            </a:lvl1pPr>
          </a:lstStyle>
          <a:p>
            <a:pPr>
              <a:defRPr/>
            </a:pPr>
            <a:endParaRPr lang="en-US" dirty="0"/>
          </a:p>
        </p:txBody>
      </p:sp>
      <p:sp>
        <p:nvSpPr>
          <p:cNvPr id="83971"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p:spPr>
        <p:txBody>
          <a:bodyPr vert="horz" wrap="square" lIns="91637" tIns="45818" rIns="91637" bIns="45818" numCol="1" anchor="t" anchorCtr="0" compatLnSpc="1">
            <a:prstTxWarp prst="textNoShape">
              <a:avLst/>
            </a:prstTxWarp>
          </a:bodyPr>
          <a:lstStyle>
            <a:lvl1pPr algn="r" defTabSz="915988">
              <a:defRPr sz="1200"/>
            </a:lvl1pPr>
          </a:lstStyle>
          <a:p>
            <a:pPr>
              <a:defRPr/>
            </a:pPr>
            <a:endParaRPr lang="en-US" dirty="0"/>
          </a:p>
        </p:txBody>
      </p:sp>
      <p:sp>
        <p:nvSpPr>
          <p:cNvPr id="83972"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p:spPr>
        <p:txBody>
          <a:bodyPr vert="horz" wrap="square" lIns="91637" tIns="45818" rIns="91637" bIns="45818" numCol="1" anchor="b" anchorCtr="0" compatLnSpc="1">
            <a:prstTxWarp prst="textNoShape">
              <a:avLst/>
            </a:prstTxWarp>
          </a:bodyPr>
          <a:lstStyle>
            <a:lvl1pPr defTabSz="915988">
              <a:defRPr sz="1200"/>
            </a:lvl1pPr>
          </a:lstStyle>
          <a:p>
            <a:pPr>
              <a:defRPr/>
            </a:pPr>
            <a:endParaRPr lang="en-US" dirty="0"/>
          </a:p>
        </p:txBody>
      </p:sp>
      <p:sp>
        <p:nvSpPr>
          <p:cNvPr id="83973"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p:spPr>
        <p:txBody>
          <a:bodyPr vert="horz" wrap="square" lIns="91637" tIns="45818" rIns="91637" bIns="45818" numCol="1" anchor="b" anchorCtr="0" compatLnSpc="1">
            <a:prstTxWarp prst="textNoShape">
              <a:avLst/>
            </a:prstTxWarp>
          </a:bodyPr>
          <a:lstStyle>
            <a:lvl1pPr algn="r" defTabSz="915988">
              <a:defRPr sz="1200"/>
            </a:lvl1pPr>
          </a:lstStyle>
          <a:p>
            <a:pPr>
              <a:defRPr/>
            </a:pPr>
            <a:fld id="{6E2126FE-C767-419C-9FA2-AA7EE13C5061}" type="slidenum">
              <a:rPr lang="en-US"/>
              <a:pPr>
                <a:defRPr/>
              </a:pPr>
              <a:t>‹#›</a:t>
            </a:fld>
            <a:endParaRPr lang="en-US" dirty="0"/>
          </a:p>
        </p:txBody>
      </p:sp>
    </p:spTree>
    <p:extLst>
      <p:ext uri="{BB962C8B-B14F-4D97-AF65-F5344CB8AC3E}">
        <p14:creationId xmlns:p14="http://schemas.microsoft.com/office/powerpoint/2010/main" val="3795313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6888" cy="465138"/>
          </a:xfrm>
          <a:prstGeom prst="rect">
            <a:avLst/>
          </a:prstGeom>
          <a:noFill/>
          <a:ln w="9525">
            <a:noFill/>
            <a:miter lim="800000"/>
            <a:headEnd/>
            <a:tailEnd/>
          </a:ln>
        </p:spPr>
        <p:txBody>
          <a:bodyPr vert="horz" wrap="square" lIns="91637" tIns="45818" rIns="91637" bIns="45818" numCol="1" anchor="t" anchorCtr="0" compatLnSpc="1">
            <a:prstTxWarp prst="textNoShape">
              <a:avLst/>
            </a:prstTxWarp>
          </a:bodyPr>
          <a:lstStyle>
            <a:lvl1pPr defTabSz="915988">
              <a:defRPr sz="1200"/>
            </a:lvl1pPr>
          </a:lstStyle>
          <a:p>
            <a:pPr>
              <a:defRPr/>
            </a:pPr>
            <a:endParaRPr lang="en-US" dirty="0"/>
          </a:p>
        </p:txBody>
      </p:sp>
      <p:sp>
        <p:nvSpPr>
          <p:cNvPr id="21507" name="Rectangle 3"/>
          <p:cNvSpPr>
            <a:spLocks noGrp="1" noChangeArrowheads="1"/>
          </p:cNvSpPr>
          <p:nvPr>
            <p:ph type="dt" idx="1"/>
          </p:nvPr>
        </p:nvSpPr>
        <p:spPr bwMode="auto">
          <a:xfrm>
            <a:off x="3971925" y="0"/>
            <a:ext cx="3036888" cy="465138"/>
          </a:xfrm>
          <a:prstGeom prst="rect">
            <a:avLst/>
          </a:prstGeom>
          <a:noFill/>
          <a:ln w="9525">
            <a:noFill/>
            <a:miter lim="800000"/>
            <a:headEnd/>
            <a:tailEnd/>
          </a:ln>
        </p:spPr>
        <p:txBody>
          <a:bodyPr vert="horz" wrap="square" lIns="91637" tIns="45818" rIns="91637" bIns="45818" numCol="1" anchor="t" anchorCtr="0" compatLnSpc="1">
            <a:prstTxWarp prst="textNoShape">
              <a:avLst/>
            </a:prstTxWarp>
          </a:bodyPr>
          <a:lstStyle>
            <a:lvl1pPr algn="r" defTabSz="915988">
              <a:defRPr sz="1200"/>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701676" y="4416427"/>
            <a:ext cx="5607050" cy="4183063"/>
          </a:xfrm>
          <a:prstGeom prst="rect">
            <a:avLst/>
          </a:prstGeom>
          <a:noFill/>
          <a:ln w="9525">
            <a:noFill/>
            <a:miter lim="800000"/>
            <a:headEnd/>
            <a:tailEnd/>
          </a:ln>
        </p:spPr>
        <p:txBody>
          <a:bodyPr vert="horz" wrap="square" lIns="91637" tIns="45818" rIns="91637" bIns="4581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p:spPr>
        <p:txBody>
          <a:bodyPr vert="horz" wrap="square" lIns="91637" tIns="45818" rIns="91637" bIns="45818" numCol="1" anchor="b" anchorCtr="0" compatLnSpc="1">
            <a:prstTxWarp prst="textNoShape">
              <a:avLst/>
            </a:prstTxWarp>
          </a:bodyPr>
          <a:lstStyle>
            <a:lvl1pPr defTabSz="915988">
              <a:defRPr sz="1200"/>
            </a:lvl1pPr>
          </a:lstStyle>
          <a:p>
            <a:pPr>
              <a:defRPr/>
            </a:pPr>
            <a:endParaRPr lang="en-US" dirty="0"/>
          </a:p>
        </p:txBody>
      </p:sp>
      <p:sp>
        <p:nvSpPr>
          <p:cNvPr id="21511"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p:spPr>
        <p:txBody>
          <a:bodyPr vert="horz" wrap="square" lIns="91637" tIns="45818" rIns="91637" bIns="45818" numCol="1" anchor="b" anchorCtr="0" compatLnSpc="1">
            <a:prstTxWarp prst="textNoShape">
              <a:avLst/>
            </a:prstTxWarp>
          </a:bodyPr>
          <a:lstStyle>
            <a:lvl1pPr algn="r" defTabSz="915988">
              <a:defRPr sz="1200"/>
            </a:lvl1pPr>
          </a:lstStyle>
          <a:p>
            <a:pPr>
              <a:defRPr/>
            </a:pPr>
            <a:fld id="{3AF36CCD-0E01-427B-A961-AC218A2A3D86}" type="slidenum">
              <a:rPr lang="en-US"/>
              <a:pPr>
                <a:defRPr/>
              </a:pPr>
              <a:t>‹#›</a:t>
            </a:fld>
            <a:endParaRPr lang="en-US" dirty="0"/>
          </a:p>
        </p:txBody>
      </p:sp>
    </p:spTree>
    <p:extLst>
      <p:ext uri="{BB962C8B-B14F-4D97-AF65-F5344CB8AC3E}">
        <p14:creationId xmlns:p14="http://schemas.microsoft.com/office/powerpoint/2010/main" val="2611231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Just wanted to mention a few bills that may impact the agency that</a:t>
            </a:r>
            <a:r>
              <a:rPr lang="en-US" baseline="0" dirty="0" smtClean="0"/>
              <a:t> we were monitoring this session, but did not receive final passage.  These bills can be taken up for a vote during the 2016 legislative session and we will continue to monitor their progress next year.</a:t>
            </a:r>
            <a:endParaRPr lang="en-US" dirty="0"/>
          </a:p>
        </p:txBody>
      </p:sp>
      <p:sp>
        <p:nvSpPr>
          <p:cNvPr id="4" name="Slide Number Placeholder 3"/>
          <p:cNvSpPr>
            <a:spLocks noGrp="1"/>
          </p:cNvSpPr>
          <p:nvPr>
            <p:ph type="sldNum" sz="quarter" idx="10"/>
          </p:nvPr>
        </p:nvSpPr>
        <p:spPr/>
        <p:txBody>
          <a:bodyPr/>
          <a:lstStyle/>
          <a:p>
            <a:pPr>
              <a:defRPr/>
            </a:pPr>
            <a:fld id="{3AF36CCD-0E01-427B-A961-AC218A2A3D86}" type="slidenum">
              <a:rPr lang="en-US" smtClean="0"/>
              <a:pPr>
                <a:defRPr/>
              </a:pPr>
              <a:t>3</a:t>
            </a:fld>
            <a:endParaRPr lang="en-US" dirty="0"/>
          </a:p>
        </p:txBody>
      </p:sp>
    </p:spTree>
    <p:extLst>
      <p:ext uri="{BB962C8B-B14F-4D97-AF65-F5344CB8AC3E}">
        <p14:creationId xmlns:p14="http://schemas.microsoft.com/office/powerpoint/2010/main" val="329183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AF36CCD-0E01-427B-A961-AC218A2A3D86}" type="slidenum">
              <a:rPr lang="en-US" smtClean="0"/>
              <a:pPr>
                <a:defRPr/>
              </a:pPr>
              <a:t>6</a:t>
            </a:fld>
            <a:endParaRPr lang="en-US" dirty="0"/>
          </a:p>
        </p:txBody>
      </p:sp>
    </p:spTree>
    <p:extLst>
      <p:ext uri="{BB962C8B-B14F-4D97-AF65-F5344CB8AC3E}">
        <p14:creationId xmlns:p14="http://schemas.microsoft.com/office/powerpoint/2010/main" val="443044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5200" y="76200"/>
            <a:ext cx="22860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7056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0"/>
            <a:ext cx="9144000" cy="604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9E37ED5-3E47-449F-AE83-451AE3034F7A}"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6B2B4A-B0CC-42A7-A808-6EDCE1024866}"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5F309D-44AB-4A58-AA88-C3372C75EEA8}"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01438C1-EDCE-4587-8C4D-3263F8A665CD}"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DB4D716-604A-4C36-B093-00EAF13A0FD5}"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9FD03E67-F49D-4EA2-A1FF-766298E59D28}"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F34D1C3-772B-4EC6-B0F0-4B75362EC37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4F86DDD-A2C4-423F-B21F-8F9A2009C959}"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B7E50F0-92F2-49AB-B61E-709E5E051813}"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906C07A-677D-4331-875E-AABE4544AB44}"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02B2242-67D9-44F0-B67A-F053E9B34F85}"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99C93F8B-788D-4D16-B456-C80113CBEDB4}" type="slidenum">
              <a:rPr lang="en-US"/>
              <a:pPr>
                <a:defRPr/>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FE9EB9F-8AF9-4411-8AF7-65485524031B}"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7CFC40D-BB73-4F15-8FB0-D24FCD5D3B96}"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541D86D-54A3-4FF8-B0ED-B38B60094537}"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8495356-A345-4C9D-B17B-4DEAEB2E8F24}"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172F9C0-CFD7-4F40-A8D5-7459C6CE4AD5}"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D6A43381-DFE5-4ECA-BEDD-FB585B82594D}"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8D0548B-7F9F-4BC7-A606-3AAA84EED677}"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33E168EE-8D93-4C40-9389-175EB09F620A}"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197B37E-2B83-4CE1-B971-547E978595A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2EB6C50-B39F-40A6-96BD-5800329045F8}"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9249CB4-087B-439D-BE72-354C656E9B93}"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A1A51A1-1714-467C-A8F1-EDEF0C2D5600}" type="slidenum">
              <a:rPr lang="en-US"/>
              <a:pPr>
                <a:defRPr/>
              </a:pPr>
              <a:t>‹#›</a:t>
            </a:fld>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60F99CA-9CC1-4941-92FE-60A2E14E27E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9DCB4C-FB73-49FE-ACF7-8D13E96B574F}"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E0732C3-6A59-4019-AE7F-AE7946C000C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D50CCDD-CE8A-4358-8C8A-71443E7D43B2}"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B4A9CB9-A144-4B62-8FD8-97E049D1F1A3}"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E663D15C-19C8-4CA6-BE05-56EB052D7DBB}"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8BBDB133-2AE9-42F8-9879-0D73D219B27C}"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79E1907-D1FF-411D-A8F0-EC804EAD086E}"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B2239CE-8CA1-435C-8074-FCAC16BC848C}"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D87F0BF-F29B-4454-BB32-43777D097D94}"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C3E8F12-776E-4622-922E-5752913ABA40}" type="slidenum">
              <a:rPr lang="en-US"/>
              <a:pPr>
                <a:defRPr/>
              </a:pPr>
              <a:t>‹#›</a:t>
            </a:fld>
            <a:endParaRPr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F2AF704-A22E-452D-9F36-466DAC15C79F}"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933CEAA-67A8-4B7B-B2A2-DF15B957577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C42E12E-004D-4959-B572-2ED18213BEE9}"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3C386CF-BC31-475A-8E49-4D548E22B9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D4E76A05-6000-4C21-8424-DCD2FF4C370D}"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5E19E8A-C238-45CF-898E-8E6E987D9AF8}"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ED1150F-A71F-465F-A26A-9AF52D672427}"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2F770E6-004F-4F47-8672-6982F5AA8A93}"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E07D769-41A5-4D55-829D-62A92D6367E7}"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DCDDED9-B3D8-4755-9F0C-4B4BDDD1FE5B}"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D475C4A-C639-4A00-9CDE-26375C44838B}"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54E1559-C1B8-432A-A39E-C9C59099D57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ChangeArrowheads="1"/>
          </p:cNvSpPr>
          <p:nvPr userDrawn="1"/>
        </p:nvSpPr>
        <p:spPr bwMode="auto">
          <a:xfrm>
            <a:off x="14288" y="5867400"/>
            <a:ext cx="9144000" cy="990600"/>
          </a:xfrm>
          <a:prstGeom prst="rect">
            <a:avLst/>
          </a:prstGeom>
          <a:gradFill rotWithShape="1">
            <a:gsLst>
              <a:gs pos="0">
                <a:srgbClr val="14736B"/>
              </a:gs>
              <a:gs pos="50000">
                <a:srgbClr val="22A79C"/>
              </a:gs>
              <a:gs pos="100000">
                <a:srgbClr val="2BC7BB"/>
              </a:gs>
            </a:gsLst>
            <a:lin ang="2700000" scaled="1"/>
          </a:gradFill>
          <a:ln w="9525">
            <a:noFill/>
            <a:miter lim="800000"/>
            <a:headEnd/>
            <a:tailEnd/>
          </a:ln>
        </p:spPr>
        <p:txBody>
          <a:bodyPr wrap="none" anchor="ctr"/>
          <a:lstStyle/>
          <a:p>
            <a:pPr>
              <a:defRPr/>
            </a:pPr>
            <a:endParaRPr lang="en-US" dirty="0"/>
          </a:p>
        </p:txBody>
      </p:sp>
      <p:sp>
        <p:nvSpPr>
          <p:cNvPr id="1027" name="Rectangle 11"/>
          <p:cNvSpPr>
            <a:spLocks noChangeArrowheads="1"/>
          </p:cNvSpPr>
          <p:nvPr userDrawn="1"/>
        </p:nvSpPr>
        <p:spPr bwMode="auto">
          <a:xfrm>
            <a:off x="0" y="0"/>
            <a:ext cx="9144000" cy="990600"/>
          </a:xfrm>
          <a:prstGeom prst="rect">
            <a:avLst/>
          </a:prstGeom>
          <a:gradFill rotWithShape="1">
            <a:gsLst>
              <a:gs pos="0">
                <a:srgbClr val="14736B"/>
              </a:gs>
              <a:gs pos="50000">
                <a:srgbClr val="22A79C"/>
              </a:gs>
              <a:gs pos="100000">
                <a:srgbClr val="2BC7BB"/>
              </a:gs>
            </a:gsLst>
            <a:lin ang="2700000" scaled="1"/>
          </a:gradFill>
          <a:ln w="9525">
            <a:noFill/>
            <a:miter lim="800000"/>
            <a:headEnd/>
            <a:tailEnd/>
          </a:ln>
        </p:spPr>
        <p:txBody>
          <a:bodyPr wrap="none" anchor="ctr"/>
          <a:lstStyle/>
          <a:p>
            <a:pPr>
              <a:defRPr/>
            </a:pPr>
            <a:endParaRPr lang="en-US" dirty="0"/>
          </a:p>
        </p:txBody>
      </p:sp>
      <p:sp>
        <p:nvSpPr>
          <p:cNvPr id="1028" name="Rectangle 12"/>
          <p:cNvSpPr>
            <a:spLocks noChangeArrowheads="1"/>
          </p:cNvSpPr>
          <p:nvPr userDrawn="1"/>
        </p:nvSpPr>
        <p:spPr bwMode="auto">
          <a:xfrm>
            <a:off x="0" y="152400"/>
            <a:ext cx="9144000" cy="152400"/>
          </a:xfrm>
          <a:prstGeom prst="rect">
            <a:avLst/>
          </a:prstGeom>
          <a:solidFill>
            <a:srgbClr val="8DDFD9"/>
          </a:solidFill>
          <a:ln w="25400">
            <a:noFill/>
            <a:miter lim="800000"/>
            <a:headEnd/>
            <a:tailEnd/>
          </a:ln>
          <a:effectLst/>
        </p:spPr>
        <p:txBody>
          <a:bodyPr wrap="none" anchor="ctr"/>
          <a:lstStyle/>
          <a:p>
            <a:pPr>
              <a:defRPr/>
            </a:pPr>
            <a:endParaRPr lang="en-US" dirty="0"/>
          </a:p>
        </p:txBody>
      </p:sp>
      <p:sp>
        <p:nvSpPr>
          <p:cNvPr id="1029" name="Line 13"/>
          <p:cNvSpPr>
            <a:spLocks noChangeShapeType="1"/>
          </p:cNvSpPr>
          <p:nvPr userDrawn="1"/>
        </p:nvSpPr>
        <p:spPr bwMode="auto">
          <a:xfrm>
            <a:off x="0" y="152400"/>
            <a:ext cx="9144000" cy="0"/>
          </a:xfrm>
          <a:prstGeom prst="line">
            <a:avLst/>
          </a:prstGeom>
          <a:noFill/>
          <a:ln w="19050">
            <a:solidFill>
              <a:srgbClr val="CCECFF"/>
            </a:solidFill>
            <a:round/>
            <a:headEnd/>
            <a:tailEnd/>
          </a:ln>
          <a:effectLst/>
        </p:spPr>
        <p:txBody>
          <a:bodyPr/>
          <a:lstStyle/>
          <a:p>
            <a:pPr>
              <a:defRPr/>
            </a:pPr>
            <a:endParaRPr lang="en-US" dirty="0"/>
          </a:p>
        </p:txBody>
      </p:sp>
      <p:sp>
        <p:nvSpPr>
          <p:cNvPr id="1030" name="Line 14"/>
          <p:cNvSpPr>
            <a:spLocks noChangeShapeType="1"/>
          </p:cNvSpPr>
          <p:nvPr userDrawn="1"/>
        </p:nvSpPr>
        <p:spPr bwMode="auto">
          <a:xfrm>
            <a:off x="14288" y="304800"/>
            <a:ext cx="9129712" cy="0"/>
          </a:xfrm>
          <a:prstGeom prst="line">
            <a:avLst/>
          </a:prstGeom>
          <a:noFill/>
          <a:ln w="19050">
            <a:solidFill>
              <a:srgbClr val="CCECFF"/>
            </a:solidFill>
            <a:round/>
            <a:headEnd/>
            <a:tailEnd/>
          </a:ln>
          <a:effectLst/>
        </p:spPr>
        <p:txBody>
          <a:bodyPr/>
          <a:lstStyle/>
          <a:p>
            <a:pPr>
              <a:defRPr/>
            </a:pPr>
            <a:endParaRPr lang="en-US" dirty="0"/>
          </a:p>
        </p:txBody>
      </p:sp>
      <p:sp>
        <p:nvSpPr>
          <p:cNvPr id="1031" name="Rectangle 16"/>
          <p:cNvSpPr>
            <a:spLocks noGrp="1" noChangeArrowheads="1"/>
          </p:cNvSpPr>
          <p:nvPr>
            <p:ph type="title"/>
          </p:nvPr>
        </p:nvSpPr>
        <p:spPr bwMode="auto">
          <a:xfrm>
            <a:off x="457200" y="76200"/>
            <a:ext cx="9144000" cy="1143000"/>
          </a:xfrm>
          <a:prstGeom prst="rect">
            <a:avLst/>
          </a:prstGeom>
          <a:noFill/>
          <a:ln w="25400">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 </a:t>
            </a:r>
          </a:p>
        </p:txBody>
      </p:sp>
      <p:sp>
        <p:nvSpPr>
          <p:cNvPr id="1032" name="Rectangle 17"/>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  </a:t>
            </a:r>
          </a:p>
        </p:txBody>
      </p:sp>
      <p:pic>
        <p:nvPicPr>
          <p:cNvPr id="1033" name="Picture 21" descr="DHS_logo_c"/>
          <p:cNvPicPr>
            <a:picLocks noChangeAspect="1" noChangeArrowheads="1"/>
          </p:cNvPicPr>
          <p:nvPr userDrawn="1"/>
        </p:nvPicPr>
        <p:blipFill>
          <a:blip r:embed="rId14" cstate="print"/>
          <a:srcRect/>
          <a:stretch>
            <a:fillRect/>
          </a:stretch>
        </p:blipFill>
        <p:spPr bwMode="auto">
          <a:xfrm>
            <a:off x="0" y="5791200"/>
            <a:ext cx="787400" cy="1066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9" r:id="rId1"/>
    <p:sldLayoutId id="2147483708" r:id="rId2"/>
    <p:sldLayoutId id="2147483707" r:id="rId3"/>
    <p:sldLayoutId id="2147483706" r:id="rId4"/>
    <p:sldLayoutId id="2147483705" r:id="rId5"/>
    <p:sldLayoutId id="2147483704" r:id="rId6"/>
    <p:sldLayoutId id="2147483703" r:id="rId7"/>
    <p:sldLayoutId id="2147483702" r:id="rId8"/>
    <p:sldLayoutId id="2147483701" r:id="rId9"/>
    <p:sldLayoutId id="2147483700" r:id="rId10"/>
    <p:sldLayoutId id="2147483699" r:id="rId11"/>
    <p:sldLayoutId id="2147483757"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4000" b="1">
          <a:solidFill>
            <a:schemeClr val="bg1"/>
          </a:solidFill>
          <a:latin typeface="+mj-lt"/>
          <a:ea typeface="+mj-ea"/>
          <a:cs typeface="+mj-cs"/>
        </a:defRPr>
      </a:lvl1pPr>
      <a:lvl2pPr algn="l" rtl="0" eaLnBrk="0" fontAlgn="base" hangingPunct="0">
        <a:spcBef>
          <a:spcPct val="0"/>
        </a:spcBef>
        <a:spcAft>
          <a:spcPct val="0"/>
        </a:spcAft>
        <a:defRPr sz="4000" b="1">
          <a:solidFill>
            <a:schemeClr val="bg1"/>
          </a:solidFill>
          <a:latin typeface="Arial Narrow" pitchFamily="34" charset="0"/>
        </a:defRPr>
      </a:lvl2pPr>
      <a:lvl3pPr algn="l" rtl="0" eaLnBrk="0" fontAlgn="base" hangingPunct="0">
        <a:spcBef>
          <a:spcPct val="0"/>
        </a:spcBef>
        <a:spcAft>
          <a:spcPct val="0"/>
        </a:spcAft>
        <a:defRPr sz="4000" b="1">
          <a:solidFill>
            <a:schemeClr val="bg1"/>
          </a:solidFill>
          <a:latin typeface="Arial Narrow" pitchFamily="34" charset="0"/>
        </a:defRPr>
      </a:lvl3pPr>
      <a:lvl4pPr algn="l" rtl="0" eaLnBrk="0" fontAlgn="base" hangingPunct="0">
        <a:spcBef>
          <a:spcPct val="0"/>
        </a:spcBef>
        <a:spcAft>
          <a:spcPct val="0"/>
        </a:spcAft>
        <a:defRPr sz="4000" b="1">
          <a:solidFill>
            <a:schemeClr val="bg1"/>
          </a:solidFill>
          <a:latin typeface="Arial Narrow" pitchFamily="34" charset="0"/>
        </a:defRPr>
      </a:lvl4pPr>
      <a:lvl5pPr algn="l" rtl="0" eaLnBrk="0" fontAlgn="base" hangingPunct="0">
        <a:spcBef>
          <a:spcPct val="0"/>
        </a:spcBef>
        <a:spcAft>
          <a:spcPct val="0"/>
        </a:spcAft>
        <a:defRPr sz="4000" b="1">
          <a:solidFill>
            <a:schemeClr val="bg1"/>
          </a:solidFill>
          <a:latin typeface="Arial Narrow" pitchFamily="34" charset="0"/>
        </a:defRPr>
      </a:lvl5pPr>
      <a:lvl6pPr marL="457200" algn="l" rtl="0" fontAlgn="base">
        <a:spcBef>
          <a:spcPct val="0"/>
        </a:spcBef>
        <a:spcAft>
          <a:spcPct val="0"/>
        </a:spcAft>
        <a:defRPr sz="4000" b="1">
          <a:solidFill>
            <a:schemeClr val="bg1"/>
          </a:solidFill>
          <a:latin typeface="Arial Narrow" pitchFamily="34" charset="0"/>
        </a:defRPr>
      </a:lvl6pPr>
      <a:lvl7pPr marL="914400" algn="l" rtl="0" fontAlgn="base">
        <a:spcBef>
          <a:spcPct val="0"/>
        </a:spcBef>
        <a:spcAft>
          <a:spcPct val="0"/>
        </a:spcAft>
        <a:defRPr sz="4000" b="1">
          <a:solidFill>
            <a:schemeClr val="bg1"/>
          </a:solidFill>
          <a:latin typeface="Arial Narrow" pitchFamily="34" charset="0"/>
        </a:defRPr>
      </a:lvl7pPr>
      <a:lvl8pPr marL="1371600" algn="l" rtl="0" fontAlgn="base">
        <a:spcBef>
          <a:spcPct val="0"/>
        </a:spcBef>
        <a:spcAft>
          <a:spcPct val="0"/>
        </a:spcAft>
        <a:defRPr sz="4000" b="1">
          <a:solidFill>
            <a:schemeClr val="bg1"/>
          </a:solidFill>
          <a:latin typeface="Arial Narrow" pitchFamily="34" charset="0"/>
        </a:defRPr>
      </a:lvl8pPr>
      <a:lvl9pPr marL="1828800" algn="l" rtl="0" fontAlgn="base">
        <a:spcBef>
          <a:spcPct val="0"/>
        </a:spcBef>
        <a:spcAft>
          <a:spcPct val="0"/>
        </a:spcAft>
        <a:defRPr sz="4000" b="1">
          <a:solidFill>
            <a:schemeClr val="bg1"/>
          </a:solidFill>
          <a:latin typeface="Arial Narrow"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3200">
          <a:solidFill>
            <a:schemeClr val="tx1"/>
          </a:solidFill>
          <a:latin typeface="+mn-lt"/>
        </a:defRPr>
      </a:lvl5pPr>
      <a:lvl6pPr marL="2514600" indent="-228600" algn="l" rtl="0" fontAlgn="base">
        <a:spcBef>
          <a:spcPct val="20000"/>
        </a:spcBef>
        <a:spcAft>
          <a:spcPct val="0"/>
        </a:spcAft>
        <a:buChar char="»"/>
        <a:defRPr sz="3200">
          <a:solidFill>
            <a:schemeClr val="tx1"/>
          </a:solidFill>
          <a:latin typeface="+mn-lt"/>
        </a:defRPr>
      </a:lvl6pPr>
      <a:lvl7pPr marL="2971800" indent="-228600" algn="l" rtl="0" fontAlgn="base">
        <a:spcBef>
          <a:spcPct val="20000"/>
        </a:spcBef>
        <a:spcAft>
          <a:spcPct val="0"/>
        </a:spcAft>
        <a:buChar char="»"/>
        <a:defRPr sz="3200">
          <a:solidFill>
            <a:schemeClr val="tx1"/>
          </a:solidFill>
          <a:latin typeface="+mn-lt"/>
        </a:defRPr>
      </a:lvl7pPr>
      <a:lvl8pPr marL="3429000" indent="-228600" algn="l" rtl="0" fontAlgn="base">
        <a:spcBef>
          <a:spcPct val="20000"/>
        </a:spcBef>
        <a:spcAft>
          <a:spcPct val="0"/>
        </a:spcAft>
        <a:buChar char="»"/>
        <a:defRPr sz="3200">
          <a:solidFill>
            <a:schemeClr val="tx1"/>
          </a:solidFill>
          <a:latin typeface="+mn-lt"/>
        </a:defRPr>
      </a:lvl8pPr>
      <a:lvl9pPr marL="3886200" indent="-228600" algn="l" rtl="0" fontAlgn="base">
        <a:spcBef>
          <a:spcPct val="20000"/>
        </a:spcBef>
        <a:spcAft>
          <a:spcPct val="0"/>
        </a:spcAft>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05D2173-D0EF-4264-8D86-EA0589DF880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2" r:id="rId1"/>
    <p:sldLayoutId id="2147483721" r:id="rId2"/>
    <p:sldLayoutId id="2147483720" r:id="rId3"/>
    <p:sldLayoutId id="2147483719" r:id="rId4"/>
    <p:sldLayoutId id="2147483718" r:id="rId5"/>
    <p:sldLayoutId id="2147483717" r:id="rId6"/>
    <p:sldLayoutId id="2147483716" r:id="rId7"/>
    <p:sldLayoutId id="2147483715" r:id="rId8"/>
    <p:sldLayoutId id="2147483714" r:id="rId9"/>
    <p:sldLayoutId id="2147483713" r:id="rId10"/>
    <p:sldLayoutId id="2147483712" r:id="rId11"/>
    <p:sldLayoutId id="2147483711" r:id="rId12"/>
    <p:sldLayoutId id="2147483710"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A713BA1F-B003-4E5A-9037-44528EF89D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2" r:id="rId2"/>
    <p:sldLayoutId id="2147483731" r:id="rId3"/>
    <p:sldLayoutId id="2147483730" r:id="rId4"/>
    <p:sldLayoutId id="2147483729" r:id="rId5"/>
    <p:sldLayoutId id="2147483728" r:id="rId6"/>
    <p:sldLayoutId id="2147483727" r:id="rId7"/>
    <p:sldLayoutId id="2147483726" r:id="rId8"/>
    <p:sldLayoutId id="2147483725" r:id="rId9"/>
    <p:sldLayoutId id="2147483724" r:id="rId10"/>
    <p:sldLayoutId id="2147483723"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43F13D1-374C-4D0E-9F2E-2E877EC5652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4" r:id="rId1"/>
    <p:sldLayoutId id="2147483743" r:id="rId2"/>
    <p:sldLayoutId id="2147483742" r:id="rId3"/>
    <p:sldLayoutId id="2147483741" r:id="rId4"/>
    <p:sldLayoutId id="2147483740" r:id="rId5"/>
    <p:sldLayoutId id="2147483739" r:id="rId6"/>
    <p:sldLayoutId id="2147483738" r:id="rId7"/>
    <p:sldLayoutId id="2147483737" r:id="rId8"/>
    <p:sldLayoutId id="2147483736" r:id="rId9"/>
    <p:sldLayoutId id="2147483735" r:id="rId10"/>
    <p:sldLayoutId id="2147483734"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229EC88-C948-4490-AE71-0FFBCFC0664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6" r:id="rId1"/>
    <p:sldLayoutId id="2147483755" r:id="rId2"/>
    <p:sldLayoutId id="2147483754" r:id="rId3"/>
    <p:sldLayoutId id="2147483753" r:id="rId4"/>
    <p:sldLayoutId id="2147483752" r:id="rId5"/>
    <p:sldLayoutId id="2147483751" r:id="rId6"/>
    <p:sldLayoutId id="2147483750" r:id="rId7"/>
    <p:sldLayoutId id="2147483749" r:id="rId8"/>
    <p:sldLayoutId id="2147483748" r:id="rId9"/>
    <p:sldLayoutId id="2147483747" r:id="rId10"/>
    <p:sldLayoutId id="2147483746" r:id="rId11"/>
    <p:sldLayoutId id="2147483745"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39"/>
          <p:cNvSpPr>
            <a:spLocks noGrp="1" noChangeArrowheads="1"/>
          </p:cNvSpPr>
          <p:nvPr>
            <p:ph type="subTitle" idx="1"/>
          </p:nvPr>
        </p:nvSpPr>
        <p:spPr>
          <a:xfrm>
            <a:off x="0" y="0"/>
            <a:ext cx="9296400" cy="7010400"/>
          </a:xfrm>
          <a:solidFill>
            <a:schemeClr val="bg1"/>
          </a:solidFill>
        </p:spPr>
        <p:txBody>
          <a:bodyPr/>
          <a:lstStyle/>
          <a:p>
            <a:pPr eaLnBrk="1" hangingPunct="1"/>
            <a:endParaRPr lang="en-US" dirty="0" smtClean="0"/>
          </a:p>
        </p:txBody>
      </p:sp>
      <p:sp>
        <p:nvSpPr>
          <p:cNvPr id="2095" name="Rectangle 47"/>
          <p:cNvSpPr>
            <a:spLocks noChangeArrowheads="1"/>
          </p:cNvSpPr>
          <p:nvPr/>
        </p:nvSpPr>
        <p:spPr bwMode="auto">
          <a:xfrm>
            <a:off x="-1" y="6248400"/>
            <a:ext cx="6964335" cy="762000"/>
          </a:xfrm>
          <a:prstGeom prst="rect">
            <a:avLst/>
          </a:prstGeom>
          <a:gradFill flip="none" rotWithShape="1">
            <a:gsLst>
              <a:gs pos="0">
                <a:srgbClr val="35BDB2">
                  <a:shade val="30000"/>
                  <a:satMod val="115000"/>
                </a:srgbClr>
              </a:gs>
              <a:gs pos="50000">
                <a:srgbClr val="35BDB2">
                  <a:shade val="67500"/>
                  <a:satMod val="115000"/>
                </a:srgbClr>
              </a:gs>
              <a:gs pos="100000">
                <a:srgbClr val="35BDB2">
                  <a:shade val="100000"/>
                  <a:satMod val="115000"/>
                </a:srgbClr>
              </a:gs>
            </a:gsLst>
            <a:path path="circle">
              <a:fillToRect r="100000" b="100000"/>
            </a:path>
            <a:tileRect l="-100000" t="-100000"/>
          </a:gradFill>
          <a:ln>
            <a:noFill/>
          </a:ln>
          <a:effectLst/>
        </p:spPr>
        <p:txBody>
          <a:bodyPr wrap="none" anchor="ctr"/>
          <a:lstStyle/>
          <a:p>
            <a:pPr>
              <a:defRPr/>
            </a:pPr>
            <a:endParaRPr lang="en-US" dirty="0"/>
          </a:p>
        </p:txBody>
      </p:sp>
      <p:sp>
        <p:nvSpPr>
          <p:cNvPr id="6150" name="Rectangle 52"/>
          <p:cNvSpPr>
            <a:spLocks noChangeArrowheads="1"/>
          </p:cNvSpPr>
          <p:nvPr/>
        </p:nvSpPr>
        <p:spPr bwMode="auto">
          <a:xfrm>
            <a:off x="-14288" y="16565"/>
            <a:ext cx="6948488" cy="6172200"/>
          </a:xfrm>
          <a:prstGeom prst="rect">
            <a:avLst/>
          </a:prstGeom>
          <a:gradFill rotWithShape="1">
            <a:gsLst>
              <a:gs pos="0">
                <a:srgbClr val="14736B"/>
              </a:gs>
              <a:gs pos="50000">
                <a:srgbClr val="22A79C"/>
              </a:gs>
              <a:gs pos="100000">
                <a:srgbClr val="2BC7BB"/>
              </a:gs>
            </a:gsLst>
            <a:lin ang="2700000" scaled="1"/>
          </a:gradFill>
          <a:ln w="9525">
            <a:noFill/>
            <a:miter lim="800000"/>
            <a:headEnd/>
            <a:tailEnd/>
          </a:ln>
        </p:spPr>
        <p:txBody>
          <a:bodyPr wrap="none" anchor="ctr"/>
          <a:lstStyle/>
          <a:p>
            <a:pPr algn="ctr"/>
            <a:endParaRPr lang="en-US" dirty="0"/>
          </a:p>
        </p:txBody>
      </p:sp>
      <p:sp>
        <p:nvSpPr>
          <p:cNvPr id="6151" name="Rectangle 53"/>
          <p:cNvSpPr>
            <a:spLocks noChangeArrowheads="1"/>
          </p:cNvSpPr>
          <p:nvPr/>
        </p:nvSpPr>
        <p:spPr bwMode="auto">
          <a:xfrm>
            <a:off x="228600" y="1524000"/>
            <a:ext cx="6629400" cy="1295400"/>
          </a:xfrm>
          <a:prstGeom prst="rect">
            <a:avLst/>
          </a:prstGeom>
          <a:noFill/>
          <a:ln w="38100">
            <a:noFill/>
            <a:miter lim="800000"/>
            <a:headEnd/>
            <a:tailEnd/>
          </a:ln>
        </p:spPr>
        <p:txBody>
          <a:bodyPr anchor="ctr"/>
          <a:lstStyle/>
          <a:p>
            <a:pPr>
              <a:spcAft>
                <a:spcPct val="25000"/>
              </a:spcAft>
            </a:pPr>
            <a:endParaRPr lang="en-US" sz="3200" b="1" dirty="0">
              <a:solidFill>
                <a:schemeClr val="bg1"/>
              </a:solidFill>
              <a:latin typeface="Arial Narrow" pitchFamily="34" charset="0"/>
            </a:endParaRPr>
          </a:p>
        </p:txBody>
      </p:sp>
      <p:sp>
        <p:nvSpPr>
          <p:cNvPr id="6152" name="Rectangle 54"/>
          <p:cNvSpPr>
            <a:spLocks noChangeArrowheads="1"/>
          </p:cNvSpPr>
          <p:nvPr/>
        </p:nvSpPr>
        <p:spPr bwMode="auto">
          <a:xfrm>
            <a:off x="228600" y="3352800"/>
            <a:ext cx="5867400" cy="762000"/>
          </a:xfrm>
          <a:prstGeom prst="rect">
            <a:avLst/>
          </a:prstGeom>
          <a:noFill/>
          <a:ln w="9525">
            <a:noFill/>
            <a:miter lim="800000"/>
            <a:headEnd/>
            <a:tailEnd/>
          </a:ln>
        </p:spPr>
        <p:txBody>
          <a:bodyPr/>
          <a:lstStyle/>
          <a:p>
            <a:pPr>
              <a:lnSpc>
                <a:spcPct val="80000"/>
              </a:lnSpc>
              <a:spcBef>
                <a:spcPct val="20000"/>
              </a:spcBef>
            </a:pPr>
            <a:endParaRPr lang="en-US" sz="2000" dirty="0">
              <a:solidFill>
                <a:schemeClr val="bg1"/>
              </a:solidFill>
              <a:latin typeface="Arial Narrow" pitchFamily="34" charset="0"/>
            </a:endParaRPr>
          </a:p>
          <a:p>
            <a:pPr>
              <a:lnSpc>
                <a:spcPct val="80000"/>
              </a:lnSpc>
              <a:spcBef>
                <a:spcPct val="20000"/>
              </a:spcBef>
            </a:pPr>
            <a:endParaRPr lang="en-US" sz="2000" dirty="0">
              <a:solidFill>
                <a:schemeClr val="bg1"/>
              </a:solidFill>
              <a:latin typeface="Arial Narrow" pitchFamily="34" charset="0"/>
            </a:endParaRPr>
          </a:p>
          <a:p>
            <a:pPr>
              <a:lnSpc>
                <a:spcPct val="80000"/>
              </a:lnSpc>
              <a:spcBef>
                <a:spcPct val="20000"/>
              </a:spcBef>
            </a:pPr>
            <a:r>
              <a:rPr lang="en-US" sz="2000" dirty="0" smtClean="0">
                <a:solidFill>
                  <a:schemeClr val="bg1"/>
                </a:solidFill>
                <a:latin typeface="Arial Narrow" pitchFamily="34" charset="0"/>
              </a:rPr>
              <a:t>Presented to: DHS Board of Directors</a:t>
            </a:r>
          </a:p>
          <a:p>
            <a:pPr>
              <a:lnSpc>
                <a:spcPct val="80000"/>
              </a:lnSpc>
              <a:spcBef>
                <a:spcPct val="20000"/>
              </a:spcBef>
            </a:pPr>
            <a:endParaRPr lang="en-US" sz="2000" dirty="0">
              <a:solidFill>
                <a:schemeClr val="bg1"/>
              </a:solidFill>
              <a:latin typeface="Arial Narrow" pitchFamily="34" charset="0"/>
            </a:endParaRPr>
          </a:p>
          <a:p>
            <a:pPr>
              <a:lnSpc>
                <a:spcPct val="80000"/>
              </a:lnSpc>
              <a:spcBef>
                <a:spcPct val="20000"/>
              </a:spcBef>
            </a:pPr>
            <a:r>
              <a:rPr lang="en-US" sz="2000" dirty="0">
                <a:solidFill>
                  <a:schemeClr val="bg1"/>
                </a:solidFill>
                <a:latin typeface="Arial Narrow" pitchFamily="34" charset="0"/>
              </a:rPr>
              <a:t>Presented </a:t>
            </a:r>
            <a:r>
              <a:rPr lang="en-US" sz="2000" dirty="0" smtClean="0">
                <a:solidFill>
                  <a:schemeClr val="bg1"/>
                </a:solidFill>
                <a:latin typeface="Arial Narrow" pitchFamily="34" charset="0"/>
              </a:rPr>
              <a:t>by: Ashley Fielding</a:t>
            </a:r>
          </a:p>
          <a:p>
            <a:pPr>
              <a:lnSpc>
                <a:spcPct val="80000"/>
              </a:lnSpc>
              <a:spcBef>
                <a:spcPct val="20000"/>
              </a:spcBef>
            </a:pPr>
            <a:endParaRPr lang="en-US" sz="2000" dirty="0">
              <a:solidFill>
                <a:schemeClr val="bg1"/>
              </a:solidFill>
              <a:latin typeface="Arial Narrow" pitchFamily="34" charset="0"/>
            </a:endParaRPr>
          </a:p>
          <a:p>
            <a:pPr>
              <a:lnSpc>
                <a:spcPct val="80000"/>
              </a:lnSpc>
              <a:spcBef>
                <a:spcPct val="20000"/>
              </a:spcBef>
            </a:pPr>
            <a:r>
              <a:rPr lang="en-US" sz="2000" dirty="0">
                <a:solidFill>
                  <a:schemeClr val="bg1"/>
                </a:solidFill>
                <a:latin typeface="Arial Narrow" pitchFamily="34" charset="0"/>
              </a:rPr>
              <a:t>Date</a:t>
            </a:r>
            <a:r>
              <a:rPr lang="en-US" sz="2000">
                <a:solidFill>
                  <a:schemeClr val="bg1"/>
                </a:solidFill>
                <a:latin typeface="Arial Narrow" pitchFamily="34" charset="0"/>
              </a:rPr>
              <a:t>:  </a:t>
            </a:r>
            <a:r>
              <a:rPr lang="en-US" sz="2000" smtClean="0">
                <a:solidFill>
                  <a:schemeClr val="bg1"/>
                </a:solidFill>
                <a:latin typeface="Arial Narrow" pitchFamily="34" charset="0"/>
              </a:rPr>
              <a:t>December 9, </a:t>
            </a:r>
            <a:r>
              <a:rPr lang="en-US" sz="2000" dirty="0" smtClean="0">
                <a:solidFill>
                  <a:schemeClr val="bg1"/>
                </a:solidFill>
                <a:latin typeface="Arial Narrow" pitchFamily="34" charset="0"/>
              </a:rPr>
              <a:t>2015</a:t>
            </a:r>
            <a:endParaRPr lang="en-US" sz="2000" dirty="0">
              <a:solidFill>
                <a:schemeClr val="bg1"/>
              </a:solidFill>
              <a:latin typeface="Arial Narrow" pitchFamily="34" charset="0"/>
            </a:endParaRPr>
          </a:p>
        </p:txBody>
      </p:sp>
      <p:sp>
        <p:nvSpPr>
          <p:cNvPr id="6153" name="Rectangle 55"/>
          <p:cNvSpPr>
            <a:spLocks noChangeArrowheads="1"/>
          </p:cNvSpPr>
          <p:nvPr/>
        </p:nvSpPr>
        <p:spPr bwMode="auto">
          <a:xfrm>
            <a:off x="-14288" y="1328738"/>
            <a:ext cx="6962776" cy="1185862"/>
          </a:xfrm>
          <a:prstGeom prst="rect">
            <a:avLst/>
          </a:prstGeom>
          <a:solidFill>
            <a:srgbClr val="8DDFD9"/>
          </a:solidFill>
          <a:ln w="25400">
            <a:noFill/>
            <a:miter lim="800000"/>
            <a:headEnd/>
            <a:tailEnd/>
          </a:ln>
        </p:spPr>
        <p:txBody>
          <a:bodyPr wrap="none" anchor="ctr"/>
          <a:lstStyle/>
          <a:p>
            <a:r>
              <a:rPr lang="en-US" sz="2800" b="1" dirty="0" smtClean="0"/>
              <a:t>DHS Legislative Update</a:t>
            </a:r>
          </a:p>
        </p:txBody>
      </p:sp>
      <p:sp>
        <p:nvSpPr>
          <p:cNvPr id="6154" name="Line 58"/>
          <p:cNvSpPr>
            <a:spLocks noChangeShapeType="1"/>
          </p:cNvSpPr>
          <p:nvPr/>
        </p:nvSpPr>
        <p:spPr bwMode="auto">
          <a:xfrm>
            <a:off x="0" y="304800"/>
            <a:ext cx="6948488" cy="0"/>
          </a:xfrm>
          <a:prstGeom prst="line">
            <a:avLst/>
          </a:prstGeom>
          <a:noFill/>
          <a:ln w="19050">
            <a:solidFill>
              <a:srgbClr val="CCECFF"/>
            </a:solidFill>
            <a:round/>
            <a:headEnd/>
            <a:tailEnd/>
          </a:ln>
        </p:spPr>
        <p:txBody>
          <a:bodyPr/>
          <a:lstStyle/>
          <a:p>
            <a:endParaRPr lang="en-US" dirty="0"/>
          </a:p>
        </p:txBody>
      </p:sp>
      <p:sp>
        <p:nvSpPr>
          <p:cNvPr id="6155" name="Line 59"/>
          <p:cNvSpPr>
            <a:spLocks noChangeShapeType="1"/>
          </p:cNvSpPr>
          <p:nvPr/>
        </p:nvSpPr>
        <p:spPr bwMode="auto">
          <a:xfrm>
            <a:off x="0" y="304800"/>
            <a:ext cx="6948488" cy="0"/>
          </a:xfrm>
          <a:prstGeom prst="line">
            <a:avLst/>
          </a:prstGeom>
          <a:noFill/>
          <a:ln w="19050">
            <a:solidFill>
              <a:srgbClr val="CCECFF"/>
            </a:solidFill>
            <a:round/>
            <a:headEnd/>
            <a:tailEnd/>
          </a:ln>
        </p:spPr>
        <p:txBody>
          <a:bodyPr/>
          <a:lstStyle/>
          <a:p>
            <a:endParaRPr lang="en-US" dirty="0"/>
          </a:p>
        </p:txBody>
      </p:sp>
      <p:sp>
        <p:nvSpPr>
          <p:cNvPr id="6156" name="Rectangle 60"/>
          <p:cNvSpPr>
            <a:spLocks noChangeArrowheads="1"/>
          </p:cNvSpPr>
          <p:nvPr/>
        </p:nvSpPr>
        <p:spPr bwMode="auto">
          <a:xfrm>
            <a:off x="228600" y="4800600"/>
            <a:ext cx="8915400" cy="1524000"/>
          </a:xfrm>
          <a:prstGeom prst="rect">
            <a:avLst/>
          </a:prstGeom>
          <a:noFill/>
          <a:ln w="9525">
            <a:noFill/>
            <a:miter lim="800000"/>
            <a:headEnd/>
            <a:tailEnd/>
          </a:ln>
        </p:spPr>
        <p:txBody>
          <a:bodyPr/>
          <a:lstStyle/>
          <a:p>
            <a:pPr>
              <a:lnSpc>
                <a:spcPct val="80000"/>
              </a:lnSpc>
              <a:spcBef>
                <a:spcPct val="20000"/>
              </a:spcBef>
            </a:pPr>
            <a:endParaRPr lang="en-US" sz="1600" b="1" i="1" dirty="0">
              <a:solidFill>
                <a:schemeClr val="bg1"/>
              </a:solidFill>
              <a:latin typeface="Arial Narrow" pitchFamily="34" charset="0"/>
            </a:endParaRPr>
          </a:p>
        </p:txBody>
      </p:sp>
      <p:sp>
        <p:nvSpPr>
          <p:cNvPr id="6157" name="Text Box 66"/>
          <p:cNvSpPr txBox="1">
            <a:spLocks noChangeArrowheads="1"/>
          </p:cNvSpPr>
          <p:nvPr/>
        </p:nvSpPr>
        <p:spPr bwMode="auto">
          <a:xfrm>
            <a:off x="0" y="6534150"/>
            <a:ext cx="6934200" cy="400050"/>
          </a:xfrm>
          <a:prstGeom prst="rect">
            <a:avLst/>
          </a:prstGeom>
          <a:noFill/>
          <a:ln w="9525">
            <a:noFill/>
            <a:miter lim="800000"/>
            <a:headEnd/>
            <a:tailEnd/>
          </a:ln>
        </p:spPr>
        <p:txBody>
          <a:bodyPr>
            <a:spAutoFit/>
          </a:bodyPr>
          <a:lstStyle/>
          <a:p>
            <a:pPr>
              <a:spcBef>
                <a:spcPct val="50000"/>
              </a:spcBef>
            </a:pPr>
            <a:r>
              <a:rPr lang="en-US" sz="2000" b="1" dirty="0">
                <a:solidFill>
                  <a:schemeClr val="bg1"/>
                </a:solidFill>
              </a:rPr>
              <a:t>          Georgia Department of Human Services </a:t>
            </a:r>
            <a:endParaRPr lang="en-US" sz="2000" b="1" dirty="0"/>
          </a:p>
        </p:txBody>
      </p:sp>
      <p:pic>
        <p:nvPicPr>
          <p:cNvPr id="17" name="Picture 61" descr="iStock_000003190969Medium"/>
          <p:cNvPicPr>
            <a:picLocks noChangeAspect="1" noChangeArrowheads="1"/>
          </p:cNvPicPr>
          <p:nvPr/>
        </p:nvPicPr>
        <p:blipFill>
          <a:blip r:embed="rId3" cstate="print">
            <a:extLst/>
          </a:blip>
          <a:srcRect/>
          <a:stretch>
            <a:fillRect/>
          </a:stretch>
        </p:blipFill>
        <p:spPr bwMode="auto">
          <a:xfrm>
            <a:off x="6978396" y="1828800"/>
            <a:ext cx="2318004" cy="1600200"/>
          </a:xfrm>
          <a:prstGeom prst="rect">
            <a:avLst/>
          </a:prstGeom>
          <a:ln>
            <a:noFill/>
          </a:ln>
          <a:effectLst>
            <a:softEdge rad="112500"/>
          </a:effectLst>
          <a:extLst/>
        </p:spPr>
      </p:pic>
      <p:pic>
        <p:nvPicPr>
          <p:cNvPr id="18" name="Picture 62" descr="iStock_000006944381Large"/>
          <p:cNvPicPr>
            <a:picLocks noChangeAspect="1" noChangeArrowheads="1"/>
          </p:cNvPicPr>
          <p:nvPr/>
        </p:nvPicPr>
        <p:blipFill>
          <a:blip r:embed="rId4" cstate="print">
            <a:extLst/>
          </a:blip>
          <a:srcRect/>
          <a:stretch>
            <a:fillRect/>
          </a:stretch>
        </p:blipFill>
        <p:spPr bwMode="auto">
          <a:xfrm>
            <a:off x="6908240" y="5229092"/>
            <a:ext cx="2388160" cy="1781308"/>
          </a:xfrm>
          <a:prstGeom prst="rect">
            <a:avLst/>
          </a:prstGeom>
          <a:ln>
            <a:noFill/>
          </a:ln>
          <a:effectLst>
            <a:softEdge rad="112500"/>
          </a:effectLst>
          <a:extLst/>
        </p:spPr>
      </p:pic>
      <p:pic>
        <p:nvPicPr>
          <p:cNvPr id="19" name="Picture 63" descr="Togetherness"/>
          <p:cNvPicPr>
            <a:picLocks noChangeAspect="1" noChangeArrowheads="1"/>
          </p:cNvPicPr>
          <p:nvPr/>
        </p:nvPicPr>
        <p:blipFill>
          <a:blip r:embed="rId5" cstate="print">
            <a:extLst/>
          </a:blip>
          <a:srcRect/>
          <a:stretch>
            <a:fillRect/>
          </a:stretch>
        </p:blipFill>
        <p:spPr bwMode="auto">
          <a:xfrm>
            <a:off x="6964335" y="3581400"/>
            <a:ext cx="2332065" cy="1547395"/>
          </a:xfrm>
          <a:prstGeom prst="rect">
            <a:avLst/>
          </a:prstGeom>
          <a:ln>
            <a:noFill/>
          </a:ln>
          <a:effectLst>
            <a:softEdge rad="112500"/>
          </a:effectLst>
          <a:extLst/>
        </p:spPr>
      </p:pic>
      <p:pic>
        <p:nvPicPr>
          <p:cNvPr id="20" name="Picture 65" descr="AsianMomAndNewborn_UNHSP"/>
          <p:cNvPicPr>
            <a:picLocks noChangeAspect="1" noChangeArrowheads="1"/>
          </p:cNvPicPr>
          <p:nvPr/>
        </p:nvPicPr>
        <p:blipFill>
          <a:blip r:embed="rId6" cstate="print">
            <a:extLst/>
          </a:blip>
          <a:srcRect/>
          <a:stretch>
            <a:fillRect/>
          </a:stretch>
        </p:blipFill>
        <p:spPr bwMode="auto">
          <a:xfrm>
            <a:off x="6934200" y="76200"/>
            <a:ext cx="2388160" cy="1591276"/>
          </a:xfrm>
          <a:prstGeom prst="rect">
            <a:avLst/>
          </a:prstGeom>
          <a:ln>
            <a:noFill/>
          </a:ln>
          <a:effectLst>
            <a:softEdge rad="112500"/>
          </a:effectLst>
          <a:extLst/>
        </p:spPr>
      </p:pic>
      <p:pic>
        <p:nvPicPr>
          <p:cNvPr id="6162" name="Picture 21" descr="DHS_logo_c"/>
          <p:cNvPicPr>
            <a:picLocks noChangeAspect="1" noChangeArrowheads="1"/>
          </p:cNvPicPr>
          <p:nvPr/>
        </p:nvPicPr>
        <p:blipFill>
          <a:blip r:embed="rId7" cstate="print"/>
          <a:srcRect/>
          <a:stretch>
            <a:fillRect/>
          </a:stretch>
        </p:blipFill>
        <p:spPr bwMode="auto">
          <a:xfrm>
            <a:off x="93663" y="6318250"/>
            <a:ext cx="473075" cy="6413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1828800" y="2057400"/>
            <a:ext cx="5257800" cy="1524000"/>
          </a:xfrm>
        </p:spPr>
        <p:txBody>
          <a:bodyPr/>
          <a:lstStyle/>
          <a:p>
            <a:pPr marL="0" indent="0">
              <a:buNone/>
            </a:pPr>
            <a:r>
              <a:rPr lang="en-US" sz="8800" b="1" dirty="0" smtClean="0">
                <a:latin typeface="+mj-lt"/>
              </a:rPr>
              <a:t>Questions?</a:t>
            </a:r>
            <a:endParaRPr lang="en-US" sz="8800" i="1" dirty="0" smtClean="0"/>
          </a:p>
          <a:p>
            <a:pPr marL="0" indent="0">
              <a:buNone/>
            </a:pPr>
            <a:endParaRPr lang="en-US" sz="8800" i="1" dirty="0"/>
          </a:p>
          <a:p>
            <a:pPr marL="0" indent="0">
              <a:buNone/>
            </a:pPr>
            <a:endParaRPr lang="en-US" sz="8800" dirty="0">
              <a:latin typeface="+mj-lt"/>
            </a:endParaRPr>
          </a:p>
        </p:txBody>
      </p:sp>
    </p:spTree>
    <p:extLst>
      <p:ext uri="{BB962C8B-B14F-4D97-AF65-F5344CB8AC3E}">
        <p14:creationId xmlns:p14="http://schemas.microsoft.com/office/powerpoint/2010/main" val="4155184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dirty="0" smtClean="0"/>
              <a:t>Vision, Mission and Core Values</a:t>
            </a:r>
          </a:p>
        </p:txBody>
      </p:sp>
      <p:sp>
        <p:nvSpPr>
          <p:cNvPr id="8195" name="Rectangle 3"/>
          <p:cNvSpPr>
            <a:spLocks noGrp="1" noChangeArrowheads="1"/>
          </p:cNvSpPr>
          <p:nvPr>
            <p:ph type="body" idx="1"/>
          </p:nvPr>
        </p:nvSpPr>
        <p:spPr>
          <a:xfrm>
            <a:off x="228600" y="1066800"/>
            <a:ext cx="8458200" cy="4343400"/>
          </a:xfrm>
        </p:spPr>
        <p:txBody>
          <a:bodyPr/>
          <a:lstStyle/>
          <a:p>
            <a:pPr eaLnBrk="1" hangingPunct="1">
              <a:lnSpc>
                <a:spcPct val="80000"/>
              </a:lnSpc>
              <a:buFontTx/>
              <a:buNone/>
            </a:pPr>
            <a:r>
              <a:rPr lang="en-US" sz="1000" dirty="0" smtClean="0"/>
              <a:t> </a:t>
            </a:r>
            <a:r>
              <a:rPr lang="en-US" sz="2400" b="1" i="1" dirty="0" smtClean="0">
                <a:solidFill>
                  <a:srgbClr val="35BDB2"/>
                </a:solidFill>
                <a:effectLst>
                  <a:outerShdw blurRad="38100" dist="38100" dir="2700000" algn="tl">
                    <a:srgbClr val="C0C0C0"/>
                  </a:outerShdw>
                </a:effectLst>
              </a:rPr>
              <a:t>Vision </a:t>
            </a:r>
          </a:p>
          <a:p>
            <a:pPr>
              <a:lnSpc>
                <a:spcPct val="80000"/>
              </a:lnSpc>
              <a:buFontTx/>
              <a:buNone/>
            </a:pPr>
            <a:r>
              <a:rPr lang="en-US" sz="2400" b="1" dirty="0" smtClean="0">
                <a:effectLst>
                  <a:outerShdw blurRad="38100" dist="38100" dir="2700000" algn="tl">
                    <a:srgbClr val="C0C0C0"/>
                  </a:outerShdw>
                </a:effectLst>
              </a:rPr>
              <a:t>	</a:t>
            </a:r>
            <a:r>
              <a:rPr lang="en-US" sz="2000" b="1" dirty="0" smtClean="0">
                <a:effectLst>
                  <a:outerShdw blurRad="38100" dist="38100" dir="2700000" algn="tl">
                    <a:srgbClr val="C0C0C0"/>
                  </a:outerShdw>
                </a:effectLst>
              </a:rPr>
              <a:t>Stronger Families for a Stronger Georgia.</a:t>
            </a:r>
          </a:p>
          <a:p>
            <a:pPr>
              <a:lnSpc>
                <a:spcPct val="80000"/>
              </a:lnSpc>
              <a:buFontTx/>
              <a:buNone/>
            </a:pPr>
            <a:r>
              <a:rPr lang="en-US" sz="2400" b="1" i="1" dirty="0" smtClean="0">
                <a:solidFill>
                  <a:srgbClr val="35BDB2"/>
                </a:solidFill>
                <a:effectLst>
                  <a:outerShdw blurRad="38100" dist="38100" dir="2700000" algn="tl">
                    <a:srgbClr val="C0C0C0"/>
                  </a:outerShdw>
                </a:effectLst>
              </a:rPr>
              <a:t>Mission</a:t>
            </a:r>
            <a:endParaRPr lang="en-US" sz="2400" b="1" dirty="0" smtClean="0">
              <a:solidFill>
                <a:srgbClr val="35BDB2"/>
              </a:solidFill>
            </a:endParaRPr>
          </a:p>
          <a:p>
            <a:pPr>
              <a:lnSpc>
                <a:spcPct val="80000"/>
              </a:lnSpc>
              <a:buFontTx/>
              <a:buNone/>
            </a:pPr>
            <a:r>
              <a:rPr lang="en-US" sz="2400" b="1" dirty="0" smtClean="0"/>
              <a:t>	</a:t>
            </a:r>
            <a:r>
              <a:rPr lang="en-US" sz="2000" b="1" dirty="0" smtClean="0"/>
              <a:t>Strengthen Georgia by providing Individuals and Families access to services that promote self-sufficiency, independence, and protect Georgia's vulnerable children and adults.</a:t>
            </a:r>
            <a:endParaRPr lang="en-US" sz="2000" b="1" i="1" dirty="0" smtClean="0">
              <a:effectLst>
                <a:outerShdw blurRad="38100" dist="38100" dir="2700000" algn="tl">
                  <a:srgbClr val="C0C0C0"/>
                </a:outerShdw>
              </a:effectLst>
            </a:endParaRPr>
          </a:p>
          <a:p>
            <a:pPr>
              <a:lnSpc>
                <a:spcPct val="80000"/>
              </a:lnSpc>
              <a:buFontTx/>
              <a:buNone/>
            </a:pPr>
            <a:r>
              <a:rPr lang="en-US" sz="2400" b="1" i="1" dirty="0" smtClean="0">
                <a:solidFill>
                  <a:srgbClr val="35BDB2"/>
                </a:solidFill>
                <a:effectLst>
                  <a:outerShdw blurRad="38100" dist="38100" dir="2700000" algn="tl">
                    <a:srgbClr val="C0C0C0"/>
                  </a:outerShdw>
                </a:effectLst>
              </a:rPr>
              <a:t>Core Values</a:t>
            </a:r>
            <a:endParaRPr lang="en-US" sz="2400" b="1" dirty="0" smtClean="0">
              <a:solidFill>
                <a:srgbClr val="35BDB2"/>
              </a:solidFill>
            </a:endParaRPr>
          </a:p>
          <a:p>
            <a:pPr>
              <a:lnSpc>
                <a:spcPct val="80000"/>
              </a:lnSpc>
            </a:pPr>
            <a:r>
              <a:rPr lang="en-US" sz="2000" b="1" dirty="0" smtClean="0"/>
              <a:t>Provide access to resources that offer support and empower Georgians and their families. </a:t>
            </a:r>
          </a:p>
          <a:p>
            <a:pPr>
              <a:lnSpc>
                <a:spcPct val="80000"/>
              </a:lnSpc>
            </a:pPr>
            <a:r>
              <a:rPr lang="en-US" sz="2000" b="1" dirty="0" smtClean="0"/>
              <a:t>Deliver services professionally and treat all clients with dignity and respect.</a:t>
            </a:r>
          </a:p>
          <a:p>
            <a:pPr>
              <a:lnSpc>
                <a:spcPct val="80000"/>
              </a:lnSpc>
            </a:pPr>
            <a:r>
              <a:rPr lang="en-US" sz="2000" b="1" dirty="0" smtClean="0"/>
              <a:t>Manage business operations effectively and efficiently by aligning resources across the agency. </a:t>
            </a:r>
          </a:p>
          <a:p>
            <a:pPr>
              <a:lnSpc>
                <a:spcPct val="80000"/>
              </a:lnSpc>
            </a:pPr>
            <a:r>
              <a:rPr lang="en-US" sz="2000" b="1" dirty="0" smtClean="0"/>
              <a:t>Promote accountability, transparency and quality in all services we deliver and programs we administer. </a:t>
            </a:r>
          </a:p>
          <a:p>
            <a:pPr>
              <a:lnSpc>
                <a:spcPct val="80000"/>
              </a:lnSpc>
            </a:pPr>
            <a:r>
              <a:rPr lang="en-US" sz="2000" b="1" dirty="0" smtClean="0"/>
              <a:t>Develop our employees at all levels of the agency.</a:t>
            </a:r>
            <a:r>
              <a:rPr lang="en-US" sz="20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525"/>
            <a:ext cx="9144000" cy="1143000"/>
          </a:xfrm>
        </p:spPr>
        <p:txBody>
          <a:bodyPr/>
          <a:lstStyle/>
          <a:p>
            <a:r>
              <a:rPr lang="en-US" dirty="0" smtClean="0"/>
              <a:t>Preview </a:t>
            </a:r>
            <a:r>
              <a:rPr lang="en-US" dirty="0"/>
              <a:t>– </a:t>
            </a:r>
            <a:r>
              <a:rPr lang="en-US" dirty="0" smtClean="0"/>
              <a:t>2016 General </a:t>
            </a:r>
            <a:r>
              <a:rPr lang="en-US" dirty="0"/>
              <a:t>Assembly </a:t>
            </a:r>
            <a:r>
              <a:rPr lang="en-US" dirty="0" smtClean="0"/>
              <a:t>Session</a:t>
            </a:r>
            <a:endParaRPr lang="en-US" dirty="0"/>
          </a:p>
        </p:txBody>
      </p:sp>
      <p:sp>
        <p:nvSpPr>
          <p:cNvPr id="3" name="Content Placeholder 2"/>
          <p:cNvSpPr>
            <a:spLocks noGrp="1"/>
          </p:cNvSpPr>
          <p:nvPr>
            <p:ph idx="1"/>
          </p:nvPr>
        </p:nvSpPr>
        <p:spPr>
          <a:xfrm>
            <a:off x="0" y="1066800"/>
            <a:ext cx="8686800" cy="5059363"/>
          </a:xfrm>
        </p:spPr>
        <p:txBody>
          <a:bodyPr/>
          <a:lstStyle/>
          <a:p>
            <a:pPr lvl="0">
              <a:buNone/>
            </a:pPr>
            <a:r>
              <a:rPr lang="en-US" sz="2400" b="1" dirty="0" smtClean="0">
                <a:solidFill>
                  <a:srgbClr val="000000"/>
                </a:solidFill>
              </a:rPr>
              <a:t>Ongoing discussions in the General Assembly</a:t>
            </a:r>
          </a:p>
          <a:p>
            <a:pPr marL="0" indent="0">
              <a:buNone/>
            </a:pPr>
            <a:r>
              <a:rPr lang="en-US" sz="2200" b="1" i="1" dirty="0" smtClean="0">
                <a:solidFill>
                  <a:srgbClr val="000000"/>
                </a:solidFill>
              </a:rPr>
              <a:t>Gov. Deal’s Child Welfare Reform Council</a:t>
            </a:r>
          </a:p>
          <a:p>
            <a:pPr lvl="1"/>
            <a:r>
              <a:rPr lang="en-US" sz="1800" b="1" dirty="0" smtClean="0">
                <a:solidFill>
                  <a:srgbClr val="000000"/>
                </a:solidFill>
              </a:rPr>
              <a:t>Continuing discussions for legislative proposals in 2016</a:t>
            </a:r>
            <a:endParaRPr lang="en-US" sz="1800" b="1" dirty="0">
              <a:solidFill>
                <a:srgbClr val="000000"/>
              </a:solidFill>
            </a:endParaRPr>
          </a:p>
          <a:p>
            <a:pPr lvl="0">
              <a:buNone/>
            </a:pPr>
            <a:r>
              <a:rPr lang="en-US" sz="2200" b="1" i="1" dirty="0" smtClean="0">
                <a:solidFill>
                  <a:srgbClr val="000000"/>
                </a:solidFill>
              </a:rPr>
              <a:t>Carryover bills from 2015 Legislative Session:</a:t>
            </a:r>
          </a:p>
          <a:p>
            <a:pPr lvl="0">
              <a:buFont typeface="Arial" panose="020B0604020202020204" pitchFamily="34" charset="0"/>
              <a:buChar char="•"/>
            </a:pPr>
            <a:r>
              <a:rPr lang="en-US" sz="1800" b="1" dirty="0" smtClean="0">
                <a:solidFill>
                  <a:srgbClr val="000000"/>
                </a:solidFill>
              </a:rPr>
              <a:t>Senate Bill 3: </a:t>
            </a:r>
            <a:r>
              <a:rPr lang="en-US" sz="1800" dirty="0" smtClean="0">
                <a:solidFill>
                  <a:srgbClr val="000000"/>
                </a:solidFill>
              </a:rPr>
              <a:t>“</a:t>
            </a:r>
            <a:r>
              <a:rPr lang="en-US" sz="1800" dirty="0" smtClean="0"/>
              <a:t>Supporting </a:t>
            </a:r>
            <a:r>
              <a:rPr lang="en-US" sz="1800" dirty="0"/>
              <a:t>and Strengthening Families </a:t>
            </a:r>
            <a:r>
              <a:rPr lang="en-US" sz="1800" dirty="0" smtClean="0"/>
              <a:t>Act”</a:t>
            </a:r>
            <a:r>
              <a:rPr lang="en-US" sz="1800" dirty="0" smtClean="0">
                <a:solidFill>
                  <a:srgbClr val="000000"/>
                </a:solidFill>
              </a:rPr>
              <a:t> </a:t>
            </a:r>
          </a:p>
          <a:p>
            <a:pPr lvl="1"/>
            <a:r>
              <a:rPr lang="en-US" sz="1800" dirty="0" smtClean="0">
                <a:solidFill>
                  <a:srgbClr val="000000"/>
                </a:solidFill>
              </a:rPr>
              <a:t>Provides </a:t>
            </a:r>
            <a:r>
              <a:rPr lang="en-US" sz="1800" dirty="0" smtClean="0">
                <a:solidFill>
                  <a:srgbClr val="000000"/>
                </a:solidFill>
              </a:rPr>
              <a:t>for </a:t>
            </a:r>
            <a:r>
              <a:rPr lang="en-US" sz="1800" smtClean="0">
                <a:solidFill>
                  <a:srgbClr val="000000"/>
                </a:solidFill>
              </a:rPr>
              <a:t>the transfer of power </a:t>
            </a:r>
            <a:r>
              <a:rPr lang="en-US" sz="1800" dirty="0" smtClean="0">
                <a:solidFill>
                  <a:srgbClr val="000000"/>
                </a:solidFill>
              </a:rPr>
              <a:t>of attorney for a minor child from a parent to another person in the state</a:t>
            </a:r>
            <a:endParaRPr lang="en-US" sz="2400" dirty="0">
              <a:solidFill>
                <a:srgbClr val="000000"/>
              </a:solidFill>
            </a:endParaRPr>
          </a:p>
          <a:p>
            <a:r>
              <a:rPr lang="en-US" sz="1800" b="1" dirty="0" smtClean="0">
                <a:solidFill>
                  <a:srgbClr val="000000"/>
                </a:solidFill>
              </a:rPr>
              <a:t>HB 264 and SB 64</a:t>
            </a:r>
          </a:p>
          <a:p>
            <a:pPr lvl="1"/>
            <a:r>
              <a:rPr lang="en-US" sz="1800" dirty="0" smtClean="0">
                <a:solidFill>
                  <a:srgbClr val="000000"/>
                </a:solidFill>
              </a:rPr>
              <a:t> Repeal of voluntary acknowledgements of legitimation</a:t>
            </a:r>
            <a:endParaRPr lang="en-US" sz="1800" dirty="0">
              <a:solidFill>
                <a:srgbClr val="000000"/>
              </a:solidFill>
            </a:endParaRPr>
          </a:p>
        </p:txBody>
      </p:sp>
    </p:spTree>
    <p:extLst>
      <p:ext uri="{BB962C8B-B14F-4D97-AF65-F5344CB8AC3E}">
        <p14:creationId xmlns:p14="http://schemas.microsoft.com/office/powerpoint/2010/main" val="410764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124691" y="1234440"/>
            <a:ext cx="8229600" cy="4525963"/>
          </a:xfrm>
        </p:spPr>
        <p:txBody>
          <a:bodyPr/>
          <a:lstStyle/>
          <a:p>
            <a:pPr marL="0" indent="0">
              <a:buNone/>
            </a:pPr>
            <a:r>
              <a:rPr lang="en-US" sz="2400" b="1" dirty="0" smtClean="0">
                <a:latin typeface="+mj-lt"/>
              </a:rPr>
              <a:t>2015 Study Committees:</a:t>
            </a:r>
          </a:p>
          <a:p>
            <a:pPr>
              <a:buFont typeface="Arial" panose="020B0604020202020204" pitchFamily="34" charset="0"/>
              <a:buChar char="•"/>
            </a:pPr>
            <a:r>
              <a:rPr lang="en-US" sz="2000" b="1" dirty="0" smtClean="0"/>
              <a:t>Welfare Fraud Study Committee</a:t>
            </a:r>
          </a:p>
          <a:p>
            <a:pPr lvl="1">
              <a:buFont typeface="Arial" panose="020B0604020202020204" pitchFamily="34" charset="0"/>
              <a:buChar char="•"/>
            </a:pPr>
            <a:r>
              <a:rPr lang="en-US" sz="1800" dirty="0" smtClean="0">
                <a:latin typeface="+mj-lt"/>
              </a:rPr>
              <a:t>Chairman: Rep. David Clark</a:t>
            </a:r>
          </a:p>
          <a:p>
            <a:pPr>
              <a:buFont typeface="Arial" panose="020B0604020202020204" pitchFamily="34" charset="0"/>
              <a:buChar char="•"/>
            </a:pPr>
            <a:r>
              <a:rPr lang="en-US" sz="2000" b="1" dirty="0" smtClean="0"/>
              <a:t>Kinship Care Study Committee</a:t>
            </a:r>
          </a:p>
          <a:p>
            <a:pPr lvl="1">
              <a:buFont typeface="Arial" panose="020B0604020202020204" pitchFamily="34" charset="0"/>
              <a:buChar char="•"/>
            </a:pPr>
            <a:r>
              <a:rPr lang="en-US" sz="1800" dirty="0" smtClean="0"/>
              <a:t>Chairwoman: Rep. Stacey Abrams</a:t>
            </a:r>
          </a:p>
          <a:p>
            <a:pPr>
              <a:buFont typeface="Arial" panose="020B0604020202020204" pitchFamily="34" charset="0"/>
              <a:buChar char="•"/>
            </a:pPr>
            <a:r>
              <a:rPr lang="en-US" sz="2000" b="1" dirty="0" smtClean="0"/>
              <a:t>Children’s Mental Health</a:t>
            </a:r>
          </a:p>
          <a:p>
            <a:pPr lvl="1">
              <a:buFont typeface="Arial" panose="020B0604020202020204" pitchFamily="34" charset="0"/>
              <a:buChar char="•"/>
            </a:pPr>
            <a:r>
              <a:rPr lang="en-US" sz="1800" dirty="0" smtClean="0"/>
              <a:t>Chairwoman: Rep. Katie Dempsey</a:t>
            </a:r>
          </a:p>
          <a:p>
            <a:pPr>
              <a:buFont typeface="Arial" panose="020B0604020202020204" pitchFamily="34" charset="0"/>
              <a:buChar char="•"/>
            </a:pPr>
            <a:r>
              <a:rPr lang="en-US" sz="2000" b="1" dirty="0" smtClean="0"/>
              <a:t>Adult Day Health</a:t>
            </a:r>
          </a:p>
          <a:p>
            <a:pPr lvl="1">
              <a:buFont typeface="Arial" panose="020B0604020202020204" pitchFamily="34" charset="0"/>
              <a:buChar char="•"/>
            </a:pPr>
            <a:r>
              <a:rPr lang="en-US" sz="1800" dirty="0" smtClean="0"/>
              <a:t>Chairwoman: Rep. Valerie Clark</a:t>
            </a:r>
          </a:p>
          <a:p>
            <a:pPr marL="0" indent="0">
              <a:buNone/>
            </a:pPr>
            <a:r>
              <a:rPr lang="en-US" sz="2400" b="1" dirty="0" smtClean="0"/>
              <a:t>2014 Study Committees:</a:t>
            </a:r>
          </a:p>
          <a:p>
            <a:r>
              <a:rPr lang="en-US" sz="2000" b="1" dirty="0" smtClean="0"/>
              <a:t>Study Committee on Licensing and Inspection of Child Welfare Providers</a:t>
            </a:r>
            <a:endParaRPr lang="en-US" sz="1600" b="1" dirty="0" smtClean="0"/>
          </a:p>
          <a:p>
            <a:pPr lvl="1"/>
            <a:r>
              <a:rPr lang="en-US" sz="1800" dirty="0" smtClean="0"/>
              <a:t>Chairman: Rep. Andy Welch</a:t>
            </a:r>
            <a:endParaRPr lang="en-US" sz="1800" dirty="0"/>
          </a:p>
          <a:p>
            <a:pPr>
              <a:buFont typeface="Arial" panose="020B0604020202020204" pitchFamily="34" charset="0"/>
              <a:buChar char="•"/>
            </a:pPr>
            <a:endParaRPr lang="en-US" dirty="0">
              <a:latin typeface="+mj-lt"/>
            </a:endParaRPr>
          </a:p>
        </p:txBody>
      </p:sp>
    </p:spTree>
    <p:extLst>
      <p:ext uri="{BB962C8B-B14F-4D97-AF65-F5344CB8AC3E}">
        <p14:creationId xmlns:p14="http://schemas.microsoft.com/office/powerpoint/2010/main" val="31039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0" y="990600"/>
            <a:ext cx="9144000" cy="4800600"/>
          </a:xfrm>
        </p:spPr>
        <p:txBody>
          <a:bodyPr/>
          <a:lstStyle/>
          <a:p>
            <a:pPr marL="0" indent="0">
              <a:buNone/>
            </a:pPr>
            <a:r>
              <a:rPr lang="en-US" sz="2400" b="1" dirty="0" smtClean="0">
                <a:latin typeface="+mj-lt"/>
              </a:rPr>
              <a:t>2015 Study Committees: </a:t>
            </a:r>
            <a:r>
              <a:rPr lang="en-US" sz="2400" b="1" dirty="0" smtClean="0"/>
              <a:t>Welfare Fraud </a:t>
            </a:r>
          </a:p>
          <a:p>
            <a:pPr marL="0" indent="0">
              <a:buNone/>
            </a:pPr>
            <a:r>
              <a:rPr lang="en-US" sz="2400" dirty="0" smtClean="0">
                <a:latin typeface="+mj-lt"/>
              </a:rPr>
              <a:t>Chairman: Rep. David Clark</a:t>
            </a:r>
          </a:p>
          <a:p>
            <a:pPr marL="0" indent="0">
              <a:buNone/>
            </a:pPr>
            <a:r>
              <a:rPr lang="en-US" sz="2200" b="1" i="1" dirty="0" smtClean="0">
                <a:latin typeface="+mj-lt"/>
              </a:rPr>
              <a:t>Issue:</a:t>
            </a:r>
          </a:p>
          <a:p>
            <a:r>
              <a:rPr lang="en-US" sz="1800" i="1" dirty="0" smtClean="0">
                <a:latin typeface="+mj-lt"/>
              </a:rPr>
              <a:t>Study of statewide fraud prevention and interdiction programs for Medicaid, Food Stamps, and Temporary Assistance for Needy Families (TANF).</a:t>
            </a:r>
          </a:p>
          <a:p>
            <a:r>
              <a:rPr lang="en-US" sz="1800" i="1" dirty="0" smtClean="0">
                <a:latin typeface="+mj-lt"/>
              </a:rPr>
              <a:t>Inquiry into Able-Bodied Adult Without Dependents (ABAWD) program for Food Stamps in Georgia. ABAWD is a federally-required work participation program for a class of Food Stamp recipients.</a:t>
            </a:r>
          </a:p>
          <a:p>
            <a:pPr marL="0" indent="0">
              <a:buNone/>
            </a:pPr>
            <a:r>
              <a:rPr lang="en-US" sz="2200" b="1" i="1" dirty="0"/>
              <a:t>Agency Involvement:</a:t>
            </a:r>
          </a:p>
          <a:p>
            <a:r>
              <a:rPr lang="en-US" sz="1800" i="1" dirty="0"/>
              <a:t>DHS </a:t>
            </a:r>
            <a:r>
              <a:rPr lang="en-US" sz="1800" i="1" dirty="0" smtClean="0"/>
              <a:t>Division of Family and Children Services testified on Georgia’s ABAWD program development.</a:t>
            </a:r>
          </a:p>
          <a:p>
            <a:r>
              <a:rPr lang="en-US" sz="1800" i="1" dirty="0" smtClean="0"/>
              <a:t>DHS Office of Inspector General testified on fraud prevention and interdiction efforts in Georgia’s TANF and Food Stamps programs, including enhancements afforded by the Integrated Eligibility System.</a:t>
            </a:r>
            <a:endParaRPr lang="en-US" sz="1800" i="1" dirty="0"/>
          </a:p>
          <a:p>
            <a:pPr marL="0" indent="0">
              <a:buNone/>
            </a:pPr>
            <a:endParaRPr lang="en-US" sz="1800" i="1" dirty="0" smtClean="0">
              <a:latin typeface="+mj-lt"/>
            </a:endParaRPr>
          </a:p>
          <a:p>
            <a:pPr>
              <a:buFont typeface="Arial" panose="020B0604020202020204" pitchFamily="34" charset="0"/>
              <a:buChar char="•"/>
            </a:pPr>
            <a:endParaRPr lang="en-US" dirty="0">
              <a:latin typeface="+mj-lt"/>
            </a:endParaRPr>
          </a:p>
        </p:txBody>
      </p:sp>
    </p:spTree>
    <p:extLst>
      <p:ext uri="{BB962C8B-B14F-4D97-AF65-F5344CB8AC3E}">
        <p14:creationId xmlns:p14="http://schemas.microsoft.com/office/powerpoint/2010/main" val="3781583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0" y="990600"/>
            <a:ext cx="9144000" cy="4800600"/>
          </a:xfrm>
        </p:spPr>
        <p:txBody>
          <a:bodyPr/>
          <a:lstStyle/>
          <a:p>
            <a:pPr marL="0" indent="0">
              <a:buNone/>
            </a:pPr>
            <a:r>
              <a:rPr lang="en-US" sz="2400" b="1" dirty="0" smtClean="0">
                <a:latin typeface="+mj-lt"/>
              </a:rPr>
              <a:t>2015 Study Committees: </a:t>
            </a:r>
            <a:r>
              <a:rPr lang="en-US" sz="2400" b="1" dirty="0" smtClean="0"/>
              <a:t>Adult Day Services</a:t>
            </a:r>
          </a:p>
          <a:p>
            <a:pPr marL="0" indent="0">
              <a:buNone/>
            </a:pPr>
            <a:r>
              <a:rPr lang="en-US" sz="2400" dirty="0" smtClean="0">
                <a:latin typeface="+mj-lt"/>
              </a:rPr>
              <a:t>Chairwoman: Rep. Valerie Clark</a:t>
            </a:r>
          </a:p>
          <a:p>
            <a:pPr marL="0" indent="0">
              <a:buNone/>
            </a:pPr>
            <a:r>
              <a:rPr lang="en-US" sz="2200" b="1" i="1" dirty="0" smtClean="0">
                <a:latin typeface="+mj-lt"/>
              </a:rPr>
              <a:t>Issue: </a:t>
            </a:r>
          </a:p>
          <a:p>
            <a:pPr>
              <a:buFont typeface="Arial" panose="020B0604020202020204" pitchFamily="34" charset="0"/>
              <a:buChar char="•"/>
            </a:pPr>
            <a:r>
              <a:rPr lang="en-US" sz="1800" i="1" dirty="0" smtClean="0"/>
              <a:t>Concerns from providers of home </a:t>
            </a:r>
            <a:r>
              <a:rPr lang="en-US" sz="1800" i="1" dirty="0"/>
              <a:t>and </a:t>
            </a:r>
            <a:r>
              <a:rPr lang="en-US" sz="1800" i="1" dirty="0" smtClean="0"/>
              <a:t>community-based </a:t>
            </a:r>
            <a:r>
              <a:rPr lang="en-US" sz="1800" i="1" dirty="0"/>
              <a:t>services </a:t>
            </a:r>
            <a:r>
              <a:rPr lang="en-US" sz="1800" i="1" dirty="0" smtClean="0"/>
              <a:t>in </a:t>
            </a:r>
            <a:r>
              <a:rPr lang="en-US" sz="1800" i="1" dirty="0"/>
              <a:t>Georgia </a:t>
            </a:r>
            <a:r>
              <a:rPr lang="en-US" sz="1800" i="1" dirty="0" smtClean="0"/>
              <a:t>about a  </a:t>
            </a:r>
            <a:r>
              <a:rPr lang="en-US" sz="1800" i="1" dirty="0"/>
              <a:t>decrease in referrals to and utilization of adult day services under both the </a:t>
            </a:r>
            <a:r>
              <a:rPr lang="en-US" sz="1800" b="1" i="1" dirty="0" smtClean="0"/>
              <a:t>Community </a:t>
            </a:r>
            <a:r>
              <a:rPr lang="en-US" sz="1800" b="1" i="1" dirty="0"/>
              <a:t>Care Services Program </a:t>
            </a:r>
            <a:r>
              <a:rPr lang="en-US" sz="1800" b="1" i="1" dirty="0" smtClean="0"/>
              <a:t>(CCSP) </a:t>
            </a:r>
            <a:r>
              <a:rPr lang="en-US" sz="1800" i="1" dirty="0" smtClean="0"/>
              <a:t>and </a:t>
            </a:r>
            <a:r>
              <a:rPr lang="en-US" sz="1800" i="1" dirty="0"/>
              <a:t>the SOURCE </a:t>
            </a:r>
            <a:r>
              <a:rPr lang="en-US" sz="1800" i="1" dirty="0" smtClean="0"/>
              <a:t>program</a:t>
            </a:r>
          </a:p>
          <a:p>
            <a:pPr>
              <a:buFont typeface="Arial" panose="020B0604020202020204" pitchFamily="34" charset="0"/>
              <a:buChar char="•"/>
            </a:pPr>
            <a:r>
              <a:rPr lang="en-US" sz="1800" i="1" dirty="0" smtClean="0"/>
              <a:t>Concerns that </a:t>
            </a:r>
            <a:r>
              <a:rPr lang="en-US" sz="1800" i="1" dirty="0"/>
              <a:t>the broker system and recent changes in Medicaid </a:t>
            </a:r>
            <a:r>
              <a:rPr lang="en-US" sz="1800" i="1" dirty="0" smtClean="0"/>
              <a:t>Non-Emergency Transportation </a:t>
            </a:r>
            <a:r>
              <a:rPr lang="en-US" sz="1800" i="1" dirty="0"/>
              <a:t>have had a profound effect on clients of Georgia's adult day </a:t>
            </a:r>
            <a:r>
              <a:rPr lang="en-US" sz="1800" i="1" dirty="0" smtClean="0"/>
              <a:t>centers</a:t>
            </a:r>
          </a:p>
          <a:p>
            <a:pPr>
              <a:buFont typeface="Arial" panose="020B0604020202020204" pitchFamily="34" charset="0"/>
              <a:buChar char="•"/>
            </a:pPr>
            <a:r>
              <a:rPr lang="en-US" sz="1800" i="1" dirty="0" smtClean="0"/>
              <a:t>The federal </a:t>
            </a:r>
            <a:r>
              <a:rPr lang="en-US" sz="1800" i="1" dirty="0"/>
              <a:t>Centers for Medicare and Medicaid Services has recently issued </a:t>
            </a:r>
            <a:r>
              <a:rPr lang="en-US" sz="1800" i="1" dirty="0" smtClean="0"/>
              <a:t>rules </a:t>
            </a:r>
            <a:r>
              <a:rPr lang="en-US" sz="1800" i="1" dirty="0"/>
              <a:t>further defining home and community based services, including those </a:t>
            </a:r>
            <a:r>
              <a:rPr lang="en-US" sz="1800" i="1" dirty="0" smtClean="0"/>
              <a:t>offered </a:t>
            </a:r>
            <a:r>
              <a:rPr lang="en-US" sz="1800" i="1" dirty="0"/>
              <a:t>by adult day centers</a:t>
            </a:r>
            <a:r>
              <a:rPr lang="en-US" sz="1800" i="1" dirty="0" smtClean="0"/>
              <a:t>.</a:t>
            </a:r>
          </a:p>
          <a:p>
            <a:pPr marL="0" indent="0">
              <a:buNone/>
            </a:pPr>
            <a:r>
              <a:rPr lang="en-US" sz="2200" b="1" i="1" dirty="0" smtClean="0">
                <a:latin typeface="+mj-lt"/>
              </a:rPr>
              <a:t>Agency Involvement:</a:t>
            </a:r>
          </a:p>
          <a:p>
            <a:r>
              <a:rPr lang="en-US" sz="1800" i="1" dirty="0" smtClean="0">
                <a:latin typeface="+mj-lt"/>
              </a:rPr>
              <a:t>DHS Division of Aging Services has provided information on use of Adult Day Health Services and other CCSP programs.</a:t>
            </a:r>
            <a:endParaRPr lang="en-US" sz="1800" i="1" dirty="0">
              <a:latin typeface="+mj-lt"/>
            </a:endParaRPr>
          </a:p>
        </p:txBody>
      </p:sp>
    </p:spTree>
    <p:extLst>
      <p:ext uri="{BB962C8B-B14F-4D97-AF65-F5344CB8AC3E}">
        <p14:creationId xmlns:p14="http://schemas.microsoft.com/office/powerpoint/2010/main" val="3055754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0" y="990600"/>
            <a:ext cx="9067800" cy="4800600"/>
          </a:xfrm>
        </p:spPr>
        <p:txBody>
          <a:bodyPr/>
          <a:lstStyle/>
          <a:p>
            <a:pPr marL="0" indent="0">
              <a:buNone/>
            </a:pPr>
            <a:r>
              <a:rPr lang="en-US" sz="2400" b="1" dirty="0" smtClean="0">
                <a:latin typeface="+mj-lt"/>
              </a:rPr>
              <a:t>2015 Study Committees: </a:t>
            </a:r>
            <a:r>
              <a:rPr lang="en-US" sz="2400" b="1" dirty="0" smtClean="0"/>
              <a:t>Kinship Care</a:t>
            </a:r>
          </a:p>
          <a:p>
            <a:pPr marL="0" indent="0">
              <a:buNone/>
            </a:pPr>
            <a:r>
              <a:rPr lang="en-US" sz="2400" dirty="0" smtClean="0"/>
              <a:t>Chairwoman</a:t>
            </a:r>
            <a:r>
              <a:rPr lang="en-US" sz="2400" dirty="0"/>
              <a:t>: Rep. Stacey Abrams</a:t>
            </a:r>
          </a:p>
          <a:p>
            <a:pPr marL="0" indent="0">
              <a:buNone/>
            </a:pPr>
            <a:r>
              <a:rPr lang="en-US" sz="2200" b="1" i="1" dirty="0"/>
              <a:t>Issue:</a:t>
            </a:r>
          </a:p>
          <a:p>
            <a:r>
              <a:rPr lang="en-US" sz="1800" i="1" dirty="0"/>
              <a:t>Study of </a:t>
            </a:r>
            <a:r>
              <a:rPr lang="en-US" sz="1800" i="1" dirty="0" smtClean="0"/>
              <a:t>issues facing grandparents and other relatives who serve as primary caregivers and guardians, including access to services, financial support, and the ability to make medical and academic decisions for children in their care.</a:t>
            </a:r>
            <a:endParaRPr lang="en-US" sz="1800" i="1" dirty="0"/>
          </a:p>
          <a:p>
            <a:r>
              <a:rPr lang="en-US" sz="1800" i="1" dirty="0" smtClean="0"/>
              <a:t>Study of the effectiveness of state-funded programs to assist those providing kinship care</a:t>
            </a:r>
          </a:p>
          <a:p>
            <a:r>
              <a:rPr lang="en-US" sz="1800" i="1" dirty="0" smtClean="0"/>
              <a:t>Review of policies, services, proposals of interest groups and advocacy organizations and other state’s best practices to address issues facing kinship care providers</a:t>
            </a:r>
            <a:endParaRPr lang="en-US" sz="1800" i="1" dirty="0"/>
          </a:p>
          <a:p>
            <a:pPr marL="0" indent="0">
              <a:buNone/>
            </a:pPr>
            <a:r>
              <a:rPr lang="en-US" sz="2200" b="1" i="1" dirty="0"/>
              <a:t>Agency Involvement:</a:t>
            </a:r>
          </a:p>
          <a:p>
            <a:r>
              <a:rPr lang="en-US" sz="1800" i="1" dirty="0"/>
              <a:t>DHS </a:t>
            </a:r>
            <a:r>
              <a:rPr lang="en-US" sz="1800" i="1" dirty="0" smtClean="0"/>
              <a:t>Divisions of Family and Children Services and Aging Services testified on agency supports for kinship caregivers.</a:t>
            </a:r>
            <a:endParaRPr lang="en-US" sz="1800" i="1" dirty="0"/>
          </a:p>
          <a:p>
            <a:r>
              <a:rPr lang="en-US" sz="1800" i="1" dirty="0" smtClean="0"/>
              <a:t>DHS provided information on financial assistance provided to kinship caregivers, depending on levels of DFCS involvement with a family.</a:t>
            </a:r>
            <a:endParaRPr lang="en-US" sz="1800" i="1" dirty="0"/>
          </a:p>
          <a:p>
            <a:pPr marL="0" indent="0">
              <a:buNone/>
            </a:pPr>
            <a:endParaRPr lang="en-US" sz="1800" dirty="0">
              <a:latin typeface="+mj-lt"/>
            </a:endParaRPr>
          </a:p>
        </p:txBody>
      </p:sp>
    </p:spTree>
    <p:extLst>
      <p:ext uri="{BB962C8B-B14F-4D97-AF65-F5344CB8AC3E}">
        <p14:creationId xmlns:p14="http://schemas.microsoft.com/office/powerpoint/2010/main" val="3181558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33130" y="1066800"/>
            <a:ext cx="8958470" cy="4800600"/>
          </a:xfrm>
        </p:spPr>
        <p:txBody>
          <a:bodyPr/>
          <a:lstStyle/>
          <a:p>
            <a:pPr marL="0" indent="0">
              <a:buNone/>
            </a:pPr>
            <a:r>
              <a:rPr lang="en-US" sz="2400" b="1" dirty="0" smtClean="0">
                <a:latin typeface="+mj-lt"/>
              </a:rPr>
              <a:t>2015 Study Committees: </a:t>
            </a:r>
            <a:r>
              <a:rPr lang="en-US" sz="2400" b="1" dirty="0" smtClean="0"/>
              <a:t>Children’s Mental Health</a:t>
            </a:r>
          </a:p>
          <a:p>
            <a:pPr marL="0" indent="0">
              <a:buNone/>
            </a:pPr>
            <a:r>
              <a:rPr lang="en-US" sz="2400" dirty="0" smtClean="0">
                <a:latin typeface="+mj-lt"/>
              </a:rPr>
              <a:t>Chairwoman Rep. Katie Dempsey</a:t>
            </a:r>
          </a:p>
          <a:p>
            <a:pPr marL="0" indent="0">
              <a:buNone/>
            </a:pPr>
            <a:r>
              <a:rPr lang="en-US" sz="2200" b="1" i="1" dirty="0" smtClean="0"/>
              <a:t>Issue</a:t>
            </a:r>
            <a:r>
              <a:rPr lang="en-US" sz="2200" b="1" i="1" dirty="0"/>
              <a:t>:</a:t>
            </a:r>
          </a:p>
          <a:p>
            <a:r>
              <a:rPr lang="en-US" sz="1800" i="1" dirty="0"/>
              <a:t>Study </a:t>
            </a:r>
            <a:r>
              <a:rPr lang="en-US" sz="1800" i="1" dirty="0" smtClean="0"/>
              <a:t>of </a:t>
            </a:r>
            <a:r>
              <a:rPr lang="en-US" sz="1800" i="1" dirty="0"/>
              <a:t>available resources for children </a:t>
            </a:r>
            <a:r>
              <a:rPr lang="en-US" sz="1800" i="1" dirty="0" smtClean="0"/>
              <a:t>with </a:t>
            </a:r>
            <a:r>
              <a:rPr lang="en-US" sz="1800" i="1" dirty="0"/>
              <a:t>mental health issues </a:t>
            </a:r>
            <a:r>
              <a:rPr lang="en-US" sz="1800" i="1" dirty="0" smtClean="0"/>
              <a:t>in Georgia and </a:t>
            </a:r>
            <a:r>
              <a:rPr lang="en-US" sz="1800" i="1" dirty="0"/>
              <a:t>identify possible solutions or improvements in the </a:t>
            </a:r>
            <a:r>
              <a:rPr lang="en-US" sz="1800" i="1" dirty="0" smtClean="0"/>
              <a:t>delivery </a:t>
            </a:r>
            <a:r>
              <a:rPr lang="en-US" sz="1800" i="1" dirty="0"/>
              <a:t>of services, particularly concerning early intervention and prevention </a:t>
            </a:r>
            <a:r>
              <a:rPr lang="en-US" sz="1800" i="1" dirty="0" smtClean="0"/>
              <a:t>services.</a:t>
            </a:r>
          </a:p>
          <a:p>
            <a:pPr marL="0" indent="0">
              <a:buNone/>
            </a:pPr>
            <a:r>
              <a:rPr lang="en-US" sz="2200" b="1" i="1" dirty="0" smtClean="0"/>
              <a:t>Agency </a:t>
            </a:r>
            <a:r>
              <a:rPr lang="en-US" sz="2200" b="1" i="1" dirty="0"/>
              <a:t>Involvement:</a:t>
            </a:r>
          </a:p>
          <a:p>
            <a:r>
              <a:rPr lang="en-US" sz="1800" i="1" dirty="0" smtClean="0"/>
              <a:t>DHS Medical Director  and DFCS Foster Care Services Director testified on mental health services provided to youth in foster care, including oversight of psychotropic drug prescriptions.</a:t>
            </a:r>
            <a:endParaRPr lang="en-US" sz="1800" i="1" dirty="0"/>
          </a:p>
          <a:p>
            <a:pPr marL="0" indent="0">
              <a:buNone/>
            </a:pPr>
            <a:endParaRPr lang="en-US" dirty="0">
              <a:latin typeface="+mj-lt"/>
            </a:endParaRPr>
          </a:p>
        </p:txBody>
      </p:sp>
    </p:spTree>
    <p:extLst>
      <p:ext uri="{BB962C8B-B14F-4D97-AF65-F5344CB8AC3E}">
        <p14:creationId xmlns:p14="http://schemas.microsoft.com/office/powerpoint/2010/main" val="3555962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Preview </a:t>
            </a:r>
            <a:r>
              <a:rPr lang="en-US" dirty="0"/>
              <a:t>– 2015 General Assembly </a:t>
            </a:r>
            <a:r>
              <a:rPr lang="en-US" dirty="0" smtClean="0"/>
              <a:t>Session</a:t>
            </a:r>
            <a:endParaRPr lang="en-US" dirty="0"/>
          </a:p>
        </p:txBody>
      </p:sp>
      <p:sp>
        <p:nvSpPr>
          <p:cNvPr id="3" name="Content Placeholder 2"/>
          <p:cNvSpPr>
            <a:spLocks noGrp="1"/>
          </p:cNvSpPr>
          <p:nvPr>
            <p:ph idx="1"/>
          </p:nvPr>
        </p:nvSpPr>
        <p:spPr>
          <a:xfrm>
            <a:off x="0" y="990600"/>
            <a:ext cx="9144000" cy="4648200"/>
          </a:xfrm>
        </p:spPr>
        <p:txBody>
          <a:bodyPr/>
          <a:lstStyle/>
          <a:p>
            <a:pPr marL="0" indent="0">
              <a:buNone/>
            </a:pPr>
            <a:r>
              <a:rPr lang="en-US" sz="2400" b="1" dirty="0" smtClean="0">
                <a:latin typeface="+mj-lt"/>
              </a:rPr>
              <a:t>2014 Study Committees: </a:t>
            </a:r>
            <a:r>
              <a:rPr lang="en-US" sz="2400" b="1" dirty="0" smtClean="0"/>
              <a:t>Licensing and Inspection of Child Welfare Providers</a:t>
            </a:r>
          </a:p>
          <a:p>
            <a:pPr marL="0" indent="0">
              <a:buNone/>
            </a:pPr>
            <a:r>
              <a:rPr lang="en-US" sz="2400" dirty="0" smtClean="0">
                <a:latin typeface="+mj-lt"/>
              </a:rPr>
              <a:t>Chairman: Rep. Andy Welch</a:t>
            </a:r>
          </a:p>
          <a:p>
            <a:pPr marL="0" indent="0">
              <a:buNone/>
            </a:pPr>
            <a:endParaRPr lang="en-US" sz="1800" dirty="0" smtClean="0">
              <a:latin typeface="+mj-lt"/>
            </a:endParaRPr>
          </a:p>
          <a:p>
            <a:pPr marL="0" indent="0">
              <a:buNone/>
            </a:pPr>
            <a:r>
              <a:rPr lang="en-US" sz="2200" b="1" i="1" dirty="0"/>
              <a:t>Issue</a:t>
            </a:r>
            <a:r>
              <a:rPr lang="en-US" sz="2200" b="1" i="1" dirty="0" smtClean="0"/>
              <a:t>:</a:t>
            </a:r>
          </a:p>
          <a:p>
            <a:r>
              <a:rPr lang="en-US" sz="1800" i="1" dirty="0" smtClean="0"/>
              <a:t>The 2014 study committee report called on DHS Office of Inspector General Residential Child Care Licensing and Division of Family and Children Services Office of Provider Management to convene a task force made up of state agency staff and private providers to look at issues of oversight and evaluations of private residential child care providers.</a:t>
            </a:r>
          </a:p>
          <a:p>
            <a:pPr marL="0" indent="0">
              <a:buNone/>
            </a:pPr>
            <a:endParaRPr lang="en-US" sz="1800" i="1" dirty="0"/>
          </a:p>
          <a:p>
            <a:pPr marL="0" indent="0">
              <a:buNone/>
            </a:pPr>
            <a:r>
              <a:rPr lang="en-US" sz="2200" b="1" i="1" dirty="0"/>
              <a:t>Agency Involvement</a:t>
            </a:r>
            <a:r>
              <a:rPr lang="en-US" sz="2200" b="1" i="1" dirty="0" smtClean="0"/>
              <a:t>:</a:t>
            </a:r>
            <a:endParaRPr lang="en-US" sz="1800" i="1" dirty="0" smtClean="0"/>
          </a:p>
          <a:p>
            <a:r>
              <a:rPr lang="en-US" sz="1800" i="1" dirty="0" smtClean="0"/>
              <a:t>The task force convened in April 2015 and submitted its report to the committee on Nov. 1.</a:t>
            </a:r>
          </a:p>
          <a:p>
            <a:pPr marL="0" indent="0">
              <a:buNone/>
            </a:pPr>
            <a:endParaRPr lang="en-US" sz="1800" i="1" dirty="0"/>
          </a:p>
          <a:p>
            <a:pPr marL="0" indent="0">
              <a:buNone/>
            </a:pPr>
            <a:endParaRPr lang="en-US" dirty="0">
              <a:latin typeface="+mj-lt"/>
            </a:endParaRPr>
          </a:p>
        </p:txBody>
      </p:sp>
    </p:spTree>
    <p:extLst>
      <p:ext uri="{BB962C8B-B14F-4D97-AF65-F5344CB8AC3E}">
        <p14:creationId xmlns:p14="http://schemas.microsoft.com/office/powerpoint/2010/main" val="47604510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5755</TotalTime>
  <Words>818</Words>
  <Application>Microsoft Office PowerPoint</Application>
  <PresentationFormat>On-screen Show (4:3)</PresentationFormat>
  <Paragraphs>91</Paragraphs>
  <Slides>10</Slides>
  <Notes>3</Notes>
  <HiddenSlides>0</HiddenSlides>
  <MMClips>0</MMClips>
  <ScaleCrop>false</ScaleCrop>
  <HeadingPairs>
    <vt:vector size="4" baseType="variant">
      <vt:variant>
        <vt:lpstr>Theme</vt:lpstr>
      </vt:variant>
      <vt:variant>
        <vt:i4>5</vt:i4>
      </vt:variant>
      <vt:variant>
        <vt:lpstr>Slide Titles</vt:lpstr>
      </vt:variant>
      <vt:variant>
        <vt:i4>10</vt:i4>
      </vt:variant>
    </vt:vector>
  </HeadingPairs>
  <TitlesOfParts>
    <vt:vector size="15" baseType="lpstr">
      <vt:lpstr>Default Design</vt:lpstr>
      <vt:lpstr>Custom Design</vt:lpstr>
      <vt:lpstr>1_Custom Design</vt:lpstr>
      <vt:lpstr>2_Custom Design</vt:lpstr>
      <vt:lpstr>3_Custom Design</vt:lpstr>
      <vt:lpstr>PowerPoint Presentation</vt:lpstr>
      <vt:lpstr>Vision, Mission and Core Values</vt:lpstr>
      <vt:lpstr>Preview – 2016 General Assembly Session</vt:lpstr>
      <vt:lpstr>Preview – 2015 General Assembly Session</vt:lpstr>
      <vt:lpstr>Preview – 2015 General Assembly Session</vt:lpstr>
      <vt:lpstr>Preview – 2015 General Assembly Session</vt:lpstr>
      <vt:lpstr>Preview – 2015 General Assembly Session</vt:lpstr>
      <vt:lpstr>Preview – 2015 General Assembly Session</vt:lpstr>
      <vt:lpstr>Preview – 2015 General Assembly Session</vt:lpstr>
      <vt:lpstr>Preview – 2015 General Assembly Session</vt:lpstr>
    </vt:vector>
  </TitlesOfParts>
  <Company>DCH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lkuczmarski</dc:creator>
  <cp:lastModifiedBy>ofss</cp:lastModifiedBy>
  <cp:revision>259</cp:revision>
  <cp:lastPrinted>2015-02-18T15:33:07Z</cp:lastPrinted>
  <dcterms:created xsi:type="dcterms:W3CDTF">2006-10-19T21:28:07Z</dcterms:created>
  <dcterms:modified xsi:type="dcterms:W3CDTF">2015-12-09T17:19:12Z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ILEGUID">
    <vt:lpwstr>e184c194-d952-4ca7-bb27-ea714642d1cd</vt:lpwstr>
  </property>
  <property fmtid="{D5CDD505-2E9C-101B-9397-08002B2CF9AE}" pid="3" name="MODFILEGUID">
    <vt:lpwstr>914ae773-9409-461c-a60e-9ecf64c68255</vt:lpwstr>
  </property>
  <property fmtid="{D5CDD505-2E9C-101B-9397-08002B2CF9AE}" pid="4" name="FILEOWNER">
    <vt:lpwstr>lkuczmarski</vt:lpwstr>
  </property>
  <property fmtid="{D5CDD505-2E9C-101B-9397-08002B2CF9AE}" pid="5" name="MODFILEOWNER">
    <vt:lpwstr>A68034</vt:lpwstr>
  </property>
  <property fmtid="{D5CDD505-2E9C-101B-9397-08002B2CF9AE}" pid="6" name="IPPCLASS">
    <vt:i4>1</vt:i4>
  </property>
  <property fmtid="{D5CDD505-2E9C-101B-9397-08002B2CF9AE}" pid="7" name="MODIPPCLASS">
    <vt:i4>1</vt:i4>
  </property>
  <property fmtid="{D5CDD505-2E9C-101B-9397-08002B2CF9AE}" pid="8" name="MACHINEID">
    <vt:lpwstr>A68034-0811</vt:lpwstr>
  </property>
  <property fmtid="{D5CDD505-2E9C-101B-9397-08002B2CF9AE}" pid="9" name="MODMACHINEID">
    <vt:lpwstr>A68034-0811</vt:lpwstr>
  </property>
  <property fmtid="{D5CDD505-2E9C-101B-9397-08002B2CF9AE}" pid="10" name="CURRENTCLASS">
    <vt:lpwstr>Classified - Internal use</vt:lpwstr>
  </property>
</Properties>
</file>