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86" r:id="rId4"/>
    <p:sldMasterId id="2147483698" r:id="rId5"/>
  </p:sldMasterIdLst>
  <p:notesMasterIdLst>
    <p:notesMasterId r:id="rId22"/>
  </p:notesMasterIdLst>
  <p:handoutMasterIdLst>
    <p:handoutMasterId r:id="rId23"/>
  </p:handoutMasterIdLst>
  <p:sldIdLst>
    <p:sldId id="342" r:id="rId6"/>
    <p:sldId id="337" r:id="rId7"/>
    <p:sldId id="343" r:id="rId8"/>
    <p:sldId id="344" r:id="rId9"/>
    <p:sldId id="345" r:id="rId10"/>
    <p:sldId id="346" r:id="rId11"/>
    <p:sldId id="348" r:id="rId12"/>
    <p:sldId id="373" r:id="rId13"/>
    <p:sldId id="369" r:id="rId14"/>
    <p:sldId id="370" r:id="rId15"/>
    <p:sldId id="371" r:id="rId16"/>
    <p:sldId id="372" r:id="rId17"/>
    <p:sldId id="364" r:id="rId18"/>
    <p:sldId id="365" r:id="rId19"/>
    <p:sldId id="366" r:id="rId20"/>
    <p:sldId id="367" r:id="rId21"/>
  </p:sldIdLst>
  <p:sldSz cx="9144000" cy="6858000" type="screen4x3"/>
  <p:notesSz cx="6918325" cy="92233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FD9"/>
    <a:srgbClr val="35BDB2"/>
    <a:srgbClr val="CCFFCC"/>
    <a:srgbClr val="CCECFF"/>
    <a:srgbClr val="CCFFFF"/>
    <a:srgbClr val="FFFFCC"/>
    <a:srgbClr val="FFFF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278" autoAdjust="0"/>
  </p:normalViewPr>
  <p:slideViewPr>
    <p:cSldViewPr>
      <p:cViewPr>
        <p:scale>
          <a:sx n="100" d="100"/>
          <a:sy n="100" d="100"/>
        </p:scale>
        <p:origin x="-1944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3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1998" y="-84"/>
      </p:cViewPr>
      <p:guideLst>
        <p:guide orient="horz" pos="2905"/>
        <p:guide pos="217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600" dirty="0"/>
              <a:t>Percent of Children with </a:t>
            </a:r>
            <a:r>
              <a:rPr lang="en-US" sz="1600" dirty="0" smtClean="0"/>
              <a:t>at least One Psychotropic </a:t>
            </a:r>
            <a:r>
              <a:rPr lang="en-US" sz="1600" dirty="0"/>
              <a:t>Prescription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'slides 13-15'!$H$88</c:f>
              <c:strCache>
                <c:ptCount val="1"/>
                <c:pt idx="0">
                  <c:v>2015 February 01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'slides 13-15'!$I$87:$K$87</c:f>
              <c:strCache>
                <c:ptCount val="3"/>
                <c:pt idx="0">
                  <c:v>2012 September 24</c:v>
                </c:pt>
                <c:pt idx="1">
                  <c:v>2014 February 01</c:v>
                </c:pt>
                <c:pt idx="2">
                  <c:v>2015 February 01</c:v>
                </c:pt>
              </c:strCache>
            </c:strRef>
          </c:cat>
          <c:val>
            <c:numRef>
              <c:f>'slides 13-15'!$I$88:$K$88</c:f>
              <c:numCache>
                <c:formatCode>General</c:formatCode>
                <c:ptCount val="3"/>
                <c:pt idx="2" formatCode="0.00%">
                  <c:v>0.24399999999999999</c:v>
                </c:pt>
              </c:numCache>
            </c:numRef>
          </c:val>
        </c:ser>
        <c:ser>
          <c:idx val="1"/>
          <c:order val="1"/>
          <c:tx>
            <c:strRef>
              <c:f>'slides 13-15'!$H$89</c:f>
              <c:strCache>
                <c:ptCount val="1"/>
                <c:pt idx="0">
                  <c:v>2014 February 01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'slides 13-15'!$I$87:$K$87</c:f>
              <c:strCache>
                <c:ptCount val="3"/>
                <c:pt idx="0">
                  <c:v>2012 September 24</c:v>
                </c:pt>
                <c:pt idx="1">
                  <c:v>2014 February 01</c:v>
                </c:pt>
                <c:pt idx="2">
                  <c:v>2015 February 01</c:v>
                </c:pt>
              </c:strCache>
            </c:strRef>
          </c:cat>
          <c:val>
            <c:numRef>
              <c:f>'slides 13-15'!$I$89:$K$89</c:f>
              <c:numCache>
                <c:formatCode>0.00%</c:formatCode>
                <c:ptCount val="3"/>
                <c:pt idx="1">
                  <c:v>0.27700000000000002</c:v>
                </c:pt>
              </c:numCache>
            </c:numRef>
          </c:val>
        </c:ser>
        <c:ser>
          <c:idx val="2"/>
          <c:order val="2"/>
          <c:tx>
            <c:strRef>
              <c:f>'slides 13-15'!$H$90</c:f>
              <c:strCache>
                <c:ptCount val="1"/>
                <c:pt idx="0">
                  <c:v>2012 September 24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'slides 13-15'!$I$87:$K$87</c:f>
              <c:strCache>
                <c:ptCount val="3"/>
                <c:pt idx="0">
                  <c:v>2012 September 24</c:v>
                </c:pt>
                <c:pt idx="1">
                  <c:v>2014 February 01</c:v>
                </c:pt>
                <c:pt idx="2">
                  <c:v>2015 February 01</c:v>
                </c:pt>
              </c:strCache>
            </c:strRef>
          </c:cat>
          <c:val>
            <c:numRef>
              <c:f>'slides 13-15'!$I$90:$K$90</c:f>
              <c:numCache>
                <c:formatCode>General</c:formatCode>
                <c:ptCount val="3"/>
                <c:pt idx="0" formatCode="0.00%">
                  <c:v>0.26700000000000002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"/>
        <c:overlap val="100"/>
        <c:axId val="96690944"/>
        <c:axId val="96692864"/>
      </c:barChart>
      <c:catAx>
        <c:axId val="966909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0"/>
                </a:pPr>
                <a:r>
                  <a:rPr lang="en-US" sz="1000" b="0" dirty="0"/>
                  <a:t>Custody</a:t>
                </a:r>
                <a:r>
                  <a:rPr lang="en-US" sz="1000" b="0" baseline="0" dirty="0"/>
                  <a:t> Date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96692864"/>
        <c:crosses val="autoZero"/>
        <c:auto val="1"/>
        <c:lblAlgn val="ctr"/>
        <c:lblOffset val="100"/>
        <c:noMultiLvlLbl val="0"/>
      </c:catAx>
      <c:valAx>
        <c:axId val="96692864"/>
        <c:scaling>
          <c:orientation val="minMax"/>
          <c:max val="0.30000000000000004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 b="0"/>
                </a:pPr>
                <a:r>
                  <a:rPr lang="en-US" sz="1000" b="0" dirty="0">
                    <a:latin typeface="Arial Narrow" panose="020B0606020202030204" pitchFamily="34" charset="0"/>
                  </a:rPr>
                  <a:t>Percent of Children</a:t>
                </a:r>
              </a:p>
            </c:rich>
          </c:tx>
          <c:layout>
            <c:manualLayout>
              <c:xMode val="edge"/>
              <c:yMode val="edge"/>
              <c:x val="1.5432098765432098E-3"/>
              <c:y val="0.36802772410419216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9669094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Percent of Male and Female Foster Children </a:t>
            </a:r>
            <a:r>
              <a:rPr lang="en-US" dirty="0" smtClean="0"/>
              <a:t>with at least One </a:t>
            </a:r>
            <a:r>
              <a:rPr lang="en-US" dirty="0"/>
              <a:t>Psychotropic </a:t>
            </a:r>
            <a:r>
              <a:rPr lang="en-US" dirty="0" smtClean="0"/>
              <a:t>Prescription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297973170020412"/>
          <c:y val="0.14035058117735283"/>
          <c:w val="0.75384162049188297"/>
          <c:h val="0.70817668624755237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Sheet2!$G$9</c:f>
              <c:strCache>
                <c:ptCount val="1"/>
                <c:pt idx="0">
                  <c:v>2012 September 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561085408806494E-17"/>
                  <c:y val="-1.092896174863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Sheet2!$H$6:$I$6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Sheet2!$H$9:$I$9</c:f>
              <c:numCache>
                <c:formatCode>0.00%</c:formatCode>
                <c:ptCount val="2"/>
                <c:pt idx="0">
                  <c:v>0.2427</c:v>
                </c:pt>
                <c:pt idx="1">
                  <c:v>0.30559999999999998</c:v>
                </c:pt>
              </c:numCache>
            </c:numRef>
          </c:val>
        </c:ser>
        <c:ser>
          <c:idx val="1"/>
          <c:order val="1"/>
          <c:tx>
            <c:strRef>
              <c:f>Sheet2!$G$8</c:f>
              <c:strCache>
                <c:ptCount val="1"/>
                <c:pt idx="0">
                  <c:v>2014 February 01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1.6393442622950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Sheet2!$H$6:$I$6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Sheet2!$H$8:$I$8</c:f>
              <c:numCache>
                <c:formatCode>0.00%</c:formatCode>
                <c:ptCount val="2"/>
                <c:pt idx="0">
                  <c:v>0.2417</c:v>
                </c:pt>
                <c:pt idx="1">
                  <c:v>0.309</c:v>
                </c:pt>
              </c:numCache>
            </c:numRef>
          </c:val>
        </c:ser>
        <c:ser>
          <c:idx val="0"/>
          <c:order val="2"/>
          <c:tx>
            <c:strRef>
              <c:f>Sheet2!$G$7</c:f>
              <c:strCache>
                <c:ptCount val="1"/>
                <c:pt idx="0">
                  <c:v>2015 February 01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2.4590163934426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Sheet2!$H$6:$I$6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Sheet2!$H$7:$I$7</c:f>
              <c:numCache>
                <c:formatCode>0.00%</c:formatCode>
                <c:ptCount val="2"/>
                <c:pt idx="0">
                  <c:v>0.20469999999999999</c:v>
                </c:pt>
                <c:pt idx="1">
                  <c:v>0.28129999999999999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332224"/>
        <c:axId val="75334400"/>
      </c:barChart>
      <c:catAx>
        <c:axId val="753322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 dirty="0"/>
                  <a:t>Gender</a:t>
                </a:r>
              </a:p>
            </c:rich>
          </c:tx>
          <c:layout>
            <c:manualLayout>
              <c:xMode val="edge"/>
              <c:yMode val="edge"/>
              <c:x val="0.45346918440750467"/>
              <c:y val="0.89099195933841602"/>
            </c:manualLayout>
          </c:layout>
          <c:overlay val="0"/>
        </c:title>
        <c:majorTickMark val="none"/>
        <c:minorTickMark val="none"/>
        <c:tickLblPos val="nextTo"/>
        <c:crossAx val="75334400"/>
        <c:crosses val="autoZero"/>
        <c:auto val="1"/>
        <c:lblAlgn val="ctr"/>
        <c:lblOffset val="100"/>
        <c:noMultiLvlLbl val="0"/>
      </c:catAx>
      <c:valAx>
        <c:axId val="7533440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5332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064851268591424"/>
          <c:y val="0.49299108444777734"/>
          <c:w val="0.14780827743754252"/>
          <c:h val="0.14880619089280506"/>
        </c:manualLayout>
      </c:layout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Psychotropic Prescriptions by Time in Custody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Sheet3!$B$27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cat>
            <c:strRef>
              <c:f>Sheet3!$C$24:$O$25</c:f>
              <c:strCache>
                <c:ptCount val="13"/>
                <c:pt idx="0">
                  <c:v>Up to 30 Days</c:v>
                </c:pt>
                <c:pt idx="1">
                  <c:v>31 to 40 Days</c:v>
                </c:pt>
                <c:pt idx="2">
                  <c:v>41 to 50 Days</c:v>
                </c:pt>
                <c:pt idx="3">
                  <c:v>51 to 60 Days</c:v>
                </c:pt>
                <c:pt idx="4">
                  <c:v>61 to 90 Days</c:v>
                </c:pt>
                <c:pt idx="5">
                  <c:v>91 to 120 Days</c:v>
                </c:pt>
                <c:pt idx="6">
                  <c:v>121 to 150 Days</c:v>
                </c:pt>
                <c:pt idx="7">
                  <c:v>151 to 182 Days</c:v>
                </c:pt>
                <c:pt idx="8">
                  <c:v>6 Months - 1 Year</c:v>
                </c:pt>
                <c:pt idx="9">
                  <c:v>1-2 Years</c:v>
                </c:pt>
                <c:pt idx="10">
                  <c:v>2 - 3 years</c:v>
                </c:pt>
                <c:pt idx="11">
                  <c:v>3 - 4 Years</c:v>
                </c:pt>
                <c:pt idx="12">
                  <c:v>More than 4 Years</c:v>
                </c:pt>
              </c:strCache>
            </c:strRef>
          </c:cat>
          <c:val>
            <c:numRef>
              <c:f>Sheet3!$C$27:$O$27</c:f>
              <c:numCache>
                <c:formatCode>0.00%</c:formatCode>
                <c:ptCount val="13"/>
                <c:pt idx="0">
                  <c:v>3.007518796992481E-2</c:v>
                </c:pt>
                <c:pt idx="1">
                  <c:v>4.5454545454545456E-2</c:v>
                </c:pt>
                <c:pt idx="2">
                  <c:v>5.6250000000000001E-2</c:v>
                </c:pt>
                <c:pt idx="3">
                  <c:v>5.4852320675105488E-2</c:v>
                </c:pt>
                <c:pt idx="4">
                  <c:v>7.4742268041237112E-2</c:v>
                </c:pt>
                <c:pt idx="5">
                  <c:v>6.9351230425055935E-2</c:v>
                </c:pt>
                <c:pt idx="6">
                  <c:v>9.9391480730223122E-2</c:v>
                </c:pt>
                <c:pt idx="7">
                  <c:v>9.6339113680154145E-2</c:v>
                </c:pt>
                <c:pt idx="8">
                  <c:v>7.5187969924812026E-2</c:v>
                </c:pt>
                <c:pt idx="9">
                  <c:v>9.0142095914742454E-2</c:v>
                </c:pt>
                <c:pt idx="10">
                  <c:v>0.11518858307849134</c:v>
                </c:pt>
                <c:pt idx="11">
                  <c:v>0.11829944547134935</c:v>
                </c:pt>
                <c:pt idx="12">
                  <c:v>0.11627906976744186</c:v>
                </c:pt>
              </c:numCache>
            </c:numRef>
          </c:val>
        </c:ser>
        <c:ser>
          <c:idx val="2"/>
          <c:order val="1"/>
          <c:tx>
            <c:strRef>
              <c:f>Sheet3!$B$28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Sheet3!$C$24:$O$25</c:f>
              <c:strCache>
                <c:ptCount val="13"/>
                <c:pt idx="0">
                  <c:v>Up to 30 Days</c:v>
                </c:pt>
                <c:pt idx="1">
                  <c:v>31 to 40 Days</c:v>
                </c:pt>
                <c:pt idx="2">
                  <c:v>41 to 50 Days</c:v>
                </c:pt>
                <c:pt idx="3">
                  <c:v>51 to 60 Days</c:v>
                </c:pt>
                <c:pt idx="4">
                  <c:v>61 to 90 Days</c:v>
                </c:pt>
                <c:pt idx="5">
                  <c:v>91 to 120 Days</c:v>
                </c:pt>
                <c:pt idx="6">
                  <c:v>121 to 150 Days</c:v>
                </c:pt>
                <c:pt idx="7">
                  <c:v>151 to 182 Days</c:v>
                </c:pt>
                <c:pt idx="8">
                  <c:v>6 Months - 1 Year</c:v>
                </c:pt>
                <c:pt idx="9">
                  <c:v>1-2 Years</c:v>
                </c:pt>
                <c:pt idx="10">
                  <c:v>2 - 3 years</c:v>
                </c:pt>
                <c:pt idx="11">
                  <c:v>3 - 4 Years</c:v>
                </c:pt>
                <c:pt idx="12">
                  <c:v>More than 4 Years</c:v>
                </c:pt>
              </c:strCache>
            </c:strRef>
          </c:cat>
          <c:val>
            <c:numRef>
              <c:f>Sheet3!$C$28:$O$28</c:f>
              <c:numCache>
                <c:formatCode>0.00%</c:formatCode>
                <c:ptCount val="13"/>
                <c:pt idx="0">
                  <c:v>2.1052631578947368E-2</c:v>
                </c:pt>
                <c:pt idx="1">
                  <c:v>3.4090909090909088E-2</c:v>
                </c:pt>
                <c:pt idx="2">
                  <c:v>1.2500000000000001E-2</c:v>
                </c:pt>
                <c:pt idx="3">
                  <c:v>2.5316455696202531E-2</c:v>
                </c:pt>
                <c:pt idx="4">
                  <c:v>4.6391752577319589E-2</c:v>
                </c:pt>
                <c:pt idx="5">
                  <c:v>3.3557046979865772E-2</c:v>
                </c:pt>
                <c:pt idx="6">
                  <c:v>4.2596348884381338E-2</c:v>
                </c:pt>
                <c:pt idx="7">
                  <c:v>5.3949903660886318E-2</c:v>
                </c:pt>
                <c:pt idx="8">
                  <c:v>6.8553737284387434E-2</c:v>
                </c:pt>
                <c:pt idx="9">
                  <c:v>7.1492007104795738E-2</c:v>
                </c:pt>
                <c:pt idx="10">
                  <c:v>0.109072375127421</c:v>
                </c:pt>
                <c:pt idx="11">
                  <c:v>0.14972273567467653</c:v>
                </c:pt>
                <c:pt idx="12">
                  <c:v>0.1744186046511628</c:v>
                </c:pt>
              </c:numCache>
            </c:numRef>
          </c:val>
        </c:ser>
        <c:ser>
          <c:idx val="3"/>
          <c:order val="2"/>
          <c:tx>
            <c:strRef>
              <c:f>Sheet3!$B$29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Sheet3!$C$24:$O$25</c:f>
              <c:strCache>
                <c:ptCount val="13"/>
                <c:pt idx="0">
                  <c:v>Up to 30 Days</c:v>
                </c:pt>
                <c:pt idx="1">
                  <c:v>31 to 40 Days</c:v>
                </c:pt>
                <c:pt idx="2">
                  <c:v>41 to 50 Days</c:v>
                </c:pt>
                <c:pt idx="3">
                  <c:v>51 to 60 Days</c:v>
                </c:pt>
                <c:pt idx="4">
                  <c:v>61 to 90 Days</c:v>
                </c:pt>
                <c:pt idx="5">
                  <c:v>91 to 120 Days</c:v>
                </c:pt>
                <c:pt idx="6">
                  <c:v>121 to 150 Days</c:v>
                </c:pt>
                <c:pt idx="7">
                  <c:v>151 to 182 Days</c:v>
                </c:pt>
                <c:pt idx="8">
                  <c:v>6 Months - 1 Year</c:v>
                </c:pt>
                <c:pt idx="9">
                  <c:v>1-2 Years</c:v>
                </c:pt>
                <c:pt idx="10">
                  <c:v>2 - 3 years</c:v>
                </c:pt>
                <c:pt idx="11">
                  <c:v>3 - 4 Years</c:v>
                </c:pt>
                <c:pt idx="12">
                  <c:v>More than 4 Years</c:v>
                </c:pt>
              </c:strCache>
            </c:strRef>
          </c:cat>
          <c:val>
            <c:numRef>
              <c:f>Sheet3!$C$29:$O$29</c:f>
              <c:numCache>
                <c:formatCode>0.00%</c:formatCode>
                <c:ptCount val="13"/>
                <c:pt idx="0">
                  <c:v>6.0150375939849628E-3</c:v>
                </c:pt>
                <c:pt idx="1">
                  <c:v>2.2727272727272728E-2</c:v>
                </c:pt>
                <c:pt idx="2">
                  <c:v>2.5000000000000001E-2</c:v>
                </c:pt>
                <c:pt idx="3">
                  <c:v>2.1097046413502109E-2</c:v>
                </c:pt>
                <c:pt idx="4">
                  <c:v>5.1546391752577319E-3</c:v>
                </c:pt>
                <c:pt idx="5">
                  <c:v>2.6845637583892617E-2</c:v>
                </c:pt>
                <c:pt idx="6">
                  <c:v>2.6369168356997971E-2</c:v>
                </c:pt>
                <c:pt idx="7">
                  <c:v>3.6608863198458574E-2</c:v>
                </c:pt>
                <c:pt idx="8">
                  <c:v>4.1132242370632462E-2</c:v>
                </c:pt>
                <c:pt idx="9">
                  <c:v>5.905861456483126E-2</c:v>
                </c:pt>
                <c:pt idx="10">
                  <c:v>6.931702344546381E-2</c:v>
                </c:pt>
                <c:pt idx="11">
                  <c:v>0.11275415896487985</c:v>
                </c:pt>
                <c:pt idx="12">
                  <c:v>0.13023255813953488</c:v>
                </c:pt>
              </c:numCache>
            </c:numRef>
          </c:val>
        </c:ser>
        <c:ser>
          <c:idx val="4"/>
          <c:order val="3"/>
          <c:tx>
            <c:strRef>
              <c:f>Sheet3!$B$30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Sheet3!$C$24:$O$25</c:f>
              <c:strCache>
                <c:ptCount val="13"/>
                <c:pt idx="0">
                  <c:v>Up to 30 Days</c:v>
                </c:pt>
                <c:pt idx="1">
                  <c:v>31 to 40 Days</c:v>
                </c:pt>
                <c:pt idx="2">
                  <c:v>41 to 50 Days</c:v>
                </c:pt>
                <c:pt idx="3">
                  <c:v>51 to 60 Days</c:v>
                </c:pt>
                <c:pt idx="4">
                  <c:v>61 to 90 Days</c:v>
                </c:pt>
                <c:pt idx="5">
                  <c:v>91 to 120 Days</c:v>
                </c:pt>
                <c:pt idx="6">
                  <c:v>121 to 150 Days</c:v>
                </c:pt>
                <c:pt idx="7">
                  <c:v>151 to 182 Days</c:v>
                </c:pt>
                <c:pt idx="8">
                  <c:v>6 Months - 1 Year</c:v>
                </c:pt>
                <c:pt idx="9">
                  <c:v>1-2 Years</c:v>
                </c:pt>
                <c:pt idx="10">
                  <c:v>2 - 3 years</c:v>
                </c:pt>
                <c:pt idx="11">
                  <c:v>3 - 4 Years</c:v>
                </c:pt>
                <c:pt idx="12">
                  <c:v>More than 4 Years</c:v>
                </c:pt>
              </c:strCache>
            </c:strRef>
          </c:cat>
          <c:val>
            <c:numRef>
              <c:f>Sheet3!$C$30:$O$30</c:f>
              <c:numCache>
                <c:formatCode>0.00%</c:formatCode>
                <c:ptCount val="13"/>
                <c:pt idx="0">
                  <c:v>1.5037593984962407E-3</c:v>
                </c:pt>
                <c:pt idx="1">
                  <c:v>1.1363636363636364E-2</c:v>
                </c:pt>
                <c:pt idx="2">
                  <c:v>0</c:v>
                </c:pt>
                <c:pt idx="3">
                  <c:v>1.2658227848101266E-2</c:v>
                </c:pt>
                <c:pt idx="4">
                  <c:v>1.2886597938144329E-2</c:v>
                </c:pt>
                <c:pt idx="5">
                  <c:v>8.948545861297539E-3</c:v>
                </c:pt>
                <c:pt idx="6">
                  <c:v>1.4198782961460446E-2</c:v>
                </c:pt>
                <c:pt idx="7">
                  <c:v>1.7341040462427744E-2</c:v>
                </c:pt>
                <c:pt idx="8">
                  <c:v>1.5922158337019019E-2</c:v>
                </c:pt>
                <c:pt idx="9">
                  <c:v>2.6198934280639432E-2</c:v>
                </c:pt>
                <c:pt idx="10">
                  <c:v>3.4658511722731905E-2</c:v>
                </c:pt>
                <c:pt idx="11">
                  <c:v>6.0998151571164512E-2</c:v>
                </c:pt>
                <c:pt idx="12">
                  <c:v>0.11395348837209303</c:v>
                </c:pt>
              </c:numCache>
            </c:numRef>
          </c:val>
        </c:ser>
        <c:ser>
          <c:idx val="5"/>
          <c:order val="4"/>
          <c:tx>
            <c:strRef>
              <c:f>Sheet3!$B$31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Sheet3!$C$24:$O$25</c:f>
              <c:strCache>
                <c:ptCount val="13"/>
                <c:pt idx="0">
                  <c:v>Up to 30 Days</c:v>
                </c:pt>
                <c:pt idx="1">
                  <c:v>31 to 40 Days</c:v>
                </c:pt>
                <c:pt idx="2">
                  <c:v>41 to 50 Days</c:v>
                </c:pt>
                <c:pt idx="3">
                  <c:v>51 to 60 Days</c:v>
                </c:pt>
                <c:pt idx="4">
                  <c:v>61 to 90 Days</c:v>
                </c:pt>
                <c:pt idx="5">
                  <c:v>91 to 120 Days</c:v>
                </c:pt>
                <c:pt idx="6">
                  <c:v>121 to 150 Days</c:v>
                </c:pt>
                <c:pt idx="7">
                  <c:v>151 to 182 Days</c:v>
                </c:pt>
                <c:pt idx="8">
                  <c:v>6 Months - 1 Year</c:v>
                </c:pt>
                <c:pt idx="9">
                  <c:v>1-2 Years</c:v>
                </c:pt>
                <c:pt idx="10">
                  <c:v>2 - 3 years</c:v>
                </c:pt>
                <c:pt idx="11">
                  <c:v>3 - 4 Years</c:v>
                </c:pt>
                <c:pt idx="12">
                  <c:v>More than 4 Years</c:v>
                </c:pt>
              </c:strCache>
            </c:strRef>
          </c:cat>
          <c:val>
            <c:numRef>
              <c:f>Sheet3!$C$31:$O$31</c:f>
              <c:numCache>
                <c:formatCode>0.00%</c:formatCode>
                <c:ptCount val="13"/>
                <c:pt idx="0">
                  <c:v>0</c:v>
                </c:pt>
                <c:pt idx="1">
                  <c:v>1.1363636363636364E-2</c:v>
                </c:pt>
                <c:pt idx="2">
                  <c:v>0</c:v>
                </c:pt>
                <c:pt idx="3">
                  <c:v>8.4388185654008432E-3</c:v>
                </c:pt>
                <c:pt idx="4">
                  <c:v>7.7319587628865982E-3</c:v>
                </c:pt>
                <c:pt idx="5">
                  <c:v>4.4742729306487695E-3</c:v>
                </c:pt>
                <c:pt idx="6">
                  <c:v>1.0141987829614604E-2</c:v>
                </c:pt>
                <c:pt idx="7">
                  <c:v>5.7803468208092483E-3</c:v>
                </c:pt>
                <c:pt idx="8">
                  <c:v>2.6536930561698365E-3</c:v>
                </c:pt>
                <c:pt idx="9">
                  <c:v>7.104795737122558E-3</c:v>
                </c:pt>
                <c:pt idx="10">
                  <c:v>1.6309887869520898E-2</c:v>
                </c:pt>
                <c:pt idx="11">
                  <c:v>9.242144177449169E-3</c:v>
                </c:pt>
                <c:pt idx="12">
                  <c:v>4.6511627906976744E-2</c:v>
                </c:pt>
              </c:numCache>
            </c:numRef>
          </c:val>
        </c:ser>
        <c:ser>
          <c:idx val="6"/>
          <c:order val="5"/>
          <c:tx>
            <c:strRef>
              <c:f>Sheet3!$B$32</c:f>
              <c:strCache>
                <c:ptCount val="1"/>
                <c:pt idx="0">
                  <c:v>6</c:v>
                </c:pt>
              </c:strCache>
            </c:strRef>
          </c:tx>
          <c:invertIfNegative val="0"/>
          <c:cat>
            <c:strRef>
              <c:f>Sheet3!$C$24:$O$25</c:f>
              <c:strCache>
                <c:ptCount val="13"/>
                <c:pt idx="0">
                  <c:v>Up to 30 Days</c:v>
                </c:pt>
                <c:pt idx="1">
                  <c:v>31 to 40 Days</c:v>
                </c:pt>
                <c:pt idx="2">
                  <c:v>41 to 50 Days</c:v>
                </c:pt>
                <c:pt idx="3">
                  <c:v>51 to 60 Days</c:v>
                </c:pt>
                <c:pt idx="4">
                  <c:v>61 to 90 Days</c:v>
                </c:pt>
                <c:pt idx="5">
                  <c:v>91 to 120 Days</c:v>
                </c:pt>
                <c:pt idx="6">
                  <c:v>121 to 150 Days</c:v>
                </c:pt>
                <c:pt idx="7">
                  <c:v>151 to 182 Days</c:v>
                </c:pt>
                <c:pt idx="8">
                  <c:v>6 Months - 1 Year</c:v>
                </c:pt>
                <c:pt idx="9">
                  <c:v>1-2 Years</c:v>
                </c:pt>
                <c:pt idx="10">
                  <c:v>2 - 3 years</c:v>
                </c:pt>
                <c:pt idx="11">
                  <c:v>3 - 4 Years</c:v>
                </c:pt>
                <c:pt idx="12">
                  <c:v>More than 4 Years</c:v>
                </c:pt>
              </c:strCache>
            </c:strRef>
          </c:cat>
          <c:val>
            <c:numRef>
              <c:f>Sheet3!$C$32:$O$32</c:f>
              <c:numCache>
                <c:formatCode>0.00%</c:formatCode>
                <c:ptCount val="13"/>
                <c:pt idx="0">
                  <c:v>1.5037593984962407E-3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8.8456435205661217E-4</c:v>
                </c:pt>
                <c:pt idx="9">
                  <c:v>1.7761989342806395E-3</c:v>
                </c:pt>
                <c:pt idx="10">
                  <c:v>2.0387359836901123E-3</c:v>
                </c:pt>
                <c:pt idx="11">
                  <c:v>3.6968576709796672E-3</c:v>
                </c:pt>
                <c:pt idx="12">
                  <c:v>1.8604651162790697E-2</c:v>
                </c:pt>
              </c:numCache>
            </c:numRef>
          </c:val>
        </c:ser>
        <c:ser>
          <c:idx val="7"/>
          <c:order val="6"/>
          <c:tx>
            <c:strRef>
              <c:f>Sheet3!$B$33</c:f>
              <c:strCache>
                <c:ptCount val="1"/>
                <c:pt idx="0">
                  <c:v>7</c:v>
                </c:pt>
              </c:strCache>
            </c:strRef>
          </c:tx>
          <c:invertIfNegative val="0"/>
          <c:cat>
            <c:strRef>
              <c:f>Sheet3!$C$24:$O$25</c:f>
              <c:strCache>
                <c:ptCount val="13"/>
                <c:pt idx="0">
                  <c:v>Up to 30 Days</c:v>
                </c:pt>
                <c:pt idx="1">
                  <c:v>31 to 40 Days</c:v>
                </c:pt>
                <c:pt idx="2">
                  <c:v>41 to 50 Days</c:v>
                </c:pt>
                <c:pt idx="3">
                  <c:v>51 to 60 Days</c:v>
                </c:pt>
                <c:pt idx="4">
                  <c:v>61 to 90 Days</c:v>
                </c:pt>
                <c:pt idx="5">
                  <c:v>91 to 120 Days</c:v>
                </c:pt>
                <c:pt idx="6">
                  <c:v>121 to 150 Days</c:v>
                </c:pt>
                <c:pt idx="7">
                  <c:v>151 to 182 Days</c:v>
                </c:pt>
                <c:pt idx="8">
                  <c:v>6 Months - 1 Year</c:v>
                </c:pt>
                <c:pt idx="9">
                  <c:v>1-2 Years</c:v>
                </c:pt>
                <c:pt idx="10">
                  <c:v>2 - 3 years</c:v>
                </c:pt>
                <c:pt idx="11">
                  <c:v>3 - 4 Years</c:v>
                </c:pt>
                <c:pt idx="12">
                  <c:v>More than 4 Years</c:v>
                </c:pt>
              </c:strCache>
            </c:strRef>
          </c:cat>
          <c:val>
            <c:numRef>
              <c:f>Sheet3!$C$33:$O$33</c:f>
              <c:numCache>
                <c:formatCode>0.00%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4.4228217602830609E-4</c:v>
                </c:pt>
                <c:pt idx="9">
                  <c:v>0</c:v>
                </c:pt>
                <c:pt idx="10">
                  <c:v>1.0193679918450561E-3</c:v>
                </c:pt>
                <c:pt idx="11">
                  <c:v>1.8484288354898336E-3</c:v>
                </c:pt>
                <c:pt idx="12">
                  <c:v>9.3023255813953487E-3</c:v>
                </c:pt>
              </c:numCache>
            </c:numRef>
          </c:val>
        </c:ser>
        <c:ser>
          <c:idx val="8"/>
          <c:order val="7"/>
          <c:tx>
            <c:strRef>
              <c:f>Sheet3!$B$34</c:f>
              <c:strCache>
                <c:ptCount val="1"/>
                <c:pt idx="0">
                  <c:v>8</c:v>
                </c:pt>
              </c:strCache>
            </c:strRef>
          </c:tx>
          <c:invertIfNegative val="0"/>
          <c:cat>
            <c:strRef>
              <c:f>Sheet3!$C$24:$O$25</c:f>
              <c:strCache>
                <c:ptCount val="13"/>
                <c:pt idx="0">
                  <c:v>Up to 30 Days</c:v>
                </c:pt>
                <c:pt idx="1">
                  <c:v>31 to 40 Days</c:v>
                </c:pt>
                <c:pt idx="2">
                  <c:v>41 to 50 Days</c:v>
                </c:pt>
                <c:pt idx="3">
                  <c:v>51 to 60 Days</c:v>
                </c:pt>
                <c:pt idx="4">
                  <c:v>61 to 90 Days</c:v>
                </c:pt>
                <c:pt idx="5">
                  <c:v>91 to 120 Days</c:v>
                </c:pt>
                <c:pt idx="6">
                  <c:v>121 to 150 Days</c:v>
                </c:pt>
                <c:pt idx="7">
                  <c:v>151 to 182 Days</c:v>
                </c:pt>
                <c:pt idx="8">
                  <c:v>6 Months - 1 Year</c:v>
                </c:pt>
                <c:pt idx="9">
                  <c:v>1-2 Years</c:v>
                </c:pt>
                <c:pt idx="10">
                  <c:v>2 - 3 years</c:v>
                </c:pt>
                <c:pt idx="11">
                  <c:v>3 - 4 Years</c:v>
                </c:pt>
                <c:pt idx="12">
                  <c:v>More than 4 Years</c:v>
                </c:pt>
              </c:strCache>
            </c:strRef>
          </c:cat>
          <c:val>
            <c:numRef>
              <c:f>Sheet3!$C$34:$O$34</c:f>
              <c:numCache>
                <c:formatCode>0.00%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4.4228217602830609E-4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2.3255813953488372E-3</c:v>
                </c:pt>
              </c:numCache>
            </c:numRef>
          </c:val>
        </c:ser>
        <c:ser>
          <c:idx val="9"/>
          <c:order val="8"/>
          <c:tx>
            <c:strRef>
              <c:f>Sheet3!$B$35</c:f>
              <c:strCache>
                <c:ptCount val="1"/>
                <c:pt idx="0">
                  <c:v>9</c:v>
                </c:pt>
              </c:strCache>
            </c:strRef>
          </c:tx>
          <c:invertIfNegative val="0"/>
          <c:cat>
            <c:strRef>
              <c:f>Sheet3!$C$24:$O$25</c:f>
              <c:strCache>
                <c:ptCount val="13"/>
                <c:pt idx="0">
                  <c:v>Up to 30 Days</c:v>
                </c:pt>
                <c:pt idx="1">
                  <c:v>31 to 40 Days</c:v>
                </c:pt>
                <c:pt idx="2">
                  <c:v>41 to 50 Days</c:v>
                </c:pt>
                <c:pt idx="3">
                  <c:v>51 to 60 Days</c:v>
                </c:pt>
                <c:pt idx="4">
                  <c:v>61 to 90 Days</c:v>
                </c:pt>
                <c:pt idx="5">
                  <c:v>91 to 120 Days</c:v>
                </c:pt>
                <c:pt idx="6">
                  <c:v>121 to 150 Days</c:v>
                </c:pt>
                <c:pt idx="7">
                  <c:v>151 to 182 Days</c:v>
                </c:pt>
                <c:pt idx="8">
                  <c:v>6 Months - 1 Year</c:v>
                </c:pt>
                <c:pt idx="9">
                  <c:v>1-2 Years</c:v>
                </c:pt>
                <c:pt idx="10">
                  <c:v>2 - 3 years</c:v>
                </c:pt>
                <c:pt idx="11">
                  <c:v>3 - 4 Years</c:v>
                </c:pt>
                <c:pt idx="12">
                  <c:v>More than 4 Years</c:v>
                </c:pt>
              </c:strCache>
            </c:strRef>
          </c:cat>
          <c:val>
            <c:numRef>
              <c:f>Sheet3!$C$35:$O$35</c:f>
              <c:numCache>
                <c:formatCode>0.00%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4.4404973357015987E-4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89671936"/>
        <c:axId val="89686400"/>
      </c:barChart>
      <c:catAx>
        <c:axId val="896719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 dirty="0"/>
                  <a:t>Time in Custody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89686400"/>
        <c:crosses val="autoZero"/>
        <c:auto val="1"/>
        <c:lblAlgn val="ctr"/>
        <c:lblOffset val="100"/>
        <c:noMultiLvlLbl val="0"/>
      </c:catAx>
      <c:valAx>
        <c:axId val="896864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 dirty="0"/>
                  <a:t>Percent of Children</a:t>
                </a:r>
              </a:p>
            </c:rich>
          </c:tx>
          <c:layout>
            <c:manualLayout>
              <c:xMode val="edge"/>
              <c:yMode val="edge"/>
              <c:x val="0"/>
              <c:y val="0.35598695045696876"/>
            </c:manualLayout>
          </c:layout>
          <c:overlay val="0"/>
        </c:title>
        <c:numFmt formatCode="0.00%" sourceLinked="1"/>
        <c:majorTickMark val="none"/>
        <c:minorTickMark val="none"/>
        <c:tickLblPos val="nextTo"/>
        <c:spPr>
          <a:ln w="9525">
            <a:noFill/>
          </a:ln>
        </c:spPr>
        <c:crossAx val="89671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4005451241671711"/>
          <c:y val="8.3810039370078734E-2"/>
          <c:w val="4.7124974762770042E-2"/>
          <c:h val="0.67810925196850391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0.2381</cdr:y>
    </cdr:from>
    <cdr:to>
      <cdr:x>0.0463</cdr:x>
      <cdr:y>0.60317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142999"/>
          <a:ext cx="381000" cy="1752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000" dirty="0" smtClean="0">
              <a:latin typeface="Arial Narrow" panose="020B0606020202030204" pitchFamily="34" charset="0"/>
            </a:rPr>
            <a:t>Percent</a:t>
          </a:r>
          <a:r>
            <a:rPr lang="en-US" dirty="0" smtClean="0"/>
            <a:t> of </a:t>
          </a:r>
          <a:r>
            <a:rPr lang="en-US" sz="1000" dirty="0" smtClean="0">
              <a:latin typeface="Arial Narrow" panose="020B0606020202030204" pitchFamily="34" charset="0"/>
            </a:rPr>
            <a:t>Children</a:t>
          </a:r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97001" cy="46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19758" y="0"/>
            <a:ext cx="2997001" cy="46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760315"/>
            <a:ext cx="2997001" cy="46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19758" y="8760315"/>
            <a:ext cx="2997001" cy="46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/>
            </a:lvl1pPr>
          </a:lstStyle>
          <a:p>
            <a:pPr>
              <a:defRPr/>
            </a:pPr>
            <a:fld id="{3F19C1B7-E222-4CA5-BDC9-856B113DF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0659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97001" cy="46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19758" y="0"/>
            <a:ext cx="2997001" cy="46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2150"/>
            <a:ext cx="4613275" cy="3459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2460" y="4381734"/>
            <a:ext cx="5533406" cy="4150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60315"/>
            <a:ext cx="2997001" cy="46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defTabSz="915988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19758" y="8760315"/>
            <a:ext cx="2997001" cy="46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/>
            </a:lvl1pPr>
          </a:lstStyle>
          <a:p>
            <a:pPr>
              <a:defRPr/>
            </a:pPr>
            <a:fld id="{253FB8F9-558A-4F52-A168-C285CEC0C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6555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3FB8F9-558A-4F52-A168-C285CEC0C48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34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3FB8F9-558A-4F52-A168-C285CEC0C48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717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76200"/>
            <a:ext cx="22860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7056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1817C-BAA0-4A54-B506-F687F641C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AE526-5603-44E5-BF1F-34C16AE4E9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78B87-7629-47F4-8EA0-C51A88CCA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94ACB-7D6F-466A-BC0E-5868B32A8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5FBC9-2022-4234-8CE2-39E0328A0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13B88-0A59-4173-9FDE-880DF9AFE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E7469-4551-4045-8A21-316E564B2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CB2EF-5D84-4363-BC1F-F8EE75D7E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19273-FF30-444C-A453-2F4B4B246A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18A03-6476-4B2E-B7BE-B45630C64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4BFFE-C2A4-49AF-B7F9-BA81794E2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8D376-B795-447A-A4F6-10D57D738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D5F6B-1F63-4ECD-AE6A-99EF6FE44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A4787-8435-4FA5-A82D-7728009ED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26182-8FDA-4F18-A8F3-FD2439217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00854-8FB3-4E59-AF34-3E09293CE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A8049-AF8D-4C64-AD8F-2D0D6D59BB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CF7CF-960A-47FC-8DC0-A11B87737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26A58-F7C4-41B1-8530-C80EEFAE0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33660-8D96-4C0A-A6FA-71237B8B3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0658E-B867-4C81-A25D-AA048CA412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8C3B4-C3DD-422D-9EDC-36211C7C2B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EDEF7-E910-4AAD-80CC-AC3996AA5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742E4-3162-4F29-9838-D76DB73D3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50957-E914-4BE7-849D-8C5D99F27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16161-07FA-43BC-A81C-4D0909F1E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AD560-E530-4139-9CFA-92CCB0400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1B894-7648-4E1C-A001-E1524643A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BF153-A989-495E-9E28-FECA0C320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8DD26-3C08-45B8-97D1-3C0640634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A259F-B5F9-4630-8672-126780AD5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0B531-7C23-43BD-986F-29669CE06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8054A-A0AF-4BD2-9A96-CDE723366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B154D-404C-4F33-A76B-128930CB2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8E796-C75F-4B5F-B2EF-661C81150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217B7-C0AA-4432-93CB-9243A2FA7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B75BA-955D-43B1-BDA3-3A85C9B2C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D978C-A062-4882-8388-F7C858ADC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9990-2374-44D0-AF10-7711E20AF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AF0C5-8BF6-4465-976A-DB35BED29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4815-CBEB-4967-A1B5-76FF602DA0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EDD6B-98AC-4F70-8059-96BF2C255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52A7F-9D56-4AFE-AAC4-0C8E359C1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1953A-645B-4F58-AD59-30678A7D3C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6727D-9649-4079-8DBB-6BC16A67A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A5A-6F0F-4FA8-B904-14B67D2BA0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CF3AE-207C-4F92-9875-173B03830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ChangeArrowheads="1"/>
          </p:cNvSpPr>
          <p:nvPr/>
        </p:nvSpPr>
        <p:spPr bwMode="auto">
          <a:xfrm>
            <a:off x="14288" y="5867400"/>
            <a:ext cx="9144000" cy="990600"/>
          </a:xfrm>
          <a:prstGeom prst="rect">
            <a:avLst/>
          </a:prstGeom>
          <a:gradFill rotWithShape="1">
            <a:gsLst>
              <a:gs pos="0">
                <a:srgbClr val="14736B"/>
              </a:gs>
              <a:gs pos="50000">
                <a:srgbClr val="22A79C"/>
              </a:gs>
              <a:gs pos="100000">
                <a:srgbClr val="2BC7BB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1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gradFill rotWithShape="1">
            <a:gsLst>
              <a:gs pos="0">
                <a:srgbClr val="14736B"/>
              </a:gs>
              <a:gs pos="50000">
                <a:srgbClr val="22A79C"/>
              </a:gs>
              <a:gs pos="100000">
                <a:srgbClr val="2BC7BB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12"/>
          <p:cNvSpPr>
            <a:spLocks noChangeArrowheads="1"/>
          </p:cNvSpPr>
          <p:nvPr/>
        </p:nvSpPr>
        <p:spPr bwMode="auto">
          <a:xfrm>
            <a:off x="0" y="152400"/>
            <a:ext cx="9144000" cy="152400"/>
          </a:xfrm>
          <a:prstGeom prst="rect">
            <a:avLst/>
          </a:prstGeom>
          <a:solidFill>
            <a:srgbClr val="8DDFD9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Line 13"/>
          <p:cNvSpPr>
            <a:spLocks noChangeShapeType="1"/>
          </p:cNvSpPr>
          <p:nvPr/>
        </p:nvSpPr>
        <p:spPr bwMode="auto">
          <a:xfrm>
            <a:off x="0" y="152400"/>
            <a:ext cx="9144000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0" name="Line 14"/>
          <p:cNvSpPr>
            <a:spLocks noChangeShapeType="1"/>
          </p:cNvSpPr>
          <p:nvPr/>
        </p:nvSpPr>
        <p:spPr bwMode="auto">
          <a:xfrm>
            <a:off x="14288" y="304800"/>
            <a:ext cx="9129712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1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9144000" cy="1143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 </a:t>
            </a:r>
          </a:p>
        </p:txBody>
      </p:sp>
      <p:sp>
        <p:nvSpPr>
          <p:cNvPr id="1032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  </a:t>
            </a:r>
          </a:p>
        </p:txBody>
      </p:sp>
      <p:pic>
        <p:nvPicPr>
          <p:cNvPr id="1033" name="Picture 21" descr="DHS_logo_c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791200"/>
            <a:ext cx="78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64A5B3E-F32D-488F-8888-44425E48F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7EFC7E-E057-47D4-A085-AA6837D84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341E32-149B-4C8A-BACA-B78D15BB3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4805C6-2811-4533-967A-21966DD9E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296400" cy="7010400"/>
          </a:xfrm>
          <a:solidFill>
            <a:schemeClr val="bg1"/>
          </a:solidFill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-1" y="6248400"/>
            <a:ext cx="6964335" cy="762000"/>
          </a:xfrm>
          <a:prstGeom prst="rect">
            <a:avLst/>
          </a:prstGeom>
          <a:gradFill flip="none" rotWithShape="1">
            <a:gsLst>
              <a:gs pos="0">
                <a:srgbClr val="35BDB2">
                  <a:shade val="30000"/>
                  <a:satMod val="115000"/>
                </a:srgbClr>
              </a:gs>
              <a:gs pos="50000">
                <a:srgbClr val="35BDB2">
                  <a:shade val="67500"/>
                  <a:satMod val="115000"/>
                </a:srgbClr>
              </a:gs>
              <a:gs pos="100000">
                <a:srgbClr val="35BDB2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5366" name="Rectangle 52"/>
          <p:cNvSpPr>
            <a:spLocks noChangeArrowheads="1"/>
          </p:cNvSpPr>
          <p:nvPr/>
        </p:nvSpPr>
        <p:spPr bwMode="auto">
          <a:xfrm>
            <a:off x="0" y="0"/>
            <a:ext cx="6948488" cy="6172200"/>
          </a:xfrm>
          <a:prstGeom prst="rect">
            <a:avLst/>
          </a:prstGeom>
          <a:gradFill rotWithShape="1">
            <a:gsLst>
              <a:gs pos="0">
                <a:srgbClr val="14736B"/>
              </a:gs>
              <a:gs pos="50000">
                <a:srgbClr val="22A79C"/>
              </a:gs>
              <a:gs pos="100000">
                <a:srgbClr val="2BC7BB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5367" name="Rectangle 55"/>
          <p:cNvSpPr>
            <a:spLocks noChangeArrowheads="1"/>
          </p:cNvSpPr>
          <p:nvPr/>
        </p:nvSpPr>
        <p:spPr bwMode="auto">
          <a:xfrm>
            <a:off x="-14288" y="1328738"/>
            <a:ext cx="6962776" cy="152400"/>
          </a:xfrm>
          <a:prstGeom prst="rect">
            <a:avLst/>
          </a:prstGeom>
          <a:solidFill>
            <a:srgbClr val="8DDF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5368" name="Line 58"/>
          <p:cNvSpPr>
            <a:spLocks noChangeShapeType="1"/>
          </p:cNvSpPr>
          <p:nvPr/>
        </p:nvSpPr>
        <p:spPr bwMode="auto">
          <a:xfrm>
            <a:off x="0" y="1328738"/>
            <a:ext cx="6948488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59"/>
          <p:cNvSpPr>
            <a:spLocks noChangeShapeType="1"/>
          </p:cNvSpPr>
          <p:nvPr/>
        </p:nvSpPr>
        <p:spPr bwMode="auto">
          <a:xfrm>
            <a:off x="0" y="1485900"/>
            <a:ext cx="6948488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Rectangle 60"/>
          <p:cNvSpPr>
            <a:spLocks noChangeArrowheads="1"/>
          </p:cNvSpPr>
          <p:nvPr/>
        </p:nvSpPr>
        <p:spPr bwMode="auto">
          <a:xfrm>
            <a:off x="228600" y="4800600"/>
            <a:ext cx="891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en-US" sz="1600" b="1" i="1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5371" name="Text Box 66"/>
          <p:cNvSpPr txBox="1">
            <a:spLocks noChangeArrowheads="1"/>
          </p:cNvSpPr>
          <p:nvPr/>
        </p:nvSpPr>
        <p:spPr bwMode="auto">
          <a:xfrm>
            <a:off x="0" y="6534150"/>
            <a:ext cx="6934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chemeClr val="bg1"/>
                </a:solidFill>
                <a:latin typeface="Arial" charset="0"/>
              </a:rPr>
              <a:t>          Georgia Department of Human Services </a:t>
            </a:r>
            <a:endParaRPr lang="en-US" altLang="en-US" sz="2000" b="1">
              <a:latin typeface="Arial" charset="0"/>
            </a:endParaRPr>
          </a:p>
        </p:txBody>
      </p:sp>
      <p:pic>
        <p:nvPicPr>
          <p:cNvPr id="15372" name="Picture 21" descr="DHS_logo_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6318250"/>
            <a:ext cx="4730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1" descr="iStock_000003190969Mediu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396" y="1828800"/>
            <a:ext cx="2318004" cy="16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2" descr="iStock_000006944381Lar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240" y="5229092"/>
            <a:ext cx="2388160" cy="17813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3" descr="Togethernes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335" y="3581400"/>
            <a:ext cx="2332065" cy="15473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5" descr="AsianMomAndNewborn_UNHS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76200"/>
            <a:ext cx="2388160" cy="15912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77" name="Rectangle 53"/>
          <p:cNvSpPr>
            <a:spLocks noChangeArrowheads="1"/>
          </p:cNvSpPr>
          <p:nvPr/>
        </p:nvSpPr>
        <p:spPr bwMode="auto">
          <a:xfrm>
            <a:off x="609600" y="1143000"/>
            <a:ext cx="55626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9DD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Aft>
                <a:spcPct val="25000"/>
              </a:spcAft>
            </a:pPr>
            <a:r>
              <a:rPr lang="en-US" sz="4000" b="1" dirty="0" smtClean="0">
                <a:solidFill>
                  <a:schemeClr val="bg1"/>
                </a:solidFill>
                <a:latin typeface="Arial Narrow" pitchFamily="34" charset="0"/>
              </a:rPr>
              <a:t>Medical Director Update</a:t>
            </a:r>
            <a:endParaRPr lang="en-US" sz="4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5378" name="Rectangle 54"/>
          <p:cNvSpPr>
            <a:spLocks noChangeArrowheads="1"/>
          </p:cNvSpPr>
          <p:nvPr/>
        </p:nvSpPr>
        <p:spPr bwMode="auto">
          <a:xfrm>
            <a:off x="228600" y="3200400"/>
            <a:ext cx="5867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Arial Narrow" pitchFamily="34" charset="0"/>
              </a:rPr>
              <a:t>Presenter</a:t>
            </a:r>
            <a:r>
              <a:rPr lang="en-US" altLang="en-US" sz="2000" dirty="0" smtClean="0">
                <a:solidFill>
                  <a:schemeClr val="bg1"/>
                </a:solidFill>
                <a:latin typeface="Arial Narrow" pitchFamily="34" charset="0"/>
              </a:rPr>
              <a:t>: Debora S. Johnson, MD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en-US" sz="200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2000" dirty="0" smtClean="0">
                <a:solidFill>
                  <a:schemeClr val="bg1"/>
                </a:solidFill>
                <a:latin typeface="Arial Narrow" pitchFamily="34" charset="0"/>
              </a:rPr>
              <a:t>Presentation </a:t>
            </a:r>
            <a:r>
              <a:rPr lang="en-US" altLang="en-US" sz="2000" dirty="0">
                <a:solidFill>
                  <a:schemeClr val="bg1"/>
                </a:solidFill>
                <a:latin typeface="Arial Narrow" pitchFamily="34" charset="0"/>
              </a:rPr>
              <a:t>to</a:t>
            </a:r>
            <a:r>
              <a:rPr lang="en-US" altLang="en-US" sz="2000" dirty="0" smtClean="0">
                <a:solidFill>
                  <a:schemeClr val="bg1"/>
                </a:solidFill>
                <a:latin typeface="Arial Narrow" pitchFamily="34" charset="0"/>
              </a:rPr>
              <a:t>: DHS Board of Directors</a:t>
            </a:r>
            <a:endParaRPr lang="en-US" altLang="en-US" sz="2000" dirty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en-US" sz="2000" dirty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Arial Narrow" pitchFamily="34" charset="0"/>
              </a:rPr>
              <a:t>Date: </a:t>
            </a:r>
            <a:r>
              <a:rPr lang="en-US" altLang="en-US" sz="2000" dirty="0" smtClean="0">
                <a:solidFill>
                  <a:schemeClr val="bg1"/>
                </a:solidFill>
                <a:latin typeface="Arial Narrow" pitchFamily="34" charset="0"/>
              </a:rPr>
              <a:t>December 9, 2015</a:t>
            </a:r>
            <a:endParaRPr lang="en-US" altLang="en-US" sz="20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52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9144000" cy="1143000"/>
          </a:xfrm>
        </p:spPr>
        <p:txBody>
          <a:bodyPr/>
          <a:lstStyle/>
          <a:p>
            <a:r>
              <a:rPr lang="en-US" dirty="0" smtClean="0"/>
              <a:t>Male vs Female Children with Medications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1856829"/>
              </p:ext>
            </p:extLst>
          </p:nvPr>
        </p:nvGraphicFramePr>
        <p:xfrm>
          <a:off x="457200" y="1143001"/>
          <a:ext cx="8229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10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91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05800" cy="1143000"/>
          </a:xfrm>
        </p:spPr>
        <p:txBody>
          <a:bodyPr/>
          <a:lstStyle/>
          <a:p>
            <a:r>
              <a:rPr lang="en-US" dirty="0" smtClean="0"/>
              <a:t>Prescriptions by Time in Custody</a:t>
            </a:r>
            <a:endParaRPr lang="en-US" dirty="0"/>
          </a:p>
        </p:txBody>
      </p:sp>
      <p:graphicFrame>
        <p:nvGraphicFramePr>
          <p:cNvPr id="4" name="Content Placeholder 3" title="Psychotropic Presciptions by Time in Custod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092174"/>
              </p:ext>
            </p:extLst>
          </p:nvPr>
        </p:nvGraphicFramePr>
        <p:xfrm>
          <a:off x="457200" y="990600"/>
          <a:ext cx="8229600" cy="4983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11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44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9525"/>
            <a:ext cx="9144000" cy="1143000"/>
          </a:xfrm>
        </p:spPr>
        <p:txBody>
          <a:bodyPr/>
          <a:lstStyle/>
          <a:p>
            <a:r>
              <a:rPr lang="en-US" dirty="0" smtClean="0"/>
              <a:t>Psychotropic Medication Trends in Georgia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Small decrease in psychotropic medication usage for 2015</a:t>
            </a:r>
          </a:p>
          <a:p>
            <a:r>
              <a:rPr lang="en-US" dirty="0" smtClean="0"/>
              <a:t>More males prescribed psychotropic medications than females</a:t>
            </a:r>
          </a:p>
          <a:p>
            <a:r>
              <a:rPr lang="en-US" dirty="0" smtClean="0"/>
              <a:t>Longer time spent in custody, more prescriptions given</a:t>
            </a:r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12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79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Cold Case Coaching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4800600"/>
          </a:xfrm>
        </p:spPr>
        <p:txBody>
          <a:bodyPr/>
          <a:lstStyle/>
          <a:p>
            <a:r>
              <a:rPr lang="en-US" dirty="0"/>
              <a:t>Judicial Council of Georgia </a:t>
            </a:r>
            <a:r>
              <a:rPr lang="en-US" dirty="0" smtClean="0"/>
              <a:t>– Administrative </a:t>
            </a:r>
            <a:r>
              <a:rPr lang="en-US" dirty="0"/>
              <a:t>Office of the </a:t>
            </a:r>
            <a:r>
              <a:rPr lang="en-US" dirty="0" smtClean="0"/>
              <a:t>Courts</a:t>
            </a:r>
            <a:endParaRPr lang="en-US" dirty="0"/>
          </a:p>
          <a:p>
            <a:r>
              <a:rPr lang="en-US" dirty="0"/>
              <a:t>Cold case project coaches – review cases of children in custody for extended periods of time</a:t>
            </a:r>
          </a:p>
          <a:p>
            <a:r>
              <a:rPr lang="en-US" dirty="0" smtClean="0"/>
              <a:t>Help </a:t>
            </a:r>
            <a:r>
              <a:rPr lang="en-US" dirty="0"/>
              <a:t>children attain permanency</a:t>
            </a:r>
          </a:p>
          <a:p>
            <a:r>
              <a:rPr lang="en-US" dirty="0"/>
              <a:t>C</a:t>
            </a:r>
            <a:r>
              <a:rPr lang="en-US" dirty="0" smtClean="0"/>
              <a:t>hildren </a:t>
            </a:r>
            <a:r>
              <a:rPr lang="en-US" dirty="0"/>
              <a:t>in custody for extended periods have severe mental illness</a:t>
            </a:r>
          </a:p>
          <a:p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13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10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Awareness Campaign for the Elderly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4800600"/>
          </a:xfrm>
        </p:spPr>
        <p:txBody>
          <a:bodyPr/>
          <a:lstStyle/>
          <a:p>
            <a:r>
              <a:rPr lang="en-US" dirty="0"/>
              <a:t>Senior Source Collaboration with DAS, </a:t>
            </a:r>
            <a:r>
              <a:rPr lang="en-US" dirty="0" smtClean="0"/>
              <a:t>Area Agencies on Aging (AAA), </a:t>
            </a:r>
            <a:r>
              <a:rPr lang="en-US" dirty="0"/>
              <a:t>and WXIA</a:t>
            </a:r>
          </a:p>
          <a:p>
            <a:pPr lvl="1"/>
            <a:r>
              <a:rPr lang="en-US" dirty="0" smtClean="0"/>
              <a:t>Live </a:t>
            </a:r>
            <a:r>
              <a:rPr lang="en-US" dirty="0"/>
              <a:t>TV Appearances on WXIA’s “Atlanta and Company” talk </a:t>
            </a:r>
            <a:r>
              <a:rPr lang="en-US" dirty="0" smtClean="0"/>
              <a:t>show</a:t>
            </a:r>
            <a:endParaRPr lang="en-US" dirty="0"/>
          </a:p>
          <a:p>
            <a:pPr marL="914400" lvl="2" indent="0">
              <a:buNone/>
            </a:pPr>
            <a:r>
              <a:rPr lang="en-US" dirty="0" smtClean="0"/>
              <a:t> </a:t>
            </a:r>
            <a:r>
              <a:rPr lang="en-US" dirty="0"/>
              <a:t>– “The Elderly and Heat Stress”</a:t>
            </a:r>
          </a:p>
          <a:p>
            <a:pPr lvl="2"/>
            <a:r>
              <a:rPr lang="en-US" dirty="0" smtClean="0"/>
              <a:t> </a:t>
            </a:r>
            <a:r>
              <a:rPr lang="en-US" dirty="0"/>
              <a:t>“The Flu, Pneumonia, and Shingles”</a:t>
            </a:r>
          </a:p>
          <a:p>
            <a:r>
              <a:rPr lang="en-US" dirty="0"/>
              <a:t>Infomercial - Two public awareness commercials about flu, pneumonia, and shingles </a:t>
            </a:r>
          </a:p>
          <a:p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14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33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Infectious Disease Policy for DHS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4800600"/>
          </a:xfrm>
        </p:spPr>
        <p:txBody>
          <a:bodyPr/>
          <a:lstStyle/>
          <a:p>
            <a:r>
              <a:rPr lang="en-US" dirty="0"/>
              <a:t>DHS has collaborated with the Department of Public Health to establish guidelines for an infectious disease </a:t>
            </a:r>
            <a:r>
              <a:rPr lang="en-US" dirty="0" smtClean="0"/>
              <a:t>policy</a:t>
            </a:r>
            <a:endParaRPr lang="en-US" dirty="0"/>
          </a:p>
          <a:p>
            <a:r>
              <a:rPr lang="en-US" dirty="0"/>
              <a:t>Committee established to develop infectious disease </a:t>
            </a:r>
            <a:r>
              <a:rPr lang="en-US" dirty="0" smtClean="0"/>
              <a:t>policy</a:t>
            </a:r>
          </a:p>
          <a:p>
            <a:r>
              <a:rPr lang="en-US" dirty="0" smtClean="0"/>
              <a:t>Infectious Disease Policy </a:t>
            </a:r>
            <a:r>
              <a:rPr lang="en-US" smtClean="0"/>
              <a:t>completed November 2015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15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16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235743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070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2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-76200" y="762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9DD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 sz="4000" b="1" dirty="0">
                <a:solidFill>
                  <a:schemeClr val="bg1"/>
                </a:solidFill>
                <a:latin typeface="Arial Narrow" pitchFamily="34" charset="0"/>
              </a:rPr>
              <a:t>Vision, Mission and Core Values</a:t>
            </a:r>
          </a:p>
        </p:txBody>
      </p:sp>
      <p:sp>
        <p:nvSpPr>
          <p:cNvPr id="18441" name="Rectangle 3"/>
          <p:cNvSpPr>
            <a:spLocks noChangeArrowheads="1"/>
          </p:cNvSpPr>
          <p:nvPr/>
        </p:nvSpPr>
        <p:spPr bwMode="auto">
          <a:xfrm>
            <a:off x="457200" y="1066800"/>
            <a:ext cx="8229600" cy="505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35BDB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Vision 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	Stronger Families for a Stronger Georgia.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800" b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35BDB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Mission</a:t>
            </a:r>
            <a:endParaRPr lang="en-US" sz="2400" b="1" dirty="0">
              <a:solidFill>
                <a:srgbClr val="35BDB2"/>
              </a:solidFill>
              <a:latin typeface="Arial Narrow" pitchFamily="34" charset="0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latin typeface="Arial Narrow" pitchFamily="34" charset="0"/>
              </a:rPr>
              <a:t>	Strengthen Georgia by providing Individuals and Families access to services that promote self-sufficiency, independence, and protect Georgia's vulnerable children and adults.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8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rgbClr val="35BDB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Core Values</a:t>
            </a:r>
            <a:endParaRPr lang="en-US" sz="2400" b="1" dirty="0">
              <a:solidFill>
                <a:srgbClr val="35BDB2"/>
              </a:solidFill>
              <a:latin typeface="Arial Narrow" pitchFamily="34" charset="0"/>
            </a:endParaRP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>
                <a:latin typeface="Arial Narrow" pitchFamily="34" charset="0"/>
              </a:rPr>
              <a:t>Provide access to resources that offer support and empower Georgians and their families. 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>
                <a:latin typeface="Arial Narrow" pitchFamily="34" charset="0"/>
              </a:rPr>
              <a:t>Deliver services professionally and treat all clients with dignity and </a:t>
            </a:r>
            <a:r>
              <a:rPr lang="en-US" sz="2000" b="1" dirty="0" smtClean="0">
                <a:latin typeface="Arial Narrow" pitchFamily="34" charset="0"/>
              </a:rPr>
              <a:t>respect.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 smtClean="0">
                <a:latin typeface="Arial Narrow" pitchFamily="34" charset="0"/>
              </a:rPr>
              <a:t>Manage </a:t>
            </a:r>
            <a:r>
              <a:rPr lang="en-US" sz="2000" b="1" dirty="0">
                <a:latin typeface="Arial Narrow" pitchFamily="34" charset="0"/>
              </a:rPr>
              <a:t>business operations effectively and efficiently by aligning resources across the agency. 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>
                <a:latin typeface="Arial Narrow" pitchFamily="34" charset="0"/>
              </a:rPr>
              <a:t>Promote accountability, transparency and quality in all services we deliver and programs we administer. 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>
                <a:latin typeface="Arial Narrow" pitchFamily="34" charset="0"/>
              </a:rPr>
              <a:t>Develop our employees at all levels of the agency.</a:t>
            </a:r>
            <a:r>
              <a:rPr lang="en-US" sz="2000" dirty="0">
                <a:latin typeface="Arial Narrow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891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The Medical Director Role in the Department of Human Services</a:t>
            </a:r>
          </a:p>
          <a:p>
            <a:r>
              <a:rPr lang="en-US" dirty="0" smtClean="0"/>
              <a:t>Mental Health Educational Initiatives </a:t>
            </a:r>
          </a:p>
          <a:p>
            <a:r>
              <a:rPr lang="en-US" dirty="0" smtClean="0"/>
              <a:t>Medical Initiatives </a:t>
            </a:r>
          </a:p>
          <a:p>
            <a:pPr lvl="1"/>
            <a:r>
              <a:rPr lang="en-US" sz="2000" dirty="0"/>
              <a:t>Children’s Healthcare of Atlanta Collaboration</a:t>
            </a:r>
          </a:p>
          <a:p>
            <a:pPr lvl="1"/>
            <a:r>
              <a:rPr lang="en-US" sz="2000" dirty="0"/>
              <a:t>Psychopharmacology initiative – discussing medications to treat illnesses</a:t>
            </a:r>
          </a:p>
          <a:p>
            <a:pPr lvl="1"/>
            <a:r>
              <a:rPr lang="en-US" sz="2000" dirty="0"/>
              <a:t>Medical Professional Network</a:t>
            </a:r>
          </a:p>
          <a:p>
            <a:pPr lvl="1"/>
            <a:r>
              <a:rPr lang="en-US" sz="2000" dirty="0"/>
              <a:t>Psychotropic Medications Data and Trends</a:t>
            </a:r>
          </a:p>
          <a:p>
            <a:pPr lvl="1"/>
            <a:r>
              <a:rPr lang="en-US" sz="2000" dirty="0"/>
              <a:t>Cold Case Coaching Project</a:t>
            </a:r>
          </a:p>
          <a:p>
            <a:pPr lvl="1"/>
            <a:r>
              <a:rPr lang="en-US" sz="2000" dirty="0"/>
              <a:t>Senior Health Public Awareness Campaign</a:t>
            </a:r>
          </a:p>
          <a:p>
            <a:pPr lvl="1"/>
            <a:r>
              <a:rPr lang="en-US" sz="2000" dirty="0"/>
              <a:t>Infectious Disease Policy for DHS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3</a:t>
            </a:fld>
            <a:endParaRPr lang="en-US" altLang="en-US" sz="100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10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 Narrow" panose="020B0606020202030204" pitchFamily="34" charset="0"/>
              </a:rPr>
              <a:t>Role of the Medical Director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4724400"/>
          </a:xfrm>
        </p:spPr>
        <p:txBody>
          <a:bodyPr/>
          <a:lstStyle/>
          <a:p>
            <a:r>
              <a:rPr lang="en-US" dirty="0" smtClean="0"/>
              <a:t>Medical director created to assist with large numbers of children on psychotropic medications in state custody/foster care</a:t>
            </a:r>
          </a:p>
          <a:p>
            <a:r>
              <a:rPr lang="en-US" dirty="0" smtClean="0"/>
              <a:t>Provide medical leadership and support to the Department of Human Services</a:t>
            </a:r>
            <a:endParaRPr lang="en-US" dirty="0"/>
          </a:p>
        </p:txBody>
      </p:sp>
      <p:sp>
        <p:nvSpPr>
          <p:cNvPr id="11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4</a:t>
            </a:fld>
            <a:endParaRPr lang="en-US" altLang="en-US" sz="100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04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Mental Health Educational Initiatives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00601"/>
          </a:xfrm>
        </p:spPr>
        <p:txBody>
          <a:bodyPr/>
          <a:lstStyle/>
          <a:p>
            <a:r>
              <a:rPr lang="en-US" sz="2800" dirty="0" smtClean="0"/>
              <a:t>Division </a:t>
            </a:r>
            <a:r>
              <a:rPr lang="en-US" sz="2800" dirty="0"/>
              <a:t>of Family and Children </a:t>
            </a:r>
            <a:r>
              <a:rPr lang="en-US" sz="2800" dirty="0" smtClean="0"/>
              <a:t>Services (DFCS) </a:t>
            </a:r>
            <a:r>
              <a:rPr lang="en-US" sz="2800" dirty="0"/>
              <a:t>- Educate DFCS case managers and case workers about mental health</a:t>
            </a:r>
          </a:p>
          <a:p>
            <a:pPr marL="742950" lvl="2" indent="-342900"/>
            <a:r>
              <a:rPr lang="en-US" dirty="0" smtClean="0"/>
              <a:t>Bipolar </a:t>
            </a:r>
            <a:r>
              <a:rPr lang="en-US" dirty="0"/>
              <a:t>Disorder in Children and Adolescents – May </a:t>
            </a:r>
            <a:r>
              <a:rPr lang="en-US" dirty="0" smtClean="0"/>
              <a:t>2015, 45 groups participated</a:t>
            </a:r>
          </a:p>
          <a:p>
            <a:pPr marL="742950" lvl="2" indent="-342900"/>
            <a:r>
              <a:rPr lang="en-US" dirty="0" smtClean="0"/>
              <a:t>Psychosis in Children – October 2015, 66 groups participated</a:t>
            </a:r>
          </a:p>
          <a:p>
            <a:r>
              <a:rPr lang="en-US" sz="2800" dirty="0" smtClean="0"/>
              <a:t>Division </a:t>
            </a:r>
            <a:r>
              <a:rPr lang="en-US" sz="2800" dirty="0"/>
              <a:t>of Aging </a:t>
            </a:r>
            <a:r>
              <a:rPr lang="en-US" sz="2800" dirty="0" smtClean="0"/>
              <a:t>Services (DAS) </a:t>
            </a:r>
            <a:r>
              <a:rPr lang="en-US" sz="2800" dirty="0"/>
              <a:t>– Educate DAS caseworkers and case managers about </a:t>
            </a:r>
            <a:r>
              <a:rPr lang="en-US" sz="2800" dirty="0" smtClean="0"/>
              <a:t>mental health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Psychosis in the Elderly – September 2015, Over 50 groups participated</a:t>
            </a:r>
            <a:endParaRPr lang="en-US" sz="2400" dirty="0"/>
          </a:p>
          <a:p>
            <a:endParaRPr lang="en-US" sz="2800" dirty="0" smtClean="0"/>
          </a:p>
          <a:p>
            <a:pPr marL="342900" lvl="1" indent="-342900">
              <a:buFontTx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5</a:t>
            </a:fld>
            <a:endParaRPr lang="en-US" altLang="en-US" sz="100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36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Education Initiative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00600"/>
          </a:xfrm>
        </p:spPr>
        <p:txBody>
          <a:bodyPr/>
          <a:lstStyle/>
          <a:p>
            <a:r>
              <a:rPr lang="en-US" sz="2800" dirty="0"/>
              <a:t>Partnership with Children’s HealthCare of Atlanta (CHOA</a:t>
            </a:r>
            <a:r>
              <a:rPr lang="en-US" sz="2800" dirty="0" smtClean="0"/>
              <a:t>) and </a:t>
            </a:r>
            <a:r>
              <a:rPr lang="en-US" sz="2800" dirty="0"/>
              <a:t>DFCS</a:t>
            </a:r>
          </a:p>
          <a:p>
            <a:pPr lvl="1"/>
            <a:r>
              <a:rPr lang="en-US" sz="2400" dirty="0"/>
              <a:t>Survey of DFCS case managers and case workers </a:t>
            </a:r>
          </a:p>
          <a:p>
            <a:pPr lvl="1"/>
            <a:r>
              <a:rPr lang="en-US" sz="2400" dirty="0"/>
              <a:t>CHOA will host a series of medical education webinars of most requested topics by </a:t>
            </a:r>
            <a:r>
              <a:rPr lang="en-US" sz="2400" dirty="0" smtClean="0"/>
              <a:t>caseworkers </a:t>
            </a:r>
            <a:endParaRPr lang="en-US" sz="2400" dirty="0"/>
          </a:p>
          <a:p>
            <a:pPr lvl="1"/>
            <a:r>
              <a:rPr lang="en-US" sz="2400" dirty="0"/>
              <a:t>Series will be taped and recorded for ongoing </a:t>
            </a:r>
            <a:r>
              <a:rPr lang="en-US" sz="2400" dirty="0" smtClean="0"/>
              <a:t>reference </a:t>
            </a:r>
            <a:endParaRPr lang="en-US" sz="2400" dirty="0"/>
          </a:p>
          <a:p>
            <a:r>
              <a:rPr lang="en-US" sz="2800" dirty="0"/>
              <a:t>Psychopharmacology – study of the use of medications to treat psychiatric </a:t>
            </a:r>
            <a:r>
              <a:rPr lang="en-US" sz="2800" dirty="0" smtClean="0"/>
              <a:t>conditions</a:t>
            </a:r>
          </a:p>
          <a:p>
            <a:pPr lvl="1"/>
            <a:r>
              <a:rPr lang="en-US" sz="2400" dirty="0" smtClean="0"/>
              <a:t>DAS </a:t>
            </a:r>
            <a:r>
              <a:rPr lang="en-US" sz="2400" dirty="0"/>
              <a:t>and DFCS – psychopharmacology calls to discuss psychotropic medications in the elderly and children/adolescents</a:t>
            </a:r>
          </a:p>
          <a:p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6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22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Initiative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4800600"/>
          </a:xfrm>
        </p:spPr>
        <p:txBody>
          <a:bodyPr/>
          <a:lstStyle/>
          <a:p>
            <a:r>
              <a:rPr lang="en-US" dirty="0"/>
              <a:t>Medical Professional Network</a:t>
            </a:r>
          </a:p>
          <a:p>
            <a:pPr lvl="1"/>
            <a:r>
              <a:rPr lang="en-US" dirty="0"/>
              <a:t>Establishing a network of outpatient specialty child abuse providers </a:t>
            </a:r>
          </a:p>
          <a:p>
            <a:pPr lvl="1"/>
            <a:r>
              <a:rPr lang="en-US" dirty="0" smtClean="0"/>
              <a:t>CHOA </a:t>
            </a:r>
            <a:r>
              <a:rPr lang="en-US" dirty="0"/>
              <a:t>will provide specialty supervision</a:t>
            </a:r>
          </a:p>
          <a:p>
            <a:pPr lvl="1"/>
            <a:r>
              <a:rPr lang="en-US" dirty="0"/>
              <a:t>Reviewing similar programs in other states</a:t>
            </a:r>
          </a:p>
          <a:p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7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31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Psychotropic Medications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648200"/>
          </a:xfrm>
        </p:spPr>
        <p:txBody>
          <a:bodyPr/>
          <a:lstStyle/>
          <a:p>
            <a:r>
              <a:rPr lang="en-US" dirty="0" smtClean="0"/>
              <a:t>Nationally</a:t>
            </a:r>
          </a:p>
          <a:p>
            <a:pPr lvl="1"/>
            <a:r>
              <a:rPr lang="en-US" dirty="0" smtClean="0"/>
              <a:t>Increased medication prescriptions</a:t>
            </a:r>
          </a:p>
          <a:p>
            <a:pPr lvl="1"/>
            <a:r>
              <a:rPr lang="en-US" dirty="0" smtClean="0"/>
              <a:t>Foster children are taking more than one medication</a:t>
            </a:r>
          </a:p>
          <a:p>
            <a:pPr lvl="1"/>
            <a:r>
              <a:rPr lang="en-US" dirty="0" smtClean="0"/>
              <a:t>Foster children receiving medications instead of therapy</a:t>
            </a:r>
          </a:p>
          <a:p>
            <a:r>
              <a:rPr lang="en-US" dirty="0" smtClean="0"/>
              <a:t>What’s happening in Georgia?</a:t>
            </a:r>
          </a:p>
          <a:p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8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04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r>
              <a:rPr lang="en-US" dirty="0" smtClean="0"/>
              <a:t>Percent of Children With Prescription Claims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463606"/>
              </p:ext>
            </p:extLst>
          </p:nvPr>
        </p:nvGraphicFramePr>
        <p:xfrm>
          <a:off x="457200" y="1219200"/>
          <a:ext cx="82296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1pPr>
            <a:lvl2pPr>
              <a:defRPr sz="28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3pPr>
            <a:lvl4pPr>
              <a:defRPr sz="20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4pPr>
            <a:lvl5pPr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5pPr>
            <a:lvl6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6pPr>
            <a:lvl7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7pPr>
            <a:lvl8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8pPr>
            <a:lvl9pPr eaLnBrk="0" hangingPunct="0">
              <a:defRPr sz="3200">
                <a:solidFill>
                  <a:schemeClr val="tx1"/>
                </a:solidFill>
                <a:latin typeface="Arial Narrow" pitchFamily="34" charset="0"/>
                <a:ea typeface="ＭＳ Ｐゴシック" charset="-128"/>
              </a:defRPr>
            </a:lvl9pPr>
          </a:lstStyle>
          <a:p>
            <a:pPr algn="ctr"/>
            <a:fld id="{C582E9B0-F5E6-464D-A48B-8361333D8754}" type="slidenum">
              <a:rPr lang="en-US" altLang="en-US" sz="1000">
                <a:solidFill>
                  <a:srgbClr val="FFFFFF"/>
                </a:solidFill>
                <a:latin typeface="Arial" charset="0"/>
              </a:rPr>
              <a:pPr algn="ctr"/>
              <a:t>9</a:t>
            </a:fld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88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7359</TotalTime>
  <Words>581</Words>
  <Application>Microsoft Office PowerPoint</Application>
  <PresentationFormat>On-screen Show (4:3)</PresentationFormat>
  <Paragraphs>111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Default Design</vt:lpstr>
      <vt:lpstr>Custom Design</vt:lpstr>
      <vt:lpstr>1_Custom Design</vt:lpstr>
      <vt:lpstr>2_Custom Design</vt:lpstr>
      <vt:lpstr>3_Custom Design</vt:lpstr>
      <vt:lpstr>PowerPoint Presentation</vt:lpstr>
      <vt:lpstr>PowerPoint Presentation</vt:lpstr>
      <vt:lpstr>Presentation Outline</vt:lpstr>
      <vt:lpstr>Role of the Medical Director</vt:lpstr>
      <vt:lpstr>Mental Health Educational Initiatives </vt:lpstr>
      <vt:lpstr>Medical Education Initiative</vt:lpstr>
      <vt:lpstr>Medical Initiative</vt:lpstr>
      <vt:lpstr>Psychotropic Medications Trends</vt:lpstr>
      <vt:lpstr>Percent of Children With Prescription Claims</vt:lpstr>
      <vt:lpstr>Male vs Female Children with Medications</vt:lpstr>
      <vt:lpstr>Prescriptions by Time in Custody</vt:lpstr>
      <vt:lpstr>Psychotropic Medication Trends in Georgia </vt:lpstr>
      <vt:lpstr>Cold Case Coaching Project</vt:lpstr>
      <vt:lpstr>Public Awareness Campaign for the Elderly</vt:lpstr>
      <vt:lpstr>Infectious Disease Policy for DHS</vt:lpstr>
      <vt:lpstr>Questions</vt:lpstr>
    </vt:vector>
  </TitlesOfParts>
  <Company>DCH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lkuczmarski</dc:creator>
  <cp:lastModifiedBy>Johnson, Debora</cp:lastModifiedBy>
  <cp:revision>519</cp:revision>
  <cp:lastPrinted>2015-11-10T20:46:32Z</cp:lastPrinted>
  <dcterms:created xsi:type="dcterms:W3CDTF">2006-10-19T21:28:07Z</dcterms:created>
  <dcterms:modified xsi:type="dcterms:W3CDTF">2015-12-03T18:05:40Z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ILEGUID">
    <vt:lpwstr>e184c194-d952-4ca7-bb27-ea714642d1cd</vt:lpwstr>
  </property>
  <property fmtid="{D5CDD505-2E9C-101B-9397-08002B2CF9AE}" pid="3" name="MODFILEGUID">
    <vt:lpwstr>914ae773-9409-461c-a60e-9ecf64c68255</vt:lpwstr>
  </property>
  <property fmtid="{D5CDD505-2E9C-101B-9397-08002B2CF9AE}" pid="4" name="FILEOWNER">
    <vt:lpwstr>lkuczmarski</vt:lpwstr>
  </property>
  <property fmtid="{D5CDD505-2E9C-101B-9397-08002B2CF9AE}" pid="5" name="MODFILEOWNER">
    <vt:lpwstr>A68034</vt:lpwstr>
  </property>
  <property fmtid="{D5CDD505-2E9C-101B-9397-08002B2CF9AE}" pid="6" name="IPPCLASS">
    <vt:i4>1</vt:i4>
  </property>
  <property fmtid="{D5CDD505-2E9C-101B-9397-08002B2CF9AE}" pid="7" name="MODIPPCLASS">
    <vt:i4>1</vt:i4>
  </property>
  <property fmtid="{D5CDD505-2E9C-101B-9397-08002B2CF9AE}" pid="8" name="MACHINEID">
    <vt:lpwstr>A68034-0811</vt:lpwstr>
  </property>
  <property fmtid="{D5CDD505-2E9C-101B-9397-08002B2CF9AE}" pid="9" name="MODMACHINEID">
    <vt:lpwstr>A68034-0811</vt:lpwstr>
  </property>
  <property fmtid="{D5CDD505-2E9C-101B-9397-08002B2CF9AE}" pid="10" name="CURRENTCLASS">
    <vt:lpwstr>Classified - Internal use</vt:lpwstr>
  </property>
</Properties>
</file>