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74" r:id="rId2"/>
    <p:sldId id="271" r:id="rId3"/>
    <p:sldId id="265" r:id="rId4"/>
    <p:sldId id="275" r:id="rId5"/>
    <p:sldId id="266" r:id="rId6"/>
    <p:sldId id="276" r:id="rId7"/>
    <p:sldId id="273" r:id="rId8"/>
    <p:sldId id="277" r:id="rId9"/>
    <p:sldId id="279" r:id="rId10"/>
    <p:sldId id="278" r:id="rId11"/>
    <p:sldId id="280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CD4D"/>
    <a:srgbClr val="005959"/>
    <a:srgbClr val="D68119"/>
    <a:srgbClr val="4DAD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8"/>
    <p:restoredTop sz="94980" autoAdjust="0"/>
  </p:normalViewPr>
  <p:slideViewPr>
    <p:cSldViewPr snapToGrid="0" snapToObjects="1">
      <p:cViewPr>
        <p:scale>
          <a:sx n="79" d="100"/>
          <a:sy n="79" d="100"/>
        </p:scale>
        <p:origin x="43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C440B4E-AE10-428A-AE31-8D2D6D26E9E3}" type="datetimeFigureOut">
              <a:rPr lang="en-US"/>
              <a:t>8/19/2016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11688B8-7939-4FC4-B443-FD6507EAC79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82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fellowship – Support the Commissioner in communicating with other agencies and offices as well as facilitate a welcoming atmosphere to those</a:t>
            </a:r>
          </a:p>
          <a:p>
            <a:r>
              <a:rPr lang="en-US" dirty="0" smtClean="0"/>
              <a:t>meeting with the Commissioner and senior leaders.</a:t>
            </a:r>
          </a:p>
          <a:p>
            <a:endParaRPr lang="en-US" dirty="0" smtClean="0"/>
          </a:p>
          <a:p>
            <a:r>
              <a:rPr lang="en-US" dirty="0" smtClean="0"/>
              <a:t>Modeled after fellowship program</a:t>
            </a:r>
            <a:r>
              <a:rPr lang="en-US" baseline="0" dirty="0" smtClean="0"/>
              <a:t> at the Governor’s office</a:t>
            </a:r>
          </a:p>
          <a:p>
            <a:r>
              <a:rPr lang="en-US" baseline="0" dirty="0" smtClean="0"/>
              <a:t>Full time paid position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position is for one (1) year with potential for one (1) year renewal.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Responsibilities:</a:t>
            </a:r>
            <a:endParaRPr lang="en-US" dirty="0" smtClean="0"/>
          </a:p>
          <a:p>
            <a:r>
              <a:rPr lang="en-US" dirty="0" smtClean="0"/>
              <a:t>b) Lead and/or assist with various projects as needed.</a:t>
            </a:r>
          </a:p>
          <a:p>
            <a:r>
              <a:rPr lang="en-US" dirty="0" smtClean="0"/>
              <a:t>c) Develop and implement the Commissioner’s Youth Advisory Board.</a:t>
            </a:r>
          </a:p>
          <a:p>
            <a:r>
              <a:rPr lang="en-US" dirty="0" smtClean="0"/>
              <a:t>d) Respond to a variety of requests in person, by phone or in writing. Initiate or assist in the development of written responses as needed.</a:t>
            </a:r>
          </a:p>
          <a:p>
            <a:r>
              <a:rPr lang="en-US" dirty="0" smtClean="0"/>
              <a:t>h) Prepare and edit correspondence, communications, presentations and other documents.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688B8-7939-4FC4-B443-FD6507EAC7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1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vision boards around the room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688B8-7939-4FC4-B443-FD6507EAC7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79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688B8-7939-4FC4-B443-FD6507EAC7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18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Lead:</a:t>
            </a:r>
            <a:r>
              <a:rPr lang="en-US" baseline="0" dirty="0" smtClean="0"/>
              <a:t> I’m h</a:t>
            </a:r>
            <a:r>
              <a:rPr lang="en-US" dirty="0" smtClean="0"/>
              <a:t>appy to be presenting</a:t>
            </a:r>
            <a:r>
              <a:rPr lang="en-US" baseline="0" dirty="0" smtClean="0"/>
              <a:t> – past several months have been working on this project and I’ve seen it go from ideas on paper to an actual program with excited participants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688B8-7939-4FC4-B443-FD6507EAC7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14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Meetups = meetings</a:t>
            </a:r>
            <a:r>
              <a:rPr lang="en-US" baseline="0" dirty="0" smtClean="0"/>
              <a:t> where we discuss important issues, collaborate for solutions, and have fun!</a:t>
            </a:r>
          </a:p>
          <a:p>
            <a:endParaRPr lang="en-US" baseline="0" dirty="0" smtClean="0"/>
          </a:p>
          <a:p>
            <a:r>
              <a:rPr lang="en-US" baseline="0" dirty="0" smtClean="0"/>
              <a:t>Mentors = DHS employees who add extra layer of interaction…smaller groups for those who operate more efficiently on a 1 to 1 basis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Service Project = throughout the year, will work to create and implement one service project for each division.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At our first meetup we brainstormed ideas, and students came up with GREAT suggestions so I’m excited to see what happens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688B8-7939-4FC4-B443-FD6507EAC7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49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of our meetups has a theme to</a:t>
            </a:r>
            <a:r>
              <a:rPr lang="en-US" baseline="0" dirty="0" smtClean="0"/>
              <a:t> keep it cohesive </a:t>
            </a:r>
          </a:p>
          <a:p>
            <a:r>
              <a:rPr lang="en-US" baseline="0" dirty="0" smtClean="0"/>
              <a:t>We have guest speakers slated to speak at each of these meetups</a:t>
            </a:r>
          </a:p>
          <a:p>
            <a:r>
              <a:rPr lang="en-US" baseline="0" dirty="0" smtClean="0"/>
              <a:t>You all are more than welcome to attend should your schedule permit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688B8-7939-4FC4-B443-FD6507EAC7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89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160 applications: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Incredible</a:t>
            </a:r>
            <a:r>
              <a:rPr lang="en-US" baseline="0" dirty="0" smtClean="0"/>
              <a:t> outreach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Solicited to students via flyers at offices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Direct mail to all high school and middle school counselors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informed leadership team about the program to spread the word via </a:t>
            </a:r>
            <a:r>
              <a:rPr lang="en-US" baseline="0" dirty="0" err="1" smtClean="0"/>
              <a:t>WOM</a:t>
            </a:r>
            <a:endParaRPr lang="en-US" baseline="0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Letters to legislators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Facebook live events where I hosted Q&amp;A for counselors and interested parties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baseline="0" dirty="0" smtClean="0"/>
              <a:t>Interviews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Students who were selected showed a clear passion for youth community involvement and collaboration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Looked for students who were both successful and had the potential to be successful in school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Not necessarily high </a:t>
            </a:r>
            <a:r>
              <a:rPr lang="en-US" baseline="0" dirty="0" err="1" smtClean="0"/>
              <a:t>achievrs</a:t>
            </a:r>
            <a:r>
              <a:rPr lang="en-US" baseline="0" dirty="0" smtClean="0"/>
              <a:t> or A+ students (not a </a:t>
            </a:r>
            <a:r>
              <a:rPr lang="en-US" baseline="0" dirty="0" err="1" smtClean="0"/>
              <a:t>requiremetn</a:t>
            </a:r>
            <a:r>
              <a:rPr lang="en-US" baseline="0" dirty="0" smtClean="0"/>
              <a:t>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err="1" smtClean="0"/>
              <a:t>Studens</a:t>
            </a:r>
            <a:r>
              <a:rPr lang="en-US" baseline="0" dirty="0" smtClean="0"/>
              <a:t> were populations we serve 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baseline="0" dirty="0" smtClean="0"/>
              <a:t>DFCS regions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Being the first year, this is a good representation and cross section of the population of Ga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688B8-7939-4FC4-B443-FD6507EAC798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76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688B8-7939-4FC4-B443-FD6507EAC7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31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Icebreaker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Program overview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Service project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Careers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Vision boards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688B8-7939-4FC4-B443-FD6507EAC798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13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688B8-7939-4FC4-B443-FD6507EAC7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01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About service </a:t>
            </a:r>
            <a:r>
              <a:rPr lang="en-US" smtClean="0"/>
              <a:t>project</a:t>
            </a:r>
            <a:r>
              <a:rPr lang="en-US" baseline="0" smtClean="0"/>
              <a:t> brainst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688B8-7939-4FC4-B443-FD6507EAC7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32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1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</p:spTree>
    <p:extLst>
      <p:ext uri="{BB962C8B-B14F-4D97-AF65-F5344CB8AC3E}">
        <p14:creationId xmlns:p14="http://schemas.microsoft.com/office/powerpoint/2010/main" val="1836774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LAC Option 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Legislative Affairs</a:t>
            </a:r>
            <a:r>
              <a:rPr lang="en-US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Communications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67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</a:p>
        </p:txBody>
      </p:sp>
    </p:spTree>
    <p:extLst>
      <p:ext uri="{BB962C8B-B14F-4D97-AF65-F5344CB8AC3E}">
        <p14:creationId xmlns:p14="http://schemas.microsoft.com/office/powerpoint/2010/main" val="159982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E Option 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</a:t>
            </a:r>
            <a:r>
              <a:rPr lang="en-US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Planning and Execution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238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1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</p:spTree>
    <p:extLst>
      <p:ext uri="{BB962C8B-B14F-4D97-AF65-F5344CB8AC3E}">
        <p14:creationId xmlns:p14="http://schemas.microsoft.com/office/powerpoint/2010/main" val="120039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CSS Option 1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Child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414136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1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</a:t>
            </a:r>
            <a:r>
              <a:rPr lang="en-US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Budget Administration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760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1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and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455231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1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</a:t>
            </a:r>
            <a:r>
              <a:rPr lang="en-US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Services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56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1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</a:p>
        </p:txBody>
      </p:sp>
    </p:spTree>
    <p:extLst>
      <p:ext uri="{BB962C8B-B14F-4D97-AF65-F5344CB8AC3E}">
        <p14:creationId xmlns:p14="http://schemas.microsoft.com/office/powerpoint/2010/main" val="863123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MD Option 1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6226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 Resource Management</a:t>
            </a:r>
            <a:r>
              <a:rPr lang="en-US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Development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29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CSS Option 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Child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1096877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1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1437188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1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</a:p>
        </p:txBody>
      </p:sp>
    </p:spTree>
    <p:extLst>
      <p:ext uri="{BB962C8B-B14F-4D97-AF65-F5344CB8AC3E}">
        <p14:creationId xmlns:p14="http://schemas.microsoft.com/office/powerpoint/2010/main" val="38526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LAC Option 1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Legislative Affairs and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733474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1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</a:p>
        </p:txBody>
      </p:sp>
    </p:spTree>
    <p:extLst>
      <p:ext uri="{BB962C8B-B14F-4D97-AF65-F5344CB8AC3E}">
        <p14:creationId xmlns:p14="http://schemas.microsoft.com/office/powerpoint/2010/main" val="4858717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E Option 1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 Planning and Execution</a:t>
            </a:r>
          </a:p>
        </p:txBody>
      </p:sp>
    </p:spTree>
    <p:extLst>
      <p:ext uri="{BB962C8B-B14F-4D97-AF65-F5344CB8AC3E}">
        <p14:creationId xmlns:p14="http://schemas.microsoft.com/office/powerpoint/2010/main" val="1921359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1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</p:spTree>
    <p:extLst>
      <p:ext uri="{BB962C8B-B14F-4D97-AF65-F5344CB8AC3E}">
        <p14:creationId xmlns:p14="http://schemas.microsoft.com/office/powerpoint/2010/main" val="230126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AS Option 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Aging Services</a:t>
            </a:r>
          </a:p>
        </p:txBody>
      </p:sp>
    </p:spTree>
    <p:extLst>
      <p:ext uri="{BB962C8B-B14F-4D97-AF65-F5344CB8AC3E}">
        <p14:creationId xmlns:p14="http://schemas.microsoft.com/office/powerpoint/2010/main" val="1993565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1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20306034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1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and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762391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1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Financial Services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8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</a:t>
            </a:r>
            <a:r>
              <a:rPr lang="en-US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Administration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965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1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</a:p>
        </p:txBody>
      </p:sp>
    </p:spTree>
    <p:extLst>
      <p:ext uri="{BB962C8B-B14F-4D97-AF65-F5344CB8AC3E}">
        <p14:creationId xmlns:p14="http://schemas.microsoft.com/office/powerpoint/2010/main" val="15800941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MD Option 1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6160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 Resource Management</a:t>
            </a:r>
            <a:r>
              <a:rPr lang="en-US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Development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036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1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491177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1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</a:p>
        </p:txBody>
      </p:sp>
    </p:spTree>
    <p:extLst>
      <p:ext uri="{BB962C8B-B14F-4D97-AF65-F5344CB8AC3E}">
        <p14:creationId xmlns:p14="http://schemas.microsoft.com/office/powerpoint/2010/main" val="14821144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LAC Option 1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Legislative Affairs and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20358313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1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</a:p>
        </p:txBody>
      </p:sp>
    </p:spTree>
    <p:extLst>
      <p:ext uri="{BB962C8B-B14F-4D97-AF65-F5344CB8AC3E}">
        <p14:creationId xmlns:p14="http://schemas.microsoft.com/office/powerpoint/2010/main" val="2025192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E Option 1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 Planning and Execution</a:t>
            </a:r>
          </a:p>
        </p:txBody>
      </p:sp>
    </p:spTree>
    <p:extLst>
      <p:ext uri="{BB962C8B-B14F-4D97-AF65-F5344CB8AC3E}">
        <p14:creationId xmlns:p14="http://schemas.microsoft.com/office/powerpoint/2010/main" val="1524807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2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8/24/16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2713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CSS Option 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Child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12828530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1035179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&amp; Support</a:t>
            </a:r>
            <a:r>
              <a:rPr lang="en-US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Services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5414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Facilities </a:t>
            </a:r>
            <a:b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Support Services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783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 Services</a:t>
            </a:r>
          </a:p>
        </p:txBody>
      </p:sp>
    </p:spTree>
    <p:extLst>
      <p:ext uri="{BB962C8B-B14F-4D97-AF65-F5344CB8AC3E}">
        <p14:creationId xmlns:p14="http://schemas.microsoft.com/office/powerpoint/2010/main" val="17920533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</a:p>
        </p:txBody>
      </p:sp>
    </p:spTree>
    <p:extLst>
      <p:ext uri="{BB962C8B-B14F-4D97-AF65-F5344CB8AC3E}">
        <p14:creationId xmlns:p14="http://schemas.microsoft.com/office/powerpoint/2010/main" val="15274520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MD Option 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Resource Management and Development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725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174905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Inspector General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786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LAC Option 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Legislative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Affairs </a:t>
            </a:r>
            <a:b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Communications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391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</a:p>
        </p:txBody>
      </p:sp>
    </p:spTree>
    <p:extLst>
      <p:ext uri="{BB962C8B-B14F-4D97-AF65-F5344CB8AC3E}">
        <p14:creationId xmlns:p14="http://schemas.microsoft.com/office/powerpoint/2010/main" val="4223132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E Option 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Planning </a:t>
            </a:r>
            <a:b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Execution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0293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2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</p:spTree>
    <p:extLst>
      <p:ext uri="{BB962C8B-B14F-4D97-AF65-F5344CB8AC3E}">
        <p14:creationId xmlns:p14="http://schemas.microsoft.com/office/powerpoint/2010/main" val="199659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 Services</a:t>
            </a:r>
          </a:p>
        </p:txBody>
      </p:sp>
    </p:spTree>
    <p:extLst>
      <p:ext uri="{BB962C8B-B14F-4D97-AF65-F5344CB8AC3E}">
        <p14:creationId xmlns:p14="http://schemas.microsoft.com/office/powerpoint/2010/main" val="9858877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CSS Option 2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Child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5962799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2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3066028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2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</a:t>
            </a:r>
            <a:b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Support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Services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4950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2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 Services</a:t>
            </a:r>
          </a:p>
        </p:txBody>
      </p:sp>
    </p:spTree>
    <p:extLst>
      <p:ext uri="{BB962C8B-B14F-4D97-AF65-F5344CB8AC3E}">
        <p14:creationId xmlns:p14="http://schemas.microsoft.com/office/powerpoint/2010/main" val="3375022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2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</a:p>
        </p:txBody>
      </p:sp>
    </p:spTree>
    <p:extLst>
      <p:ext uri="{BB962C8B-B14F-4D97-AF65-F5344CB8AC3E}">
        <p14:creationId xmlns:p14="http://schemas.microsoft.com/office/powerpoint/2010/main" val="18317075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MD Option 2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 Resource Management and Development</a:t>
            </a:r>
          </a:p>
        </p:txBody>
      </p:sp>
    </p:spTree>
    <p:extLst>
      <p:ext uri="{BB962C8B-B14F-4D97-AF65-F5344CB8AC3E}">
        <p14:creationId xmlns:p14="http://schemas.microsoft.com/office/powerpoint/2010/main" val="18530880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2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Technology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9077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2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</a:p>
        </p:txBody>
      </p:sp>
    </p:spTree>
    <p:extLst>
      <p:ext uri="{BB962C8B-B14F-4D97-AF65-F5344CB8AC3E}">
        <p14:creationId xmlns:p14="http://schemas.microsoft.com/office/powerpoint/2010/main" val="9132490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LAC Option 2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Legislative Affairs </a:t>
            </a:r>
            <a:b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Communications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1045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2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</a:p>
        </p:txBody>
      </p:sp>
    </p:spTree>
    <p:extLst>
      <p:ext uri="{BB962C8B-B14F-4D97-AF65-F5344CB8AC3E}">
        <p14:creationId xmlns:p14="http://schemas.microsoft.com/office/powerpoint/2010/main" val="1756686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</a:p>
        </p:txBody>
      </p:sp>
    </p:spTree>
    <p:extLst>
      <p:ext uri="{BB962C8B-B14F-4D97-AF65-F5344CB8AC3E}">
        <p14:creationId xmlns:p14="http://schemas.microsoft.com/office/powerpoint/2010/main" val="19577391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E Option 2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 Planning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Execution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758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2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</p:spTree>
    <p:extLst>
      <p:ext uri="{BB962C8B-B14F-4D97-AF65-F5344CB8AC3E}">
        <p14:creationId xmlns:p14="http://schemas.microsoft.com/office/powerpoint/2010/main" val="20389392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AS Option 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Aging Services</a:t>
            </a:r>
          </a:p>
        </p:txBody>
      </p:sp>
    </p:spTree>
    <p:extLst>
      <p:ext uri="{BB962C8B-B14F-4D97-AF65-F5344CB8AC3E}">
        <p14:creationId xmlns:p14="http://schemas.microsoft.com/office/powerpoint/2010/main" val="4841892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2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13443868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2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</a:t>
            </a:r>
            <a:b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6740596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2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 Services</a:t>
            </a:r>
          </a:p>
        </p:txBody>
      </p:sp>
    </p:spTree>
    <p:extLst>
      <p:ext uri="{BB962C8B-B14F-4D97-AF65-F5344CB8AC3E}">
        <p14:creationId xmlns:p14="http://schemas.microsoft.com/office/powerpoint/2010/main" val="17837130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2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</a:p>
        </p:txBody>
      </p:sp>
    </p:spTree>
    <p:extLst>
      <p:ext uri="{BB962C8B-B14F-4D97-AF65-F5344CB8AC3E}">
        <p14:creationId xmlns:p14="http://schemas.microsoft.com/office/powerpoint/2010/main" val="4325664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MD Option 2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Human Resource Management and Development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3339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2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6078700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2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</a:p>
        </p:txBody>
      </p:sp>
    </p:spTree>
    <p:extLst>
      <p:ext uri="{BB962C8B-B14F-4D97-AF65-F5344CB8AC3E}">
        <p14:creationId xmlns:p14="http://schemas.microsoft.com/office/powerpoint/2010/main" val="1326649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MD Option 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666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 </a:t>
            </a:r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Resource</a:t>
            </a:r>
            <a:r>
              <a:rPr lang="en-US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Management and Development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1072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LAC Option 2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Legislative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Affairs </a:t>
            </a:r>
            <a:b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Communications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7575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2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</a:p>
        </p:txBody>
      </p:sp>
    </p:spTree>
    <p:extLst>
      <p:ext uri="{BB962C8B-B14F-4D97-AF65-F5344CB8AC3E}">
        <p14:creationId xmlns:p14="http://schemas.microsoft.com/office/powerpoint/2010/main" val="2992701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E Option 2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 Planning </a:t>
            </a:r>
            <a:b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1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Execution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9850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TEXT Multicolor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201275" y="6480462"/>
            <a:ext cx="1042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8/24/16</a:t>
            </a:r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11497235" cy="4913738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059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Green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201275" y="6480462"/>
            <a:ext cx="1042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7/11/16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11497235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4825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Orange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201275" y="6480462"/>
            <a:ext cx="1042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7/11/16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11497235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7925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Blue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201275" y="6480462"/>
            <a:ext cx="1042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8/24/16</a:t>
            </a:r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5441577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976730" y="1289553"/>
            <a:ext cx="5870128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6426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Green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201275" y="6480462"/>
            <a:ext cx="1042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7/11/16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5441577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976730" y="1289553"/>
            <a:ext cx="5870128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6443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Orange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201275" y="6480462"/>
            <a:ext cx="1042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7/11/16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5441577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5976730" y="1289553"/>
            <a:ext cx="5870128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5834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picture Multicolor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49250" y="1289553"/>
            <a:ext cx="5521463" cy="478263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201275" y="6480462"/>
            <a:ext cx="1042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7/11/16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27763" y="1289553"/>
            <a:ext cx="5619750" cy="4782635"/>
          </a:xfrm>
        </p:spPr>
        <p:txBody>
          <a:bodyPr/>
          <a:lstStyle>
            <a:lvl1pPr marL="0" indent="0">
              <a:buFontTx/>
              <a:buNone/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483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8675729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photo Blue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49250" y="1289553"/>
            <a:ext cx="5521463" cy="478263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201275" y="6480462"/>
            <a:ext cx="1042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8/24/16</a:t>
            </a:r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27763" y="1289553"/>
            <a:ext cx="5619750" cy="4782635"/>
          </a:xfrm>
        </p:spPr>
        <p:txBody>
          <a:bodyPr/>
          <a:lstStyle>
            <a:lvl1pPr marL="0" indent="0">
              <a:buFontTx/>
              <a:buNone/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0245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photo Green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49250" y="1289553"/>
            <a:ext cx="5521463" cy="478263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201275" y="6480462"/>
            <a:ext cx="1042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7/11/16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27763" y="1289553"/>
            <a:ext cx="5619750" cy="4782635"/>
          </a:xfrm>
        </p:spPr>
        <p:txBody>
          <a:bodyPr/>
          <a:lstStyle>
            <a:lvl1pPr marL="0" indent="0">
              <a:buFontTx/>
              <a:buNone/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2213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photo Orange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49250" y="1289553"/>
            <a:ext cx="5521463" cy="478263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201275" y="6480462"/>
            <a:ext cx="1042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7/11/16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27763" y="1289553"/>
            <a:ext cx="5619750" cy="4782635"/>
          </a:xfrm>
        </p:spPr>
        <p:txBody>
          <a:bodyPr/>
          <a:lstStyle>
            <a:lvl1pPr marL="0" indent="0">
              <a:buFontTx/>
              <a:buNone/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/>
              <a:t>Office or Division Name goes </a:t>
            </a:r>
            <a:r>
              <a:rPr lang="en-US" sz="1300" dirty="0" err="1"/>
              <a:t>herey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049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Presenter Title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Month/Day/Year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</a:p>
        </p:txBody>
      </p:sp>
    </p:spTree>
    <p:extLst>
      <p:ext uri="{BB962C8B-B14F-4D97-AF65-F5344CB8AC3E}">
        <p14:creationId xmlns:p14="http://schemas.microsoft.com/office/powerpoint/2010/main" val="1753648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41D9544-6235-E644-BE85-DE65D586F0E9}" type="datetimeFigureOut">
              <a:rPr lang="en-US" smtClean="0"/>
              <a:pPr/>
              <a:t>8/19/2016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0B861D7-C454-6040-B128-EC713BA7AF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1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74" r:id="rId13"/>
    <p:sldLayoutId id="2147483679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680" r:id="rId25"/>
    <p:sldLayoutId id="2147483675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663" r:id="rId37"/>
    <p:sldLayoutId id="2147483681" r:id="rId38"/>
    <p:sldLayoutId id="2147483718" r:id="rId39"/>
    <p:sldLayoutId id="2147483719" r:id="rId40"/>
    <p:sldLayoutId id="2147483720" r:id="rId41"/>
    <p:sldLayoutId id="2147483721" r:id="rId42"/>
    <p:sldLayoutId id="2147483722" r:id="rId43"/>
    <p:sldLayoutId id="2147483723" r:id="rId44"/>
    <p:sldLayoutId id="2147483724" r:id="rId45"/>
    <p:sldLayoutId id="2147483725" r:id="rId46"/>
    <p:sldLayoutId id="2147483726" r:id="rId47"/>
    <p:sldLayoutId id="2147483727" r:id="rId48"/>
    <p:sldLayoutId id="2147483682" r:id="rId49"/>
    <p:sldLayoutId id="2147483676" r:id="rId50"/>
    <p:sldLayoutId id="2147483728" r:id="rId51"/>
    <p:sldLayoutId id="2147483729" r:id="rId52"/>
    <p:sldLayoutId id="2147483730" r:id="rId53"/>
    <p:sldLayoutId id="2147483731" r:id="rId54"/>
    <p:sldLayoutId id="2147483732" r:id="rId55"/>
    <p:sldLayoutId id="2147483733" r:id="rId56"/>
    <p:sldLayoutId id="2147483734" r:id="rId57"/>
    <p:sldLayoutId id="2147483735" r:id="rId58"/>
    <p:sldLayoutId id="2147483736" r:id="rId59"/>
    <p:sldLayoutId id="2147483737" r:id="rId60"/>
    <p:sldLayoutId id="2147483677" r:id="rId61"/>
    <p:sldLayoutId id="2147483683" r:id="rId62"/>
    <p:sldLayoutId id="2147483738" r:id="rId63"/>
    <p:sldLayoutId id="2147483739" r:id="rId64"/>
    <p:sldLayoutId id="2147483740" r:id="rId65"/>
    <p:sldLayoutId id="2147483741" r:id="rId66"/>
    <p:sldLayoutId id="2147483742" r:id="rId67"/>
    <p:sldLayoutId id="2147483743" r:id="rId68"/>
    <p:sldLayoutId id="2147483744" r:id="rId69"/>
    <p:sldLayoutId id="2147483745" r:id="rId70"/>
    <p:sldLayoutId id="2147483746" r:id="rId71"/>
    <p:sldLayoutId id="2147483747" r:id="rId72"/>
    <p:sldLayoutId id="2147483661" r:id="rId73"/>
    <p:sldLayoutId id="2147483686" r:id="rId74"/>
    <p:sldLayoutId id="2147483687" r:id="rId75"/>
    <p:sldLayoutId id="2147483666" r:id="rId76"/>
    <p:sldLayoutId id="2147483667" r:id="rId77"/>
    <p:sldLayoutId id="2147483668" r:id="rId78"/>
    <p:sldLayoutId id="2147483669" r:id="rId79"/>
    <p:sldLayoutId id="2147483670" r:id="rId80"/>
    <p:sldLayoutId id="2147483671" r:id="rId81"/>
    <p:sldLayoutId id="2147483672" r:id="rId8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Update	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Youth Empowerment Series	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Kristyn Cherry, DHS Fellow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9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Rome, Ga. (8/13/16)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Office of the Commissioner</a:t>
            </a:r>
            <a:endParaRPr lang="en-US" dirty="0"/>
          </a:p>
        </p:txBody>
      </p:sp>
      <p:pic>
        <p:nvPicPr>
          <p:cNvPr id="8" name="Picture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1" r="16781"/>
          <a:stretch>
            <a:fillRect/>
          </a:stretch>
        </p:blipFill>
        <p:spPr>
          <a:xfrm>
            <a:off x="6227108" y="1174323"/>
            <a:ext cx="5619750" cy="4782635"/>
          </a:xfrm>
          <a:prstGeom prst="rect">
            <a:avLst/>
          </a:prstGeom>
          <a:ln w="38100" cap="sq">
            <a:solidFill>
              <a:srgbClr val="A0CD4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2" r="21694"/>
          <a:stretch/>
        </p:blipFill>
        <p:spPr>
          <a:xfrm>
            <a:off x="599089" y="1174322"/>
            <a:ext cx="5200167" cy="4782635"/>
          </a:xfrm>
          <a:prstGeom prst="rect">
            <a:avLst/>
          </a:prstGeom>
          <a:ln w="38100" cap="sq">
            <a:solidFill>
              <a:srgbClr val="A0CD4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671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623" y="2609093"/>
            <a:ext cx="11497235" cy="1033368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Office of the Commissioner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493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164050"/>
            <a:ext cx="11497235" cy="49137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DHS Youth Empowerment Series (YES) seeks to develop a generation of young people who are engaged in the needs of their communities and who are equipped to educate and recruit others to help us build Stronger Families for a Stronger Georgia.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b="1" dirty="0"/>
              <a:t>Our mission: </a:t>
            </a:r>
            <a:r>
              <a:rPr lang="en-US" dirty="0"/>
              <a:t>Support Georgia’s youth in personal and professional development by providing opportunities for growth, learning and community impact.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b="1" dirty="0"/>
              <a:t>Our vision: </a:t>
            </a:r>
            <a:r>
              <a:rPr lang="en-US" dirty="0"/>
              <a:t>Transforming Georgia’s families by empowering youth to be tomorrow’s leaders today.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b="1" dirty="0"/>
              <a:t>Our goal: </a:t>
            </a:r>
            <a:r>
              <a:rPr lang="en-US" dirty="0"/>
              <a:t>Empower youth by providing tools for leadership; engage in meaningful conversation with students that will help to shape policies to strengthen Georgia’s families; encourage youth to disseminate knowledge of DHS and its services back to their communities.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Office of the Commissioner</a:t>
            </a:r>
          </a:p>
        </p:txBody>
      </p:sp>
    </p:spTree>
    <p:extLst>
      <p:ext uri="{BB962C8B-B14F-4D97-AF65-F5344CB8AC3E}">
        <p14:creationId xmlns:p14="http://schemas.microsoft.com/office/powerpoint/2010/main" val="8841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Book Antiqua"/>
              </a:rPr>
              <a:t>Meetups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Book Antiqua"/>
              </a:rPr>
              <a:t>Six Saturday meetups throughout the year in various parts of the state</a:t>
            </a:r>
          </a:p>
          <a:p>
            <a:r>
              <a:rPr lang="en-US" dirty="0">
                <a:latin typeface="+mn-lt"/>
                <a:cs typeface="Book Antiqua"/>
              </a:rPr>
              <a:t>Mentors</a:t>
            </a:r>
            <a:r>
              <a:rPr lang="en-US" dirty="0">
                <a:cs typeface="Book Antiqua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Book Antiqua"/>
              </a:rPr>
              <a:t>Be available for </a:t>
            </a:r>
            <a:r>
              <a:rPr lang="en-US" dirty="0" smtClean="0">
                <a:cs typeface="Book Antiqua"/>
              </a:rPr>
              <a:t>educational </a:t>
            </a:r>
            <a:r>
              <a:rPr lang="en-US" dirty="0">
                <a:cs typeface="Book Antiqua"/>
              </a:rPr>
              <a:t>or professional advice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Book Antiqua"/>
              </a:rPr>
              <a:t>Share </a:t>
            </a:r>
            <a:r>
              <a:rPr lang="en-US" dirty="0" smtClean="0">
                <a:cs typeface="Book Antiqua"/>
              </a:rPr>
              <a:t>ideas and </a:t>
            </a:r>
            <a:r>
              <a:rPr lang="en-US" dirty="0">
                <a:cs typeface="Book Antiqua"/>
              </a:rPr>
              <a:t>provide feedback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Service </a:t>
            </a:r>
            <a:r>
              <a:rPr lang="en-US" dirty="0" smtClean="0"/>
              <a:t>Project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Groups </a:t>
            </a:r>
            <a:r>
              <a:rPr lang="en-US" dirty="0"/>
              <a:t>will work to create a service project for each DHS </a:t>
            </a:r>
            <a:r>
              <a:rPr lang="en-US" dirty="0" smtClean="0"/>
              <a:t>division.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40823" y="6510338"/>
            <a:ext cx="5845175" cy="260350"/>
          </a:xfrm>
        </p:spPr>
        <p:txBody>
          <a:bodyPr/>
          <a:lstStyle/>
          <a:p>
            <a:r>
              <a:rPr lang="en-US" dirty="0"/>
              <a:t>Office of the Commissioner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86" y="1391671"/>
            <a:ext cx="5719286" cy="3932009"/>
          </a:xfrm>
        </p:spPr>
      </p:pic>
    </p:spTree>
    <p:extLst>
      <p:ext uri="{BB962C8B-B14F-4D97-AF65-F5344CB8AC3E}">
        <p14:creationId xmlns:p14="http://schemas.microsoft.com/office/powerpoint/2010/main" val="190320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Meetup Schedule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Office of the Commissioner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985552280"/>
              </p:ext>
            </p:extLst>
          </p:nvPr>
        </p:nvGraphicFramePr>
        <p:xfrm>
          <a:off x="2372497" y="1075038"/>
          <a:ext cx="7371723" cy="48323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89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263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63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21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Date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8733" marR="58733" marT="0" marB="0">
                    <a:solidFill>
                      <a:srgbClr val="4DAD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Location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8733" marR="58733" marT="0" marB="0">
                    <a:solidFill>
                      <a:srgbClr val="4DAD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Time 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8733" marR="58733" marT="0" marB="0">
                    <a:solidFill>
                      <a:srgbClr val="4DAD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683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Saturday, August 13 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effectLst/>
                        </a:rPr>
                        <a:t>The kickoff</a:t>
                      </a:r>
                      <a:endParaRPr lang="en-US" sz="1400" b="0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8733" marR="58733" marT="0" marB="0">
                    <a:solidFill>
                      <a:srgbClr val="D681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450 Riverside Pkwy., Ste. 110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Rome, GA 30161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8733" marR="58733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 a.m. – 3 p.m.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8733" marR="58733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59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Saturday, October 29  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effectLst/>
                        </a:rPr>
                        <a:t>Connect</a:t>
                      </a:r>
                      <a:endParaRPr lang="en-US" sz="1400" b="0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8733" marR="58733" marT="0" marB="0">
                    <a:solidFill>
                      <a:srgbClr val="D681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761 Wheaton St.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Savannah, GA 31401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8733" marR="58733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 a.m. – 4 p.m.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8733" marR="58733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464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Saturday</a:t>
                      </a:r>
                      <a:r>
                        <a:rPr lang="en-US" sz="1400" dirty="0">
                          <a:effectLst/>
                        </a:rPr>
                        <a:t>, January 21  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effectLst/>
                        </a:rPr>
                        <a:t>Leading the way</a:t>
                      </a:r>
                      <a:endParaRPr lang="en-US" sz="1400" b="0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8733" marR="58733" marT="0" marB="0">
                    <a:solidFill>
                      <a:srgbClr val="D681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456 Oglethorpe St.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Macon, GA 31201-3278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8733" marR="58733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 a.m. – 4 p.m.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8733" marR="58733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5683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Saturday</a:t>
                      </a:r>
                      <a:r>
                        <a:rPr lang="en-US" sz="1400" dirty="0">
                          <a:effectLst/>
                        </a:rPr>
                        <a:t>, February 18 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</a:rPr>
                        <a:t>Public policy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 </a:t>
                      </a:r>
                      <a:endParaRPr lang="en-US" sz="1400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8733" marR="58733" marT="0" marB="0">
                    <a:solidFill>
                      <a:srgbClr val="D681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206 </a:t>
                      </a:r>
                      <a:r>
                        <a:rPr lang="en-US" sz="1600" dirty="0">
                          <a:effectLst/>
                        </a:rPr>
                        <a:t>Washington St. SW, Atlanta, GA 30334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8733" marR="58733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 a.m. – 4 p.m.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8733" marR="58733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1464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Saturday</a:t>
                      </a:r>
                      <a:r>
                        <a:rPr lang="en-US" sz="1400" dirty="0">
                          <a:effectLst/>
                        </a:rPr>
                        <a:t>, April 8 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effectLst/>
                        </a:rPr>
                        <a:t>Your future</a:t>
                      </a:r>
                      <a:endParaRPr lang="en-US" sz="1400" b="0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8733" marR="58733" marT="0" marB="0">
                    <a:solidFill>
                      <a:srgbClr val="D681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284 North Ave., </a:t>
                      </a:r>
                      <a:endParaRPr lang="en-US" sz="180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Athens, GA 30601</a:t>
                      </a:r>
                      <a:endParaRPr lang="en-US" sz="1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8733" marR="58733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 a.m. – 4 p.m.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8733" marR="58733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757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Saturday</a:t>
                      </a:r>
                      <a:r>
                        <a:rPr lang="en-US" sz="1400" dirty="0">
                          <a:effectLst/>
                        </a:rPr>
                        <a:t>, June 10  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effectLst/>
                        </a:rPr>
                        <a:t>The closing</a:t>
                      </a:r>
                      <a:endParaRPr lang="en-US" sz="14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8733" marR="58733" marT="0" marB="0">
                    <a:solidFill>
                      <a:srgbClr val="D681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Atlanta, </a:t>
                      </a:r>
                      <a:r>
                        <a:rPr lang="en-US" sz="1600" dirty="0" smtClean="0">
                          <a:effectLst/>
                        </a:rPr>
                        <a:t>GA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TBD</a:t>
                      </a:r>
                      <a:endParaRPr lang="en-US" sz="1800" dirty="0">
                        <a:effectLst/>
                      </a:endParaRPr>
                    </a:p>
                  </a:txBody>
                  <a:tcPr marL="58733" marR="58733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 a.m. – 3 p.m</a:t>
                      </a:r>
                      <a:r>
                        <a:rPr lang="en-US" sz="1600" dirty="0" smtClean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8733" marR="58733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73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Participant Selection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rgbClr val="005959"/>
                </a:solidFill>
                <a:latin typeface="Arial Black" charset="0"/>
              </a:rPr>
              <a:t>160 </a:t>
            </a:r>
            <a:r>
              <a:rPr lang="en-US" sz="4800" dirty="0"/>
              <a:t>applications 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rgbClr val="A0CD4D"/>
                </a:solidFill>
                <a:latin typeface="Arial Black" charset="0"/>
              </a:rPr>
              <a:t>75</a:t>
            </a:r>
            <a:r>
              <a:rPr lang="en-US" sz="4800" dirty="0"/>
              <a:t> interviews 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rgbClr val="D68119"/>
                </a:solidFill>
                <a:latin typeface="Arial Black" charset="0"/>
              </a:rPr>
              <a:t>51</a:t>
            </a:r>
            <a:r>
              <a:rPr lang="en-US" sz="8000" dirty="0"/>
              <a:t> </a:t>
            </a:r>
            <a:r>
              <a:rPr lang="en-US" sz="4800" dirty="0"/>
              <a:t>participants </a:t>
            </a:r>
          </a:p>
          <a:p>
            <a:pPr marL="0" indent="0" algn="ctr">
              <a:buNone/>
            </a:pPr>
            <a:r>
              <a:rPr lang="en-US" sz="8000" b="1" dirty="0" smtClean="0">
                <a:solidFill>
                  <a:srgbClr val="4DADB0"/>
                </a:solidFill>
                <a:latin typeface="Arial Black" charset="0"/>
              </a:rPr>
              <a:t>11 </a:t>
            </a:r>
            <a:r>
              <a:rPr lang="en-US" sz="4800" dirty="0" smtClean="0"/>
              <a:t>DFCS regions represented</a:t>
            </a:r>
            <a:endParaRPr lang="en-US" sz="4800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Office of the Commissioner</a:t>
            </a:r>
          </a:p>
        </p:txBody>
      </p:sp>
    </p:spTree>
    <p:extLst>
      <p:ext uri="{BB962C8B-B14F-4D97-AF65-F5344CB8AC3E}">
        <p14:creationId xmlns:p14="http://schemas.microsoft.com/office/powerpoint/2010/main" val="180778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Participant Representation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Office of the Commissioner</a:t>
            </a:r>
            <a:endParaRPr lang="en-US" dirty="0"/>
          </a:p>
        </p:txBody>
      </p:sp>
      <p:pic>
        <p:nvPicPr>
          <p:cNvPr id="1026" name="Picture 2" descr="http://www.worldatlas.com/webimage/countrys/namerica/usstates/counties/ga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433" y="1241632"/>
            <a:ext cx="4326674" cy="510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396219" y="1475271"/>
            <a:ext cx="3580569" cy="4292875"/>
            <a:chOff x="4732790" y="1602297"/>
            <a:chExt cx="3288602" cy="3942825"/>
          </a:xfrm>
        </p:grpSpPr>
        <p:sp>
          <p:nvSpPr>
            <p:cNvPr id="5" name="5-Point Star 4"/>
            <p:cNvSpPr/>
            <p:nvPr/>
          </p:nvSpPr>
          <p:spPr>
            <a:xfrm>
              <a:off x="4941116" y="1602297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950903" y="1905699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4732790" y="2182536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6217760" y="2425816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6167426" y="2563425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699041" y="2480344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5348101" y="2660487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5247433" y="2401826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5109134" y="2687272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5598373" y="2929628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662926" y="2729805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437810" y="3287085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5939763" y="3563922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5-Point Star 18"/>
            <p:cNvSpPr/>
            <p:nvPr/>
          </p:nvSpPr>
          <p:spPr>
            <a:xfrm>
              <a:off x="7257268" y="2984156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5-Point Star 19"/>
            <p:cNvSpPr/>
            <p:nvPr/>
          </p:nvSpPr>
          <p:spPr>
            <a:xfrm>
              <a:off x="6350585" y="4117595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5524389" y="5436065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5-Point Star 21"/>
            <p:cNvSpPr/>
            <p:nvPr/>
          </p:nvSpPr>
          <p:spPr>
            <a:xfrm>
              <a:off x="7467719" y="5364757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5-Point Star 22"/>
            <p:cNvSpPr/>
            <p:nvPr/>
          </p:nvSpPr>
          <p:spPr>
            <a:xfrm>
              <a:off x="7568387" y="5029254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5-Point Star 23"/>
            <p:cNvSpPr/>
            <p:nvPr/>
          </p:nvSpPr>
          <p:spPr>
            <a:xfrm>
              <a:off x="7920724" y="4324523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5-Point Star 24"/>
            <p:cNvSpPr/>
            <p:nvPr/>
          </p:nvSpPr>
          <p:spPr>
            <a:xfrm>
              <a:off x="7242733" y="3937232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5-Point Star 25"/>
            <p:cNvSpPr/>
            <p:nvPr/>
          </p:nvSpPr>
          <p:spPr>
            <a:xfrm>
              <a:off x="7357936" y="4172123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5-Point Star 26"/>
            <p:cNvSpPr/>
            <p:nvPr/>
          </p:nvSpPr>
          <p:spPr>
            <a:xfrm>
              <a:off x="7009239" y="4609749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5-Point Star 27"/>
            <p:cNvSpPr/>
            <p:nvPr/>
          </p:nvSpPr>
          <p:spPr>
            <a:xfrm>
              <a:off x="5538478" y="4813282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5-Point Star 28"/>
            <p:cNvSpPr/>
            <p:nvPr/>
          </p:nvSpPr>
          <p:spPr>
            <a:xfrm>
              <a:off x="5567157" y="4526715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5-Point Star 29"/>
            <p:cNvSpPr/>
            <p:nvPr/>
          </p:nvSpPr>
          <p:spPr>
            <a:xfrm>
              <a:off x="5524389" y="2616329"/>
              <a:ext cx="100668" cy="109057"/>
            </a:xfrm>
            <a:prstGeom prst="star5">
              <a:avLst/>
            </a:prstGeom>
            <a:solidFill>
              <a:srgbClr val="A0CD4D"/>
            </a:solidFill>
            <a:ln>
              <a:solidFill>
                <a:srgbClr val="A0C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716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Rome, Ga. (8/13/16)</a:t>
            </a:r>
            <a:endParaRPr lang="en-US" b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49250" y="1289553"/>
            <a:ext cx="11497608" cy="4782635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7100" dirty="0">
                <a:solidFill>
                  <a:srgbClr val="4DADB0"/>
                </a:solidFill>
                <a:latin typeface="Arial Black" panose="020B0A04020102020204" pitchFamily="34" charset="0"/>
              </a:rPr>
              <a:t>82% </a:t>
            </a:r>
            <a:r>
              <a:rPr lang="en-US" sz="3600" dirty="0"/>
              <a:t>attendance rate</a:t>
            </a:r>
          </a:p>
          <a:p>
            <a:pPr algn="ctr"/>
            <a:endParaRPr lang="en-US" sz="4000" dirty="0"/>
          </a:p>
          <a:p>
            <a:pPr marL="0" indent="0" algn="ctr">
              <a:buNone/>
            </a:pPr>
            <a:r>
              <a:rPr lang="en-US" sz="7100" dirty="0">
                <a:solidFill>
                  <a:srgbClr val="D68119"/>
                </a:solidFill>
                <a:latin typeface="Arial Black" panose="020B0A04020102020204" pitchFamily="34" charset="0"/>
              </a:rPr>
              <a:t>83</a:t>
            </a:r>
            <a:r>
              <a:rPr lang="en-US" sz="3600" dirty="0"/>
              <a:t> total attendees</a:t>
            </a:r>
          </a:p>
          <a:p>
            <a:pPr algn="ctr"/>
            <a:endParaRPr lang="en-US" sz="4000" dirty="0"/>
          </a:p>
          <a:p>
            <a:pPr marL="0" indent="0" algn="ctr">
              <a:buNone/>
            </a:pPr>
            <a:r>
              <a:rPr lang="en-US" sz="7100" dirty="0">
                <a:solidFill>
                  <a:srgbClr val="A0CD4D"/>
                </a:solidFill>
                <a:latin typeface="Arial Black" panose="020B0A04020102020204" pitchFamily="34" charset="0"/>
              </a:rPr>
              <a:t>98% </a:t>
            </a:r>
            <a:r>
              <a:rPr lang="en-US" sz="3600" dirty="0"/>
              <a:t>want to attend the </a:t>
            </a:r>
            <a:endParaRPr lang="en-US" sz="3600" dirty="0" smtClean="0"/>
          </a:p>
          <a:p>
            <a:pPr marL="0" indent="0" algn="ctr">
              <a:buNone/>
            </a:pPr>
            <a:r>
              <a:rPr lang="en-US" sz="3600" dirty="0" smtClean="0"/>
              <a:t>next </a:t>
            </a:r>
            <a:r>
              <a:rPr lang="en-US" sz="3600" dirty="0"/>
              <a:t>meetup in Savannah, Ga. </a:t>
            </a:r>
          </a:p>
          <a:p>
            <a:pPr algn="ctr"/>
            <a:endParaRPr lang="en-US" sz="4000" dirty="0"/>
          </a:p>
          <a:p>
            <a:pPr marL="0" indent="0" algn="ctr">
              <a:buNone/>
            </a:pPr>
            <a:r>
              <a:rPr lang="en-US" sz="7800" dirty="0" smtClean="0">
                <a:solidFill>
                  <a:srgbClr val="005959"/>
                </a:solidFill>
                <a:latin typeface="Arial Black" panose="020B0A04020102020204" pitchFamily="34" charset="0"/>
              </a:rPr>
              <a:t>96% </a:t>
            </a:r>
            <a:r>
              <a:rPr lang="en-US" sz="3600" dirty="0"/>
              <a:t>strongly agreed that they gained </a:t>
            </a:r>
            <a:endParaRPr lang="en-US" sz="3600" dirty="0" smtClean="0"/>
          </a:p>
          <a:p>
            <a:pPr marL="0" indent="0" algn="ctr">
              <a:buNone/>
            </a:pPr>
            <a:r>
              <a:rPr lang="en-US" sz="3600" dirty="0" smtClean="0"/>
              <a:t>knowledge </a:t>
            </a:r>
            <a:r>
              <a:rPr lang="en-US" sz="3600" dirty="0"/>
              <a:t>at the </a:t>
            </a:r>
            <a:r>
              <a:rPr lang="en-US" sz="3600" dirty="0" smtClean="0"/>
              <a:t>meetup.</a:t>
            </a:r>
            <a:endParaRPr lang="en-US" sz="3600" dirty="0"/>
          </a:p>
          <a:p>
            <a:pPr marL="0" indent="0" algn="ctr">
              <a:buNone/>
            </a:pPr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Office of the Commissioner</a:t>
            </a:r>
          </a:p>
        </p:txBody>
      </p:sp>
    </p:spTree>
    <p:extLst>
      <p:ext uri="{BB962C8B-B14F-4D97-AF65-F5344CB8AC3E}">
        <p14:creationId xmlns:p14="http://schemas.microsoft.com/office/powerpoint/2010/main" val="153086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Rome, Ga. (8/13/16)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Office of the Commissioner</a:t>
            </a:r>
            <a:endParaRPr lang="en-US" dirty="0"/>
          </a:p>
        </p:txBody>
      </p:sp>
      <p:pic>
        <p:nvPicPr>
          <p:cNvPr id="6" name="Picture 5" descr="WP_20160813_050.jpg"/>
          <p:cNvPicPr>
            <a:picLocks noChangeAspect="1"/>
          </p:cNvPicPr>
          <p:nvPr/>
        </p:nvPicPr>
        <p:blipFill rotWithShape="1">
          <a:blip r:embed="rId3"/>
          <a:srcRect l="10357" r="1776"/>
          <a:stretch/>
        </p:blipFill>
        <p:spPr>
          <a:xfrm>
            <a:off x="3969211" y="1204331"/>
            <a:ext cx="7571678" cy="4872532"/>
          </a:xfrm>
          <a:prstGeom prst="rect">
            <a:avLst/>
          </a:prstGeom>
          <a:ln w="38100" cap="sq">
            <a:solidFill>
              <a:srgbClr val="A0CD4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/>
          <a:stretch/>
        </p:blipFill>
        <p:spPr>
          <a:xfrm rot="5400000">
            <a:off x="-168632" y="2100349"/>
            <a:ext cx="4895161" cy="3103126"/>
          </a:xfrm>
          <a:prstGeom prst="rect">
            <a:avLst/>
          </a:prstGeom>
          <a:ln w="38100" cap="sq">
            <a:solidFill>
              <a:srgbClr val="A0CD4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546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Rome, Ga. (8/13/16)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Office of the Commissioner</a:t>
            </a:r>
            <a:endParaRPr lang="en-US" dirty="0"/>
          </a:p>
        </p:txBody>
      </p:sp>
      <p:pic>
        <p:nvPicPr>
          <p:cNvPr id="8" name="Picture 7" descr="WP_20160813_07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615" y="1308790"/>
            <a:ext cx="8419170" cy="4763397"/>
          </a:xfrm>
          <a:prstGeom prst="rect">
            <a:avLst/>
          </a:prstGeom>
          <a:ln w="38100" cap="sq">
            <a:solidFill>
              <a:srgbClr val="A0CD4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538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DHS Color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85959"/>
      </a:accent1>
      <a:accent2>
        <a:srgbClr val="4DADB0"/>
      </a:accent2>
      <a:accent3>
        <a:srgbClr val="D68119"/>
      </a:accent3>
      <a:accent4>
        <a:srgbClr val="A0CD4D"/>
      </a:accent4>
      <a:accent5>
        <a:srgbClr val="676898"/>
      </a:accent5>
      <a:accent6>
        <a:srgbClr val="A8D9E2"/>
      </a:accent6>
      <a:hlink>
        <a:srgbClr val="D4EB8D"/>
      </a:hlink>
      <a:folHlink>
        <a:srgbClr val="F6B2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849</Words>
  <Application>Microsoft Office PowerPoint</Application>
  <PresentationFormat>Widescreen</PresentationFormat>
  <Paragraphs>140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Book Antiqua</vt:lpstr>
      <vt:lpstr>Calibri</vt:lpstr>
      <vt:lpstr>Times New Roman</vt:lpstr>
      <vt:lpstr>Office Theme</vt:lpstr>
      <vt:lpstr>Youth Empowerment Series </vt:lpstr>
      <vt:lpstr>Overview </vt:lpstr>
      <vt:lpstr>Structure </vt:lpstr>
      <vt:lpstr>Meetup Schedule </vt:lpstr>
      <vt:lpstr>Participant Selection</vt:lpstr>
      <vt:lpstr>Participant Representation </vt:lpstr>
      <vt:lpstr>Rome, Ga. (8/13/16)</vt:lpstr>
      <vt:lpstr>Rome, Ga. (8/13/16)</vt:lpstr>
      <vt:lpstr>Rome, Ga. (8/13/16)</vt:lpstr>
      <vt:lpstr>Rome, Ga. (8/13/16)</vt:lpstr>
      <vt:lpstr>Questions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Segars, Tahni</dc:creator>
  <cp:lastModifiedBy>Kristyn Cherry</cp:lastModifiedBy>
  <cp:revision>100</cp:revision>
  <cp:lastPrinted>2016-08-18T18:31:19Z</cp:lastPrinted>
  <dcterms:created xsi:type="dcterms:W3CDTF">2016-07-11T18:12:18Z</dcterms:created>
  <dcterms:modified xsi:type="dcterms:W3CDTF">2016-08-19T20:05:17Z</dcterms:modified>
</cp:coreProperties>
</file>