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5" r:id="rId2"/>
    <p:sldId id="288" r:id="rId3"/>
    <p:sldId id="290" r:id="rId4"/>
    <p:sldId id="289" r:id="rId5"/>
    <p:sldId id="303" r:id="rId6"/>
    <p:sldId id="304" r:id="rId7"/>
    <p:sldId id="322" r:id="rId8"/>
    <p:sldId id="323" r:id="rId9"/>
    <p:sldId id="317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1F697E-99E6-9ABE-F3E2-3C32F948E838}" name="Hurst, Sarah" initials="HS" userId="S::Sarah.Hurst@dhs.ga.gov::96cb2f89-7b71-4fd8-b228-ace137708e8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rst, Sarah" initials="HS" lastIdx="12" clrIdx="0">
    <p:extLst>
      <p:ext uri="{19B8F6BF-5375-455C-9EA6-DF929625EA0E}">
        <p15:presenceInfo xmlns:p15="http://schemas.microsoft.com/office/powerpoint/2012/main" userId="S::Sarah.Hurst@dhs.ga.gov::96cb2f89-7b71-4fd8-b228-ace137708e80" providerId="AD"/>
      </p:ext>
    </p:extLst>
  </p:cmAuthor>
  <p:cmAuthor id="2" name="Schriber, Elizabeth" initials="SE" lastIdx="4" clrIdx="1">
    <p:extLst>
      <p:ext uri="{19B8F6BF-5375-455C-9EA6-DF929625EA0E}">
        <p15:presenceInfo xmlns:p15="http://schemas.microsoft.com/office/powerpoint/2012/main" userId="S::Elizabeth.Schriber@dhs.ga.gov::b9ba5269-9a53-49d7-bcd0-76c1495294d0" providerId="AD"/>
      </p:ext>
    </p:extLst>
  </p:cmAuthor>
  <p:cmAuthor id="3" name="Martinez, Gadorus" initials="MG" lastIdx="1" clrIdx="2">
    <p:extLst>
      <p:ext uri="{19B8F6BF-5375-455C-9EA6-DF929625EA0E}">
        <p15:presenceInfo xmlns:p15="http://schemas.microsoft.com/office/powerpoint/2012/main" userId="S::gadorus.martinez@dhs.ga.gov::ff588cd2-aaef-4599-9d69-882b133d2be4" providerId="AD"/>
      </p:ext>
    </p:extLst>
  </p:cmAuthor>
  <p:cmAuthor id="4" name="Segars, Tahni" initials="ST" lastIdx="1" clrIdx="3">
    <p:extLst>
      <p:ext uri="{19B8F6BF-5375-455C-9EA6-DF929625EA0E}">
        <p15:presenceInfo xmlns:p15="http://schemas.microsoft.com/office/powerpoint/2012/main" userId="S::tahni.segars@dhs.ga.gov::d394eefc-f75c-429b-b7d6-b779bae144a2" providerId="AD"/>
      </p:ext>
    </p:extLst>
  </p:cmAuthor>
  <p:cmAuthor id="5" name="Brown, Ellen" initials="BE" lastIdx="5" clrIdx="4">
    <p:extLst>
      <p:ext uri="{19B8F6BF-5375-455C-9EA6-DF929625EA0E}">
        <p15:presenceInfo xmlns:p15="http://schemas.microsoft.com/office/powerpoint/2012/main" userId="S::ellen.brown@dhs.ga.gov::19e9d580-b28b-434c-bc1a-b41d3df670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59"/>
    <a:srgbClr val="D68119"/>
    <a:srgbClr val="A0CD4D"/>
    <a:srgbClr val="4DA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 snapToGrid="0">
      <p:cViewPr varScale="1">
        <p:scale>
          <a:sx n="79" d="100"/>
          <a:sy n="79" d="100"/>
        </p:scale>
        <p:origin x="48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te, Jackie" userId="f15a1b02-014c-441e-a1da-38a2a5089277" providerId="ADAL" clId="{EBD8F44B-B168-428D-AF0D-86C33809811F}"/>
    <pc:docChg chg="custSel modSld">
      <pc:chgData name="Tate, Jackie" userId="f15a1b02-014c-441e-a1da-38a2a5089277" providerId="ADAL" clId="{EBD8F44B-B168-428D-AF0D-86C33809811F}" dt="2022-05-13T19:44:04.877" v="13" actId="20577"/>
      <pc:docMkLst>
        <pc:docMk/>
      </pc:docMkLst>
      <pc:sldChg chg="modSp mod">
        <pc:chgData name="Tate, Jackie" userId="f15a1b02-014c-441e-a1da-38a2a5089277" providerId="ADAL" clId="{EBD8F44B-B168-428D-AF0D-86C33809811F}" dt="2022-05-13T19:44:04.877" v="13" actId="20577"/>
        <pc:sldMkLst>
          <pc:docMk/>
          <pc:sldMk cId="3181080826" sldId="265"/>
        </pc:sldMkLst>
        <pc:spChg chg="mod">
          <ac:chgData name="Tate, Jackie" userId="f15a1b02-014c-441e-a1da-38a2a5089277" providerId="ADAL" clId="{EBD8F44B-B168-428D-AF0D-86C33809811F}" dt="2022-05-13T19:44:04.877" v="13" actId="20577"/>
          <ac:spMkLst>
            <pc:docMk/>
            <pc:sldMk cId="3181080826" sldId="265"/>
            <ac:spMk id="6" creationId="{17DBB38E-EEED-438D-A800-D121A813913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Voluntary Paternity Acknowledgment Forms</a:t>
            </a:r>
          </a:p>
          <a:p>
            <a: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2021 - 2022 Monthly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FFY 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Sheet1!$A$11:$A$13</c:f>
              <c:strCache>
                <c:ptCount val="3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</c:strCache>
            </c:strRef>
          </c:cat>
          <c:val>
            <c:numRef>
              <c:f>Sheet1!$C$11:$C$13</c:f>
              <c:numCache>
                <c:formatCode>#,##0</c:formatCode>
                <c:ptCount val="3"/>
                <c:pt idx="0">
                  <c:v>2415</c:v>
                </c:pt>
                <c:pt idx="1">
                  <c:v>2810</c:v>
                </c:pt>
                <c:pt idx="2">
                  <c:v>3610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2-4B8D-A2CE-ED2AF4243BD0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FFY 2022</c:v>
                </c:pt>
              </c:strCache>
            </c:strRef>
          </c:tx>
          <c:spPr>
            <a:solidFill>
              <a:srgbClr val="085959"/>
            </a:solidFill>
            <a:ln>
              <a:noFill/>
            </a:ln>
            <a:effectLst/>
            <a:sp3d/>
          </c:spPr>
          <c:invertIfNegative val="0"/>
          <c:cat>
            <c:strRef>
              <c:f>Sheet1!$A$11:$A$13</c:f>
              <c:strCache>
                <c:ptCount val="3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</c:strCache>
            </c:strRef>
          </c:cat>
          <c:val>
            <c:numRef>
              <c:f>Sheet1!$D$11:$D$13</c:f>
              <c:numCache>
                <c:formatCode>#,##0</c:formatCode>
                <c:ptCount val="3"/>
                <c:pt idx="0">
                  <c:v>2835</c:v>
                </c:pt>
                <c:pt idx="1">
                  <c:v>3676</c:v>
                </c:pt>
                <c:pt idx="2">
                  <c:v>3824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C2-4B8D-A2CE-ED2AF4243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18803072"/>
        <c:axId val="367585056"/>
        <c:axId val="0"/>
      </c:bar3DChart>
      <c:catAx>
        <c:axId val="918803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7585056"/>
        <c:crosses val="autoZero"/>
        <c:auto val="1"/>
        <c:lblAlgn val="ctr"/>
        <c:lblOffset val="100"/>
        <c:noMultiLvlLbl val="0"/>
      </c:catAx>
      <c:valAx>
        <c:axId val="36758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188030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/>
              <a:t>Statewide PEP</a:t>
            </a:r>
          </a:p>
          <a:p>
            <a:pPr>
              <a:defRPr b="1"/>
            </a:pPr>
            <a:r>
              <a:rPr lang="en-US" b="1"/>
              <a:t>2021 - 2022 Monthly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Paternity!$R$25</c:f>
              <c:strCache>
                <c:ptCount val="1"/>
                <c:pt idx="0">
                  <c:v>FFY 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Paternity!$S$23:$U$23</c:f>
              <c:strCache>
                <c:ptCount val="3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</c:strCache>
            </c:strRef>
          </c:cat>
          <c:val>
            <c:numRef>
              <c:f>Paternity!$S$25:$U$25</c:f>
              <c:numCache>
                <c:formatCode>0.00%</c:formatCode>
                <c:ptCount val="3"/>
                <c:pt idx="0">
                  <c:v>4.7E-2</c:v>
                </c:pt>
                <c:pt idx="1">
                  <c:v>0.1002</c:v>
                </c:pt>
                <c:pt idx="2">
                  <c:v>0.16900000000000001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E9-4EBC-B38A-D9DC67376619}"/>
            </c:ext>
          </c:extLst>
        </c:ser>
        <c:ser>
          <c:idx val="1"/>
          <c:order val="1"/>
          <c:tx>
            <c:strRef>
              <c:f>Paternity!$R$26</c:f>
              <c:strCache>
                <c:ptCount val="1"/>
                <c:pt idx="0">
                  <c:v>FFY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Paternity!$S$23:$U$23</c:f>
              <c:strCache>
                <c:ptCount val="3"/>
                <c:pt idx="0">
                  <c:v>Oct</c:v>
                </c:pt>
                <c:pt idx="1">
                  <c:v>Nov</c:v>
                </c:pt>
                <c:pt idx="2">
                  <c:v>Dec</c:v>
                </c:pt>
              </c:strCache>
            </c:strRef>
          </c:cat>
          <c:val>
            <c:numRef>
              <c:f>Paternity!$S$26:$U$26</c:f>
              <c:numCache>
                <c:formatCode>0.00%</c:formatCode>
                <c:ptCount val="3"/>
                <c:pt idx="0">
                  <c:v>5.5E-2</c:v>
                </c:pt>
                <c:pt idx="1">
                  <c:v>0.12529999999999999</c:v>
                </c:pt>
                <c:pt idx="2">
                  <c:v>0.19889999999999999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E9-4EBC-B38A-D9DC67376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07662408"/>
        <c:axId val="907664048"/>
        <c:axId val="0"/>
      </c:bar3DChart>
      <c:catAx>
        <c:axId val="907662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7664048"/>
        <c:crosses val="autoZero"/>
        <c:auto val="1"/>
        <c:lblAlgn val="ctr"/>
        <c:lblOffset val="100"/>
        <c:noMultiLvlLbl val="0"/>
      </c:catAx>
      <c:valAx>
        <c:axId val="907664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7662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485B3-3531-0145-B837-7AF7C4AB3A53}" type="datetimeFigureOut">
              <a:rPr lang="en-US" smtClean="0"/>
              <a:t>5/13/2022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BD4FA-ECBD-1449-BAF0-49B8DBF74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5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3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111111"/>
                </a:solidFill>
              </a:rPr>
              <a:t>Referral-based program for parents interested in AV services who do not have a domestic violence history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7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Note – Carroll, Heard, and Troup are not covered by a vendor contract but referrals for those counties are handled by Families First until a vendor closer to those counties can be identified.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68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37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5BD4FA-ECBD-1449-BAF0-49B8DBF743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6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>
          <a:xfrm>
            <a:off x="8813800" y="6540500"/>
            <a:ext cx="3358371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3677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892679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6975834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 text + photo Blu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10083801" y="6458363"/>
            <a:ext cx="1182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490245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 text + photo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9956801" y="6458363"/>
            <a:ext cx="1309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822213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ORANGE text + photo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49250" y="1289553"/>
            <a:ext cx="5521463" cy="4782635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227763" y="1289553"/>
            <a:ext cx="5619750" cy="4782635"/>
          </a:xfrm>
        </p:spPr>
        <p:txBody>
          <a:bodyPr/>
          <a:lstStyle>
            <a:lvl1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5" name="Date Placeholder 1"/>
          <p:cNvSpPr>
            <a:spLocks noGrp="1"/>
          </p:cNvSpPr>
          <p:nvPr>
            <p:ph type="dt" sz="half" idx="11"/>
          </p:nvPr>
        </p:nvSpPr>
        <p:spPr>
          <a:xfrm>
            <a:off x="10071101" y="6458363"/>
            <a:ext cx="11954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684049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&amp; Outreach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8663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99822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and Initiatives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5323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9743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20039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14136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Budget Administration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63760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55231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238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8890000" y="6540500"/>
            <a:ext cx="3282171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096877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86312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226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25297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37188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8526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Communications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33474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&amp; Outreach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91363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85871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Initiatives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21359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62052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3012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Administration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9996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93565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30603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and Support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623912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Financial Services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117881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80094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616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121036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91177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821144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Communications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35831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Legislative Affairs &amp; Outreach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9587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&amp; Support</a:t>
            </a:r>
            <a:r>
              <a:rPr lang="en-US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625414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25192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 and Initiatives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24807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1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9015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_DAS Option 1.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10300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2010733"/>
            <a:ext cx="2534589" cy="23543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732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89037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2828530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207826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944473"/>
            <a:ext cx="2534589" cy="2354352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035179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76511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Facilities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777833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14084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888106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92053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68838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2745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85887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Resources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9272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4905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Inspector General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30778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908391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76737" y="2010733"/>
            <a:ext cx="5106471" cy="2354352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7108023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223132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Planning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Initiatives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520293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94439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965936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CS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Child Support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9627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577391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06602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Services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9534950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375022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31707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853088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Technology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5049077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132490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Communications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221045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Legislative Affairs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6222303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56686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MD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666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Human Resources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121072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_OSPI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Strategic Planning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Initiatives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165758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.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795829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H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0389392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S Option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841892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OBA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Budget Administration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44386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_OFS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Facilities </a:t>
            </a:r>
            <a:b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Support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6740596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_OFS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Financial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83713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_OG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General Counsel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4325664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_OHR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Human Resources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026333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60787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_OIT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Information Technology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8675729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26649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_O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Communications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507575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LAO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</a:t>
            </a: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Legislative Affairs </a:t>
            </a:r>
            <a:b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 Outreach</a:t>
            </a:r>
            <a:endParaRPr lang="en-US" sz="1400" b="0" i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45747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_OPC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Procurement and Contracts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2992701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_OED Option 2.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Enterprise Development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271672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_DAS Option 2.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139" y="5417392"/>
            <a:ext cx="10368593" cy="528098"/>
          </a:xfrm>
        </p:spPr>
        <p:txBody>
          <a:bodyPr>
            <a:noAutofit/>
          </a:bodyPr>
          <a:lstStyle>
            <a:lvl1pPr marL="0" indent="0" algn="l">
              <a:buNone/>
              <a:defRPr sz="30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90140" y="4258335"/>
            <a:ext cx="9833753" cy="1185952"/>
          </a:xfrm>
        </p:spPr>
        <p:txBody>
          <a:bodyPr anchor="b"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90141" y="6037543"/>
            <a:ext cx="10748153" cy="41433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Name, Presenter Title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90139" y="4007410"/>
            <a:ext cx="3056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Division of Aging Services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04" y="1742334"/>
            <a:ext cx="2534589" cy="2354351"/>
          </a:xfrm>
          <a:prstGeom prst="rect">
            <a:avLst/>
          </a:prstGeom>
        </p:spPr>
      </p:pic>
      <p:sp>
        <p:nvSpPr>
          <p:cNvPr id="9" name="Date Placeholder 1"/>
          <p:cNvSpPr>
            <a:spLocks noGrp="1"/>
          </p:cNvSpPr>
          <p:nvPr>
            <p:ph type="dt" sz="half" idx="14"/>
          </p:nvPr>
        </p:nvSpPr>
        <p:spPr>
          <a:xfrm>
            <a:off x="9334770" y="0"/>
            <a:ext cx="2743200" cy="473075"/>
          </a:xfr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3789850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255"/>
            <a:ext cx="12192000" cy="6254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2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2"/>
          <a:stretch/>
        </p:blipFill>
        <p:spPr>
          <a:xfrm>
            <a:off x="-28875" y="163630"/>
            <a:ext cx="12231716" cy="62751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565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231716" cy="62736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55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4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25" y="182879"/>
            <a:ext cx="12201625" cy="6244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91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_OIG Option 1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4089" y="4053543"/>
            <a:ext cx="6832122" cy="5280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5124089" y="3345526"/>
            <a:ext cx="6832122" cy="869381"/>
          </a:xfrm>
        </p:spPr>
        <p:txBody>
          <a:bodyPr>
            <a:normAutofit/>
          </a:bodyPr>
          <a:lstStyle>
            <a:lvl1pPr>
              <a:defRPr sz="4000"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Presentation Title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124450" y="4745038"/>
            <a:ext cx="6831013" cy="414337"/>
          </a:xfrm>
        </p:spPr>
        <p:txBody>
          <a:bodyPr/>
          <a:lstStyle>
            <a:lvl1pPr marL="0" indent="0">
              <a:buFontTx/>
              <a:buNone/>
              <a:defRPr b="1" i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Name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124450" y="5159375"/>
            <a:ext cx="6831013" cy="309563"/>
          </a:xfrm>
        </p:spPr>
        <p:txBody>
          <a:bodyPr/>
          <a:lstStyle>
            <a:lvl1pPr marL="0" indent="0">
              <a:buFontTx/>
              <a:buNone/>
              <a:defRPr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Presenter Title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078" y="1049542"/>
            <a:ext cx="924767" cy="924767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5010845" y="1311870"/>
            <a:ext cx="5777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5010845" y="1622265"/>
            <a:ext cx="5530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Office of Inspector General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9428971" y="6540500"/>
            <a:ext cx="2743200" cy="3175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7536486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5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8536"/>
            <a:ext cx="12208767" cy="62648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30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6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0752"/>
            <a:ext cx="12192000" cy="6246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52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7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071" y="185350"/>
            <a:ext cx="12293416" cy="625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092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8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575"/>
          <a:stretch/>
        </p:blipFill>
        <p:spPr>
          <a:xfrm>
            <a:off x="0" y="174227"/>
            <a:ext cx="12192000" cy="6264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062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Statement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AF14CC-2750-3D4B-9BE5-80C98A517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5200"/>
          <a:stretch/>
        </p:blipFill>
        <p:spPr>
          <a:xfrm>
            <a:off x="0" y="174228"/>
            <a:ext cx="12250570" cy="6253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" y="6231013"/>
            <a:ext cx="600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434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Blue Multicolo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91373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10007601" y="6458363"/>
            <a:ext cx="12589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3487059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9969501" y="6458363"/>
            <a:ext cx="12970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Orang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11497235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6" name="Date Placeholder 1"/>
          <p:cNvSpPr>
            <a:spLocks noGrp="1"/>
          </p:cNvSpPr>
          <p:nvPr>
            <p:ph type="dt" sz="half" idx="11"/>
          </p:nvPr>
        </p:nvSpPr>
        <p:spPr>
          <a:xfrm>
            <a:off x="10083801" y="6458363"/>
            <a:ext cx="11827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9267925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Blu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8" name="Date Placeholder 1"/>
          <p:cNvSpPr>
            <a:spLocks noGrp="1"/>
          </p:cNvSpPr>
          <p:nvPr>
            <p:ph type="dt" sz="half" idx="11"/>
          </p:nvPr>
        </p:nvSpPr>
        <p:spPr>
          <a:xfrm>
            <a:off x="9994901" y="6458363"/>
            <a:ext cx="12716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5646426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49623" y="256185"/>
            <a:ext cx="11497235" cy="1033368"/>
          </a:xfrm>
        </p:spPr>
        <p:txBody>
          <a:bodyPr>
            <a:normAutofit/>
          </a:bodyPr>
          <a:lstStyle>
            <a:lvl1pPr algn="ctr">
              <a:defRPr sz="4000" b="1" i="0"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/>
              <a:t>Slide title goes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" y="6241153"/>
            <a:ext cx="584948" cy="58494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11376837" y="6510940"/>
            <a:ext cx="0" cy="259972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11487150" y="6480462"/>
            <a:ext cx="585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5209312-FEBA-6D4B-8361-CC24BE43BAEF}" type="slidenum">
              <a:rPr lang="en-US" sz="14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‹#›</a:t>
            </a:fld>
            <a:endParaRPr lang="en-US" sz="14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349623" y="1289553"/>
            <a:ext cx="5441577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5976730" y="1289553"/>
            <a:ext cx="5870128" cy="4887411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2097" y="6492037"/>
            <a:ext cx="397620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Georgia Department of Human Services </a:t>
            </a:r>
            <a:r>
              <a:rPr lang="en-US" sz="1300" b="0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| </a:t>
            </a:r>
            <a:endParaRPr lang="en-US" sz="1300" b="1" i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440823" y="6510338"/>
            <a:ext cx="5845175" cy="260350"/>
          </a:xfrm>
        </p:spPr>
        <p:txBody>
          <a:bodyPr>
            <a:noAutofit/>
          </a:bodyPr>
          <a:lstStyle>
            <a:lvl1pPr marL="0" indent="0">
              <a:buNone/>
              <a:defRPr sz="1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300"/>
              <a:t>Office or Division Name goes </a:t>
            </a:r>
            <a:r>
              <a:rPr lang="en-US" sz="1300" err="1"/>
              <a:t>herey</a:t>
            </a:r>
            <a:endParaRPr lang="en-US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11"/>
          </p:nvPr>
        </p:nvSpPr>
        <p:spPr>
          <a:xfrm>
            <a:off x="10071101" y="6458363"/>
            <a:ext cx="1195424" cy="365125"/>
          </a:xfrm>
        </p:spPr>
        <p:txBody>
          <a:bodyPr/>
          <a:lstStyle>
            <a:lvl1pPr algn="r">
              <a:defRPr sz="1300">
                <a:solidFill>
                  <a:schemeClr val="bg1"/>
                </a:solidFill>
              </a:defRPr>
            </a:lvl1pPr>
          </a:lstStyle>
          <a:p>
            <a:r>
              <a:rPr lang="en-US"/>
              <a:t>2/16/2022</a:t>
            </a:r>
          </a:p>
        </p:txBody>
      </p:sp>
    </p:spTree>
    <p:extLst>
      <p:ext uri="{BB962C8B-B14F-4D97-AF65-F5344CB8AC3E}">
        <p14:creationId xmlns:p14="http://schemas.microsoft.com/office/powerpoint/2010/main" val="1448644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2/16/2022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F0B861D7-C454-6040-B128-EC713BA7AF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18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756" r:id="rId11"/>
    <p:sldLayoutId id="2147483696" r:id="rId12"/>
    <p:sldLayoutId id="2147483697" r:id="rId13"/>
    <p:sldLayoutId id="2147483748" r:id="rId14"/>
    <p:sldLayoutId id="2147483674" r:id="rId15"/>
    <p:sldLayoutId id="2147483679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57" r:id="rId25"/>
    <p:sldLayoutId id="2147483706" r:id="rId26"/>
    <p:sldLayoutId id="2147483707" r:id="rId27"/>
    <p:sldLayoutId id="2147483749" r:id="rId28"/>
    <p:sldLayoutId id="2147483680" r:id="rId29"/>
    <p:sldLayoutId id="2147483675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58" r:id="rId39"/>
    <p:sldLayoutId id="2147483716" r:id="rId40"/>
    <p:sldLayoutId id="2147483717" r:id="rId41"/>
    <p:sldLayoutId id="2147483750" r:id="rId42"/>
    <p:sldLayoutId id="2147483754" r:id="rId43"/>
    <p:sldLayoutId id="2147483663" r:id="rId44"/>
    <p:sldLayoutId id="2147483681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59" r:id="rId54"/>
    <p:sldLayoutId id="2147483726" r:id="rId55"/>
    <p:sldLayoutId id="2147483727" r:id="rId56"/>
    <p:sldLayoutId id="2147483751" r:id="rId57"/>
    <p:sldLayoutId id="2147483682" r:id="rId58"/>
    <p:sldLayoutId id="2147483676" r:id="rId59"/>
    <p:sldLayoutId id="2147483728" r:id="rId60"/>
    <p:sldLayoutId id="2147483729" r:id="rId61"/>
    <p:sldLayoutId id="2147483730" r:id="rId62"/>
    <p:sldLayoutId id="2147483731" r:id="rId63"/>
    <p:sldLayoutId id="2147483732" r:id="rId64"/>
    <p:sldLayoutId id="2147483733" r:id="rId65"/>
    <p:sldLayoutId id="2147483734" r:id="rId66"/>
    <p:sldLayoutId id="2147483735" r:id="rId67"/>
    <p:sldLayoutId id="2147483760" r:id="rId68"/>
    <p:sldLayoutId id="2147483736" r:id="rId69"/>
    <p:sldLayoutId id="2147483737" r:id="rId70"/>
    <p:sldLayoutId id="2147483752" r:id="rId71"/>
    <p:sldLayoutId id="2147483677" r:id="rId72"/>
    <p:sldLayoutId id="2147483683" r:id="rId73"/>
    <p:sldLayoutId id="2147483738" r:id="rId74"/>
    <p:sldLayoutId id="2147483739" r:id="rId75"/>
    <p:sldLayoutId id="2147483740" r:id="rId76"/>
    <p:sldLayoutId id="2147483741" r:id="rId77"/>
    <p:sldLayoutId id="2147483742" r:id="rId78"/>
    <p:sldLayoutId id="2147483743" r:id="rId79"/>
    <p:sldLayoutId id="2147483744" r:id="rId80"/>
    <p:sldLayoutId id="2147483745" r:id="rId81"/>
    <p:sldLayoutId id="2147483761" r:id="rId82"/>
    <p:sldLayoutId id="2147483746" r:id="rId83"/>
    <p:sldLayoutId id="2147483753" r:id="rId84"/>
    <p:sldLayoutId id="2147483747" r:id="rId85"/>
    <p:sldLayoutId id="2147483762" r:id="rId86"/>
    <p:sldLayoutId id="2147483763" r:id="rId87"/>
    <p:sldLayoutId id="2147483764" r:id="rId88"/>
    <p:sldLayoutId id="2147483765" r:id="rId89"/>
    <p:sldLayoutId id="2147483766" r:id="rId90"/>
    <p:sldLayoutId id="2147483767" r:id="rId91"/>
    <p:sldLayoutId id="2147483768" r:id="rId92"/>
    <p:sldLayoutId id="2147483769" r:id="rId93"/>
    <p:sldLayoutId id="2147483770" r:id="rId94"/>
    <p:sldLayoutId id="2147483661" r:id="rId95"/>
    <p:sldLayoutId id="2147483686" r:id="rId96"/>
    <p:sldLayoutId id="2147483687" r:id="rId97"/>
    <p:sldLayoutId id="2147483666" r:id="rId98"/>
    <p:sldLayoutId id="2147483667" r:id="rId99"/>
    <p:sldLayoutId id="2147483668" r:id="rId100"/>
    <p:sldLayoutId id="2147483670" r:id="rId101"/>
    <p:sldLayoutId id="2147483671" r:id="rId102"/>
    <p:sldLayoutId id="2147483672" r:id="rId10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pictures.net/en/view-image.php?image=87982&amp;picture=us-capitol-buildin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DBB38E-EEED-438D-A800-D121A813913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2/16/2022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163864F-C4B2-40CA-9F89-C12935C84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3564" y="4254779"/>
            <a:ext cx="6831013" cy="414337"/>
          </a:xfrm>
        </p:spPr>
        <p:txBody>
          <a:bodyPr>
            <a:noAutofit/>
          </a:bodyPr>
          <a:lstStyle/>
          <a:p>
            <a:pPr algn="r"/>
            <a:r>
              <a:rPr lang="en-US"/>
              <a:t>John Hurst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0D21333-592B-430E-AD7F-3906B57664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3563" y="4695252"/>
            <a:ext cx="6831013" cy="309563"/>
          </a:xfrm>
        </p:spPr>
        <p:txBody>
          <a:bodyPr>
            <a:noAutofit/>
          </a:bodyPr>
          <a:lstStyle/>
          <a:p>
            <a:pPr algn="r"/>
            <a:r>
              <a:rPr lang="en-US" sz="1800"/>
              <a:t>Assistant Deputy Commissioner, Child Support Services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8DBD66F-8100-44CB-BF5F-849299BE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283" y="2839455"/>
            <a:ext cx="10747717" cy="869381"/>
          </a:xfrm>
        </p:spPr>
        <p:txBody>
          <a:bodyPr>
            <a:noAutofit/>
          </a:bodyPr>
          <a:lstStyle/>
          <a:p>
            <a:pPr algn="r"/>
            <a:br>
              <a:rPr lang="en-US" sz="2800" dirty="0"/>
            </a:br>
            <a:r>
              <a:rPr lang="en-US" sz="2800" dirty="0"/>
              <a:t>Access and Visitation Program</a:t>
            </a:r>
            <a:br>
              <a:rPr lang="en-US" sz="2800" dirty="0"/>
            </a:br>
            <a:r>
              <a:rPr lang="en-US" sz="2400" dirty="0"/>
              <a:t>DHS Board Meeting – February 2022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AE9F64C-1AD9-4C06-92A6-3FB4B1C39CAC}"/>
              </a:ext>
            </a:extLst>
          </p:cNvPr>
          <p:cNvSpPr txBox="1">
            <a:spLocks/>
          </p:cNvSpPr>
          <p:nvPr/>
        </p:nvSpPr>
        <p:spPr>
          <a:xfrm>
            <a:off x="5253566" y="5057992"/>
            <a:ext cx="6831013" cy="414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Ashlei Seals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12F797F-E2CB-4191-8A96-B25BBD9EB858}"/>
              </a:ext>
            </a:extLst>
          </p:cNvPr>
          <p:cNvSpPr txBox="1">
            <a:spLocks/>
          </p:cNvSpPr>
          <p:nvPr/>
        </p:nvSpPr>
        <p:spPr>
          <a:xfrm>
            <a:off x="5008228" y="5450027"/>
            <a:ext cx="7076351" cy="309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/>
              <a:t>Assistant Deputy Director of Administration, Child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3181080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9A8B8-4FE9-4AFD-8D41-E0518AB6A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Child Support Services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47D8C-CC9E-412B-ABC4-1F3A80FAAAB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B8C194-32A5-4C8C-82E7-E3C5EEC8553C}"/>
              </a:ext>
            </a:extLst>
          </p:cNvPr>
          <p:cNvGrpSpPr/>
          <p:nvPr/>
        </p:nvGrpSpPr>
        <p:grpSpPr>
          <a:xfrm>
            <a:off x="67928" y="306317"/>
            <a:ext cx="6028851" cy="1200329"/>
            <a:chOff x="194799" y="444670"/>
            <a:chExt cx="5483177" cy="17099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39DE58-F718-44C9-A11E-43C16C0D2A66}"/>
                </a:ext>
              </a:extLst>
            </p:cNvPr>
            <p:cNvSpPr/>
            <p:nvPr/>
          </p:nvSpPr>
          <p:spPr>
            <a:xfrm>
              <a:off x="194799" y="444670"/>
              <a:ext cx="5482466" cy="1709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200">
                  <a:solidFill>
                    <a:srgbClr val="00595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Questions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1A81B-B49D-47A7-AAFE-FC96F5D09537}"/>
                </a:ext>
              </a:extLst>
            </p:cNvPr>
            <p:cNvCxnSpPr/>
            <p:nvPr/>
          </p:nvCxnSpPr>
          <p:spPr>
            <a:xfrm>
              <a:off x="196219" y="1957275"/>
              <a:ext cx="5481757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DDF9996-0338-4A27-9F3B-29A79B7083C2}"/>
                </a:ext>
              </a:extLst>
            </p:cNvPr>
            <p:cNvCxnSpPr/>
            <p:nvPr/>
          </p:nvCxnSpPr>
          <p:spPr>
            <a:xfrm>
              <a:off x="196219" y="587751"/>
              <a:ext cx="5481757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" descr="Related image">
            <a:extLst>
              <a:ext uri="{FF2B5EF4-FFF2-40B4-BE49-F238E27FC236}">
                <a16:creationId xmlns:a16="http://schemas.microsoft.com/office/drawing/2014/main" id="{DC7F92FD-25B0-45F3-88CA-FD2A067A5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88" y="306317"/>
            <a:ext cx="5638698" cy="56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93E3DAD-ABF8-4DB7-BDA9-8E885BA8D982}"/>
              </a:ext>
            </a:extLst>
          </p:cNvPr>
          <p:cNvSpPr txBox="1">
            <a:spLocks/>
          </p:cNvSpPr>
          <p:nvPr/>
        </p:nvSpPr>
        <p:spPr>
          <a:xfrm>
            <a:off x="143917" y="1721422"/>
            <a:ext cx="5225525" cy="20631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Font typeface="Arial"/>
              <a:buNone/>
            </a:pPr>
            <a:r>
              <a:rPr lang="en-US" sz="1600" b="1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Hurst</a:t>
            </a:r>
          </a:p>
          <a:p>
            <a:pPr marL="0" indent="0" defTabSz="457200">
              <a:buFont typeface="Arial"/>
              <a:buNone/>
            </a:pPr>
            <a:r>
              <a:rPr lang="en-US" sz="1600" b="1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Deputy Commissioner</a:t>
            </a:r>
          </a:p>
          <a:p>
            <a:pPr marL="0" indent="0" defTabSz="457200">
              <a:buFont typeface="Arial"/>
              <a:buNone/>
            </a:pPr>
            <a:r>
              <a:rPr lang="en-US" sz="1600" b="1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Department of Human Services </a:t>
            </a:r>
          </a:p>
          <a:p>
            <a:pPr marL="0" indent="0" defTabSz="457200">
              <a:buFont typeface="Arial"/>
              <a:buNone/>
            </a:pPr>
            <a:r>
              <a:rPr lang="en-US" sz="1600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Division of Child Support Services </a:t>
            </a:r>
          </a:p>
          <a:p>
            <a:pPr marL="0" indent="0" defTabSz="457200">
              <a:buFont typeface="Arial"/>
              <a:buNone/>
            </a:pPr>
            <a:r>
              <a:rPr lang="en-US" sz="1600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phone: 404-463-0992</a:t>
            </a:r>
          </a:p>
          <a:p>
            <a:pPr marL="0" indent="0" defTabSz="457200">
              <a:buFont typeface="Arial"/>
              <a:buNone/>
            </a:pPr>
            <a:r>
              <a:rPr lang="en-US" sz="1600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John.Hurst@dhs.ga.gov </a:t>
            </a:r>
            <a:endParaRPr lang="en-US" sz="1600" b="1">
              <a:solidFill>
                <a:srgbClr val="00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BFC77FA-FB29-46B3-9302-A7CF9848BC13}"/>
              </a:ext>
            </a:extLst>
          </p:cNvPr>
          <p:cNvSpPr txBox="1">
            <a:spLocks/>
          </p:cNvSpPr>
          <p:nvPr/>
        </p:nvSpPr>
        <p:spPr>
          <a:xfrm>
            <a:off x="143917" y="3999327"/>
            <a:ext cx="5225525" cy="2090829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Font typeface="Arial"/>
              <a:buNone/>
            </a:pPr>
            <a:r>
              <a:rPr lang="en-US" sz="1600" b="1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Ashlei Seals</a:t>
            </a:r>
          </a:p>
          <a:p>
            <a:pPr marL="0" indent="0" defTabSz="457200">
              <a:buFont typeface="Arial"/>
              <a:buNone/>
            </a:pPr>
            <a:r>
              <a:rPr lang="en-US" sz="1600" b="1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Deputy Director of Administration</a:t>
            </a:r>
          </a:p>
          <a:p>
            <a:pPr marL="0" indent="0" defTabSz="457200">
              <a:buFont typeface="Arial"/>
              <a:buNone/>
            </a:pPr>
            <a:r>
              <a:rPr lang="en-US" sz="1600" b="1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Department of Human Services </a:t>
            </a:r>
          </a:p>
          <a:p>
            <a:pPr marL="0" indent="0" defTabSz="457200">
              <a:buFont typeface="Arial"/>
              <a:buNone/>
            </a:pPr>
            <a:r>
              <a:rPr lang="en-US" sz="1600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Georgia Division of Child Support Services </a:t>
            </a:r>
          </a:p>
          <a:p>
            <a:pPr marL="0" indent="0" defTabSz="457200">
              <a:buFont typeface="Arial"/>
              <a:buNone/>
            </a:pPr>
            <a:r>
              <a:rPr lang="en-US" sz="1600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phone: </a:t>
            </a:r>
            <a:r>
              <a:rPr lang="en-US" sz="1600">
                <a:solidFill>
                  <a:schemeClr val="accent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470-403-6061 </a:t>
            </a:r>
          </a:p>
          <a:p>
            <a:pPr marL="0" indent="0" defTabSz="457200">
              <a:buNone/>
            </a:pPr>
            <a:r>
              <a:rPr lang="en-US" sz="1600">
                <a:solidFill>
                  <a:srgbClr val="00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Ashlei.Seals@dhs.ga.gov	</a:t>
            </a:r>
            <a:endParaRPr lang="en-US" sz="1600" b="1">
              <a:solidFill>
                <a:srgbClr val="00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2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F9A8B8-4FE9-4AFD-8D41-E0518AB6A3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Child</a:t>
            </a:r>
            <a:r>
              <a:rPr lang="en-US"/>
              <a:t> Support Services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947D8C-CC9E-412B-ABC4-1F3A80FAAAB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974CD9-0772-4A1D-A15D-FAC481A8E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0631" y="83180"/>
            <a:ext cx="12369454" cy="1033368"/>
          </a:xfrm>
        </p:spPr>
        <p:txBody>
          <a:bodyPr>
            <a:normAutofit/>
          </a:bodyPr>
          <a:lstStyle/>
          <a:p>
            <a:r>
              <a:rPr lang="en-US"/>
              <a:t>Paternity Establishment Percentage (PEP)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D0AA9C-4A63-4166-9234-50C7E63EC188}"/>
              </a:ext>
            </a:extLst>
          </p:cNvPr>
          <p:cNvCxnSpPr>
            <a:cxnSpLocks/>
          </p:cNvCxnSpPr>
          <p:nvPr/>
        </p:nvCxnSpPr>
        <p:spPr>
          <a:xfrm>
            <a:off x="72475" y="891277"/>
            <a:ext cx="11943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778E006-E9F6-4138-A04D-663E1C942BF0}"/>
              </a:ext>
            </a:extLst>
          </p:cNvPr>
          <p:cNvSpPr/>
          <p:nvPr/>
        </p:nvSpPr>
        <p:spPr>
          <a:xfrm>
            <a:off x="133966" y="108377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800"/>
          </a:p>
          <a:p>
            <a:pPr lvl="0"/>
            <a:endParaRPr lang="en-US" b="1"/>
          </a:p>
          <a:p>
            <a:pPr lvl="0"/>
            <a:r>
              <a:rPr lang="en-US" b="1"/>
              <a:t>Paternity Requirement – 90%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Georgia finished FFY 2020 at 84.11%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Increase to at least 86.11% required for FFY 2021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Georgia finished FFY 2021 at 89.85%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Increase to at least 90% required for FFY 2022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53C813-BB39-4149-A7BE-EE8D58A993F4}"/>
              </a:ext>
            </a:extLst>
          </p:cNvPr>
          <p:cNvSpPr/>
          <p:nvPr/>
        </p:nvSpPr>
        <p:spPr>
          <a:xfrm>
            <a:off x="6160530" y="1083595"/>
            <a:ext cx="615871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/>
              <a:t>Office of Vital Records Impact</a:t>
            </a:r>
          </a:p>
          <a:p>
            <a:pPr lvl="0"/>
            <a:endParaRPr lang="en-US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Voluntary Paternity Acknowledgement (PA)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In-Hospital PA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Outreach efforts continuing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C86529-A7AE-4CD9-9870-6DDAF088E9B9}"/>
              </a:ext>
            </a:extLst>
          </p:cNvPr>
          <p:cNvCxnSpPr/>
          <p:nvPr/>
        </p:nvCxnSpPr>
        <p:spPr>
          <a:xfrm>
            <a:off x="5808309" y="1096822"/>
            <a:ext cx="0" cy="525869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E35D52D-0BC8-4E88-9BBC-946E800ED76B}"/>
              </a:ext>
            </a:extLst>
          </p:cNvPr>
          <p:cNvCxnSpPr>
            <a:cxnSpLocks/>
          </p:cNvCxnSpPr>
          <p:nvPr/>
        </p:nvCxnSpPr>
        <p:spPr>
          <a:xfrm>
            <a:off x="6007395" y="1495142"/>
            <a:ext cx="6020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56CF62-310A-4CF9-84EC-7C015A727148}"/>
              </a:ext>
            </a:extLst>
          </p:cNvPr>
          <p:cNvCxnSpPr>
            <a:cxnSpLocks/>
          </p:cNvCxnSpPr>
          <p:nvPr/>
        </p:nvCxnSpPr>
        <p:spPr>
          <a:xfrm>
            <a:off x="133966" y="1495142"/>
            <a:ext cx="548505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976AF44-9BF7-4460-8B5C-915C44A66589}"/>
              </a:ext>
            </a:extLst>
          </p:cNvPr>
          <p:cNvSpPr/>
          <p:nvPr/>
        </p:nvSpPr>
        <p:spPr>
          <a:xfrm>
            <a:off x="133966" y="1104675"/>
            <a:ext cx="2207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/>
              <a:t>45 CFR § 302.31</a:t>
            </a:r>
            <a:endParaRPr lang="en-US" sz="2400" b="1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7172BFE-6EB3-4510-90B2-2B3A5358E75B}"/>
              </a:ext>
            </a:extLst>
          </p:cNvPr>
          <p:cNvGraphicFramePr/>
          <p:nvPr/>
        </p:nvGraphicFramePr>
        <p:xfrm>
          <a:off x="6128265" y="3042753"/>
          <a:ext cx="5629031" cy="3046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B6EE0DF-54BC-49E4-82B1-214AE7403207}"/>
              </a:ext>
            </a:extLst>
          </p:cNvPr>
          <p:cNvGraphicFramePr>
            <a:graphicFrameLocks/>
          </p:cNvGraphicFramePr>
          <p:nvPr/>
        </p:nvGraphicFramePr>
        <p:xfrm>
          <a:off x="580713" y="3039432"/>
          <a:ext cx="4805923" cy="3049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1382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D2702-6A41-491A-AFDB-A293C957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Paternity Establishment Performance Relief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15E59-2D88-473D-AF27-19C8E1967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624" y="1289553"/>
            <a:ext cx="8072924" cy="4913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latin typeface="Arial"/>
                <a:cs typeface="Arial"/>
              </a:rPr>
              <a:t>NPRM published October 19, 2021</a:t>
            </a:r>
          </a:p>
          <a:p>
            <a:r>
              <a:rPr lang="en-US" sz="2200"/>
              <a:t>Provides targeted and time limited relief to states from penalties due to the National Health Emergency caused by COVID-19</a:t>
            </a:r>
          </a:p>
          <a:p>
            <a:r>
              <a:rPr lang="en-US" sz="2200"/>
              <a:t>Modifies Paternity Establishment Percentage threshold from 90% to 50% for Federal Fiscal Years (FFY) 2020 and 2021</a:t>
            </a:r>
          </a:p>
          <a:p>
            <a:r>
              <a:rPr lang="en-US" sz="2200"/>
              <a:t>Adverse findings of data reliability audits for state’s paternity establishment data will not result in a financial penalty</a:t>
            </a:r>
          </a:p>
          <a:p>
            <a:r>
              <a:rPr lang="en-US" sz="2200"/>
              <a:t>Consideration being given to include FFY 2022 </a:t>
            </a:r>
          </a:p>
          <a:p>
            <a:r>
              <a:rPr lang="en-US" sz="2200"/>
              <a:t>Final approval of proposed rule pending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2CB3B-ADAF-47DA-94FD-2C3E0B58F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Child Support Services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A434F-8821-4EC2-83A9-60CAFCA3AF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pic>
        <p:nvPicPr>
          <p:cNvPr id="7" name="Picture 6" descr="A large white building with a domed roof and pillars&#10;&#10;Description automatically generated with low confidence">
            <a:extLst>
              <a:ext uri="{FF2B5EF4-FFF2-40B4-BE49-F238E27FC236}">
                <a16:creationId xmlns:a16="http://schemas.microsoft.com/office/drawing/2014/main" id="{8A5A59AF-A0FE-42C7-B67F-F7CDFED63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70600" y="1400836"/>
            <a:ext cx="2810310" cy="42154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9484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DBB38E-EEED-438D-A800-D121A813913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F8DBD66F-8100-44CB-BF5F-849299BE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283" y="2839455"/>
            <a:ext cx="10747717" cy="869381"/>
          </a:xfrm>
        </p:spPr>
        <p:txBody>
          <a:bodyPr>
            <a:noAutofit/>
          </a:bodyPr>
          <a:lstStyle/>
          <a:p>
            <a:pPr algn="r"/>
            <a:br>
              <a:rPr lang="en-US" sz="2800"/>
            </a:br>
            <a:r>
              <a:rPr lang="en-US" sz="2800"/>
              <a:t>Access and Visitation Program</a:t>
            </a:r>
            <a:br>
              <a:rPr lang="en-US" sz="2800"/>
            </a:br>
            <a:r>
              <a:rPr lang="en-US" sz="2400"/>
              <a:t>DHS Board Meeting – February 2022</a:t>
            </a:r>
            <a:br>
              <a:rPr lang="en-US" sz="2800"/>
            </a:br>
            <a:endParaRPr lang="en-US" sz="280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AE9F64C-1AD9-4C06-92A6-3FB4B1C39CAC}"/>
              </a:ext>
            </a:extLst>
          </p:cNvPr>
          <p:cNvSpPr txBox="1">
            <a:spLocks/>
          </p:cNvSpPr>
          <p:nvPr/>
        </p:nvSpPr>
        <p:spPr>
          <a:xfrm>
            <a:off x="5341158" y="4282577"/>
            <a:ext cx="6831013" cy="4143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1" i="0" kern="120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Ashlei Seals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B12F797F-E2CB-4191-8A96-B25BBD9EB858}"/>
              </a:ext>
            </a:extLst>
          </p:cNvPr>
          <p:cNvSpPr txBox="1">
            <a:spLocks/>
          </p:cNvSpPr>
          <p:nvPr/>
        </p:nvSpPr>
        <p:spPr>
          <a:xfrm>
            <a:off x="5008228" y="4696914"/>
            <a:ext cx="7076351" cy="309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/>
              <a:t>Assistant Deputy Director of Administration, Child Support Services</a:t>
            </a:r>
          </a:p>
        </p:txBody>
      </p:sp>
    </p:spTree>
    <p:extLst>
      <p:ext uri="{BB962C8B-B14F-4D97-AF65-F5344CB8AC3E}">
        <p14:creationId xmlns:p14="http://schemas.microsoft.com/office/powerpoint/2010/main" val="82377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258D2-795D-4FA4-93FB-2553429C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256185"/>
            <a:ext cx="11497235" cy="82519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90000"/>
                    <a:lumOff val="10000"/>
                  </a:schemeClr>
                </a:solidFill>
              </a:rPr>
              <a:t>DCSS Access and Visitation (AV)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0A67D-0D13-475D-BF04-71E0DE520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Child Support Services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3C806-43A8-45F4-BDF1-541BEEC68A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C2F3AC-0EB1-4D9D-89EA-94AC091DCF74}"/>
              </a:ext>
            </a:extLst>
          </p:cNvPr>
          <p:cNvSpPr txBox="1"/>
          <p:nvPr/>
        </p:nvSpPr>
        <p:spPr>
          <a:xfrm>
            <a:off x="251407" y="1218829"/>
            <a:ext cx="6862088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111111"/>
                </a:solidFill>
                <a:effectLst/>
              </a:rPr>
              <a:t>Created in 1997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11111"/>
                </a:solidFill>
              </a:rPr>
              <a:t>F</a:t>
            </a:r>
            <a:r>
              <a:rPr lang="en-US" sz="2400" b="0" i="0">
                <a:solidFill>
                  <a:srgbClr val="111111"/>
                </a:solidFill>
                <a:effectLst/>
              </a:rPr>
              <a:t>ederal grant from the U.S. Department of Health and Human Services, </a:t>
            </a:r>
            <a:r>
              <a:rPr lang="en-US" sz="2400"/>
              <a:t>Office of Child Support Enforcement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111111"/>
                </a:solidFill>
                <a:effectLst/>
              </a:rPr>
              <a:t>Supports and facilitates noncustodial parents’ access to and visitation with their children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11111"/>
                </a:solidFill>
              </a:rPr>
              <a:t>Referral-based program 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11111"/>
                </a:solidFill>
              </a:rPr>
              <a:t>Over $10 million distributed annually to all states who offer Access and Visitation services</a:t>
            </a:r>
            <a:endParaRPr lang="en-US">
              <a:solidFill>
                <a:srgbClr val="111111"/>
              </a:solidFill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11111"/>
                </a:solidFill>
              </a:rPr>
              <a:t>Georgia received $338,606 for FFY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49714A-9321-4B57-A1A9-5A45FD374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24"/>
          <a:stretch/>
        </p:blipFill>
        <p:spPr>
          <a:xfrm>
            <a:off x="8197554" y="1398964"/>
            <a:ext cx="2088444" cy="474181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50083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27AD5A-0F80-4D24-9A6B-A014D5C95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Child Support Services</a:t>
            </a:r>
          </a:p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10BF8D-FDB9-4EE8-8CBB-DDB1C7F9EAC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7E5E97-00A6-4758-A96D-E2A8DA88CEEA}"/>
              </a:ext>
            </a:extLst>
          </p:cNvPr>
          <p:cNvSpPr txBox="1"/>
          <p:nvPr/>
        </p:nvSpPr>
        <p:spPr>
          <a:xfrm>
            <a:off x="242596" y="496782"/>
            <a:ext cx="5626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available statewide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52B328B-2AD6-4AA5-9B29-56D0869E8874}"/>
              </a:ext>
            </a:extLst>
          </p:cNvPr>
          <p:cNvSpPr/>
          <p:nvPr/>
        </p:nvSpPr>
        <p:spPr>
          <a:xfrm>
            <a:off x="466574" y="1020004"/>
            <a:ext cx="5209329" cy="886617"/>
          </a:xfrm>
          <a:prstGeom prst="wedgeRoundRectCallout">
            <a:avLst>
              <a:gd name="adj1" fmla="val 61589"/>
              <a:gd name="adj2" fmla="val 880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AV has 10 contracted vendors who cover the entire state</a:t>
            </a:r>
          </a:p>
        </p:txBody>
      </p:sp>
      <p:pic>
        <p:nvPicPr>
          <p:cNvPr id="9" name="Picture 8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147C0316-DD14-449B-8D3C-930EB692B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73" y="208193"/>
            <a:ext cx="5397353" cy="6136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C146A3-6B56-42F9-B40A-9BDEF51C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31" y="2296119"/>
            <a:ext cx="3856107" cy="4007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CB7FAC-3C4E-4A33-96CA-191D5879E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33" y="4720590"/>
            <a:ext cx="2134870" cy="260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DC26A8-A641-4A00-9897-3DD50DE7C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333" y="5805294"/>
            <a:ext cx="2685716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35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1984-E34F-4588-9997-913F3C0E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878" y="2657537"/>
            <a:ext cx="3084081" cy="2015417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90000"/>
                    <a:lumOff val="10000"/>
                  </a:schemeClr>
                </a:solidFill>
              </a:rPr>
              <a:t>FFY 21 Services Provided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8991A-4492-45AD-9C1B-8C86DDA3EC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Child Support Services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66D19-3E55-4BA3-8FE0-F0AAF0A2D30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8B87A3-2AF6-4AC6-8415-A076E32F3E56}"/>
              </a:ext>
            </a:extLst>
          </p:cNvPr>
          <p:cNvGrpSpPr/>
          <p:nvPr/>
        </p:nvGrpSpPr>
        <p:grpSpPr>
          <a:xfrm>
            <a:off x="7888846" y="1747474"/>
            <a:ext cx="2332954" cy="1917771"/>
            <a:chOff x="2543415" y="3258838"/>
            <a:chExt cx="1998907" cy="1729289"/>
          </a:xfrm>
          <a:solidFill>
            <a:srgbClr val="D68119"/>
          </a:solidFill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7A8EA2D-2021-4387-AE5F-18323DC01215}"/>
                </a:ext>
              </a:extLst>
            </p:cNvPr>
            <p:cNvSpPr/>
            <p:nvPr/>
          </p:nvSpPr>
          <p:spPr>
            <a:xfrm>
              <a:off x="2543415" y="3258838"/>
              <a:ext cx="1998907" cy="1729289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568682"/>
                <a:satOff val="-29540"/>
                <a:lumOff val="-4235"/>
                <a:alphaOff val="0"/>
              </a:schemeClr>
            </a:fillRef>
            <a:effectRef idx="0">
              <a:schemeClr val="accent4">
                <a:hueOff val="7568682"/>
                <a:satOff val="-29540"/>
                <a:lumOff val="-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D257D4C6-F94D-48B9-8F05-F403A6D05B54}"/>
                </a:ext>
              </a:extLst>
            </p:cNvPr>
            <p:cNvSpPr txBox="1"/>
            <p:nvPr/>
          </p:nvSpPr>
          <p:spPr>
            <a:xfrm>
              <a:off x="2874676" y="3607014"/>
              <a:ext cx="1336383" cy="105050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Individual Parent Education 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cs typeface="Arial"/>
                </a:rPr>
                <a:t>2,198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301E6D-C1B0-4656-ACA7-042BF88EB594}"/>
              </a:ext>
            </a:extLst>
          </p:cNvPr>
          <p:cNvGrpSpPr/>
          <p:nvPr/>
        </p:nvGrpSpPr>
        <p:grpSpPr>
          <a:xfrm>
            <a:off x="5115074" y="2657537"/>
            <a:ext cx="2332954" cy="1917771"/>
            <a:chOff x="1921685" y="3155790"/>
            <a:chExt cx="1998907" cy="1729289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6A4CA7A5-7F60-4418-8CE9-E52B7C6566FF}"/>
                </a:ext>
              </a:extLst>
            </p:cNvPr>
            <p:cNvSpPr/>
            <p:nvPr/>
          </p:nvSpPr>
          <p:spPr>
            <a:xfrm>
              <a:off x="1921685" y="3155790"/>
              <a:ext cx="1998907" cy="1729289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rgbClr val="00595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7568682"/>
                <a:satOff val="-29540"/>
                <a:lumOff val="-4235"/>
                <a:alphaOff val="0"/>
              </a:schemeClr>
            </a:fillRef>
            <a:effectRef idx="0">
              <a:schemeClr val="accent4">
                <a:hueOff val="7568682"/>
                <a:satOff val="-29540"/>
                <a:lumOff val="-423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Hexagon 4">
              <a:extLst>
                <a:ext uri="{FF2B5EF4-FFF2-40B4-BE49-F238E27FC236}">
                  <a16:creationId xmlns:a16="http://schemas.microsoft.com/office/drawing/2014/main" id="{4F09FE3C-01F1-4852-951A-FCE45BFFCFA7}"/>
                </a:ext>
              </a:extLst>
            </p:cNvPr>
            <p:cNvSpPr txBox="1"/>
            <p:nvPr/>
          </p:nvSpPr>
          <p:spPr>
            <a:xfrm>
              <a:off x="2252947" y="3442370"/>
              <a:ext cx="1336383" cy="11561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/>
                <a:t>Group Parent Education</a:t>
              </a:r>
            </a:p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/>
                <a:t>276</a:t>
              </a:r>
              <a:endParaRPr lang="en-US" sz="2400" kern="1200"/>
            </a:p>
          </p:txBody>
        </p:sp>
      </p:grpSp>
      <p:sp>
        <p:nvSpPr>
          <p:cNvPr id="24" name="Hexagon 4">
            <a:extLst>
              <a:ext uri="{FF2B5EF4-FFF2-40B4-BE49-F238E27FC236}">
                <a16:creationId xmlns:a16="http://schemas.microsoft.com/office/drawing/2014/main" id="{516CBCF2-AA3D-42CD-B0F7-6D301A7ABD57}"/>
              </a:ext>
            </a:extLst>
          </p:cNvPr>
          <p:cNvSpPr txBox="1"/>
          <p:nvPr/>
        </p:nvSpPr>
        <p:spPr>
          <a:xfrm>
            <a:off x="9995142" y="4719151"/>
            <a:ext cx="1559712" cy="12821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4130" tIns="24130" rIns="24130" bIns="2413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900" kern="1200"/>
              <a:t>DCSS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CA18C17B-C0FC-4C04-B718-4577E79725EF}"/>
              </a:ext>
            </a:extLst>
          </p:cNvPr>
          <p:cNvSpPr/>
          <p:nvPr/>
        </p:nvSpPr>
        <p:spPr>
          <a:xfrm>
            <a:off x="8009144" y="4265920"/>
            <a:ext cx="2332954" cy="1917771"/>
          </a:xfrm>
          <a:prstGeom prst="hexagon">
            <a:avLst/>
          </a:prstGeom>
          <a:solidFill>
            <a:srgbClr val="4DAD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Visitation Services</a:t>
            </a:r>
          </a:p>
          <a:p>
            <a:pPr algn="ctr"/>
            <a:r>
              <a:rPr lang="en-US" sz="2400"/>
              <a:t>217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DBEA5D-E777-422A-99EA-CCD0479D4ADB}"/>
              </a:ext>
            </a:extLst>
          </p:cNvPr>
          <p:cNvSpPr txBox="1"/>
          <p:nvPr/>
        </p:nvSpPr>
        <p:spPr>
          <a:xfrm>
            <a:off x="184396" y="339728"/>
            <a:ext cx="4930678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chemeClr val="accent2"/>
                </a:solidFill>
              </a:rPr>
              <a:t>Services are available for all parents in Georgia who have an active child support case</a:t>
            </a:r>
          </a:p>
        </p:txBody>
      </p:sp>
    </p:spTree>
    <p:extLst>
      <p:ext uri="{BB962C8B-B14F-4D97-AF65-F5344CB8AC3E}">
        <p14:creationId xmlns:p14="http://schemas.microsoft.com/office/powerpoint/2010/main" val="3573405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258D2-795D-4FA4-93FB-2553429C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256185"/>
            <a:ext cx="11497235" cy="82519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90000"/>
                    <a:lumOff val="10000"/>
                  </a:schemeClr>
                </a:solidFill>
              </a:rPr>
              <a:t>Strategic Plan Goal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0A67D-0D13-475D-BF04-71E0DE520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Child Support Services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3C806-43A8-45F4-BDF1-541BEEC68A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581BF38-6512-45C1-B7C1-C3ECD5085D50}"/>
              </a:ext>
            </a:extLst>
          </p:cNvPr>
          <p:cNvGraphicFramePr>
            <a:graphicFrameLocks noGrp="1"/>
          </p:cNvGraphicFramePr>
          <p:nvPr/>
        </p:nvGraphicFramePr>
        <p:xfrm>
          <a:off x="590615" y="2456873"/>
          <a:ext cx="5006997" cy="2224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8999">
                  <a:extLst>
                    <a:ext uri="{9D8B030D-6E8A-4147-A177-3AD203B41FA5}">
                      <a16:colId xmlns:a16="http://schemas.microsoft.com/office/drawing/2014/main" val="3059700593"/>
                    </a:ext>
                  </a:extLst>
                </a:gridCol>
                <a:gridCol w="1668999">
                  <a:extLst>
                    <a:ext uri="{9D8B030D-6E8A-4147-A177-3AD203B41FA5}">
                      <a16:colId xmlns:a16="http://schemas.microsoft.com/office/drawing/2014/main" val="4205615052"/>
                    </a:ext>
                  </a:extLst>
                </a:gridCol>
                <a:gridCol w="1668999">
                  <a:extLst>
                    <a:ext uri="{9D8B030D-6E8A-4147-A177-3AD203B41FA5}">
                      <a16:colId xmlns:a16="http://schemas.microsoft.com/office/drawing/2014/main" val="1610901634"/>
                    </a:ext>
                  </a:extLst>
                </a:gridCol>
              </a:tblGrid>
              <a:tr h="4448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Year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Target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Results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98758682"/>
                  </a:ext>
                </a:extLst>
              </a:tr>
              <a:tr h="444877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Baseline » 98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381850"/>
                  </a:ext>
                </a:extLst>
              </a:tr>
              <a:tr h="4448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FFY 2020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655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27854608"/>
                  </a:ext>
                </a:extLst>
              </a:tr>
              <a:tr h="4448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FFY 2021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520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1,821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6594462"/>
                  </a:ext>
                </a:extLst>
              </a:tr>
              <a:tr h="4448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FFY 2022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1,647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 *591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492744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C3481B2-293C-4289-A6CA-403633D5CE9A}"/>
              </a:ext>
            </a:extLst>
          </p:cNvPr>
          <p:cNvSpPr txBox="1"/>
          <p:nvPr/>
        </p:nvSpPr>
        <p:spPr>
          <a:xfrm>
            <a:off x="1297460" y="1329943"/>
            <a:ext cx="9339604" cy="769441"/>
          </a:xfrm>
          <a:prstGeom prst="rect">
            <a:avLst/>
          </a:prstGeom>
          <a:solidFill>
            <a:srgbClr val="4DADB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/>
              <a:t>Increase the number of DCSS referrals to the Access and Visitation Program from 520 to 2,127 by September 30, 2024.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AA9A8-836E-484F-BEE0-B811F2E6B605}"/>
              </a:ext>
            </a:extLst>
          </p:cNvPr>
          <p:cNvSpPr txBox="1"/>
          <p:nvPr/>
        </p:nvSpPr>
        <p:spPr>
          <a:xfrm>
            <a:off x="5865072" y="2196182"/>
            <a:ext cx="609805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/>
              <a:t>FFY 2021 increase in referrals was a result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Vendors transitioned to virtual meetings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Increased from 82 counties covered to 123 counties covered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Program awareness training provided to offices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Updated DCSS AV website page and online referral 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Reviewed reports monthly to identify offices with lower referrals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Followed up with parents who were referred but failed to enroll in the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886 parents enrolled and received services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Parents who enrolled had a total of 1,141 children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6BEF48-D1BE-499A-A04A-838C7CF6A750}"/>
              </a:ext>
            </a:extLst>
          </p:cNvPr>
          <p:cNvSpPr txBox="1"/>
          <p:nvPr/>
        </p:nvSpPr>
        <p:spPr>
          <a:xfrm>
            <a:off x="590615" y="5943600"/>
            <a:ext cx="491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*Total for October, November, December 2021</a:t>
            </a:r>
          </a:p>
        </p:txBody>
      </p:sp>
    </p:spTree>
    <p:extLst>
      <p:ext uri="{BB962C8B-B14F-4D97-AF65-F5344CB8AC3E}">
        <p14:creationId xmlns:p14="http://schemas.microsoft.com/office/powerpoint/2010/main" val="53689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258D2-795D-4FA4-93FB-2553429C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3" y="256185"/>
            <a:ext cx="11497235" cy="82519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1">
                    <a:lumMod val="90000"/>
                    <a:lumOff val="10000"/>
                  </a:schemeClr>
                </a:solidFill>
              </a:rPr>
              <a:t>FFY 2021 Program Enhancements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0A67D-0D13-475D-BF04-71E0DE520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Division of Child Support Services</a:t>
            </a:r>
          </a:p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3C806-43A8-45F4-BDF1-541BEEC68A2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2/16/2022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52802D-E8FD-4562-A675-EABD4C086455}"/>
              </a:ext>
            </a:extLst>
          </p:cNvPr>
          <p:cNvSpPr txBox="1"/>
          <p:nvPr/>
        </p:nvSpPr>
        <p:spPr>
          <a:xfrm>
            <a:off x="754967" y="1140141"/>
            <a:ext cx="6608443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Online referral form parents can access through the DCSS website, DCSS mobile app or by clicking on a QR code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Updated AV Brochure in English and Spanish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Online survey to gather feedback about quality of services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Statewide training to DCSS staff to promote the program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/>
              <a:t>Dedicated phone line for questions about the program</a:t>
            </a:r>
            <a:endParaRPr lang="en-U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BC4E925-7B91-4D66-A7F1-05C0CF359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717" y="1197232"/>
            <a:ext cx="2231768" cy="223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897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85959"/>
      </a:accent1>
      <a:accent2>
        <a:srgbClr val="4DADB0"/>
      </a:accent2>
      <a:accent3>
        <a:srgbClr val="D68119"/>
      </a:accent3>
      <a:accent4>
        <a:srgbClr val="A0CD4D"/>
      </a:accent4>
      <a:accent5>
        <a:srgbClr val="676898"/>
      </a:accent5>
      <a:accent6>
        <a:srgbClr val="A8D9E2"/>
      </a:accent6>
      <a:hlink>
        <a:srgbClr val="180BEB"/>
      </a:hlink>
      <a:folHlink>
        <a:srgbClr val="F6B2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h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85959"/>
    </a:accent1>
    <a:accent2>
      <a:srgbClr val="4DADB0"/>
    </a:accent2>
    <a:accent3>
      <a:srgbClr val="A0CD4D"/>
    </a:accent3>
    <a:accent4>
      <a:srgbClr val="D68119"/>
    </a:accent4>
    <a:accent5>
      <a:srgbClr val="005E85"/>
    </a:accent5>
    <a:accent6>
      <a:srgbClr val="9AD1DC"/>
    </a:accent6>
    <a:hlink>
      <a:srgbClr val="0563C1"/>
    </a:hlink>
    <a:folHlink>
      <a:srgbClr val="954F72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696</Words>
  <Application>Microsoft Office PowerPoint</Application>
  <PresentationFormat>Widescreen</PresentationFormat>
  <Paragraphs>122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Calibri</vt:lpstr>
      <vt:lpstr>Office Theme</vt:lpstr>
      <vt:lpstr> Access and Visitation Program DHS Board Meeting – February 2022 </vt:lpstr>
      <vt:lpstr>Paternity Establishment Percentage (PEP)</vt:lpstr>
      <vt:lpstr>Paternity Establishment Performance Relief</vt:lpstr>
      <vt:lpstr> Access and Visitation Program DHS Board Meeting – February 2022 </vt:lpstr>
      <vt:lpstr>DCSS Access and Visitation (AV) </vt:lpstr>
      <vt:lpstr>PowerPoint Presentation</vt:lpstr>
      <vt:lpstr>FFY 21 Services Provided</vt:lpstr>
      <vt:lpstr>Strategic Plan Goal</vt:lpstr>
      <vt:lpstr>FFY 2021 Program Enhancements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Segars, Tahni</dc:creator>
  <cp:lastModifiedBy>Tate, Jackie</cp:lastModifiedBy>
  <cp:revision>4</cp:revision>
  <dcterms:created xsi:type="dcterms:W3CDTF">2016-07-11T18:12:18Z</dcterms:created>
  <dcterms:modified xsi:type="dcterms:W3CDTF">2022-05-13T19:49:16Z</dcterms:modified>
</cp:coreProperties>
</file>