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422" r:id="rId2"/>
    <p:sldId id="3423" r:id="rId3"/>
    <p:sldId id="3424" r:id="rId4"/>
    <p:sldId id="3425" r:id="rId5"/>
    <p:sldId id="3426" r:id="rId6"/>
    <p:sldId id="3427" r:id="rId7"/>
    <p:sldId id="3428" r:id="rId8"/>
    <p:sldId id="3429" r:id="rId9"/>
    <p:sldId id="3430" r:id="rId10"/>
    <p:sldId id="3431" r:id="rId11"/>
    <p:sldId id="343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1F697E-99E6-9ABE-F3E2-3C32F948E838}" name="Hurst, Sarah" initials="HS" userId="S::Sarah.Hurst@dhs.ga.gov::96cb2f89-7b71-4fd8-b228-ace137708e8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rst, Sarah" initials="HS" lastIdx="12" clrIdx="0">
    <p:extLst>
      <p:ext uri="{19B8F6BF-5375-455C-9EA6-DF929625EA0E}">
        <p15:presenceInfo xmlns:p15="http://schemas.microsoft.com/office/powerpoint/2012/main" userId="S::Sarah.Hurst@dhs.ga.gov::96cb2f89-7b71-4fd8-b228-ace137708e80" providerId="AD"/>
      </p:ext>
    </p:extLst>
  </p:cmAuthor>
  <p:cmAuthor id="2" name="Schriber, Elizabeth" initials="SE" lastIdx="4" clrIdx="1">
    <p:extLst>
      <p:ext uri="{19B8F6BF-5375-455C-9EA6-DF929625EA0E}">
        <p15:presenceInfo xmlns:p15="http://schemas.microsoft.com/office/powerpoint/2012/main" userId="S::Elizabeth.Schriber@dhs.ga.gov::b9ba5269-9a53-49d7-bcd0-76c1495294d0" providerId="AD"/>
      </p:ext>
    </p:extLst>
  </p:cmAuthor>
  <p:cmAuthor id="3" name="Martinez, Gadorus" initials="MG" lastIdx="1" clrIdx="2">
    <p:extLst>
      <p:ext uri="{19B8F6BF-5375-455C-9EA6-DF929625EA0E}">
        <p15:presenceInfo xmlns:p15="http://schemas.microsoft.com/office/powerpoint/2012/main" userId="S::gadorus.martinez@dhs.ga.gov::ff588cd2-aaef-4599-9d69-882b133d2be4" providerId="AD"/>
      </p:ext>
    </p:extLst>
  </p:cmAuthor>
  <p:cmAuthor id="4" name="Segars, Tahni" initials="ST" lastIdx="1" clrIdx="3">
    <p:extLst>
      <p:ext uri="{19B8F6BF-5375-455C-9EA6-DF929625EA0E}">
        <p15:presenceInfo xmlns:p15="http://schemas.microsoft.com/office/powerpoint/2012/main" userId="S::tahni.segars@dhs.ga.gov::d394eefc-f75c-429b-b7d6-b779bae144a2" providerId="AD"/>
      </p:ext>
    </p:extLst>
  </p:cmAuthor>
  <p:cmAuthor id="5" name="Brown, Ellen" initials="BE" lastIdx="5" clrIdx="4">
    <p:extLst>
      <p:ext uri="{19B8F6BF-5375-455C-9EA6-DF929625EA0E}">
        <p15:presenceInfo xmlns:p15="http://schemas.microsoft.com/office/powerpoint/2012/main" userId="S::ellen.brown@dhs.ga.gov::19e9d580-b28b-434c-bc1a-b41d3df670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59"/>
    <a:srgbClr val="D68119"/>
    <a:srgbClr val="A0CD4D"/>
    <a:srgbClr val="4DA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255C4D-727D-4187-8557-01C1C79D03E3}" v="1" dt="2022-05-13T20:13:30.5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 snapToGrid="0">
      <p:cViewPr varScale="1">
        <p:scale>
          <a:sx n="79" d="100"/>
          <a:sy n="79" d="100"/>
        </p:scale>
        <p:origin x="7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te, Jackie" userId="f15a1b02-014c-441e-a1da-38a2a5089277" providerId="ADAL" clId="{03255C4D-727D-4187-8557-01C1C79D03E3}"/>
    <pc:docChg chg="custSel modSld">
      <pc:chgData name="Tate, Jackie" userId="f15a1b02-014c-441e-a1da-38a2a5089277" providerId="ADAL" clId="{03255C4D-727D-4187-8557-01C1C79D03E3}" dt="2022-05-13T20:13:19.334" v="8" actId="20577"/>
      <pc:docMkLst>
        <pc:docMk/>
      </pc:docMkLst>
      <pc:sldChg chg="modSp mod">
        <pc:chgData name="Tate, Jackie" userId="f15a1b02-014c-441e-a1da-38a2a5089277" providerId="ADAL" clId="{03255C4D-727D-4187-8557-01C1C79D03E3}" dt="2022-05-13T20:13:19.334" v="8" actId="20577"/>
        <pc:sldMkLst>
          <pc:docMk/>
          <pc:sldMk cId="3702049154" sldId="3422"/>
        </pc:sldMkLst>
        <pc:spChg chg="mod">
          <ac:chgData name="Tate, Jackie" userId="f15a1b02-014c-441e-a1da-38a2a5089277" providerId="ADAL" clId="{03255C4D-727D-4187-8557-01C1C79D03E3}" dt="2022-05-13T20:13:19.334" v="8" actId="20577"/>
          <ac:spMkLst>
            <pc:docMk/>
            <pc:sldMk cId="3702049154" sldId="3422"/>
            <ac:spMk id="6" creationId="{4F61A50D-0DDF-4684-A74B-A577F2C6B6B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Unduplicated Families Across All Programs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Sheet1!$O$1</c:f>
              <c:strCache>
                <c:ptCount val="1"/>
                <c:pt idx="0">
                  <c:v>Undup Families Across All Pgms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Sheet1!$N$2:$N$14</c:f>
              <c:strCache>
                <c:ptCount val="13"/>
                <c:pt idx="0">
                  <c:v>Dec 2020</c:v>
                </c:pt>
                <c:pt idx="1">
                  <c:v>Jan 2021</c:v>
                </c:pt>
                <c:pt idx="2">
                  <c:v>Feb 2021</c:v>
                </c:pt>
                <c:pt idx="3">
                  <c:v>Mar 2021</c:v>
                </c:pt>
                <c:pt idx="4">
                  <c:v>Apr 2021</c:v>
                </c:pt>
                <c:pt idx="5">
                  <c:v>May 2021</c:v>
                </c:pt>
                <c:pt idx="6">
                  <c:v>June 2021</c:v>
                </c:pt>
                <c:pt idx="7">
                  <c:v>July 2021</c:v>
                </c:pt>
                <c:pt idx="8">
                  <c:v>Aug 2021</c:v>
                </c:pt>
                <c:pt idx="9">
                  <c:v>Sept 2021</c:v>
                </c:pt>
                <c:pt idx="10">
                  <c:v>Oct 2021</c:v>
                </c:pt>
                <c:pt idx="11">
                  <c:v>Nov 2021</c:v>
                </c:pt>
                <c:pt idx="12">
                  <c:v>Dec 2021</c:v>
                </c:pt>
              </c:strCache>
            </c:strRef>
          </c:cat>
          <c:val>
            <c:numRef>
              <c:f>Sheet1!$O$2:$O$14</c:f>
              <c:numCache>
                <c:formatCode>#,##0</c:formatCode>
                <c:ptCount val="13"/>
                <c:pt idx="0">
                  <c:v>1361247</c:v>
                </c:pt>
                <c:pt idx="1">
                  <c:v>1387901</c:v>
                </c:pt>
                <c:pt idx="2">
                  <c:v>1398348</c:v>
                </c:pt>
                <c:pt idx="3">
                  <c:v>1375835</c:v>
                </c:pt>
                <c:pt idx="4">
                  <c:v>1367999</c:v>
                </c:pt>
                <c:pt idx="5">
                  <c:v>1366786</c:v>
                </c:pt>
                <c:pt idx="6">
                  <c:v>1365728</c:v>
                </c:pt>
                <c:pt idx="7">
                  <c:v>1356352</c:v>
                </c:pt>
                <c:pt idx="8">
                  <c:v>1362865</c:v>
                </c:pt>
                <c:pt idx="9">
                  <c:v>1369830</c:v>
                </c:pt>
                <c:pt idx="10">
                  <c:v>1392782</c:v>
                </c:pt>
                <c:pt idx="11">
                  <c:v>1402713</c:v>
                </c:pt>
                <c:pt idx="12">
                  <c:v>1420537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29-4DBD-9709-1A925EFBB8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4644472"/>
        <c:axId val="714642176"/>
      </c:barChart>
      <c:catAx>
        <c:axId val="714644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642176"/>
        <c:crosses val="autoZero"/>
        <c:auto val="1"/>
        <c:lblAlgn val="ctr"/>
        <c:lblOffset val="100"/>
        <c:noMultiLvlLbl val="0"/>
      </c:catAx>
      <c:valAx>
        <c:axId val="71464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644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Unduplicated Families Across All Programs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Dec 2020</c:v>
                </c:pt>
                <c:pt idx="1">
                  <c:v>Jan 2021</c:v>
                </c:pt>
                <c:pt idx="2">
                  <c:v>Feb 2021</c:v>
                </c:pt>
                <c:pt idx="3">
                  <c:v>Mar 2021</c:v>
                </c:pt>
                <c:pt idx="4">
                  <c:v>Apr 2021</c:v>
                </c:pt>
                <c:pt idx="5">
                  <c:v>May 2021</c:v>
                </c:pt>
                <c:pt idx="6">
                  <c:v>June 2021</c:v>
                </c:pt>
                <c:pt idx="7">
                  <c:v>July 2021</c:v>
                </c:pt>
                <c:pt idx="8">
                  <c:v>Aug 2021</c:v>
                </c:pt>
                <c:pt idx="9">
                  <c:v>Sept 2021</c:v>
                </c:pt>
                <c:pt idx="10">
                  <c:v>Oct 2021</c:v>
                </c:pt>
                <c:pt idx="11">
                  <c:v>Nov 2021</c:v>
                </c:pt>
                <c:pt idx="12">
                  <c:v>Dec-21</c:v>
                </c:pt>
              </c:strCache>
            </c:strRef>
          </c:cat>
          <c:val>
            <c:numRef>
              <c:f>Sheet1!$B$2:$B$14</c:f>
            </c:numRef>
          </c:val>
          <c:extLst>
            <c:ext xmlns:c16="http://schemas.microsoft.com/office/drawing/2014/chart" uri="{C3380CC4-5D6E-409C-BE32-E72D297353CC}">
              <c16:uniqueId val="{00000000-62AF-46FB-B313-E7E7B725CC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Staffing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Dec 2020</c:v>
                </c:pt>
                <c:pt idx="1">
                  <c:v>Jan 2021</c:v>
                </c:pt>
                <c:pt idx="2">
                  <c:v>Feb 2021</c:v>
                </c:pt>
                <c:pt idx="3">
                  <c:v>Mar 2021</c:v>
                </c:pt>
                <c:pt idx="4">
                  <c:v>Apr 2021</c:v>
                </c:pt>
                <c:pt idx="5">
                  <c:v>May 2021</c:v>
                </c:pt>
                <c:pt idx="6">
                  <c:v>June 2021</c:v>
                </c:pt>
                <c:pt idx="7">
                  <c:v>July 2021</c:v>
                </c:pt>
                <c:pt idx="8">
                  <c:v>Aug 2021</c:v>
                </c:pt>
                <c:pt idx="9">
                  <c:v>Sept 2021</c:v>
                </c:pt>
                <c:pt idx="10">
                  <c:v>Oct 2021</c:v>
                </c:pt>
                <c:pt idx="11">
                  <c:v>Nov 2021</c:v>
                </c:pt>
                <c:pt idx="12">
                  <c:v>Dec-21</c:v>
                </c:pt>
              </c:strCache>
            </c:strRef>
          </c:cat>
          <c:val>
            <c:numRef>
              <c:f>Sheet1!$C$2:$C$14</c:f>
            </c:numRef>
          </c:val>
          <c:extLst>
            <c:ext xmlns:c16="http://schemas.microsoft.com/office/drawing/2014/chart" uri="{C3380CC4-5D6E-409C-BE32-E72D297353CC}">
              <c16:uniqueId val="{00000001-62AF-46FB-B313-E7E7B725CC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Caseload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Dec 2020</c:v>
                </c:pt>
                <c:pt idx="1">
                  <c:v>Jan 2021</c:v>
                </c:pt>
                <c:pt idx="2">
                  <c:v>Feb 2021</c:v>
                </c:pt>
                <c:pt idx="3">
                  <c:v>Mar 2021</c:v>
                </c:pt>
                <c:pt idx="4">
                  <c:v>Apr 2021</c:v>
                </c:pt>
                <c:pt idx="5">
                  <c:v>May 2021</c:v>
                </c:pt>
                <c:pt idx="6">
                  <c:v>June 2021</c:v>
                </c:pt>
                <c:pt idx="7">
                  <c:v>July 2021</c:v>
                </c:pt>
                <c:pt idx="8">
                  <c:v>Aug 2021</c:v>
                </c:pt>
                <c:pt idx="9">
                  <c:v>Sept 2021</c:v>
                </c:pt>
                <c:pt idx="10">
                  <c:v>Oct 2021</c:v>
                </c:pt>
                <c:pt idx="11">
                  <c:v>Nov 2021</c:v>
                </c:pt>
                <c:pt idx="12">
                  <c:v>Dec-21</c:v>
                </c:pt>
              </c:strCache>
            </c:strRef>
          </c:cat>
          <c:val>
            <c:numRef>
              <c:f>Sheet1!$D$2:$D$14</c:f>
              <c:numCache>
                <c:formatCode>#,##0</c:formatCode>
                <c:ptCount val="13"/>
                <c:pt idx="0">
                  <c:v>914.2021490933513</c:v>
                </c:pt>
                <c:pt idx="1">
                  <c:v>924.03528628495337</c:v>
                </c:pt>
                <c:pt idx="2">
                  <c:v>908.60818713450294</c:v>
                </c:pt>
                <c:pt idx="3">
                  <c:v>870.23086654016447</c:v>
                </c:pt>
                <c:pt idx="4">
                  <c:v>862.00315059861373</c:v>
                </c:pt>
                <c:pt idx="5">
                  <c:v>861.78184110970994</c:v>
                </c:pt>
                <c:pt idx="6">
                  <c:v>860.03022670025189</c:v>
                </c:pt>
                <c:pt idx="7">
                  <c:v>887.66492146596863</c:v>
                </c:pt>
                <c:pt idx="8">
                  <c:v>911.61538461538464</c:v>
                </c:pt>
                <c:pt idx="9">
                  <c:v>926.81326116373475</c:v>
                </c:pt>
                <c:pt idx="10">
                  <c:v>945.54107264086895</c:v>
                </c:pt>
                <c:pt idx="11">
                  <c:v>962.74056280027457</c:v>
                </c:pt>
                <c:pt idx="12" formatCode="General">
                  <c:v>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AF-46FB-B313-E7E7B725C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9621592"/>
        <c:axId val="719619952"/>
      </c:barChart>
      <c:catAx>
        <c:axId val="719621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9619952"/>
        <c:crosses val="autoZero"/>
        <c:auto val="1"/>
        <c:lblAlgn val="ctr"/>
        <c:lblOffset val="100"/>
        <c:noMultiLvlLbl val="0"/>
      </c:catAx>
      <c:valAx>
        <c:axId val="71961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9621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Staffing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Dec 2020</c:v>
                </c:pt>
                <c:pt idx="1">
                  <c:v>Jan 2021</c:v>
                </c:pt>
                <c:pt idx="2">
                  <c:v>Feb 2021</c:v>
                </c:pt>
                <c:pt idx="3">
                  <c:v>Mar 2021</c:v>
                </c:pt>
                <c:pt idx="4">
                  <c:v>Apr 2021</c:v>
                </c:pt>
                <c:pt idx="5">
                  <c:v>May 2021</c:v>
                </c:pt>
                <c:pt idx="6">
                  <c:v>June 2021</c:v>
                </c:pt>
                <c:pt idx="7">
                  <c:v>July 2021</c:v>
                </c:pt>
                <c:pt idx="8">
                  <c:v>Aug 2021</c:v>
                </c:pt>
                <c:pt idx="9">
                  <c:v>Sept 2021</c:v>
                </c:pt>
                <c:pt idx="10">
                  <c:v>Oct 2021</c:v>
                </c:pt>
                <c:pt idx="11">
                  <c:v>Nov 2021</c:v>
                </c:pt>
                <c:pt idx="12">
                  <c:v>Dec-21</c:v>
                </c:pt>
              </c:strCache>
            </c:strRef>
          </c:cat>
          <c:val>
            <c:numRef>
              <c:f>Sheet1!$B$2:$B$14</c:f>
              <c:numCache>
                <c:formatCode>#,##0</c:formatCode>
                <c:ptCount val="13"/>
                <c:pt idx="0">
                  <c:v>1489</c:v>
                </c:pt>
                <c:pt idx="1">
                  <c:v>1502</c:v>
                </c:pt>
                <c:pt idx="2">
                  <c:v>1539</c:v>
                </c:pt>
                <c:pt idx="3">
                  <c:v>1581</c:v>
                </c:pt>
                <c:pt idx="4">
                  <c:v>1587</c:v>
                </c:pt>
                <c:pt idx="5">
                  <c:v>1586</c:v>
                </c:pt>
                <c:pt idx="6">
                  <c:v>1588</c:v>
                </c:pt>
                <c:pt idx="7">
                  <c:v>1528</c:v>
                </c:pt>
                <c:pt idx="8">
                  <c:v>1495</c:v>
                </c:pt>
                <c:pt idx="9">
                  <c:v>1478</c:v>
                </c:pt>
                <c:pt idx="10">
                  <c:v>1473</c:v>
                </c:pt>
                <c:pt idx="11">
                  <c:v>1457</c:v>
                </c:pt>
                <c:pt idx="12">
                  <c:v>1457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18-471B-8054-695193A21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0773816"/>
        <c:axId val="730771848"/>
      </c:barChart>
      <c:catAx>
        <c:axId val="730773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771848"/>
        <c:crosses val="autoZero"/>
        <c:auto val="1"/>
        <c:lblAlgn val="ctr"/>
        <c:lblOffset val="100"/>
        <c:noMultiLvlLbl val="0"/>
      </c:catAx>
      <c:valAx>
        <c:axId val="730771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0773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SNAP Issuance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Dec 2020</c:v>
                </c:pt>
                <c:pt idx="1">
                  <c:v>Jan 2021</c:v>
                </c:pt>
                <c:pt idx="2">
                  <c:v>Feb 2021</c:v>
                </c:pt>
                <c:pt idx="3">
                  <c:v>Mar 2021</c:v>
                </c:pt>
                <c:pt idx="4">
                  <c:v>Apr 2021</c:v>
                </c:pt>
                <c:pt idx="5">
                  <c:v>May 2021</c:v>
                </c:pt>
                <c:pt idx="6">
                  <c:v>June 2021</c:v>
                </c:pt>
                <c:pt idx="7">
                  <c:v>July 2021</c:v>
                </c:pt>
                <c:pt idx="8">
                  <c:v>Aug 2021</c:v>
                </c:pt>
                <c:pt idx="9">
                  <c:v>Sept 2021</c:v>
                </c:pt>
                <c:pt idx="10">
                  <c:v>Oct 2021</c:v>
                </c:pt>
                <c:pt idx="11">
                  <c:v>Nov 2021</c:v>
                </c:pt>
                <c:pt idx="12">
                  <c:v>Dec-21</c:v>
                </c:pt>
              </c:strCache>
            </c:strRef>
          </c:cat>
          <c:val>
            <c:numRef>
              <c:f>Sheet1!$B$2:$B$14</c:f>
              <c:numCache>
                <c:formatCode>"$"#,##0</c:formatCode>
                <c:ptCount val="13"/>
                <c:pt idx="0">
                  <c:v>299590704</c:v>
                </c:pt>
                <c:pt idx="1">
                  <c:v>311196242</c:v>
                </c:pt>
                <c:pt idx="2">
                  <c:v>310395526</c:v>
                </c:pt>
                <c:pt idx="3">
                  <c:v>334893806</c:v>
                </c:pt>
                <c:pt idx="4">
                  <c:v>323593976</c:v>
                </c:pt>
                <c:pt idx="5">
                  <c:v>321654930</c:v>
                </c:pt>
                <c:pt idx="6">
                  <c:v>348215934</c:v>
                </c:pt>
                <c:pt idx="7">
                  <c:v>339579760</c:v>
                </c:pt>
                <c:pt idx="8">
                  <c:v>342949915</c:v>
                </c:pt>
                <c:pt idx="9">
                  <c:v>339794027</c:v>
                </c:pt>
                <c:pt idx="10">
                  <c:v>370846627</c:v>
                </c:pt>
                <c:pt idx="11">
                  <c:v>379227750</c:v>
                </c:pt>
                <c:pt idx="12">
                  <c:v>385473084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10-4E8F-BF4A-F1A3B7678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4338328"/>
        <c:axId val="824337344"/>
      </c:barChart>
      <c:catAx>
        <c:axId val="824338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4337344"/>
        <c:crosses val="autoZero"/>
        <c:auto val="1"/>
        <c:lblAlgn val="ctr"/>
        <c:lblOffset val="100"/>
        <c:noMultiLvlLbl val="0"/>
      </c:catAx>
      <c:valAx>
        <c:axId val="82433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4338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SNAP Families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Dec 2020</c:v>
                </c:pt>
                <c:pt idx="1">
                  <c:v>Jan 2021</c:v>
                </c:pt>
                <c:pt idx="2">
                  <c:v>Feb 2021</c:v>
                </c:pt>
                <c:pt idx="3">
                  <c:v>Mar 2021</c:v>
                </c:pt>
                <c:pt idx="4">
                  <c:v>Apr 2021</c:v>
                </c:pt>
                <c:pt idx="5">
                  <c:v>May 2021</c:v>
                </c:pt>
                <c:pt idx="6">
                  <c:v>June 2021</c:v>
                </c:pt>
                <c:pt idx="7">
                  <c:v>July 2021</c:v>
                </c:pt>
                <c:pt idx="8">
                  <c:v>Aug 2021</c:v>
                </c:pt>
                <c:pt idx="9">
                  <c:v>Sept 2021</c:v>
                </c:pt>
                <c:pt idx="10">
                  <c:v>Oct 2021</c:v>
                </c:pt>
                <c:pt idx="11">
                  <c:v>Nov 2021</c:v>
                </c:pt>
                <c:pt idx="12">
                  <c:v>Dec-21</c:v>
                </c:pt>
              </c:strCache>
            </c:strRef>
          </c:cat>
          <c:val>
            <c:numRef>
              <c:f>Sheet1!$B$2:$B$14</c:f>
              <c:numCache>
                <c:formatCode>#,##0</c:formatCode>
                <c:ptCount val="13"/>
                <c:pt idx="0">
                  <c:v>804072</c:v>
                </c:pt>
                <c:pt idx="1">
                  <c:v>833982</c:v>
                </c:pt>
                <c:pt idx="2">
                  <c:v>835124</c:v>
                </c:pt>
                <c:pt idx="3">
                  <c:v>785632</c:v>
                </c:pt>
                <c:pt idx="4">
                  <c:v>764743</c:v>
                </c:pt>
                <c:pt idx="5">
                  <c:v>753625</c:v>
                </c:pt>
                <c:pt idx="6">
                  <c:v>740104</c:v>
                </c:pt>
                <c:pt idx="7">
                  <c:v>724547</c:v>
                </c:pt>
                <c:pt idx="8">
                  <c:v>724625</c:v>
                </c:pt>
                <c:pt idx="9">
                  <c:v>724029</c:v>
                </c:pt>
                <c:pt idx="10">
                  <c:v>754913</c:v>
                </c:pt>
                <c:pt idx="11">
                  <c:v>762758</c:v>
                </c:pt>
                <c:pt idx="12">
                  <c:v>779283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A8-4E28-A579-D6E8548C87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980296"/>
        <c:axId val="101980624"/>
      </c:barChart>
      <c:catAx>
        <c:axId val="101980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980624"/>
        <c:crosses val="autoZero"/>
        <c:auto val="1"/>
        <c:lblAlgn val="ctr"/>
        <c:lblOffset val="100"/>
        <c:noMultiLvlLbl val="0"/>
      </c:catAx>
      <c:valAx>
        <c:axId val="101980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980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SNAP</a:t>
            </a:r>
            <a:r>
              <a:rPr lang="en-US" baseline="0"/>
              <a:t> Applications and Renewals Processed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FS Apps Processed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Dec 2020</c:v>
                </c:pt>
                <c:pt idx="1">
                  <c:v>Jan 2021</c:v>
                </c:pt>
                <c:pt idx="2">
                  <c:v>Feb 2021</c:v>
                </c:pt>
                <c:pt idx="3">
                  <c:v>Mar 2021</c:v>
                </c:pt>
                <c:pt idx="4">
                  <c:v>Apr 2021</c:v>
                </c:pt>
                <c:pt idx="5">
                  <c:v>May 2021</c:v>
                </c:pt>
                <c:pt idx="6">
                  <c:v>June 2021</c:v>
                </c:pt>
                <c:pt idx="7">
                  <c:v>July 2021</c:v>
                </c:pt>
                <c:pt idx="8">
                  <c:v>Aug 2021</c:v>
                </c:pt>
                <c:pt idx="9">
                  <c:v>Sept 2021</c:v>
                </c:pt>
                <c:pt idx="10">
                  <c:v>Oct 2021</c:v>
                </c:pt>
                <c:pt idx="11">
                  <c:v>Nov 2021</c:v>
                </c:pt>
                <c:pt idx="12">
                  <c:v>Dec-21</c:v>
                </c:pt>
              </c:strCache>
            </c:strRef>
          </c:cat>
          <c:val>
            <c:numRef>
              <c:f>Sheet1!$B$2:$B$14</c:f>
              <c:numCache>
                <c:formatCode>#,##0</c:formatCode>
                <c:ptCount val="13"/>
                <c:pt idx="0">
                  <c:v>58548</c:v>
                </c:pt>
                <c:pt idx="1">
                  <c:v>54828</c:v>
                </c:pt>
                <c:pt idx="2">
                  <c:v>53683</c:v>
                </c:pt>
                <c:pt idx="3">
                  <c:v>52639</c:v>
                </c:pt>
                <c:pt idx="4">
                  <c:v>48269</c:v>
                </c:pt>
                <c:pt idx="5">
                  <c:v>48098</c:v>
                </c:pt>
                <c:pt idx="6">
                  <c:v>54810</c:v>
                </c:pt>
                <c:pt idx="7">
                  <c:v>59057</c:v>
                </c:pt>
                <c:pt idx="8">
                  <c:v>69110</c:v>
                </c:pt>
                <c:pt idx="9">
                  <c:v>75719</c:v>
                </c:pt>
                <c:pt idx="10">
                  <c:v>67675</c:v>
                </c:pt>
                <c:pt idx="11">
                  <c:v>63208</c:v>
                </c:pt>
                <c:pt idx="12">
                  <c:v>59211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67-48CC-AED4-B7B5FE134C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 FS Renls Processed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Dec 2020</c:v>
                </c:pt>
                <c:pt idx="1">
                  <c:v>Jan 2021</c:v>
                </c:pt>
                <c:pt idx="2">
                  <c:v>Feb 2021</c:v>
                </c:pt>
                <c:pt idx="3">
                  <c:v>Mar 2021</c:v>
                </c:pt>
                <c:pt idx="4">
                  <c:v>Apr 2021</c:v>
                </c:pt>
                <c:pt idx="5">
                  <c:v>May 2021</c:v>
                </c:pt>
                <c:pt idx="6">
                  <c:v>June 2021</c:v>
                </c:pt>
                <c:pt idx="7">
                  <c:v>July 2021</c:v>
                </c:pt>
                <c:pt idx="8">
                  <c:v>Aug 2021</c:v>
                </c:pt>
                <c:pt idx="9">
                  <c:v>Sept 2021</c:v>
                </c:pt>
                <c:pt idx="10">
                  <c:v>Oct 2021</c:v>
                </c:pt>
                <c:pt idx="11">
                  <c:v>Nov 2021</c:v>
                </c:pt>
                <c:pt idx="12">
                  <c:v>Dec-21</c:v>
                </c:pt>
              </c:strCache>
            </c:strRef>
          </c:cat>
          <c:val>
            <c:numRef>
              <c:f>Sheet1!$C$2:$C$14</c:f>
              <c:numCache>
                <c:formatCode>#,##0</c:formatCode>
                <c:ptCount val="13"/>
                <c:pt idx="0">
                  <c:v>74718</c:v>
                </c:pt>
                <c:pt idx="1">
                  <c:v>60370</c:v>
                </c:pt>
                <c:pt idx="2">
                  <c:v>131437</c:v>
                </c:pt>
                <c:pt idx="3">
                  <c:v>128804</c:v>
                </c:pt>
                <c:pt idx="4">
                  <c:v>116408</c:v>
                </c:pt>
                <c:pt idx="5">
                  <c:v>112916</c:v>
                </c:pt>
                <c:pt idx="6">
                  <c:v>120215</c:v>
                </c:pt>
                <c:pt idx="7">
                  <c:v>110813</c:v>
                </c:pt>
                <c:pt idx="8">
                  <c:v>112756</c:v>
                </c:pt>
                <c:pt idx="9">
                  <c:v>85026</c:v>
                </c:pt>
                <c:pt idx="10">
                  <c:v>92508</c:v>
                </c:pt>
                <c:pt idx="11">
                  <c:v>77791</c:v>
                </c:pt>
                <c:pt idx="12">
                  <c:v>86886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67-48CC-AED4-B7B5FE134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3537456"/>
        <c:axId val="823538440"/>
      </c:barChart>
      <c:catAx>
        <c:axId val="82353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3538440"/>
        <c:crosses val="autoZero"/>
        <c:auto val="1"/>
        <c:lblAlgn val="ctr"/>
        <c:lblOffset val="100"/>
        <c:noMultiLvlLbl val="0"/>
      </c:catAx>
      <c:valAx>
        <c:axId val="823538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3537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Active Medical Assistance Families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Dec 2020</c:v>
                </c:pt>
                <c:pt idx="1">
                  <c:v>Jan 2021</c:v>
                </c:pt>
                <c:pt idx="2">
                  <c:v>Feb 2021</c:v>
                </c:pt>
                <c:pt idx="3">
                  <c:v>Mar 2021</c:v>
                </c:pt>
                <c:pt idx="4">
                  <c:v>Apr 2021</c:v>
                </c:pt>
                <c:pt idx="5">
                  <c:v>May 2021</c:v>
                </c:pt>
                <c:pt idx="6">
                  <c:v>June 2021</c:v>
                </c:pt>
                <c:pt idx="7">
                  <c:v>July 2021</c:v>
                </c:pt>
                <c:pt idx="8">
                  <c:v>Aug 2021</c:v>
                </c:pt>
                <c:pt idx="9">
                  <c:v>Sept 2021</c:v>
                </c:pt>
                <c:pt idx="10">
                  <c:v>Oct 2021</c:v>
                </c:pt>
                <c:pt idx="11">
                  <c:v>Nov 2021</c:v>
                </c:pt>
                <c:pt idx="12">
                  <c:v>Dec-21</c:v>
                </c:pt>
              </c:strCache>
            </c:strRef>
          </c:cat>
          <c:val>
            <c:numRef>
              <c:f>Sheet1!$B$2:$B$14</c:f>
              <c:numCache>
                <c:formatCode>#,##0</c:formatCode>
                <c:ptCount val="13"/>
                <c:pt idx="0">
                  <c:v>970478</c:v>
                </c:pt>
                <c:pt idx="1">
                  <c:v>980183</c:v>
                </c:pt>
                <c:pt idx="2">
                  <c:v>988181</c:v>
                </c:pt>
                <c:pt idx="3">
                  <c:v>995711</c:v>
                </c:pt>
                <c:pt idx="4">
                  <c:v>1000630</c:v>
                </c:pt>
                <c:pt idx="5">
                  <c:v>1008560</c:v>
                </c:pt>
                <c:pt idx="6">
                  <c:v>1019840</c:v>
                </c:pt>
                <c:pt idx="7">
                  <c:v>1023560</c:v>
                </c:pt>
                <c:pt idx="8">
                  <c:v>1033217</c:v>
                </c:pt>
                <c:pt idx="9">
                  <c:v>1039970</c:v>
                </c:pt>
                <c:pt idx="10">
                  <c:v>1046686</c:v>
                </c:pt>
                <c:pt idx="11">
                  <c:v>1054059</c:v>
                </c:pt>
                <c:pt idx="12">
                  <c:v>1062788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1E-425D-A09D-7266FD1990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6440920"/>
        <c:axId val="818226880"/>
      </c:barChart>
      <c:catAx>
        <c:axId val="816440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8226880"/>
        <c:crosses val="autoZero"/>
        <c:auto val="1"/>
        <c:lblAlgn val="ctr"/>
        <c:lblOffset val="100"/>
        <c:noMultiLvlLbl val="0"/>
      </c:catAx>
      <c:valAx>
        <c:axId val="81822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440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Medical Assistance Applications Processed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Dec 2020</c:v>
                </c:pt>
                <c:pt idx="1">
                  <c:v>Jan 2021</c:v>
                </c:pt>
                <c:pt idx="2">
                  <c:v>Feb 2021</c:v>
                </c:pt>
                <c:pt idx="3">
                  <c:v>Mar 2021</c:v>
                </c:pt>
                <c:pt idx="4">
                  <c:v>Apr 2021</c:v>
                </c:pt>
                <c:pt idx="5">
                  <c:v>May 2021</c:v>
                </c:pt>
                <c:pt idx="6">
                  <c:v>June 2021</c:v>
                </c:pt>
                <c:pt idx="7">
                  <c:v>July 2021</c:v>
                </c:pt>
                <c:pt idx="8">
                  <c:v>Aug 2021</c:v>
                </c:pt>
                <c:pt idx="9">
                  <c:v>Sept 2021</c:v>
                </c:pt>
                <c:pt idx="10">
                  <c:v>Oct 2021</c:v>
                </c:pt>
                <c:pt idx="11">
                  <c:v>Nov 2021</c:v>
                </c:pt>
                <c:pt idx="12">
                  <c:v>Dec-21</c:v>
                </c:pt>
              </c:strCache>
            </c:strRef>
          </c:cat>
          <c:val>
            <c:numRef>
              <c:f>Sheet1!$B$2:$B$14</c:f>
              <c:numCache>
                <c:formatCode>#,##0</c:formatCode>
                <c:ptCount val="13"/>
                <c:pt idx="0">
                  <c:v>68764</c:v>
                </c:pt>
                <c:pt idx="1">
                  <c:v>59336</c:v>
                </c:pt>
                <c:pt idx="2">
                  <c:v>47334</c:v>
                </c:pt>
                <c:pt idx="3">
                  <c:v>46391</c:v>
                </c:pt>
                <c:pt idx="4">
                  <c:v>42754</c:v>
                </c:pt>
                <c:pt idx="5">
                  <c:v>41717</c:v>
                </c:pt>
                <c:pt idx="6">
                  <c:v>43004</c:v>
                </c:pt>
                <c:pt idx="7">
                  <c:v>44488</c:v>
                </c:pt>
                <c:pt idx="8">
                  <c:v>47240</c:v>
                </c:pt>
                <c:pt idx="9">
                  <c:v>47525</c:v>
                </c:pt>
                <c:pt idx="10">
                  <c:v>43244</c:v>
                </c:pt>
                <c:pt idx="11">
                  <c:v>48163</c:v>
                </c:pt>
                <c:pt idx="12">
                  <c:v>68498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91-4DF1-8B96-0E9E46C59F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1527784"/>
        <c:axId val="821528768"/>
      </c:barChart>
      <c:catAx>
        <c:axId val="821527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1528768"/>
        <c:crosses val="autoZero"/>
        <c:auto val="1"/>
        <c:lblAlgn val="ctr"/>
        <c:lblOffset val="100"/>
        <c:noMultiLvlLbl val="0"/>
      </c:catAx>
      <c:valAx>
        <c:axId val="82152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1527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TANF Issuance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3"/>
                <c:pt idx="0">
                  <c:v>Dec 2020</c:v>
                </c:pt>
                <c:pt idx="1">
                  <c:v>Jan 2021</c:v>
                </c:pt>
                <c:pt idx="2">
                  <c:v>Feb 2021</c:v>
                </c:pt>
                <c:pt idx="3">
                  <c:v>Mar 2021</c:v>
                </c:pt>
                <c:pt idx="4">
                  <c:v>Apr 2021</c:v>
                </c:pt>
                <c:pt idx="5">
                  <c:v>May 2021</c:v>
                </c:pt>
                <c:pt idx="6">
                  <c:v>June 2021</c:v>
                </c:pt>
                <c:pt idx="7">
                  <c:v>July 2021</c:v>
                </c:pt>
                <c:pt idx="8">
                  <c:v>Aug 2021</c:v>
                </c:pt>
                <c:pt idx="9">
                  <c:v>Sept 2021</c:v>
                </c:pt>
                <c:pt idx="10">
                  <c:v>Oct 2021</c:v>
                </c:pt>
                <c:pt idx="11">
                  <c:v>Nov 2021</c:v>
                </c:pt>
                <c:pt idx="12">
                  <c:v>Dec-21</c:v>
                </c:pt>
              </c:strCache>
            </c:strRef>
          </c:cat>
          <c:val>
            <c:numRef>
              <c:f>Sheet1!$B$2:$B$14</c:f>
              <c:numCache>
                <c:formatCode>"$"#,##0</c:formatCode>
                <c:ptCount val="13"/>
                <c:pt idx="0">
                  <c:v>2061700</c:v>
                </c:pt>
                <c:pt idx="1">
                  <c:v>2082770.29</c:v>
                </c:pt>
                <c:pt idx="2">
                  <c:v>2052866</c:v>
                </c:pt>
                <c:pt idx="3">
                  <c:v>1997841</c:v>
                </c:pt>
                <c:pt idx="4">
                  <c:v>1965905</c:v>
                </c:pt>
                <c:pt idx="5">
                  <c:v>1940615.52</c:v>
                </c:pt>
                <c:pt idx="6">
                  <c:v>1907032</c:v>
                </c:pt>
                <c:pt idx="7">
                  <c:v>1838963</c:v>
                </c:pt>
                <c:pt idx="8">
                  <c:v>1853908</c:v>
                </c:pt>
                <c:pt idx="9">
                  <c:v>1891598</c:v>
                </c:pt>
                <c:pt idx="10">
                  <c:v>1893117</c:v>
                </c:pt>
                <c:pt idx="11">
                  <c:v>1878130</c:v>
                </c:pt>
                <c:pt idx="12">
                  <c:v>1850491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80-4FC1-9E99-F896A4A8AC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6312000"/>
        <c:axId val="736313312"/>
      </c:barChart>
      <c:catAx>
        <c:axId val="73631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6313312"/>
        <c:crosses val="autoZero"/>
        <c:auto val="1"/>
        <c:lblAlgn val="ctr"/>
        <c:lblOffset val="100"/>
        <c:noMultiLvlLbl val="0"/>
      </c:catAx>
      <c:valAx>
        <c:axId val="73631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6312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485B3-3531-0145-B837-7AF7C4AB3A53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BD4FA-ECBD-1449-BAF0-49B8DBF74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59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1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>
          <a:xfrm>
            <a:off x="8813800" y="6540500"/>
            <a:ext cx="3358371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836774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Communications</a:t>
            </a:r>
            <a:endParaRPr lang="en-US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3892679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Oran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5441577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5976730" y="1289553"/>
            <a:ext cx="5870128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6975834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BLUE text + photo Blu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250" y="1289553"/>
            <a:ext cx="5521463" cy="478263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7763" y="1289553"/>
            <a:ext cx="5619750" cy="4782635"/>
          </a:xfrm>
        </p:spPr>
        <p:txBody>
          <a:bodyPr/>
          <a:lstStyle>
            <a:lvl1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11"/>
          </p:nvPr>
        </p:nvSpPr>
        <p:spPr>
          <a:xfrm>
            <a:off x="10083801" y="6458363"/>
            <a:ext cx="11827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9490245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GREEN text + photo Gree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250" y="1289553"/>
            <a:ext cx="5521463" cy="478263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7763" y="1289553"/>
            <a:ext cx="5619750" cy="4782635"/>
          </a:xfrm>
        </p:spPr>
        <p:txBody>
          <a:bodyPr/>
          <a:lstStyle>
            <a:lvl1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11"/>
          </p:nvPr>
        </p:nvSpPr>
        <p:spPr>
          <a:xfrm>
            <a:off x="9956801" y="6458363"/>
            <a:ext cx="13097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5822213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ORANGE text + photo Oran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250" y="1289553"/>
            <a:ext cx="5521463" cy="478263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7763" y="1289553"/>
            <a:ext cx="5619750" cy="4782635"/>
          </a:xfrm>
        </p:spPr>
        <p:txBody>
          <a:bodyPr/>
          <a:lstStyle>
            <a:lvl1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11"/>
          </p:nvPr>
        </p:nvSpPr>
        <p:spPr>
          <a:xfrm>
            <a:off x="10071101" y="6458363"/>
            <a:ext cx="11954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684049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Legislative Affairs &amp; Outreach</a:t>
            </a:r>
            <a:endParaRPr lang="en-US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58663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599822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I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</a:t>
            </a:r>
            <a:r>
              <a:rPr lang="en-US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Planning and Initiatives</a:t>
            </a:r>
            <a:endParaRPr lang="en-US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753238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89743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20039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14136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</a:t>
            </a:r>
            <a:r>
              <a:rPr lang="en-US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Budget Administration</a:t>
            </a:r>
            <a:endParaRPr lang="en-US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863760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and Support Services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55231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</a:t>
            </a:r>
            <a:r>
              <a:rPr lang="en-US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Services</a:t>
            </a:r>
            <a:endParaRPr lang="en-US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9238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8890000" y="6540500"/>
            <a:ext cx="3282171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096877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863123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622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325297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437188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38526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Communications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733474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Legislative Affairs &amp; Outreach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091363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858717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I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 Planning and Initiatives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921359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76205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3012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</a:t>
            </a:r>
            <a:r>
              <a:rPr lang="en-US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Administration</a:t>
            </a:r>
            <a:endParaRPr lang="en-US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399965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S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Aging Services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993565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030603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and Support Services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762391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Financial Services</a:t>
            </a:r>
            <a:endParaRPr lang="en-US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117881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580094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616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121036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91177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4821144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Communications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035831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Legislative Affairs &amp; Outreach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59587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&amp; Support</a:t>
            </a:r>
            <a:r>
              <a:rPr lang="en-US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Services</a:t>
            </a:r>
            <a:endParaRPr lang="en-US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9625414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025192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I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 Planning and Initiatives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524807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90151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_DAS Option 1.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Aging Services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9103007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2010733"/>
            <a:ext cx="2534589" cy="235435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0732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189037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944473"/>
            <a:ext cx="2534589" cy="2354352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2828530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207826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944473"/>
            <a:ext cx="2534589" cy="2354352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0351798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176511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Facilities </a:t>
            </a:r>
            <a:b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Support Services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888106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77783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14084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888106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792053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68838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52745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985887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Resources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79272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749055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Inspector General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3307786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Communications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9908391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Legislative Affairs </a:t>
            </a:r>
            <a:b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&amp; Outreach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7108023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223132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I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Planning </a:t>
            </a:r>
            <a:b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Initiatives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8520293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3944394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2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9965936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596279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9577391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3066028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</a:t>
            </a:r>
            <a:b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Support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Services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9534950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3375022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8317075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8530880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Technology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5049077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9132490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Communications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522104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Legislative Affairs </a:t>
            </a:r>
            <a:b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&amp; Outreach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6222303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756686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MD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666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5121072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I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 Planning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Initiatives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165758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3795829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0389392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S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Aging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841892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3443868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</a:t>
            </a:r>
            <a:b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Support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6740596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7837130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325664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Human Resources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0263339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607870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8675729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3266497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Communications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5507575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Legislative Affairs </a:t>
            </a:r>
            <a:b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&amp; Outreach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445747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992701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4271672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_DAS Option 2.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Aging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3789850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255"/>
            <a:ext cx="12192000" cy="6254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2"/>
          <a:stretch/>
        </p:blipFill>
        <p:spPr>
          <a:xfrm>
            <a:off x="-28875" y="163630"/>
            <a:ext cx="12231716" cy="6275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565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231716" cy="6273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255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25" y="182879"/>
            <a:ext cx="12201625" cy="6244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9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7536486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5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8536"/>
            <a:ext cx="12208767" cy="6264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0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6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0752"/>
            <a:ext cx="12192000" cy="6246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452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071" y="185350"/>
            <a:ext cx="12293416" cy="6253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092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8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575"/>
          <a:stretch/>
        </p:blipFill>
        <p:spPr>
          <a:xfrm>
            <a:off x="0" y="174227"/>
            <a:ext cx="12192000" cy="6264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062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9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5200"/>
          <a:stretch/>
        </p:blipFill>
        <p:spPr>
          <a:xfrm>
            <a:off x="0" y="174228"/>
            <a:ext cx="12250570" cy="6253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434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Blue Multicolo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11497235" cy="491373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3487059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Gree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11497235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1"/>
          </p:nvPr>
        </p:nvSpPr>
        <p:spPr>
          <a:xfrm>
            <a:off x="9969501" y="6458363"/>
            <a:ext cx="12970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5214825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Oran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11497235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16" name="Date Placeholder 1"/>
          <p:cNvSpPr>
            <a:spLocks noGrp="1"/>
          </p:cNvSpPr>
          <p:nvPr>
            <p:ph type="dt" sz="half" idx="11"/>
          </p:nvPr>
        </p:nvSpPr>
        <p:spPr>
          <a:xfrm>
            <a:off x="10083801" y="6458363"/>
            <a:ext cx="11827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9267925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Blu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5441577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976730" y="1289553"/>
            <a:ext cx="5870128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18" name="Date Placeholder 1"/>
          <p:cNvSpPr>
            <a:spLocks noGrp="1"/>
          </p:cNvSpPr>
          <p:nvPr>
            <p:ph type="dt" sz="half" idx="11"/>
          </p:nvPr>
        </p:nvSpPr>
        <p:spPr>
          <a:xfrm>
            <a:off x="9994901" y="6458363"/>
            <a:ext cx="12716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5646426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Gree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5441577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976730" y="1289553"/>
            <a:ext cx="5870128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1"/>
          </p:nvPr>
        </p:nvSpPr>
        <p:spPr>
          <a:xfrm>
            <a:off x="10071101" y="6458363"/>
            <a:ext cx="11954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448644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2/16/2022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0B861D7-C454-6040-B128-EC713BA7A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1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756" r:id="rId11"/>
    <p:sldLayoutId id="2147483696" r:id="rId12"/>
    <p:sldLayoutId id="2147483697" r:id="rId13"/>
    <p:sldLayoutId id="2147483748" r:id="rId14"/>
    <p:sldLayoutId id="2147483674" r:id="rId15"/>
    <p:sldLayoutId id="2147483679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57" r:id="rId25"/>
    <p:sldLayoutId id="2147483706" r:id="rId26"/>
    <p:sldLayoutId id="2147483707" r:id="rId27"/>
    <p:sldLayoutId id="2147483749" r:id="rId28"/>
    <p:sldLayoutId id="2147483680" r:id="rId29"/>
    <p:sldLayoutId id="2147483675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  <p:sldLayoutId id="2147483714" r:id="rId37"/>
    <p:sldLayoutId id="2147483715" r:id="rId38"/>
    <p:sldLayoutId id="2147483758" r:id="rId39"/>
    <p:sldLayoutId id="2147483716" r:id="rId40"/>
    <p:sldLayoutId id="2147483717" r:id="rId41"/>
    <p:sldLayoutId id="2147483750" r:id="rId42"/>
    <p:sldLayoutId id="2147483754" r:id="rId43"/>
    <p:sldLayoutId id="2147483663" r:id="rId44"/>
    <p:sldLayoutId id="2147483681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59" r:id="rId54"/>
    <p:sldLayoutId id="2147483726" r:id="rId55"/>
    <p:sldLayoutId id="2147483727" r:id="rId56"/>
    <p:sldLayoutId id="2147483751" r:id="rId57"/>
    <p:sldLayoutId id="2147483682" r:id="rId58"/>
    <p:sldLayoutId id="2147483676" r:id="rId59"/>
    <p:sldLayoutId id="2147483728" r:id="rId60"/>
    <p:sldLayoutId id="2147483729" r:id="rId61"/>
    <p:sldLayoutId id="2147483730" r:id="rId62"/>
    <p:sldLayoutId id="2147483731" r:id="rId63"/>
    <p:sldLayoutId id="2147483732" r:id="rId64"/>
    <p:sldLayoutId id="2147483733" r:id="rId65"/>
    <p:sldLayoutId id="2147483734" r:id="rId66"/>
    <p:sldLayoutId id="2147483735" r:id="rId67"/>
    <p:sldLayoutId id="2147483760" r:id="rId68"/>
    <p:sldLayoutId id="2147483736" r:id="rId69"/>
    <p:sldLayoutId id="2147483737" r:id="rId70"/>
    <p:sldLayoutId id="2147483752" r:id="rId71"/>
    <p:sldLayoutId id="2147483677" r:id="rId72"/>
    <p:sldLayoutId id="2147483683" r:id="rId73"/>
    <p:sldLayoutId id="2147483738" r:id="rId74"/>
    <p:sldLayoutId id="2147483739" r:id="rId75"/>
    <p:sldLayoutId id="2147483740" r:id="rId76"/>
    <p:sldLayoutId id="2147483741" r:id="rId77"/>
    <p:sldLayoutId id="2147483742" r:id="rId78"/>
    <p:sldLayoutId id="2147483743" r:id="rId79"/>
    <p:sldLayoutId id="2147483744" r:id="rId80"/>
    <p:sldLayoutId id="2147483745" r:id="rId81"/>
    <p:sldLayoutId id="2147483761" r:id="rId82"/>
    <p:sldLayoutId id="2147483746" r:id="rId83"/>
    <p:sldLayoutId id="2147483753" r:id="rId84"/>
    <p:sldLayoutId id="2147483747" r:id="rId85"/>
    <p:sldLayoutId id="2147483762" r:id="rId86"/>
    <p:sldLayoutId id="2147483763" r:id="rId87"/>
    <p:sldLayoutId id="2147483764" r:id="rId88"/>
    <p:sldLayoutId id="2147483765" r:id="rId89"/>
    <p:sldLayoutId id="2147483766" r:id="rId90"/>
    <p:sldLayoutId id="2147483767" r:id="rId91"/>
    <p:sldLayoutId id="2147483768" r:id="rId92"/>
    <p:sldLayoutId id="2147483769" r:id="rId93"/>
    <p:sldLayoutId id="2147483770" r:id="rId94"/>
    <p:sldLayoutId id="2147483661" r:id="rId95"/>
    <p:sldLayoutId id="2147483686" r:id="rId96"/>
    <p:sldLayoutId id="2147483687" r:id="rId97"/>
    <p:sldLayoutId id="2147483666" r:id="rId98"/>
    <p:sldLayoutId id="2147483667" r:id="rId99"/>
    <p:sldLayoutId id="2147483668" r:id="rId100"/>
    <p:sldLayoutId id="2147483670" r:id="rId101"/>
    <p:sldLayoutId id="2147483671" r:id="rId102"/>
    <p:sldLayoutId id="2147483672" r:id="rId10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0DF828C-9496-4417-9652-129466D75E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Monthly Data Report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F509D9-64A0-4366-8A4F-A6D691040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</a:rPr>
              <a:t>Family Independence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B45F1-45D3-4857-84C4-2794380B82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latin typeface="Arial Black"/>
              </a:rPr>
              <a:t>Jon Anderson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34420-8E98-4A27-85D1-7167C3DE6D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>
                <a:latin typeface="Arial"/>
                <a:cs typeface="Arial"/>
              </a:rPr>
              <a:t>Deputy Commissioner, Family Independence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F61A50D-0DDF-4684-A74B-A577F2C6B6B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3702049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42BCA-EBB6-4842-9BC5-27BF872FA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Family Independence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0B4F1-BD54-4810-9B1C-E1F5BEB9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175C3-F4EF-457B-A990-2CFC69F35B33}"/>
              </a:ext>
            </a:extLst>
          </p:cNvPr>
          <p:cNvSpPr txBox="1"/>
          <p:nvPr/>
        </p:nvSpPr>
        <p:spPr>
          <a:xfrm>
            <a:off x="714540" y="5879672"/>
            <a:ext cx="981861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400">
                <a:latin typeface="Arial"/>
                <a:cs typeface="Calibri"/>
              </a:rPr>
              <a:t>Average TANF Issuance decreased in December to $1,850,491. Average issuance was $261.</a:t>
            </a:r>
            <a:endParaRPr lang="en-US" sz="1400">
              <a:latin typeface="Arial"/>
              <a:ea typeface="+mn-lt"/>
              <a:cs typeface="+mn-lt"/>
            </a:endParaRPr>
          </a:p>
          <a:p>
            <a:pPr>
              <a:defRPr/>
            </a:pPr>
            <a:r>
              <a:rPr lang="en-US" sz="1400">
                <a:latin typeface="Arial"/>
                <a:ea typeface="+mn-lt"/>
                <a:cs typeface="Calibri"/>
              </a:rPr>
              <a:t>Data Source: DFCS Transparency Data</a:t>
            </a:r>
            <a:endParaRPr lang="en-US" sz="1400">
              <a:latin typeface="Arial"/>
              <a:ea typeface="+mn-lt"/>
              <a:cs typeface="+mn-lt"/>
            </a:endParaRPr>
          </a:p>
          <a:p>
            <a:pPr>
              <a:defRPr/>
            </a:pPr>
            <a:endParaRPr lang="en-US" sz="1400">
              <a:latin typeface="Arial"/>
              <a:ea typeface="+mn-lt"/>
              <a:cs typeface="Calibri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F64B96B-3601-4EA8-A297-A397D998CA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8717950"/>
              </p:ext>
            </p:extLst>
          </p:nvPr>
        </p:nvGraphicFramePr>
        <p:xfrm>
          <a:off x="0" y="322014"/>
          <a:ext cx="12192000" cy="5426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6895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42BCA-EBB6-4842-9BC5-27BF872FA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Family Independence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0B4F1-BD54-4810-9B1C-E1F5BEB9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175C3-F4EF-457B-A990-2CFC69F35B33}"/>
              </a:ext>
            </a:extLst>
          </p:cNvPr>
          <p:cNvSpPr txBox="1"/>
          <p:nvPr/>
        </p:nvSpPr>
        <p:spPr>
          <a:xfrm>
            <a:off x="1186254" y="2166433"/>
            <a:ext cx="9818613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4000" b="1">
                <a:latin typeface="Arial"/>
                <a:cs typeface="Calibri"/>
              </a:rPr>
              <a:t>Questions?</a:t>
            </a:r>
            <a:endParaRPr lang="en-US" sz="4000" b="1"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FE576C-14F9-4571-BD2C-879D9A4E6742}"/>
              </a:ext>
            </a:extLst>
          </p:cNvPr>
          <p:cNvSpPr txBox="1"/>
          <p:nvPr/>
        </p:nvSpPr>
        <p:spPr>
          <a:xfrm>
            <a:off x="4059163" y="3079448"/>
            <a:ext cx="407367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cs typeface="Segoe UI"/>
              </a:rPr>
              <a:t>Jon Anderson</a:t>
            </a:r>
            <a:r>
              <a:rPr lang="en-US" sz="2400">
                <a:cs typeface="Segoe UI"/>
              </a:rPr>
              <a:t>​</a:t>
            </a:r>
          </a:p>
          <a:p>
            <a:pPr algn="ctr"/>
            <a:r>
              <a:rPr lang="en-US" sz="2400" i="1">
                <a:cs typeface="Segoe UI"/>
              </a:rPr>
              <a:t>Deputy Commissioner</a:t>
            </a:r>
            <a:r>
              <a:rPr lang="en-US" sz="2400">
                <a:cs typeface="Segoe UI"/>
              </a:rPr>
              <a:t>​</a:t>
            </a:r>
          </a:p>
          <a:p>
            <a:pPr algn="ctr"/>
            <a:r>
              <a:rPr lang="en-US" sz="2400" i="1">
                <a:cs typeface="Segoe UI"/>
              </a:rPr>
              <a:t>Family Independence</a:t>
            </a:r>
            <a:r>
              <a:rPr lang="en-US" sz="2400">
                <a:cs typeface="Segoe UI"/>
              </a:rPr>
              <a:t>​</a:t>
            </a:r>
          </a:p>
          <a:p>
            <a:pPr algn="ctr"/>
            <a:r>
              <a:rPr lang="en-US" sz="2400">
                <a:cs typeface="Segoe UI"/>
              </a:rPr>
              <a:t>jon.anderson@dhs.ga.gov​</a:t>
            </a:r>
          </a:p>
        </p:txBody>
      </p:sp>
    </p:spTree>
    <p:extLst>
      <p:ext uri="{BB962C8B-B14F-4D97-AF65-F5344CB8AC3E}">
        <p14:creationId xmlns:p14="http://schemas.microsoft.com/office/powerpoint/2010/main" val="3559417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42BCA-EBB6-4842-9BC5-27BF872FA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Family Independence</a:t>
            </a:r>
          </a:p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0B4F1-BD54-4810-9B1C-E1F5BEB9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C8BF242-9DF2-4DFD-A5E3-421683598E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2497867"/>
              </p:ext>
            </p:extLst>
          </p:nvPr>
        </p:nvGraphicFramePr>
        <p:xfrm>
          <a:off x="130969" y="468275"/>
          <a:ext cx="11915553" cy="5474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C9175C3-F4EF-457B-A990-2CFC69F35B33}"/>
              </a:ext>
            </a:extLst>
          </p:cNvPr>
          <p:cNvSpPr txBox="1"/>
          <p:nvPr/>
        </p:nvSpPr>
        <p:spPr>
          <a:xfrm>
            <a:off x="631197" y="5939203"/>
            <a:ext cx="623483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1,402,537 Active Unduplicated Families in December </a:t>
            </a:r>
            <a:r>
              <a:rPr lang="en-US" sz="1400">
                <a:latin typeface="Arial"/>
                <a:cs typeface="Arial"/>
              </a:rPr>
              <a:t>2021</a:t>
            </a:r>
            <a:endParaRPr lang="en-US"/>
          </a:p>
          <a:p>
            <a:pPr>
              <a:defRPr/>
            </a:pPr>
            <a:r>
              <a:rPr lang="en-US" sz="1400">
                <a:latin typeface="Arial"/>
                <a:cs typeface="Arial"/>
              </a:rPr>
              <a:t>Source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:</a:t>
            </a:r>
            <a:r>
              <a:rPr lang="en-US" sz="1400">
                <a:latin typeface="Arial"/>
                <a:cs typeface="Arial"/>
              </a:rPr>
              <a:t> 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DFCS Transparency 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23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42BCA-EBB6-4842-9BC5-27BF872FA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Family Independence</a:t>
            </a:r>
          </a:p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0B4F1-BD54-4810-9B1C-E1F5BEB9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175C3-F4EF-457B-A990-2CFC69F35B33}"/>
              </a:ext>
            </a:extLst>
          </p:cNvPr>
          <p:cNvSpPr txBox="1"/>
          <p:nvPr/>
        </p:nvSpPr>
        <p:spPr>
          <a:xfrm>
            <a:off x="643103" y="5843953"/>
            <a:ext cx="623483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400">
                <a:latin typeface="Arial"/>
                <a:cs typeface="Calibri"/>
              </a:rPr>
              <a:t>Average Caseload Size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Calibri"/>
              </a:rPr>
              <a:t>in December </a:t>
            </a:r>
            <a:r>
              <a:rPr lang="en-US" sz="1400">
                <a:latin typeface="Arial"/>
                <a:cs typeface="Calibri"/>
              </a:rPr>
              <a:t>as 975 </a:t>
            </a:r>
            <a:endParaRPr lang="en-US" sz="1400">
              <a:latin typeface="Arial"/>
              <a:ea typeface="+mn-lt"/>
              <a:cs typeface="+mn-lt"/>
            </a:endParaRPr>
          </a:p>
          <a:p>
            <a:pPr>
              <a:defRPr/>
            </a:pPr>
            <a:r>
              <a:rPr lang="en-US" sz="1400">
                <a:latin typeface="Arial"/>
                <a:cs typeface="Calibri"/>
              </a:rPr>
              <a:t>Source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Calibri"/>
              </a:rPr>
              <a:t>:</a:t>
            </a:r>
            <a:r>
              <a:rPr lang="en-US" sz="1400">
                <a:latin typeface="Arial"/>
                <a:cs typeface="Calibri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Calibri"/>
              </a:rPr>
              <a:t>DFCS Transparency Data</a:t>
            </a:r>
            <a:endParaRPr lang="en-US">
              <a:latin typeface="Arial"/>
              <a:cs typeface="Calibri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3ACB224-63C4-4CDF-A285-3BA080C20A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7681466"/>
              </p:ext>
            </p:extLst>
          </p:nvPr>
        </p:nvGraphicFramePr>
        <p:xfrm>
          <a:off x="0" y="251415"/>
          <a:ext cx="12192000" cy="5443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1051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42BCA-EBB6-4842-9BC5-27BF872FA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Family Independence</a:t>
            </a:r>
          </a:p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0B4F1-BD54-4810-9B1C-E1F5BEB9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175C3-F4EF-457B-A990-2CFC69F35B33}"/>
              </a:ext>
            </a:extLst>
          </p:cNvPr>
          <p:cNvSpPr txBox="1"/>
          <p:nvPr/>
        </p:nvSpPr>
        <p:spPr>
          <a:xfrm>
            <a:off x="643103" y="5843953"/>
            <a:ext cx="1010436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400">
                <a:latin typeface="Arial"/>
                <a:cs typeface="Calibri"/>
              </a:rPr>
              <a:t>Frontline Staffing level processing cases was 1,457 December. This is the first month OFI did not lose head counts in 12 months. $480 staff supplements began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Calibri"/>
              </a:rPr>
              <a:t>in December </a:t>
            </a:r>
            <a:r>
              <a:rPr lang="en-US" sz="1400">
                <a:latin typeface="Arial"/>
                <a:cs typeface="Calibri"/>
              </a:rPr>
              <a:t>2021. Source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Calibri"/>
              </a:rPr>
              <a:t>:</a:t>
            </a:r>
            <a:r>
              <a:rPr lang="en-US" sz="1400">
                <a:latin typeface="Arial"/>
                <a:cs typeface="Calibri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Calibri"/>
              </a:rPr>
              <a:t>DFCS Transparency Data</a:t>
            </a:r>
            <a:endParaRPr lang="en-US" sz="1400">
              <a:latin typeface="Arial"/>
              <a:ea typeface="+mn-lt"/>
              <a:cs typeface="+mn-lt"/>
            </a:endParaRPr>
          </a:p>
          <a:p>
            <a:pPr>
              <a:defRPr/>
            </a:pPr>
            <a:endParaRPr lang="en-US" sz="1400">
              <a:latin typeface="Arial"/>
              <a:cs typeface="Calibri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CF047C4-76B4-44DD-9818-3F68F2D309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526923"/>
              </p:ext>
            </p:extLst>
          </p:nvPr>
        </p:nvGraphicFramePr>
        <p:xfrm>
          <a:off x="0" y="156166"/>
          <a:ext cx="12192000" cy="5538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8722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42BCA-EBB6-4842-9BC5-27BF872FA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Arial"/>
              </a:rPr>
              <a:t>Family Independence</a:t>
            </a:r>
            <a:r>
              <a:rPr lang="en-US">
                <a:latin typeface="Arial"/>
                <a:ea typeface="Arial"/>
                <a:cs typeface="Arial"/>
              </a:rPr>
              <a:t>​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0B4F1-BD54-4810-9B1C-E1F5BEB9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175C3-F4EF-457B-A990-2CFC69F35B33}"/>
              </a:ext>
            </a:extLst>
          </p:cNvPr>
          <p:cNvSpPr txBox="1"/>
          <p:nvPr/>
        </p:nvSpPr>
        <p:spPr>
          <a:xfrm>
            <a:off x="606870" y="5942059"/>
            <a:ext cx="981861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400">
                <a:latin typeface="Arial"/>
                <a:cs typeface="Calibri"/>
              </a:rPr>
              <a:t>SNAP Issuance in December was $385,473,084. Average issuance per family was $495.</a:t>
            </a:r>
            <a:endParaRPr lang="en-US" sz="1400">
              <a:latin typeface="Arial"/>
              <a:ea typeface="+mn-lt"/>
              <a:cs typeface="+mn-lt"/>
            </a:endParaRPr>
          </a:p>
          <a:p>
            <a:pPr>
              <a:defRPr/>
            </a:pPr>
            <a:endParaRPr lang="en-US" sz="1400">
              <a:latin typeface="Arial"/>
              <a:ea typeface="+mn-lt"/>
              <a:cs typeface="Calibri"/>
            </a:endParaRPr>
          </a:p>
          <a:p>
            <a:pPr>
              <a:defRPr/>
            </a:pPr>
            <a:endParaRPr lang="en-US" sz="1400">
              <a:latin typeface="Arial"/>
              <a:cs typeface="Calibri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AACEBEE-F45B-4FDE-A751-FDA4E14AE6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5774623"/>
              </p:ext>
            </p:extLst>
          </p:nvPr>
        </p:nvGraphicFramePr>
        <p:xfrm>
          <a:off x="0" y="364109"/>
          <a:ext cx="12186418" cy="5485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83323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42BCA-EBB6-4842-9BC5-27BF872FA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Family Independence</a:t>
            </a:r>
          </a:p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0B4F1-BD54-4810-9B1C-E1F5BEB9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175C3-F4EF-457B-A990-2CFC69F35B33}"/>
              </a:ext>
            </a:extLst>
          </p:cNvPr>
          <p:cNvSpPr txBox="1"/>
          <p:nvPr/>
        </p:nvSpPr>
        <p:spPr>
          <a:xfrm>
            <a:off x="811491" y="6029351"/>
            <a:ext cx="981861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400">
                <a:latin typeface="Arial"/>
                <a:cs typeface="Calibri"/>
              </a:rPr>
              <a:t>Total SNAP Families in December increased to 779,283</a:t>
            </a:r>
            <a:endParaRPr lang="en-US" sz="1400">
              <a:latin typeface="Arial"/>
              <a:ea typeface="+mn-lt"/>
              <a:cs typeface="+mn-lt"/>
            </a:endParaRPr>
          </a:p>
          <a:p>
            <a:pPr>
              <a:defRPr/>
            </a:pPr>
            <a:endParaRPr lang="en-US" sz="1400">
              <a:cs typeface="Calibri"/>
            </a:endParaRPr>
          </a:p>
          <a:p>
            <a:pPr>
              <a:defRPr/>
            </a:pPr>
            <a:endParaRPr lang="en-US" sz="1400">
              <a:latin typeface="Arial"/>
              <a:ea typeface="+mn-lt"/>
              <a:cs typeface="Calibri"/>
            </a:endParaRPr>
          </a:p>
          <a:p>
            <a:pPr>
              <a:defRPr/>
            </a:pPr>
            <a:endParaRPr lang="en-US" sz="1400">
              <a:latin typeface="Arial"/>
              <a:cs typeface="Calibri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EC8AA61-DE98-41B5-AA3C-95AAE125A0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0083849"/>
              </p:ext>
            </p:extLst>
          </p:nvPr>
        </p:nvGraphicFramePr>
        <p:xfrm>
          <a:off x="0" y="376015"/>
          <a:ext cx="12192000" cy="5602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84663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42BCA-EBB6-4842-9BC5-27BF872FA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Family Independence</a:t>
            </a:r>
          </a:p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0B4F1-BD54-4810-9B1C-E1F5BEB9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175C3-F4EF-457B-A990-2CFC69F35B33}"/>
              </a:ext>
            </a:extLst>
          </p:cNvPr>
          <p:cNvSpPr txBox="1"/>
          <p:nvPr/>
        </p:nvSpPr>
        <p:spPr>
          <a:xfrm>
            <a:off x="714540" y="5879672"/>
            <a:ext cx="981861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400">
                <a:latin typeface="Arial"/>
                <a:cs typeface="Calibri"/>
              </a:rPr>
              <a:t>SNAP applications processed in December decreased to 59,211 and renewals processed increased to 86,886.</a:t>
            </a:r>
            <a:endParaRPr lang="en-US" sz="1400">
              <a:latin typeface="Arial"/>
              <a:ea typeface="+mn-lt"/>
              <a:cs typeface="+mn-lt"/>
            </a:endParaRPr>
          </a:p>
          <a:p>
            <a:pPr>
              <a:defRPr/>
            </a:pPr>
            <a:r>
              <a:rPr lang="en-US" sz="1400">
                <a:latin typeface="Arial"/>
                <a:ea typeface="+mn-lt"/>
                <a:cs typeface="Calibri"/>
              </a:rPr>
              <a:t>Data Source: DFCS Transparency Data</a:t>
            </a:r>
            <a:endParaRPr lang="en-US" sz="1400">
              <a:latin typeface="Arial"/>
              <a:ea typeface="+mn-lt"/>
              <a:cs typeface="+mn-lt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88313F0-6832-4CBB-9CBD-635855DF98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7613105"/>
              </p:ext>
            </p:extLst>
          </p:nvPr>
        </p:nvGraphicFramePr>
        <p:xfrm>
          <a:off x="0" y="452548"/>
          <a:ext cx="12192000" cy="5527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2640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42BCA-EBB6-4842-9BC5-27BF872FA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Family Independence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0B4F1-BD54-4810-9B1C-E1F5BEB9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175C3-F4EF-457B-A990-2CFC69F35B33}"/>
              </a:ext>
            </a:extLst>
          </p:cNvPr>
          <p:cNvSpPr txBox="1"/>
          <p:nvPr/>
        </p:nvSpPr>
        <p:spPr>
          <a:xfrm>
            <a:off x="714540" y="5879672"/>
            <a:ext cx="981861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400">
                <a:latin typeface="Arial"/>
                <a:cs typeface="Arial"/>
              </a:rPr>
              <a:t>Active Medical Assistance families in December increased to 1,062,788.</a:t>
            </a:r>
            <a:endParaRPr lang="en-US" sz="1400">
              <a:latin typeface="Arial"/>
              <a:ea typeface="+mn-lt"/>
              <a:cs typeface="Arial"/>
            </a:endParaRPr>
          </a:p>
          <a:p>
            <a:pPr>
              <a:defRPr/>
            </a:pPr>
            <a:r>
              <a:rPr lang="en-US" sz="1400">
                <a:latin typeface="Arial"/>
                <a:ea typeface="+mn-lt"/>
                <a:cs typeface="Arial"/>
              </a:rPr>
              <a:t>Data Source: DFCS Transparency Data</a:t>
            </a:r>
          </a:p>
          <a:p>
            <a:pPr>
              <a:defRPr/>
            </a:pPr>
            <a:endParaRPr lang="en-US" sz="1400">
              <a:latin typeface="Arial"/>
              <a:ea typeface="+mn-lt"/>
              <a:cs typeface="Calibri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DB54EC7-B3F0-47EA-844A-3C9791640F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0496667"/>
              </p:ext>
            </p:extLst>
          </p:nvPr>
        </p:nvGraphicFramePr>
        <p:xfrm>
          <a:off x="0" y="407954"/>
          <a:ext cx="12192000" cy="5474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2409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42BCA-EBB6-4842-9BC5-27BF872FA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Family Independence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0B4F1-BD54-4810-9B1C-E1F5BEB95F6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175C3-F4EF-457B-A990-2CFC69F35B33}"/>
              </a:ext>
            </a:extLst>
          </p:cNvPr>
          <p:cNvSpPr txBox="1"/>
          <p:nvPr/>
        </p:nvSpPr>
        <p:spPr>
          <a:xfrm>
            <a:off x="714540" y="5879672"/>
            <a:ext cx="9818613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400">
                <a:latin typeface="Arial"/>
                <a:cs typeface="Calibri"/>
              </a:rPr>
              <a:t>Total Medical Assistance Applications processed increased in December to 68,498.</a:t>
            </a:r>
            <a:endParaRPr lang="en-US" sz="1400">
              <a:latin typeface="Arial"/>
              <a:ea typeface="+mn-lt"/>
              <a:cs typeface="Calibri"/>
            </a:endParaRPr>
          </a:p>
          <a:p>
            <a:pPr>
              <a:defRPr/>
            </a:pPr>
            <a:r>
              <a:rPr lang="en-US" sz="1400">
                <a:latin typeface="Arial"/>
                <a:ea typeface="+mn-lt"/>
                <a:cs typeface="Calibri"/>
              </a:rPr>
              <a:t>Data Source: DFCS Transparency Data</a:t>
            </a:r>
          </a:p>
          <a:p>
            <a:pPr>
              <a:defRPr/>
            </a:pPr>
            <a:endParaRPr lang="en-US" sz="1400">
              <a:latin typeface="Arial"/>
              <a:ea typeface="+mn-lt"/>
              <a:cs typeface="Arial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14BEC76-FE95-466C-B81B-BF7CB39B45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7282369"/>
              </p:ext>
            </p:extLst>
          </p:nvPr>
        </p:nvGraphicFramePr>
        <p:xfrm>
          <a:off x="0" y="311382"/>
          <a:ext cx="12192000" cy="5482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5617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85959"/>
      </a:accent1>
      <a:accent2>
        <a:srgbClr val="4DADB0"/>
      </a:accent2>
      <a:accent3>
        <a:srgbClr val="D68119"/>
      </a:accent3>
      <a:accent4>
        <a:srgbClr val="A0CD4D"/>
      </a:accent4>
      <a:accent5>
        <a:srgbClr val="676898"/>
      </a:accent5>
      <a:accent6>
        <a:srgbClr val="A8D9E2"/>
      </a:accent6>
      <a:hlink>
        <a:srgbClr val="180BEB"/>
      </a:hlink>
      <a:folHlink>
        <a:srgbClr val="F6B2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250</Words>
  <Application>Microsoft Office PowerPoint</Application>
  <PresentationFormat>Widescreen</PresentationFormat>
  <Paragraphs>55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Arial Black</vt:lpstr>
      <vt:lpstr>Calibri</vt:lpstr>
      <vt:lpstr>Office Theme</vt:lpstr>
      <vt:lpstr>Family Independence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Segars, Tahni</dc:creator>
  <cp:lastModifiedBy>Tate, Jackie</cp:lastModifiedBy>
  <cp:revision>4</cp:revision>
  <dcterms:created xsi:type="dcterms:W3CDTF">2016-07-11T18:12:18Z</dcterms:created>
  <dcterms:modified xsi:type="dcterms:W3CDTF">2022-05-13T20:13:35Z</dcterms:modified>
</cp:coreProperties>
</file>