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9" r:id="rId1"/>
  </p:sldMasterIdLst>
  <p:notesMasterIdLst>
    <p:notesMasterId r:id="rId13"/>
  </p:notesMasterIdLst>
  <p:sldIdLst>
    <p:sldId id="3433" r:id="rId2"/>
    <p:sldId id="3511" r:id="rId3"/>
    <p:sldId id="3512" r:id="rId4"/>
    <p:sldId id="3513" r:id="rId5"/>
    <p:sldId id="3514" r:id="rId6"/>
    <p:sldId id="3515" r:id="rId7"/>
    <p:sldId id="3516" r:id="rId8"/>
    <p:sldId id="3517" r:id="rId9"/>
    <p:sldId id="3519" r:id="rId10"/>
    <p:sldId id="3520" r:id="rId11"/>
    <p:sldId id="344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1F697E-99E6-9ABE-F3E2-3C32F948E838}" name="Hurst, Sarah" initials="HS" userId="S::Sarah.Hurst@dhs.ga.gov::96cb2f89-7b71-4fd8-b228-ace137708e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rst, Sarah" initials="HS" lastIdx="12" clrIdx="0">
    <p:extLst>
      <p:ext uri="{19B8F6BF-5375-455C-9EA6-DF929625EA0E}">
        <p15:presenceInfo xmlns:p15="http://schemas.microsoft.com/office/powerpoint/2012/main" userId="S::Sarah.Hurst@dhs.ga.gov::96cb2f89-7b71-4fd8-b228-ace137708e80" providerId="AD"/>
      </p:ext>
    </p:extLst>
  </p:cmAuthor>
  <p:cmAuthor id="2" name="Schriber, Elizabeth" initials="SE" lastIdx="4" clrIdx="1">
    <p:extLst>
      <p:ext uri="{19B8F6BF-5375-455C-9EA6-DF929625EA0E}">
        <p15:presenceInfo xmlns:p15="http://schemas.microsoft.com/office/powerpoint/2012/main" userId="S::Elizabeth.Schriber@dhs.ga.gov::b9ba5269-9a53-49d7-bcd0-76c1495294d0" providerId="AD"/>
      </p:ext>
    </p:extLst>
  </p:cmAuthor>
  <p:cmAuthor id="3" name="Martinez, Gadorus" initials="MG" lastIdx="1" clrIdx="2">
    <p:extLst>
      <p:ext uri="{19B8F6BF-5375-455C-9EA6-DF929625EA0E}">
        <p15:presenceInfo xmlns:p15="http://schemas.microsoft.com/office/powerpoint/2012/main" userId="S::gadorus.martinez@dhs.ga.gov::ff588cd2-aaef-4599-9d69-882b133d2be4" providerId="AD"/>
      </p:ext>
    </p:extLst>
  </p:cmAuthor>
  <p:cmAuthor id="4" name="Segars, Tahni" initials="ST" lastIdx="1" clrIdx="3">
    <p:extLst>
      <p:ext uri="{19B8F6BF-5375-455C-9EA6-DF929625EA0E}">
        <p15:presenceInfo xmlns:p15="http://schemas.microsoft.com/office/powerpoint/2012/main" userId="S::tahni.segars@dhs.ga.gov::d394eefc-f75c-429b-b7d6-b779bae144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9"/>
    <a:srgbClr val="D68119"/>
    <a:srgbClr val="A0CD4D"/>
    <a:srgbClr val="4DA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1" autoAdjust="0"/>
    <p:restoredTop sz="95082" autoAdjust="0"/>
  </p:normalViewPr>
  <p:slideViewPr>
    <p:cSldViewPr snapToGrid="0" snapToObjects="1">
      <p:cViewPr varScale="1">
        <p:scale>
          <a:sx n="75" d="100"/>
          <a:sy n="75" d="100"/>
        </p:scale>
        <p:origin x="28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Family Support Stages </a:t>
            </a:r>
            <a:r>
              <a:rPr lang="en-US" sz="1400" b="1" i="0" u="none" strike="noStrike" baseline="0" dirty="0">
                <a:effectLst/>
              </a:rPr>
              <a:t>Open </a:t>
            </a:r>
            <a:r>
              <a:rPr lang="en-US" b="1" dirty="0"/>
              <a:t>at End of Month</a:t>
            </a:r>
          </a:p>
        </c:rich>
      </c:tx>
      <c:overlay val="0"/>
      <c:spPr>
        <a:noFill/>
        <a:ln w="25400">
          <a:noFill/>
        </a:ln>
      </c:spPr>
    </c:title>
    <c:autoTitleDeleted val="0"/>
    <c:plotArea>
      <c:layout>
        <c:manualLayout>
          <c:layoutTarget val="inner"/>
          <c:xMode val="edge"/>
          <c:yMode val="edge"/>
          <c:x val="3.4467850596116352E-2"/>
          <c:y val="8.0675063473888586E-2"/>
          <c:w val="0.95407381513072631"/>
          <c:h val="0.82300103640074762"/>
        </c:manualLayout>
      </c:layout>
      <c:barChart>
        <c:barDir val="col"/>
        <c:grouping val="clustered"/>
        <c:varyColors val="0"/>
        <c:ser>
          <c:idx val="0"/>
          <c:order val="0"/>
          <c:tx>
            <c:strRef>
              <c:f>'stage counts 2021nov30 end mnth'!$L$26</c:f>
              <c:strCache>
                <c:ptCount val="1"/>
                <c:pt idx="0">
                  <c:v>Family Support</c:v>
                </c:pt>
              </c:strCache>
            </c:strRef>
          </c:tx>
          <c:spPr>
            <a:solidFill>
              <a:srgbClr val="0000FF"/>
            </a:solidFill>
            <a:ln w="25400">
              <a:solidFill>
                <a:srgbClr val="002060"/>
              </a:solidFill>
            </a:ln>
          </c:spPr>
          <c:invertIfNegative val="0"/>
          <c:dPt>
            <c:idx val="0"/>
            <c:invertIfNegative val="0"/>
            <c:bubble3D val="0"/>
            <c:spPr>
              <a:solidFill>
                <a:schemeClr val="accent1">
                  <a:lumMod val="60000"/>
                  <a:lumOff val="40000"/>
                </a:schemeClr>
              </a:solidFill>
              <a:ln w="25400">
                <a:noFill/>
              </a:ln>
            </c:spPr>
            <c:extLst>
              <c:ext xmlns:c16="http://schemas.microsoft.com/office/drawing/2014/chart" uri="{C3380CC4-5D6E-409C-BE32-E72D297353CC}">
                <c16:uniqueId val="{00000001-405C-4A1F-A68D-8105E3A830B6}"/>
              </c:ext>
            </c:extLst>
          </c:dPt>
          <c:dPt>
            <c:idx val="1"/>
            <c:invertIfNegative val="0"/>
            <c:bubble3D val="0"/>
            <c:spPr>
              <a:solidFill>
                <a:schemeClr val="accent1">
                  <a:lumMod val="75000"/>
                </a:schemeClr>
              </a:solidFill>
              <a:ln w="25400">
                <a:noFill/>
              </a:ln>
            </c:spPr>
            <c:extLst>
              <c:ext xmlns:c16="http://schemas.microsoft.com/office/drawing/2014/chart" uri="{C3380CC4-5D6E-409C-BE32-E72D297353CC}">
                <c16:uniqueId val="{00000003-405C-4A1F-A68D-8105E3A830B6}"/>
              </c:ext>
            </c:extLst>
          </c:dPt>
          <c:dPt>
            <c:idx val="13"/>
            <c:invertIfNegative val="0"/>
            <c:bubble3D val="0"/>
            <c:spPr>
              <a:solidFill>
                <a:srgbClr val="0000FF"/>
              </a:solidFill>
              <a:ln w="38100">
                <a:solidFill>
                  <a:srgbClr val="002060"/>
                </a:solidFill>
              </a:ln>
              <a:effectLst>
                <a:glow rad="63500">
                  <a:schemeClr val="accent5">
                    <a:satMod val="175000"/>
                    <a:alpha val="40000"/>
                  </a:schemeClr>
                </a:glow>
              </a:effectLst>
            </c:spPr>
            <c:extLst>
              <c:ext xmlns:c16="http://schemas.microsoft.com/office/drawing/2014/chart" uri="{C3380CC4-5D6E-409C-BE32-E72D297353CC}">
                <c16:uniqueId val="{00000005-405C-4A1F-A68D-8105E3A830B6}"/>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'stage counts 2021nov30 end mnth'!$M$23:$Z$24</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lvl>
              </c:multiLvlStrCache>
            </c:multiLvlStrRef>
          </c:cat>
          <c:val>
            <c:numRef>
              <c:f>'stage counts 2021nov30 end mnth'!$M$26:$Z$26</c:f>
              <c:numCache>
                <c:formatCode>General</c:formatCode>
                <c:ptCount val="14"/>
                <c:pt idx="0">
                  <c:v>4041</c:v>
                </c:pt>
                <c:pt idx="1">
                  <c:v>2238</c:v>
                </c:pt>
                <c:pt idx="2">
                  <c:v>1995</c:v>
                </c:pt>
                <c:pt idx="3">
                  <c:v>2633</c:v>
                </c:pt>
                <c:pt idx="4">
                  <c:v>3153</c:v>
                </c:pt>
                <c:pt idx="5">
                  <c:v>2729</c:v>
                </c:pt>
                <c:pt idx="6">
                  <c:v>2437</c:v>
                </c:pt>
                <c:pt idx="7">
                  <c:v>1624</c:v>
                </c:pt>
                <c:pt idx="8">
                  <c:v>1225</c:v>
                </c:pt>
                <c:pt idx="9">
                  <c:v>1749</c:v>
                </c:pt>
                <c:pt idx="10">
                  <c:v>2242</c:v>
                </c:pt>
                <c:pt idx="11">
                  <c:v>2534</c:v>
                </c:pt>
                <c:pt idx="12">
                  <c:v>2685</c:v>
                </c:pt>
                <c:pt idx="13">
                  <c:v>2272</c:v>
                </c:pt>
              </c:numCache>
            </c:numRef>
          </c:val>
          <c:extLst>
            <c:ext xmlns:c16="http://schemas.microsoft.com/office/drawing/2014/chart" uri="{C3380CC4-5D6E-409C-BE32-E72D297353CC}">
              <c16:uniqueId val="{00000006-405C-4A1F-A68D-8105E3A830B6}"/>
            </c:ext>
          </c:extLst>
        </c:ser>
        <c:dLbls>
          <c:showLegendKey val="0"/>
          <c:showVal val="0"/>
          <c:showCatName val="0"/>
          <c:showSerName val="0"/>
          <c:showPercent val="0"/>
          <c:showBubbleSize val="0"/>
        </c:dLbls>
        <c:gapWidth val="50"/>
        <c:axId val="602648632"/>
        <c:axId val="1"/>
      </c:barChart>
      <c:catAx>
        <c:axId val="60264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4500"/>
          <c:min val="0"/>
        </c:scaling>
        <c:delete val="0"/>
        <c:axPos val="l"/>
        <c:majorGridlines>
          <c:spPr>
            <a:ln w="6350" cap="flat" cmpd="sng" algn="ctr">
              <a:solidFill>
                <a:schemeClr val="bg1">
                  <a:lumMod val="50000"/>
                  <a:alpha val="50000"/>
                </a:schemeClr>
              </a:solidFill>
              <a:prstDash val="sysDot"/>
              <a:round/>
            </a:ln>
            <a:effectLst/>
          </c:spPr>
        </c:majorGridlines>
        <c:minorGridlines>
          <c:spPr>
            <a:ln w="3175">
              <a:solidFill>
                <a:schemeClr val="bg1">
                  <a:lumMod val="85000"/>
                </a:schemeClr>
              </a:solidFill>
              <a:prstDash val="sysDot"/>
            </a:ln>
          </c:spPr>
        </c:min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648632"/>
        <c:crosses val="autoZero"/>
        <c:crossBetween val="between"/>
        <c:minorUnit val="1000"/>
      </c:valAx>
      <c:spPr>
        <a:noFill/>
        <a:ln w="25400">
          <a:noFill/>
        </a:ln>
      </c:spPr>
    </c:plotArea>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Open Investigations</a:t>
            </a:r>
          </a:p>
        </c:rich>
      </c:tx>
      <c:overlay val="0"/>
      <c:spPr>
        <a:noFill/>
        <a:ln w="25400">
          <a:noFill/>
        </a:ln>
      </c:spPr>
    </c:title>
    <c:autoTitleDeleted val="0"/>
    <c:plotArea>
      <c:layout/>
      <c:barChart>
        <c:barDir val="col"/>
        <c:grouping val="clustered"/>
        <c:varyColors val="0"/>
        <c:ser>
          <c:idx val="0"/>
          <c:order val="0"/>
          <c:tx>
            <c:strRef>
              <c:f>'stage counts 2021nov30 end mnth'!$L$28</c:f>
              <c:strCache>
                <c:ptCount val="1"/>
                <c:pt idx="0">
                  <c:v>Investigation</c:v>
                </c:pt>
              </c:strCache>
            </c:strRef>
          </c:tx>
          <c:spPr>
            <a:solidFill>
              <a:srgbClr val="006600"/>
            </a:solidFill>
            <a:ln w="25400">
              <a:solidFill>
                <a:srgbClr val="003300"/>
              </a:solidFill>
            </a:ln>
          </c:spPr>
          <c:invertIfNegative val="0"/>
          <c:dPt>
            <c:idx val="0"/>
            <c:invertIfNegative val="0"/>
            <c:bubble3D val="0"/>
            <c:spPr>
              <a:solidFill>
                <a:schemeClr val="accent6">
                  <a:lumMod val="60000"/>
                  <a:lumOff val="40000"/>
                </a:schemeClr>
              </a:solidFill>
              <a:ln w="25400">
                <a:noFill/>
              </a:ln>
            </c:spPr>
            <c:extLst>
              <c:ext xmlns:c16="http://schemas.microsoft.com/office/drawing/2014/chart" uri="{C3380CC4-5D6E-409C-BE32-E72D297353CC}">
                <c16:uniqueId val="{00000001-35AC-4453-B845-B847BBBEB0C0}"/>
              </c:ext>
            </c:extLst>
          </c:dPt>
          <c:dPt>
            <c:idx val="1"/>
            <c:invertIfNegative val="0"/>
            <c:bubble3D val="0"/>
            <c:spPr>
              <a:solidFill>
                <a:schemeClr val="accent6">
                  <a:lumMod val="75000"/>
                </a:schemeClr>
              </a:solidFill>
              <a:ln w="25400">
                <a:noFill/>
              </a:ln>
            </c:spPr>
            <c:extLst>
              <c:ext xmlns:c16="http://schemas.microsoft.com/office/drawing/2014/chart" uri="{C3380CC4-5D6E-409C-BE32-E72D297353CC}">
                <c16:uniqueId val="{00000003-35AC-4453-B845-B847BBBEB0C0}"/>
              </c:ext>
            </c:extLst>
          </c:dPt>
          <c:dPt>
            <c:idx val="13"/>
            <c:invertIfNegative val="0"/>
            <c:bubble3D val="0"/>
            <c:spPr>
              <a:solidFill>
                <a:srgbClr val="006600"/>
              </a:solidFill>
              <a:ln w="38100">
                <a:solidFill>
                  <a:srgbClr val="003300"/>
                </a:solidFill>
              </a:ln>
              <a:effectLst>
                <a:glow rad="101600">
                  <a:schemeClr val="accent6">
                    <a:satMod val="175000"/>
                    <a:alpha val="40000"/>
                  </a:schemeClr>
                </a:glow>
              </a:effectLst>
            </c:spPr>
            <c:extLst>
              <c:ext xmlns:c16="http://schemas.microsoft.com/office/drawing/2014/chart" uri="{C3380CC4-5D6E-409C-BE32-E72D297353CC}">
                <c16:uniqueId val="{00000005-35AC-4453-B845-B847BBBEB0C0}"/>
              </c:ext>
            </c:extLst>
          </c:dPt>
          <c:dLbls>
            <c:dLbl>
              <c:idx val="0"/>
              <c:spPr>
                <a:noFill/>
                <a:ln>
                  <a:noFill/>
                </a:ln>
                <a:effectLst/>
              </c:spPr>
              <c:txPr>
                <a:bodyPr wrap="square" lIns="38100" tIns="19050" rIns="38100" bIns="19050" anchor="ctr">
                  <a:spAutoFit/>
                </a:bodyPr>
                <a:lstStyle/>
                <a:p>
                  <a:pPr>
                    <a:defRPr b="1">
                      <a:solidFill>
                        <a:schemeClr val="tx1">
                          <a:lumMod val="95000"/>
                          <a:lumOff val="5000"/>
                        </a:schemeClr>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5AC-4453-B845-B847BBBEB0C0}"/>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'stage counts 2021nov30 end mnth'!$M$23:$Z$24</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lvl>
              </c:multiLvlStrCache>
            </c:multiLvlStrRef>
          </c:cat>
          <c:val>
            <c:numRef>
              <c:f>'stage counts 2021nov30 end mnth'!$M$28:$Z$28</c:f>
              <c:numCache>
                <c:formatCode>General</c:formatCode>
                <c:ptCount val="14"/>
                <c:pt idx="0">
                  <c:v>3699</c:v>
                </c:pt>
                <c:pt idx="1">
                  <c:v>2502</c:v>
                </c:pt>
                <c:pt idx="2">
                  <c:v>2421</c:v>
                </c:pt>
                <c:pt idx="3">
                  <c:v>2983</c:v>
                </c:pt>
                <c:pt idx="4">
                  <c:v>3210</c:v>
                </c:pt>
                <c:pt idx="5">
                  <c:v>3067</c:v>
                </c:pt>
                <c:pt idx="6">
                  <c:v>2995</c:v>
                </c:pt>
                <c:pt idx="7">
                  <c:v>2469</c:v>
                </c:pt>
                <c:pt idx="8">
                  <c:v>2019</c:v>
                </c:pt>
                <c:pt idx="9">
                  <c:v>2645</c:v>
                </c:pt>
                <c:pt idx="10">
                  <c:v>2961</c:v>
                </c:pt>
                <c:pt idx="11">
                  <c:v>3045</c:v>
                </c:pt>
                <c:pt idx="12">
                  <c:v>2952</c:v>
                </c:pt>
                <c:pt idx="13">
                  <c:v>2609</c:v>
                </c:pt>
              </c:numCache>
            </c:numRef>
          </c:val>
          <c:extLst>
            <c:ext xmlns:c16="http://schemas.microsoft.com/office/drawing/2014/chart" uri="{C3380CC4-5D6E-409C-BE32-E72D297353CC}">
              <c16:uniqueId val="{00000006-35AC-4453-B845-B847BBBEB0C0}"/>
            </c:ext>
          </c:extLst>
        </c:ser>
        <c:dLbls>
          <c:showLegendKey val="0"/>
          <c:showVal val="0"/>
          <c:showCatName val="0"/>
          <c:showSerName val="0"/>
          <c:showPercent val="0"/>
          <c:showBubbleSize val="0"/>
        </c:dLbls>
        <c:gapWidth val="50"/>
        <c:axId val="602652240"/>
        <c:axId val="1"/>
      </c:barChart>
      <c:catAx>
        <c:axId val="602652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50000"/>
                  <a:alpha val="50000"/>
                </a:schemeClr>
              </a:solidFill>
              <a:prstDash val="sysDot"/>
              <a:round/>
            </a:ln>
            <a:effectLst/>
          </c:spPr>
        </c:majorGridlines>
        <c:numFmt formatCode="General" sourceLinked="1"/>
        <c:majorTickMark val="out"/>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65224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Family Preservation Stages </a:t>
            </a:r>
            <a:r>
              <a:rPr lang="en-US" sz="1400" b="1" i="0" u="none" strike="noStrike" baseline="0" dirty="0">
                <a:effectLst/>
              </a:rPr>
              <a:t>Open </a:t>
            </a:r>
            <a:r>
              <a:rPr lang="en-US" b="1" dirty="0"/>
              <a:t>at</a:t>
            </a:r>
            <a:r>
              <a:rPr lang="en-US" b="1" baseline="0" dirty="0"/>
              <a:t> End of Month</a:t>
            </a:r>
            <a:endParaRPr lang="en-US" b="1" dirty="0"/>
          </a:p>
        </c:rich>
      </c:tx>
      <c:overlay val="0"/>
      <c:spPr>
        <a:noFill/>
        <a:ln w="25400">
          <a:noFill/>
        </a:ln>
      </c:spPr>
    </c:title>
    <c:autoTitleDeleted val="0"/>
    <c:plotArea>
      <c:layout/>
      <c:barChart>
        <c:barDir val="col"/>
        <c:grouping val="clustered"/>
        <c:varyColors val="0"/>
        <c:ser>
          <c:idx val="1"/>
          <c:order val="0"/>
          <c:tx>
            <c:strRef>
              <c:f>'stage counts 2021nov30 end mnth'!$L$25</c:f>
              <c:strCache>
                <c:ptCount val="1"/>
                <c:pt idx="0">
                  <c:v>Family Preservation</c:v>
                </c:pt>
              </c:strCache>
            </c:strRef>
          </c:tx>
          <c:spPr>
            <a:solidFill>
              <a:srgbClr val="00B0F0"/>
            </a:solidFill>
            <a:ln w="25400">
              <a:solidFill>
                <a:srgbClr val="0000FF"/>
              </a:solidFill>
            </a:ln>
          </c:spPr>
          <c:invertIfNegative val="0"/>
          <c:dPt>
            <c:idx val="0"/>
            <c:invertIfNegative val="0"/>
            <c:bubble3D val="0"/>
            <c:spPr>
              <a:solidFill>
                <a:srgbClr val="8BE1FF"/>
              </a:solidFill>
              <a:ln w="25400">
                <a:noFill/>
              </a:ln>
            </c:spPr>
            <c:extLst>
              <c:ext xmlns:c16="http://schemas.microsoft.com/office/drawing/2014/chart" uri="{C3380CC4-5D6E-409C-BE32-E72D297353CC}">
                <c16:uniqueId val="{00000001-BA62-4DCE-B1A0-749C4758FF7F}"/>
              </c:ext>
            </c:extLst>
          </c:dPt>
          <c:dPt>
            <c:idx val="1"/>
            <c:invertIfNegative val="0"/>
            <c:bubble3D val="0"/>
            <c:spPr>
              <a:solidFill>
                <a:srgbClr val="43CEFF"/>
              </a:solidFill>
              <a:ln w="25400">
                <a:noFill/>
              </a:ln>
            </c:spPr>
            <c:extLst>
              <c:ext xmlns:c16="http://schemas.microsoft.com/office/drawing/2014/chart" uri="{C3380CC4-5D6E-409C-BE32-E72D297353CC}">
                <c16:uniqueId val="{00000003-BA62-4DCE-B1A0-749C4758FF7F}"/>
              </c:ext>
            </c:extLst>
          </c:dPt>
          <c:dPt>
            <c:idx val="13"/>
            <c:invertIfNegative val="0"/>
            <c:bubble3D val="0"/>
            <c:spPr>
              <a:solidFill>
                <a:srgbClr val="00B0F0"/>
              </a:solidFill>
              <a:ln w="38100">
                <a:solidFill>
                  <a:srgbClr val="0000FF"/>
                </a:solidFill>
              </a:ln>
              <a:effectLst>
                <a:glow rad="63500">
                  <a:schemeClr val="accent5">
                    <a:satMod val="175000"/>
                    <a:alpha val="40000"/>
                  </a:schemeClr>
                </a:glow>
              </a:effectLst>
            </c:spPr>
            <c:extLst>
              <c:ext xmlns:c16="http://schemas.microsoft.com/office/drawing/2014/chart" uri="{C3380CC4-5D6E-409C-BE32-E72D297353CC}">
                <c16:uniqueId val="{00000005-BA62-4DCE-B1A0-749C4758FF7F}"/>
              </c:ext>
            </c:extLst>
          </c:dPt>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'stage counts 2021nov30 end mnth'!$M$23:$Z$24</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lvl>
              </c:multiLvlStrCache>
            </c:multiLvlStrRef>
          </c:cat>
          <c:val>
            <c:numRef>
              <c:f>'stage counts 2021nov30 end mnth'!$M$25:$Z$25</c:f>
              <c:numCache>
                <c:formatCode>General</c:formatCode>
                <c:ptCount val="14"/>
                <c:pt idx="0">
                  <c:v>4072</c:v>
                </c:pt>
                <c:pt idx="1">
                  <c:v>3686</c:v>
                </c:pt>
                <c:pt idx="2">
                  <c:v>3531</c:v>
                </c:pt>
                <c:pt idx="3">
                  <c:v>3405</c:v>
                </c:pt>
                <c:pt idx="4">
                  <c:v>3464</c:v>
                </c:pt>
                <c:pt idx="5">
                  <c:v>3451</c:v>
                </c:pt>
                <c:pt idx="6">
                  <c:v>3305</c:v>
                </c:pt>
                <c:pt idx="7">
                  <c:v>3367</c:v>
                </c:pt>
                <c:pt idx="8">
                  <c:v>3133</c:v>
                </c:pt>
                <c:pt idx="9">
                  <c:v>3108</c:v>
                </c:pt>
                <c:pt idx="10">
                  <c:v>3023</c:v>
                </c:pt>
                <c:pt idx="11">
                  <c:v>2904</c:v>
                </c:pt>
                <c:pt idx="12">
                  <c:v>3063</c:v>
                </c:pt>
                <c:pt idx="13">
                  <c:v>2976</c:v>
                </c:pt>
              </c:numCache>
            </c:numRef>
          </c:val>
          <c:extLst>
            <c:ext xmlns:c16="http://schemas.microsoft.com/office/drawing/2014/chart" uri="{C3380CC4-5D6E-409C-BE32-E72D297353CC}">
              <c16:uniqueId val="{00000006-BA62-4DCE-B1A0-749C4758FF7F}"/>
            </c:ext>
          </c:extLst>
        </c:ser>
        <c:dLbls>
          <c:showLegendKey val="0"/>
          <c:showVal val="0"/>
          <c:showCatName val="0"/>
          <c:showSerName val="0"/>
          <c:showPercent val="0"/>
          <c:showBubbleSize val="0"/>
        </c:dLbls>
        <c:gapWidth val="50"/>
        <c:axId val="602650600"/>
        <c:axId val="1"/>
      </c:barChart>
      <c:catAx>
        <c:axId val="60265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50000"/>
                  <a:alpha val="50000"/>
                </a:schemeClr>
              </a:solidFill>
              <a:prstDash val="sysDot"/>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65060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Children in Family Preservation Cases at End of Month</a:t>
            </a:r>
          </a:p>
        </c:rich>
      </c:tx>
      <c:overlay val="0"/>
      <c:spPr>
        <a:solidFill>
          <a:srgbClr val="00FFFF"/>
        </a:solidFill>
        <a:ln w="25400">
          <a:noFill/>
        </a:ln>
      </c:spPr>
    </c:title>
    <c:autoTitleDeleted val="0"/>
    <c:plotArea>
      <c:layout/>
      <c:barChart>
        <c:barDir val="col"/>
        <c:grouping val="clustered"/>
        <c:varyColors val="0"/>
        <c:ser>
          <c:idx val="1"/>
          <c:order val="0"/>
          <c:tx>
            <c:strRef>
              <c:f>'stage counts 2021nov30 end mnth'!$L$25</c:f>
              <c:strCache>
                <c:ptCount val="1"/>
                <c:pt idx="0">
                  <c:v>Family Preservation</c:v>
                </c:pt>
              </c:strCache>
            </c:strRef>
          </c:tx>
          <c:spPr>
            <a:solidFill>
              <a:srgbClr val="00FFFF"/>
            </a:solidFill>
            <a:ln w="25400">
              <a:solidFill>
                <a:srgbClr val="0000FF"/>
              </a:solidFill>
            </a:ln>
          </c:spPr>
          <c:invertIfNegative val="0"/>
          <c:dPt>
            <c:idx val="0"/>
            <c:invertIfNegative val="0"/>
            <c:bubble3D val="0"/>
            <c:spPr>
              <a:solidFill>
                <a:srgbClr val="C9FFFF"/>
              </a:solidFill>
              <a:ln w="25400">
                <a:noFill/>
              </a:ln>
            </c:spPr>
            <c:extLst>
              <c:ext xmlns:c16="http://schemas.microsoft.com/office/drawing/2014/chart" uri="{C3380CC4-5D6E-409C-BE32-E72D297353CC}">
                <c16:uniqueId val="{00000001-F57B-4363-B2AB-09A6C708818F}"/>
              </c:ext>
            </c:extLst>
          </c:dPt>
          <c:dPt>
            <c:idx val="1"/>
            <c:invertIfNegative val="0"/>
            <c:bubble3D val="0"/>
            <c:spPr>
              <a:solidFill>
                <a:srgbClr val="85FFFF"/>
              </a:solidFill>
              <a:ln w="25400">
                <a:noFill/>
              </a:ln>
            </c:spPr>
            <c:extLst>
              <c:ext xmlns:c16="http://schemas.microsoft.com/office/drawing/2014/chart" uri="{C3380CC4-5D6E-409C-BE32-E72D297353CC}">
                <c16:uniqueId val="{00000003-F57B-4363-B2AB-09A6C708818F}"/>
              </c:ext>
            </c:extLst>
          </c:dPt>
          <c:dPt>
            <c:idx val="13"/>
            <c:invertIfNegative val="0"/>
            <c:bubble3D val="0"/>
            <c:spPr>
              <a:solidFill>
                <a:srgbClr val="00FFFF"/>
              </a:solidFill>
              <a:ln w="38100">
                <a:solidFill>
                  <a:srgbClr val="0000FF"/>
                </a:solidFill>
              </a:ln>
              <a:effectLst>
                <a:glow rad="63500">
                  <a:schemeClr val="accent5">
                    <a:satMod val="175000"/>
                    <a:alpha val="40000"/>
                  </a:schemeClr>
                </a:glow>
              </a:effectLst>
            </c:spPr>
            <c:extLst>
              <c:ext xmlns:c16="http://schemas.microsoft.com/office/drawing/2014/chart" uri="{C3380CC4-5D6E-409C-BE32-E72D297353CC}">
                <c16:uniqueId val="{00000005-F57B-4363-B2AB-09A6C708818F}"/>
              </c:ext>
            </c:extLst>
          </c:dPt>
          <c:dLbls>
            <c:spPr>
              <a:noFill/>
              <a:ln>
                <a:noFill/>
              </a:ln>
              <a:effectLst/>
            </c:spPr>
            <c:txPr>
              <a:bodyPr wrap="square" lIns="38100" tIns="19050" rIns="38100" bIns="19050" anchor="ctr">
                <a:spAutoFit/>
              </a:bodyPr>
              <a:lstStyle/>
              <a:p>
                <a:pPr>
                  <a:defRPr sz="1200" b="1">
                    <a:solidFill>
                      <a:schemeClr val="tx1">
                        <a:lumMod val="95000"/>
                        <a:lumOff val="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'stage counts 2021nov30 end mnth'!$AA$23:$AN$24</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lvl>
              </c:multiLvlStrCache>
            </c:multiLvlStrRef>
          </c:cat>
          <c:val>
            <c:numRef>
              <c:f>'stage counts 2021nov30 end mnth'!$AA$25:$AN$25</c:f>
              <c:numCache>
                <c:formatCode>General</c:formatCode>
                <c:ptCount val="14"/>
                <c:pt idx="0">
                  <c:v>11329</c:v>
                </c:pt>
                <c:pt idx="1">
                  <c:v>10333</c:v>
                </c:pt>
                <c:pt idx="2">
                  <c:v>9884</c:v>
                </c:pt>
                <c:pt idx="3">
                  <c:v>9563</c:v>
                </c:pt>
                <c:pt idx="4">
                  <c:v>9597</c:v>
                </c:pt>
                <c:pt idx="5">
                  <c:v>9621</c:v>
                </c:pt>
                <c:pt idx="6">
                  <c:v>9254</c:v>
                </c:pt>
                <c:pt idx="7">
                  <c:v>9309</c:v>
                </c:pt>
                <c:pt idx="8">
                  <c:v>8676</c:v>
                </c:pt>
                <c:pt idx="9">
                  <c:v>8632</c:v>
                </c:pt>
                <c:pt idx="10">
                  <c:v>8302</c:v>
                </c:pt>
                <c:pt idx="11">
                  <c:v>7981</c:v>
                </c:pt>
                <c:pt idx="12">
                  <c:v>8349</c:v>
                </c:pt>
                <c:pt idx="13">
                  <c:v>8015</c:v>
                </c:pt>
              </c:numCache>
            </c:numRef>
          </c:val>
          <c:extLst>
            <c:ext xmlns:c16="http://schemas.microsoft.com/office/drawing/2014/chart" uri="{C3380CC4-5D6E-409C-BE32-E72D297353CC}">
              <c16:uniqueId val="{00000006-F57B-4363-B2AB-09A6C708818F}"/>
            </c:ext>
          </c:extLst>
        </c:ser>
        <c:dLbls>
          <c:showLegendKey val="0"/>
          <c:showVal val="0"/>
          <c:showCatName val="0"/>
          <c:showSerName val="0"/>
          <c:showPercent val="0"/>
          <c:showBubbleSize val="0"/>
        </c:dLbls>
        <c:gapWidth val="50"/>
        <c:axId val="602650600"/>
        <c:axId val="1"/>
      </c:barChart>
      <c:catAx>
        <c:axId val="60265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50000"/>
                  <a:alpha val="50000"/>
                </a:schemeClr>
              </a:solidFill>
              <a:prstDash val="sysDot"/>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65060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Voluntary Kinship Arrangements</a:t>
            </a:r>
            <a:r>
              <a:rPr lang="en-US" b="1" baseline="0" dirty="0"/>
              <a:t> </a:t>
            </a:r>
            <a:r>
              <a:rPr lang="en-US" b="1" dirty="0"/>
              <a:t>and Safety Resources (Homes) at End</a:t>
            </a:r>
            <a:r>
              <a:rPr lang="en-US" b="1" baseline="0" dirty="0"/>
              <a:t> of Month</a:t>
            </a:r>
            <a:endParaRPr lang="en-US" b="1" dirty="0"/>
          </a:p>
        </c:rich>
      </c:tx>
      <c:overlay val="0"/>
      <c:spPr>
        <a:noFill/>
        <a:ln w="25400">
          <a:noFill/>
        </a:ln>
      </c:spPr>
    </c:title>
    <c:autoTitleDeleted val="0"/>
    <c:plotArea>
      <c:layout/>
      <c:barChart>
        <c:barDir val="col"/>
        <c:grouping val="stacked"/>
        <c:varyColors val="0"/>
        <c:ser>
          <c:idx val="0"/>
          <c:order val="0"/>
          <c:tx>
            <c:strRef>
              <c:f>'stage counts 2021nov30 end mnth'!$L$30</c:f>
              <c:strCache>
                <c:ptCount val="1"/>
                <c:pt idx="0">
                  <c:v>Voluntary Kinship</c:v>
                </c:pt>
              </c:strCache>
            </c:strRef>
          </c:tx>
          <c:spPr>
            <a:solidFill>
              <a:srgbClr val="990000"/>
            </a:solidFill>
            <a:ln w="25400">
              <a:solidFill>
                <a:srgbClr val="800000"/>
              </a:solidFill>
            </a:ln>
          </c:spPr>
          <c:invertIfNegative val="0"/>
          <c:dPt>
            <c:idx val="0"/>
            <c:invertIfNegative val="0"/>
            <c:bubble3D val="0"/>
            <c:spPr>
              <a:solidFill>
                <a:srgbClr val="FF5D5D"/>
              </a:solidFill>
              <a:ln w="25400">
                <a:noFill/>
              </a:ln>
            </c:spPr>
            <c:extLst>
              <c:ext xmlns:c16="http://schemas.microsoft.com/office/drawing/2014/chart" uri="{C3380CC4-5D6E-409C-BE32-E72D297353CC}">
                <c16:uniqueId val="{00000001-174D-4A5A-A1E2-484057B6520F}"/>
              </c:ext>
            </c:extLst>
          </c:dPt>
          <c:dPt>
            <c:idx val="1"/>
            <c:invertIfNegative val="0"/>
            <c:bubble3D val="0"/>
            <c:spPr>
              <a:solidFill>
                <a:srgbClr val="CC0000"/>
              </a:solidFill>
              <a:ln w="25400">
                <a:noFill/>
                <a:miter lim="800000"/>
              </a:ln>
            </c:spPr>
            <c:extLst>
              <c:ext xmlns:c16="http://schemas.microsoft.com/office/drawing/2014/chart" uri="{C3380CC4-5D6E-409C-BE32-E72D297353CC}">
                <c16:uniqueId val="{00000003-174D-4A5A-A1E2-484057B6520F}"/>
              </c:ext>
            </c:extLst>
          </c:dPt>
          <c:dPt>
            <c:idx val="13"/>
            <c:invertIfNegative val="0"/>
            <c:bubble3D val="0"/>
            <c:spPr>
              <a:solidFill>
                <a:srgbClr val="990000"/>
              </a:solidFill>
              <a:ln w="38100">
                <a:solidFill>
                  <a:srgbClr val="800000"/>
                </a:solidFill>
              </a:ln>
              <a:effectLst>
                <a:glow rad="101600">
                  <a:schemeClr val="accent2">
                    <a:satMod val="175000"/>
                    <a:alpha val="40000"/>
                  </a:schemeClr>
                </a:glow>
              </a:effectLst>
            </c:spPr>
            <c:extLst>
              <c:ext xmlns:c16="http://schemas.microsoft.com/office/drawing/2014/chart" uri="{C3380CC4-5D6E-409C-BE32-E72D297353CC}">
                <c16:uniqueId val="{00000005-174D-4A5A-A1E2-484057B6520F}"/>
              </c:ext>
            </c:extLst>
          </c:dPt>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'stage counts 2021nov30 end mnth'!$M$23:$Z$24</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lvl>
              </c:multiLvlStrCache>
            </c:multiLvlStrRef>
          </c:cat>
          <c:val>
            <c:numRef>
              <c:f>'stage counts 2021nov30 end mnth'!$M$30:$Z$30</c:f>
              <c:numCache>
                <c:formatCode>General</c:formatCode>
                <c:ptCount val="14"/>
                <c:pt idx="0">
                  <c:v>118</c:v>
                </c:pt>
                <c:pt idx="1">
                  <c:v>267</c:v>
                </c:pt>
                <c:pt idx="2">
                  <c:v>250</c:v>
                </c:pt>
                <c:pt idx="3">
                  <c:v>255</c:v>
                </c:pt>
                <c:pt idx="4">
                  <c:v>261</c:v>
                </c:pt>
                <c:pt idx="5">
                  <c:v>259</c:v>
                </c:pt>
                <c:pt idx="6">
                  <c:v>266</c:v>
                </c:pt>
                <c:pt idx="7">
                  <c:v>243</c:v>
                </c:pt>
                <c:pt idx="8">
                  <c:v>235</c:v>
                </c:pt>
                <c:pt idx="9">
                  <c:v>221</c:v>
                </c:pt>
                <c:pt idx="10">
                  <c:v>213</c:v>
                </c:pt>
                <c:pt idx="11">
                  <c:v>205</c:v>
                </c:pt>
                <c:pt idx="12">
                  <c:v>205</c:v>
                </c:pt>
                <c:pt idx="13">
                  <c:v>170</c:v>
                </c:pt>
              </c:numCache>
            </c:numRef>
          </c:val>
          <c:extLst>
            <c:ext xmlns:c16="http://schemas.microsoft.com/office/drawing/2014/chart" uri="{C3380CC4-5D6E-409C-BE32-E72D297353CC}">
              <c16:uniqueId val="{00000006-174D-4A5A-A1E2-484057B6520F}"/>
            </c:ext>
          </c:extLst>
        </c:ser>
        <c:ser>
          <c:idx val="1"/>
          <c:order val="1"/>
          <c:tx>
            <c:strRef>
              <c:f>'stage counts 2021nov30 end mnth'!$L$29</c:f>
              <c:strCache>
                <c:ptCount val="1"/>
                <c:pt idx="0">
                  <c:v>Safety Resource</c:v>
                </c:pt>
              </c:strCache>
            </c:strRef>
          </c:tx>
          <c:spPr>
            <a:solidFill>
              <a:srgbClr val="990099"/>
            </a:solidFill>
            <a:ln w="25400">
              <a:solidFill>
                <a:srgbClr val="800000"/>
              </a:solidFill>
            </a:ln>
          </c:spPr>
          <c:invertIfNegative val="0"/>
          <c:dPt>
            <c:idx val="0"/>
            <c:invertIfNegative val="0"/>
            <c:bubble3D val="0"/>
            <c:spPr>
              <a:solidFill>
                <a:srgbClr val="FFA3FF"/>
              </a:solidFill>
              <a:ln w="25400">
                <a:noFill/>
              </a:ln>
            </c:spPr>
            <c:extLst>
              <c:ext xmlns:c16="http://schemas.microsoft.com/office/drawing/2014/chart" uri="{C3380CC4-5D6E-409C-BE32-E72D297353CC}">
                <c16:uniqueId val="{00000008-174D-4A5A-A1E2-484057B6520F}"/>
              </c:ext>
            </c:extLst>
          </c:dPt>
          <c:dPt>
            <c:idx val="1"/>
            <c:invertIfNegative val="0"/>
            <c:bubble3D val="0"/>
            <c:spPr>
              <a:solidFill>
                <a:srgbClr val="FF3BFF"/>
              </a:solidFill>
              <a:ln w="25400">
                <a:noFill/>
              </a:ln>
            </c:spPr>
            <c:extLst>
              <c:ext xmlns:c16="http://schemas.microsoft.com/office/drawing/2014/chart" uri="{C3380CC4-5D6E-409C-BE32-E72D297353CC}">
                <c16:uniqueId val="{0000000A-174D-4A5A-A1E2-484057B6520F}"/>
              </c:ext>
            </c:extLst>
          </c:dPt>
          <c:dPt>
            <c:idx val="13"/>
            <c:invertIfNegative val="0"/>
            <c:bubble3D val="0"/>
            <c:spPr>
              <a:solidFill>
                <a:srgbClr val="990099"/>
              </a:solidFill>
              <a:ln w="38100">
                <a:solidFill>
                  <a:srgbClr val="800000"/>
                </a:solidFill>
              </a:ln>
              <a:effectLst>
                <a:glow rad="63500">
                  <a:schemeClr val="accent2">
                    <a:satMod val="175000"/>
                    <a:alpha val="40000"/>
                  </a:schemeClr>
                </a:glow>
              </a:effectLst>
            </c:spPr>
            <c:extLst>
              <c:ext xmlns:c16="http://schemas.microsoft.com/office/drawing/2014/chart" uri="{C3380CC4-5D6E-409C-BE32-E72D297353CC}">
                <c16:uniqueId val="{0000000C-174D-4A5A-A1E2-484057B6520F}"/>
              </c:ext>
            </c:extLst>
          </c:dPt>
          <c:dLbls>
            <c:spPr>
              <a:noFill/>
              <a:ln w="25400">
                <a:noFill/>
              </a:ln>
            </c:spPr>
            <c:txPr>
              <a:bodyPr wrap="square" lIns="38100" tIns="19050" rIns="38100" bIns="19050" anchor="t" anchorCtr="0">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'stage counts 2021nov30 end mnth'!$M$23:$Z$24</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lvl>
              </c:multiLvlStrCache>
            </c:multiLvlStrRef>
          </c:cat>
          <c:val>
            <c:numRef>
              <c:f>'stage counts 2021nov30 end mnth'!$M$29:$Z$29</c:f>
              <c:numCache>
                <c:formatCode>General</c:formatCode>
                <c:ptCount val="14"/>
                <c:pt idx="0">
                  <c:v>126</c:v>
                </c:pt>
                <c:pt idx="1">
                  <c:v>12</c:v>
                </c:pt>
                <c:pt idx="2">
                  <c:v>10</c:v>
                </c:pt>
                <c:pt idx="3">
                  <c:v>10</c:v>
                </c:pt>
                <c:pt idx="4">
                  <c:v>10</c:v>
                </c:pt>
                <c:pt idx="5">
                  <c:v>10</c:v>
                </c:pt>
                <c:pt idx="6">
                  <c:v>10</c:v>
                </c:pt>
                <c:pt idx="7">
                  <c:v>10</c:v>
                </c:pt>
                <c:pt idx="8">
                  <c:v>10</c:v>
                </c:pt>
                <c:pt idx="9">
                  <c:v>9</c:v>
                </c:pt>
                <c:pt idx="10">
                  <c:v>9</c:v>
                </c:pt>
                <c:pt idx="11">
                  <c:v>9</c:v>
                </c:pt>
                <c:pt idx="12">
                  <c:v>9</c:v>
                </c:pt>
                <c:pt idx="13">
                  <c:v>9</c:v>
                </c:pt>
              </c:numCache>
            </c:numRef>
          </c:val>
          <c:extLst>
            <c:ext xmlns:c16="http://schemas.microsoft.com/office/drawing/2014/chart" uri="{C3380CC4-5D6E-409C-BE32-E72D297353CC}">
              <c16:uniqueId val="{0000000D-174D-4A5A-A1E2-484057B6520F}"/>
            </c:ext>
          </c:extLst>
        </c:ser>
        <c:dLbls>
          <c:showLegendKey val="0"/>
          <c:showVal val="0"/>
          <c:showCatName val="0"/>
          <c:showSerName val="0"/>
          <c:showPercent val="0"/>
          <c:showBubbleSize val="0"/>
        </c:dLbls>
        <c:gapWidth val="50"/>
        <c:overlap val="100"/>
        <c:axId val="602662408"/>
        <c:axId val="1"/>
      </c:barChart>
      <c:catAx>
        <c:axId val="60266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0"/>
        </c:scaling>
        <c:delete val="0"/>
        <c:axPos val="l"/>
        <c:majorGridlines>
          <c:spPr>
            <a:ln w="6350" cap="flat" cmpd="sng" algn="ctr">
              <a:solidFill>
                <a:schemeClr val="bg1">
                  <a:lumMod val="50000"/>
                  <a:alpha val="50000"/>
                </a:schemeClr>
              </a:solidFill>
              <a:prstDash val="sysDot"/>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662408"/>
        <c:crosses val="autoZero"/>
        <c:crossBetween val="between"/>
      </c:valAx>
      <c:spPr>
        <a:noFill/>
        <a:ln w="25400">
          <a:noFill/>
        </a:ln>
      </c:spPr>
    </c:plotArea>
    <c:legend>
      <c:legendPos val="r"/>
      <c:layout>
        <c:manualLayout>
          <c:xMode val="edge"/>
          <c:yMode val="edge"/>
          <c:x val="0.76150951443569559"/>
          <c:y val="9.5867108412616753E-2"/>
          <c:w val="0.11403863921563218"/>
          <c:h val="9.4921057944680004E-2"/>
        </c:manualLayout>
      </c:layout>
      <c:overlay val="1"/>
      <c:spPr>
        <a:solidFill>
          <a:schemeClr val="bg1">
            <a:alpha val="67000"/>
          </a:schemeClr>
        </a:solidFill>
        <a:ln>
          <a:solidFill>
            <a:schemeClr val="tx1">
              <a:lumMod val="95000"/>
              <a:lumOff val="5000"/>
            </a:schemeClr>
          </a:solidFill>
        </a:ln>
      </c:spPr>
    </c:legend>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Foster Children/Youth in Custody at</a:t>
            </a:r>
            <a:r>
              <a:rPr lang="en-US" b="1" baseline="0" dirty="0"/>
              <a:t> End of Month</a:t>
            </a:r>
            <a:endParaRPr lang="en-US" b="1" dirty="0"/>
          </a:p>
        </c:rich>
      </c:tx>
      <c:overlay val="0"/>
      <c:spPr>
        <a:noFill/>
        <a:ln w="25400">
          <a:noFill/>
        </a:ln>
      </c:spPr>
    </c:title>
    <c:autoTitleDeleted val="0"/>
    <c:plotArea>
      <c:layout/>
      <c:barChart>
        <c:barDir val="col"/>
        <c:grouping val="stacked"/>
        <c:varyColors val="0"/>
        <c:ser>
          <c:idx val="0"/>
          <c:order val="0"/>
          <c:tx>
            <c:strRef>
              <c:f>'foster summaries 2021dec31 12mn'!$Y$6</c:f>
              <c:strCache>
                <c:ptCount val="1"/>
                <c:pt idx="0">
                  <c:v>Age: 0 to 17</c:v>
                </c:pt>
              </c:strCache>
            </c:strRef>
          </c:tx>
          <c:spPr>
            <a:solidFill>
              <a:srgbClr val="000099"/>
            </a:solidFill>
            <a:ln w="12700">
              <a:solidFill>
                <a:srgbClr val="00FFFF"/>
              </a:solidFill>
            </a:ln>
          </c:spPr>
          <c:invertIfNegative val="0"/>
          <c:dPt>
            <c:idx val="0"/>
            <c:invertIfNegative val="0"/>
            <c:bubble3D val="0"/>
            <c:spPr>
              <a:solidFill>
                <a:schemeClr val="accent5">
                  <a:lumMod val="60000"/>
                  <a:lumOff val="40000"/>
                </a:schemeClr>
              </a:solidFill>
              <a:ln w="12700">
                <a:noFill/>
              </a:ln>
            </c:spPr>
            <c:extLst>
              <c:ext xmlns:c16="http://schemas.microsoft.com/office/drawing/2014/chart" uri="{C3380CC4-5D6E-409C-BE32-E72D297353CC}">
                <c16:uniqueId val="{00000001-6429-4711-BFF4-31FE1D725CDC}"/>
              </c:ext>
            </c:extLst>
          </c:dPt>
          <c:dPt>
            <c:idx val="1"/>
            <c:invertIfNegative val="0"/>
            <c:bubble3D val="0"/>
            <c:spPr>
              <a:solidFill>
                <a:srgbClr val="0070C0"/>
              </a:solidFill>
              <a:ln w="12700">
                <a:noFill/>
              </a:ln>
            </c:spPr>
            <c:extLst>
              <c:ext xmlns:c16="http://schemas.microsoft.com/office/drawing/2014/chart" uri="{C3380CC4-5D6E-409C-BE32-E72D297353CC}">
                <c16:uniqueId val="{00000003-6429-4711-BFF4-31FE1D725CDC}"/>
              </c:ext>
            </c:extLst>
          </c:dPt>
          <c:dPt>
            <c:idx val="13"/>
            <c:invertIfNegative val="0"/>
            <c:bubble3D val="0"/>
            <c:spPr>
              <a:solidFill>
                <a:srgbClr val="000099"/>
              </a:solidFill>
              <a:ln w="12700">
                <a:solidFill>
                  <a:srgbClr val="00FFFF"/>
                </a:solidFill>
              </a:ln>
              <a:effectLst>
                <a:glow rad="63500">
                  <a:srgbClr val="0000FF">
                    <a:alpha val="40000"/>
                  </a:srgbClr>
                </a:glow>
              </a:effectLst>
            </c:spPr>
            <c:extLst>
              <c:ext xmlns:c16="http://schemas.microsoft.com/office/drawing/2014/chart" uri="{C3380CC4-5D6E-409C-BE32-E72D297353CC}">
                <c16:uniqueId val="{00000005-6429-4711-BFF4-31FE1D725CDC}"/>
              </c:ext>
            </c:extLst>
          </c:dPt>
          <c:dLbls>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'foster summaries 2021dec31 12mn'!$W$7:$X$20</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pt idx="3">
                    <c:v>2021</c:v>
                  </c:pt>
                  <c:pt idx="4">
                    <c:v>2021</c:v>
                  </c:pt>
                  <c:pt idx="5">
                    <c:v>2021</c:v>
                  </c:pt>
                  <c:pt idx="6">
                    <c:v>2021</c:v>
                  </c:pt>
                  <c:pt idx="7">
                    <c:v>2021</c:v>
                  </c:pt>
                  <c:pt idx="8">
                    <c:v>2021</c:v>
                  </c:pt>
                  <c:pt idx="9">
                    <c:v>2021</c:v>
                  </c:pt>
                  <c:pt idx="10">
                    <c:v>2021</c:v>
                  </c:pt>
                  <c:pt idx="11">
                    <c:v>2021</c:v>
                  </c:pt>
                  <c:pt idx="12">
                    <c:v>2021</c:v>
                  </c:pt>
                  <c:pt idx="13">
                    <c:v>2021</c:v>
                  </c:pt>
                </c:lvl>
              </c:multiLvlStrCache>
            </c:multiLvlStrRef>
          </c:cat>
          <c:val>
            <c:numRef>
              <c:f>'foster summaries 2021dec31 12mn'!$Y$7:$Y$20</c:f>
              <c:numCache>
                <c:formatCode>General</c:formatCode>
                <c:ptCount val="14"/>
                <c:pt idx="0">
                  <c:v>12421</c:v>
                </c:pt>
                <c:pt idx="1">
                  <c:v>11102</c:v>
                </c:pt>
                <c:pt idx="2">
                  <c:v>11087</c:v>
                </c:pt>
                <c:pt idx="3">
                  <c:v>11064</c:v>
                </c:pt>
                <c:pt idx="4">
                  <c:v>11023</c:v>
                </c:pt>
                <c:pt idx="5">
                  <c:v>10957</c:v>
                </c:pt>
                <c:pt idx="6">
                  <c:v>10882</c:v>
                </c:pt>
                <c:pt idx="7">
                  <c:v>10768</c:v>
                </c:pt>
                <c:pt idx="8">
                  <c:v>10750</c:v>
                </c:pt>
                <c:pt idx="9">
                  <c:v>10643</c:v>
                </c:pt>
                <c:pt idx="10">
                  <c:v>10619</c:v>
                </c:pt>
                <c:pt idx="11">
                  <c:v>10739</c:v>
                </c:pt>
                <c:pt idx="12">
                  <c:v>10608</c:v>
                </c:pt>
                <c:pt idx="13">
                  <c:v>10517</c:v>
                </c:pt>
              </c:numCache>
            </c:numRef>
          </c:val>
          <c:extLst>
            <c:ext xmlns:c16="http://schemas.microsoft.com/office/drawing/2014/chart" uri="{C3380CC4-5D6E-409C-BE32-E72D297353CC}">
              <c16:uniqueId val="{00000006-6429-4711-BFF4-31FE1D725CDC}"/>
            </c:ext>
          </c:extLst>
        </c:ser>
        <c:ser>
          <c:idx val="1"/>
          <c:order val="1"/>
          <c:tx>
            <c:strRef>
              <c:f>'foster summaries 2021dec31 12mn'!$Z$6</c:f>
              <c:strCache>
                <c:ptCount val="1"/>
                <c:pt idx="0">
                  <c:v>Age: 18 to 22</c:v>
                </c:pt>
              </c:strCache>
            </c:strRef>
          </c:tx>
          <c:spPr>
            <a:solidFill>
              <a:srgbClr val="00FF00"/>
            </a:solidFill>
          </c:spPr>
          <c:invertIfNegative val="0"/>
          <c:dPt>
            <c:idx val="0"/>
            <c:invertIfNegative val="0"/>
            <c:bubble3D val="0"/>
            <c:spPr>
              <a:solidFill>
                <a:srgbClr val="CCFF99"/>
              </a:solidFill>
            </c:spPr>
            <c:extLst>
              <c:ext xmlns:c16="http://schemas.microsoft.com/office/drawing/2014/chart" uri="{C3380CC4-5D6E-409C-BE32-E72D297353CC}">
                <c16:uniqueId val="{00000008-6429-4711-BFF4-31FE1D725CDC}"/>
              </c:ext>
            </c:extLst>
          </c:dPt>
          <c:dPt>
            <c:idx val="1"/>
            <c:invertIfNegative val="0"/>
            <c:bubble3D val="0"/>
            <c:spPr>
              <a:solidFill>
                <a:srgbClr val="99FF66"/>
              </a:solidFill>
            </c:spPr>
            <c:extLst>
              <c:ext xmlns:c16="http://schemas.microsoft.com/office/drawing/2014/chart" uri="{C3380CC4-5D6E-409C-BE32-E72D297353CC}">
                <c16:uniqueId val="{0000000A-6429-4711-BFF4-31FE1D725CDC}"/>
              </c:ext>
            </c:extLst>
          </c:dPt>
          <c:dPt>
            <c:idx val="13"/>
            <c:invertIfNegative val="0"/>
            <c:bubble3D val="0"/>
            <c:spPr>
              <a:solidFill>
                <a:srgbClr val="00FF00"/>
              </a:solidFill>
              <a:ln w="38100">
                <a:solidFill>
                  <a:srgbClr val="00FFFF"/>
                </a:solidFill>
              </a:ln>
              <a:effectLst>
                <a:glow rad="63500">
                  <a:srgbClr val="0000FF">
                    <a:alpha val="40000"/>
                  </a:srgbClr>
                </a:glow>
              </a:effectLst>
            </c:spPr>
            <c:extLst>
              <c:ext xmlns:c16="http://schemas.microsoft.com/office/drawing/2014/chart" uri="{C3380CC4-5D6E-409C-BE32-E72D297353CC}">
                <c16:uniqueId val="{0000000C-6429-4711-BFF4-31FE1D725CDC}"/>
              </c:ext>
            </c:extLst>
          </c:dPt>
          <c:dLbls>
            <c:dLbl>
              <c:idx val="0"/>
              <c:spPr>
                <a:noFill/>
                <a:ln w="25400">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8-6429-4711-BFF4-31FE1D725CDC}"/>
                </c:ext>
              </c:extLst>
            </c:dLbl>
            <c:dLbl>
              <c:idx val="13"/>
              <c:spPr>
                <a:noFill/>
                <a:ln w="38100">
                  <a:noFill/>
                </a:ln>
                <a:effectLst>
                  <a:glow rad="101600">
                    <a:schemeClr val="accent1">
                      <a:satMod val="175000"/>
                      <a:alpha val="40000"/>
                    </a:schemeClr>
                  </a:glow>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C-6429-4711-BFF4-31FE1D725CDC}"/>
                </c:ext>
              </c:extLst>
            </c:dLbl>
            <c:spPr>
              <a:noFill/>
              <a:ln w="25400">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'foster summaries 2021dec31 12mn'!$W$7:$X$20</c:f>
              <c:multiLvlStrCache>
                <c:ptCount val="14"/>
                <c:lvl>
                  <c:pt idx="0">
                    <c:v>Two Years Ago</c:v>
                  </c:pt>
                  <c:pt idx="1">
                    <c:v>One Year Ago</c:v>
                  </c:pt>
                  <c:pt idx="2">
                    <c:v>January  </c:v>
                  </c:pt>
                  <c:pt idx="3">
                    <c:v>February </c:v>
                  </c:pt>
                  <c:pt idx="4">
                    <c:v>March    </c:v>
                  </c:pt>
                  <c:pt idx="5">
                    <c:v>April    </c:v>
                  </c:pt>
                  <c:pt idx="6">
                    <c:v>May      </c:v>
                  </c:pt>
                  <c:pt idx="7">
                    <c:v>June     </c:v>
                  </c:pt>
                  <c:pt idx="8">
                    <c:v>July     </c:v>
                  </c:pt>
                  <c:pt idx="9">
                    <c:v>August   </c:v>
                  </c:pt>
                  <c:pt idx="10">
                    <c:v>September</c:v>
                  </c:pt>
                  <c:pt idx="11">
                    <c:v>October  </c:v>
                  </c:pt>
                  <c:pt idx="12">
                    <c:v>November </c:v>
                  </c:pt>
                  <c:pt idx="13">
                    <c:v>December </c:v>
                  </c:pt>
                </c:lvl>
                <c:lvl>
                  <c:pt idx="2">
                    <c:v>2021</c:v>
                  </c:pt>
                  <c:pt idx="3">
                    <c:v>2021</c:v>
                  </c:pt>
                  <c:pt idx="4">
                    <c:v>2021</c:v>
                  </c:pt>
                  <c:pt idx="5">
                    <c:v>2021</c:v>
                  </c:pt>
                  <c:pt idx="6">
                    <c:v>2021</c:v>
                  </c:pt>
                  <c:pt idx="7">
                    <c:v>2021</c:v>
                  </c:pt>
                  <c:pt idx="8">
                    <c:v>2021</c:v>
                  </c:pt>
                  <c:pt idx="9">
                    <c:v>2021</c:v>
                  </c:pt>
                  <c:pt idx="10">
                    <c:v>2021</c:v>
                  </c:pt>
                  <c:pt idx="11">
                    <c:v>2021</c:v>
                  </c:pt>
                  <c:pt idx="12">
                    <c:v>2021</c:v>
                  </c:pt>
                  <c:pt idx="13">
                    <c:v>2021</c:v>
                  </c:pt>
                </c:lvl>
              </c:multiLvlStrCache>
            </c:multiLvlStrRef>
          </c:cat>
          <c:val>
            <c:numRef>
              <c:f>'foster summaries 2021dec31 12mn'!$Z$7:$Z$20</c:f>
              <c:numCache>
                <c:formatCode>General</c:formatCode>
                <c:ptCount val="14"/>
                <c:pt idx="0">
                  <c:v>719</c:v>
                </c:pt>
                <c:pt idx="1">
                  <c:v>765</c:v>
                </c:pt>
                <c:pt idx="2">
                  <c:v>788</c:v>
                </c:pt>
                <c:pt idx="3">
                  <c:v>802</c:v>
                </c:pt>
                <c:pt idx="4">
                  <c:v>807</c:v>
                </c:pt>
                <c:pt idx="5">
                  <c:v>808</c:v>
                </c:pt>
                <c:pt idx="6">
                  <c:v>810</c:v>
                </c:pt>
                <c:pt idx="7">
                  <c:v>805</c:v>
                </c:pt>
                <c:pt idx="8">
                  <c:v>805</c:v>
                </c:pt>
                <c:pt idx="9">
                  <c:v>799</c:v>
                </c:pt>
                <c:pt idx="10">
                  <c:v>708</c:v>
                </c:pt>
                <c:pt idx="11">
                  <c:v>705</c:v>
                </c:pt>
                <c:pt idx="12">
                  <c:v>699</c:v>
                </c:pt>
                <c:pt idx="13">
                  <c:v>711</c:v>
                </c:pt>
              </c:numCache>
            </c:numRef>
          </c:val>
          <c:extLst>
            <c:ext xmlns:c16="http://schemas.microsoft.com/office/drawing/2014/chart" uri="{C3380CC4-5D6E-409C-BE32-E72D297353CC}">
              <c16:uniqueId val="{0000000D-6429-4711-BFF4-31FE1D725CDC}"/>
            </c:ext>
          </c:extLst>
        </c:ser>
        <c:dLbls>
          <c:showLegendKey val="0"/>
          <c:showVal val="0"/>
          <c:showCatName val="0"/>
          <c:showSerName val="0"/>
          <c:showPercent val="0"/>
          <c:showBubbleSize val="0"/>
        </c:dLbls>
        <c:gapWidth val="50"/>
        <c:overlap val="100"/>
        <c:axId val="282752680"/>
        <c:axId val="1"/>
      </c:barChart>
      <c:catAx>
        <c:axId val="28275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50000"/>
                  <a:alpha val="50000"/>
                </a:schemeClr>
              </a:solidFill>
              <a:prstDash val="sysDot"/>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752680"/>
        <c:crosses val="autoZero"/>
        <c:crossBetween val="between"/>
      </c:valAx>
      <c:spPr>
        <a:noFill/>
        <a:ln w="25400">
          <a:noFill/>
        </a:ln>
      </c:spPr>
    </c:plotArea>
    <c:legend>
      <c:legendPos val="b"/>
      <c:layout>
        <c:manualLayout>
          <c:xMode val="edge"/>
          <c:yMode val="edge"/>
          <c:x val="0.41003658136482946"/>
          <c:y val="0.11996994454052121"/>
          <c:w val="0.17970652887139107"/>
          <c:h val="4.4934661180352636E-2"/>
        </c:manualLayout>
      </c:layout>
      <c:overlay val="1"/>
      <c:spPr>
        <a:solidFill>
          <a:schemeClr val="bg1"/>
        </a:solidFill>
        <a:ln>
          <a:solidFill>
            <a:schemeClr val="tx1">
              <a:lumMod val="95000"/>
              <a:lumOff val="5000"/>
            </a:schemeClr>
          </a:solid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95000"/>
          <a:lumOff val="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Foster Entry</a:t>
            </a:r>
            <a:r>
              <a:rPr lang="en-US" b="1" baseline="0" dirty="0"/>
              <a:t> and Exit</a:t>
            </a:r>
          </a:p>
          <a:p>
            <a:pPr>
              <a:defRPr sz="1400" b="0" i="0" u="none" strike="noStrike" kern="1200" spc="0" baseline="0">
                <a:solidFill>
                  <a:schemeClr val="tx1">
                    <a:lumMod val="65000"/>
                    <a:lumOff val="35000"/>
                  </a:schemeClr>
                </a:solidFill>
                <a:latin typeface="+mn-lt"/>
                <a:ea typeface="+mn-ea"/>
                <a:cs typeface="+mn-cs"/>
              </a:defRPr>
            </a:pPr>
            <a:r>
              <a:rPr lang="en-US" sz="1200" b="1" baseline="0" dirty="0"/>
              <a:t>2019 December - 2021December</a:t>
            </a:r>
          </a:p>
        </c:rich>
      </c:tx>
      <c:overlay val="0"/>
      <c:spPr>
        <a:noFill/>
        <a:ln w="25400">
          <a:noFill/>
        </a:ln>
      </c:spPr>
    </c:title>
    <c:autoTitleDeleted val="0"/>
    <c:plotArea>
      <c:layout/>
      <c:barChart>
        <c:barDir val="col"/>
        <c:grouping val="clustered"/>
        <c:varyColors val="0"/>
        <c:ser>
          <c:idx val="0"/>
          <c:order val="0"/>
          <c:tx>
            <c:strRef>
              <c:f>'foster entry, exit chart'!$D$1</c:f>
              <c:strCache>
                <c:ptCount val="1"/>
                <c:pt idx="0">
                  <c:v>foster_entries</c:v>
                </c:pt>
              </c:strCache>
            </c:strRef>
          </c:tx>
          <c:spPr>
            <a:solidFill>
              <a:srgbClr val="00B0F0"/>
            </a:solidFill>
            <a:ln w="2540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62-480F-AFD3-F99E446B1AEC}"/>
                </c:ext>
              </c:extLst>
            </c:dLbl>
            <c:spPr>
              <a:noFill/>
              <a:ln>
                <a:noFill/>
              </a:ln>
              <a:effectLst/>
            </c:spPr>
            <c:txPr>
              <a:bodyPr wrap="square" lIns="38100" tIns="19050" rIns="38100" bIns="19050" anchor="ctr">
                <a:spAutoFit/>
              </a:bodyPr>
              <a:lstStyle/>
              <a:p>
                <a:pPr>
                  <a:defRPr sz="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'foster entry, exit chart'!$A$2:$C$26</c:f>
              <c:multiLvlStrCache>
                <c:ptCount val="25"/>
                <c:lvl>
                  <c:pt idx="0">
                    <c:v>December </c:v>
                  </c:pt>
                  <c:pt idx="1">
                    <c:v>January  </c:v>
                  </c:pt>
                  <c:pt idx="2">
                    <c:v>February </c:v>
                  </c:pt>
                  <c:pt idx="3">
                    <c:v>March    </c:v>
                  </c:pt>
                  <c:pt idx="4">
                    <c:v>April    </c:v>
                  </c:pt>
                  <c:pt idx="5">
                    <c:v>May      </c:v>
                  </c:pt>
                  <c:pt idx="6">
                    <c:v>June     </c:v>
                  </c:pt>
                  <c:pt idx="7">
                    <c:v>July     </c:v>
                  </c:pt>
                  <c:pt idx="8">
                    <c:v>August   </c:v>
                  </c:pt>
                  <c:pt idx="9">
                    <c:v>September</c:v>
                  </c:pt>
                  <c:pt idx="10">
                    <c:v>October  </c:v>
                  </c:pt>
                  <c:pt idx="11">
                    <c:v>November </c:v>
                  </c:pt>
                  <c:pt idx="12">
                    <c:v>December </c:v>
                  </c:pt>
                  <c:pt idx="13">
                    <c:v>January  </c:v>
                  </c:pt>
                  <c:pt idx="14">
                    <c:v>February </c:v>
                  </c:pt>
                  <c:pt idx="15">
                    <c:v>March    </c:v>
                  </c:pt>
                  <c:pt idx="16">
                    <c:v>April    </c:v>
                  </c:pt>
                  <c:pt idx="17">
                    <c:v>May      </c:v>
                  </c:pt>
                  <c:pt idx="18">
                    <c:v>June     </c:v>
                  </c:pt>
                  <c:pt idx="19">
                    <c:v>July     </c:v>
                  </c:pt>
                  <c:pt idx="20">
                    <c:v>August   </c:v>
                  </c:pt>
                  <c:pt idx="21">
                    <c:v>September</c:v>
                  </c:pt>
                  <c:pt idx="22">
                    <c:v>October  </c:v>
                  </c:pt>
                  <c:pt idx="23">
                    <c:v>November </c:v>
                  </c:pt>
                  <c:pt idx="24">
                    <c:v>December </c:v>
                  </c:pt>
                </c:lvl>
                <c:lvl>
                  <c:pt idx="0">
                    <c:v>2019</c:v>
                  </c:pt>
                  <c:pt idx="1">
                    <c:v>2020</c:v>
                  </c:pt>
                  <c:pt idx="13">
                    <c:v>2021</c:v>
                  </c:pt>
                </c:lvl>
              </c:multiLvlStrCache>
            </c:multiLvlStrRef>
          </c:cat>
          <c:val>
            <c:numRef>
              <c:f>'foster entry, exit chart'!$D$2:$D$26</c:f>
              <c:numCache>
                <c:formatCode>General</c:formatCode>
                <c:ptCount val="25"/>
                <c:pt idx="0">
                  <c:v>477</c:v>
                </c:pt>
                <c:pt idx="1">
                  <c:v>546</c:v>
                </c:pt>
                <c:pt idx="2">
                  <c:v>484</c:v>
                </c:pt>
                <c:pt idx="3">
                  <c:v>383</c:v>
                </c:pt>
                <c:pt idx="4">
                  <c:v>241</c:v>
                </c:pt>
                <c:pt idx="5">
                  <c:v>261</c:v>
                </c:pt>
                <c:pt idx="6">
                  <c:v>344</c:v>
                </c:pt>
                <c:pt idx="7">
                  <c:v>366</c:v>
                </c:pt>
                <c:pt idx="8">
                  <c:v>464</c:v>
                </c:pt>
                <c:pt idx="9">
                  <c:v>464</c:v>
                </c:pt>
                <c:pt idx="10">
                  <c:v>446</c:v>
                </c:pt>
                <c:pt idx="11">
                  <c:v>310</c:v>
                </c:pt>
                <c:pt idx="12">
                  <c:v>392</c:v>
                </c:pt>
                <c:pt idx="13">
                  <c:v>359</c:v>
                </c:pt>
                <c:pt idx="14">
                  <c:v>414</c:v>
                </c:pt>
                <c:pt idx="15">
                  <c:v>512</c:v>
                </c:pt>
                <c:pt idx="16">
                  <c:v>386</c:v>
                </c:pt>
                <c:pt idx="17">
                  <c:v>349</c:v>
                </c:pt>
                <c:pt idx="18">
                  <c:v>425</c:v>
                </c:pt>
                <c:pt idx="19">
                  <c:v>410</c:v>
                </c:pt>
                <c:pt idx="20">
                  <c:v>438</c:v>
                </c:pt>
                <c:pt idx="21">
                  <c:v>446</c:v>
                </c:pt>
                <c:pt idx="22">
                  <c:v>494</c:v>
                </c:pt>
                <c:pt idx="23">
                  <c:v>380</c:v>
                </c:pt>
                <c:pt idx="24">
                  <c:v>365</c:v>
                </c:pt>
              </c:numCache>
            </c:numRef>
          </c:val>
          <c:extLst>
            <c:ext xmlns:c16="http://schemas.microsoft.com/office/drawing/2014/chart" uri="{C3380CC4-5D6E-409C-BE32-E72D297353CC}">
              <c16:uniqueId val="{00000001-3C62-480F-AFD3-F99E446B1AEC}"/>
            </c:ext>
          </c:extLst>
        </c:ser>
        <c:ser>
          <c:idx val="1"/>
          <c:order val="1"/>
          <c:tx>
            <c:strRef>
              <c:f>'foster entry, exit chart'!$E$1</c:f>
              <c:strCache>
                <c:ptCount val="1"/>
                <c:pt idx="0">
                  <c:v>foster_exits</c:v>
                </c:pt>
              </c:strCache>
            </c:strRef>
          </c:tx>
          <c:spPr>
            <a:solidFill>
              <a:srgbClr val="000099"/>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62-480F-AFD3-F99E446B1AEC}"/>
                </c:ext>
              </c:extLst>
            </c:dLbl>
            <c:spPr>
              <a:noFill/>
              <a:ln>
                <a:noFill/>
              </a:ln>
              <a:effectLst/>
            </c:spPr>
            <c:txPr>
              <a:bodyPr wrap="square" lIns="38100" tIns="19050" rIns="38100" bIns="19050" anchor="ctr">
                <a:spAutoFit/>
              </a:bodyPr>
              <a:lstStyle/>
              <a:p>
                <a:pPr>
                  <a:defRPr sz="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'foster entry, exit chart'!$A$2:$C$26</c:f>
              <c:multiLvlStrCache>
                <c:ptCount val="25"/>
                <c:lvl>
                  <c:pt idx="0">
                    <c:v>December </c:v>
                  </c:pt>
                  <c:pt idx="1">
                    <c:v>January  </c:v>
                  </c:pt>
                  <c:pt idx="2">
                    <c:v>February </c:v>
                  </c:pt>
                  <c:pt idx="3">
                    <c:v>March    </c:v>
                  </c:pt>
                  <c:pt idx="4">
                    <c:v>April    </c:v>
                  </c:pt>
                  <c:pt idx="5">
                    <c:v>May      </c:v>
                  </c:pt>
                  <c:pt idx="6">
                    <c:v>June     </c:v>
                  </c:pt>
                  <c:pt idx="7">
                    <c:v>July     </c:v>
                  </c:pt>
                  <c:pt idx="8">
                    <c:v>August   </c:v>
                  </c:pt>
                  <c:pt idx="9">
                    <c:v>September</c:v>
                  </c:pt>
                  <c:pt idx="10">
                    <c:v>October  </c:v>
                  </c:pt>
                  <c:pt idx="11">
                    <c:v>November </c:v>
                  </c:pt>
                  <c:pt idx="12">
                    <c:v>December </c:v>
                  </c:pt>
                  <c:pt idx="13">
                    <c:v>January  </c:v>
                  </c:pt>
                  <c:pt idx="14">
                    <c:v>February </c:v>
                  </c:pt>
                  <c:pt idx="15">
                    <c:v>March    </c:v>
                  </c:pt>
                  <c:pt idx="16">
                    <c:v>April    </c:v>
                  </c:pt>
                  <c:pt idx="17">
                    <c:v>May      </c:v>
                  </c:pt>
                  <c:pt idx="18">
                    <c:v>June     </c:v>
                  </c:pt>
                  <c:pt idx="19">
                    <c:v>July     </c:v>
                  </c:pt>
                  <c:pt idx="20">
                    <c:v>August   </c:v>
                  </c:pt>
                  <c:pt idx="21">
                    <c:v>September</c:v>
                  </c:pt>
                  <c:pt idx="22">
                    <c:v>October  </c:v>
                  </c:pt>
                  <c:pt idx="23">
                    <c:v>November </c:v>
                  </c:pt>
                  <c:pt idx="24">
                    <c:v>December </c:v>
                  </c:pt>
                </c:lvl>
                <c:lvl>
                  <c:pt idx="0">
                    <c:v>2019</c:v>
                  </c:pt>
                  <c:pt idx="1">
                    <c:v>2020</c:v>
                  </c:pt>
                  <c:pt idx="13">
                    <c:v>2021</c:v>
                  </c:pt>
                </c:lvl>
              </c:multiLvlStrCache>
            </c:multiLvlStrRef>
          </c:cat>
          <c:val>
            <c:numRef>
              <c:f>'foster entry, exit chart'!$E$2:$E$26</c:f>
              <c:numCache>
                <c:formatCode>General</c:formatCode>
                <c:ptCount val="25"/>
                <c:pt idx="0">
                  <c:v>722</c:v>
                </c:pt>
                <c:pt idx="1">
                  <c:v>504</c:v>
                </c:pt>
                <c:pt idx="2">
                  <c:v>501</c:v>
                </c:pt>
                <c:pt idx="3">
                  <c:v>364</c:v>
                </c:pt>
                <c:pt idx="4">
                  <c:v>323</c:v>
                </c:pt>
                <c:pt idx="5">
                  <c:v>473</c:v>
                </c:pt>
                <c:pt idx="6">
                  <c:v>536</c:v>
                </c:pt>
                <c:pt idx="7">
                  <c:v>521</c:v>
                </c:pt>
                <c:pt idx="8">
                  <c:v>484</c:v>
                </c:pt>
                <c:pt idx="9">
                  <c:v>480</c:v>
                </c:pt>
                <c:pt idx="10">
                  <c:v>468</c:v>
                </c:pt>
                <c:pt idx="11">
                  <c:v>422</c:v>
                </c:pt>
                <c:pt idx="12">
                  <c:v>500</c:v>
                </c:pt>
                <c:pt idx="13">
                  <c:v>341</c:v>
                </c:pt>
                <c:pt idx="14">
                  <c:v>399</c:v>
                </c:pt>
                <c:pt idx="15">
                  <c:v>490</c:v>
                </c:pt>
                <c:pt idx="16">
                  <c:v>428</c:v>
                </c:pt>
                <c:pt idx="17">
                  <c:v>406</c:v>
                </c:pt>
                <c:pt idx="18">
                  <c:v>490</c:v>
                </c:pt>
                <c:pt idx="19">
                  <c:v>424</c:v>
                </c:pt>
                <c:pt idx="20">
                  <c:v>485</c:v>
                </c:pt>
                <c:pt idx="21">
                  <c:v>437</c:v>
                </c:pt>
                <c:pt idx="22">
                  <c:v>350</c:v>
                </c:pt>
                <c:pt idx="23">
                  <c:v>458</c:v>
                </c:pt>
                <c:pt idx="24">
                  <c:v>418</c:v>
                </c:pt>
              </c:numCache>
            </c:numRef>
          </c:val>
          <c:extLst>
            <c:ext xmlns:c16="http://schemas.microsoft.com/office/drawing/2014/chart" uri="{C3380CC4-5D6E-409C-BE32-E72D297353CC}">
              <c16:uniqueId val="{00000003-3C62-480F-AFD3-F99E446B1AEC}"/>
            </c:ext>
          </c:extLst>
        </c:ser>
        <c:dLbls>
          <c:showLegendKey val="0"/>
          <c:showVal val="0"/>
          <c:showCatName val="0"/>
          <c:showSerName val="0"/>
          <c:showPercent val="0"/>
          <c:showBubbleSize val="0"/>
        </c:dLbls>
        <c:gapWidth val="100"/>
        <c:axId val="831042432"/>
        <c:axId val="1"/>
      </c:barChart>
      <c:catAx>
        <c:axId val="83104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042432"/>
        <c:crosses val="autoZero"/>
        <c:crossBetween val="between"/>
      </c:valAx>
      <c:spPr>
        <a:noFill/>
        <a:ln w="25400">
          <a:noFill/>
        </a:ln>
      </c:spPr>
    </c:plotArea>
    <c:legend>
      <c:legendPos val="b"/>
      <c:layout>
        <c:manualLayout>
          <c:xMode val="edge"/>
          <c:yMode val="edge"/>
          <c:x val="0.41774216024788058"/>
          <c:y val="0.1701885119740334"/>
          <c:w val="0.16436295639459944"/>
          <c:h val="5.0709518872855491E-2"/>
        </c:manualLayout>
      </c:layout>
      <c:overlay val="1"/>
      <c:spPr>
        <a:solidFill>
          <a:schemeClr val="bg1">
            <a:alpha val="67000"/>
          </a:schemeClr>
        </a:solidFill>
        <a:ln w="12700">
          <a:solidFill>
            <a:schemeClr val="tx1">
              <a:lumMod val="95000"/>
              <a:lumOff val="5000"/>
            </a:schemeClr>
          </a:solid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Children</a:t>
            </a:r>
            <a:r>
              <a:rPr lang="en-US" baseline="0" dirty="0"/>
              <a:t> Adopted by Month</a:t>
            </a:r>
          </a:p>
          <a:p>
            <a:pPr>
              <a:defRPr sz="1400" b="0" i="0" u="none" strike="noStrike" kern="1200" spc="0" baseline="0">
                <a:solidFill>
                  <a:schemeClr val="tx1">
                    <a:lumMod val="65000"/>
                    <a:lumOff val="35000"/>
                  </a:schemeClr>
                </a:solidFill>
                <a:latin typeface="+mn-lt"/>
                <a:ea typeface="+mn-ea"/>
                <a:cs typeface="+mn-cs"/>
              </a:defRPr>
            </a:pPr>
            <a:r>
              <a:rPr lang="en-US" sz="1100" baseline="0" dirty="0"/>
              <a:t>2019 October - 2021 October</a:t>
            </a:r>
            <a:endParaRPr lang="en-US" sz="1100" dirty="0"/>
          </a:p>
        </c:rich>
      </c:tx>
      <c:overlay val="0"/>
      <c:spPr>
        <a:noFill/>
        <a:ln>
          <a:noFill/>
        </a:ln>
        <a:effectLst/>
      </c:spPr>
    </c:title>
    <c:autoTitleDeleted val="0"/>
    <c:plotArea>
      <c:layout/>
      <c:barChart>
        <c:barDir val="col"/>
        <c:grouping val="clustered"/>
        <c:varyColors val="0"/>
        <c:ser>
          <c:idx val="0"/>
          <c:order val="0"/>
          <c:tx>
            <c:strRef>
              <c:f>'adoptions data and chart'!$E$4</c:f>
              <c:strCache>
                <c:ptCount val="1"/>
                <c:pt idx="0">
                  <c:v>CHILDREN_ADOPTED</c:v>
                </c:pt>
              </c:strCache>
            </c:strRef>
          </c:tx>
          <c:spPr>
            <a:solidFill>
              <a:srgbClr val="00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'adoptions data and chart'!$B$5:$D$29</c:f>
              <c:multiLvlStrCache>
                <c:ptCount val="25"/>
                <c:lvl>
                  <c:pt idx="0">
                    <c:v>October  </c:v>
                  </c:pt>
                  <c:pt idx="1">
                    <c:v>November </c:v>
                  </c:pt>
                  <c:pt idx="2">
                    <c:v>December </c:v>
                  </c:pt>
                  <c:pt idx="3">
                    <c:v>January  </c:v>
                  </c:pt>
                  <c:pt idx="4">
                    <c:v>February </c:v>
                  </c:pt>
                  <c:pt idx="5">
                    <c:v>March    </c:v>
                  </c:pt>
                  <c:pt idx="6">
                    <c:v>April    </c:v>
                  </c:pt>
                  <c:pt idx="7">
                    <c:v>May      </c:v>
                  </c:pt>
                  <c:pt idx="8">
                    <c:v>June     </c:v>
                  </c:pt>
                  <c:pt idx="9">
                    <c:v>July     </c:v>
                  </c:pt>
                  <c:pt idx="10">
                    <c:v>August   </c:v>
                  </c:pt>
                  <c:pt idx="11">
                    <c:v>September</c:v>
                  </c:pt>
                  <c:pt idx="12">
                    <c:v>October  </c:v>
                  </c:pt>
                  <c:pt idx="13">
                    <c:v>November </c:v>
                  </c:pt>
                  <c:pt idx="14">
                    <c:v>December </c:v>
                  </c:pt>
                  <c:pt idx="15">
                    <c:v>January  </c:v>
                  </c:pt>
                  <c:pt idx="16">
                    <c:v>February </c:v>
                  </c:pt>
                  <c:pt idx="17">
                    <c:v>March    </c:v>
                  </c:pt>
                  <c:pt idx="18">
                    <c:v>April    </c:v>
                  </c:pt>
                  <c:pt idx="19">
                    <c:v>May      </c:v>
                  </c:pt>
                  <c:pt idx="20">
                    <c:v>June     </c:v>
                  </c:pt>
                  <c:pt idx="21">
                    <c:v>July     </c:v>
                  </c:pt>
                  <c:pt idx="22">
                    <c:v>August   </c:v>
                  </c:pt>
                  <c:pt idx="23">
                    <c:v>September</c:v>
                  </c:pt>
                  <c:pt idx="24">
                    <c:v>October  </c:v>
                  </c:pt>
                </c:lvl>
                <c:lvl>
                  <c:pt idx="0">
                    <c:v>2019</c:v>
                  </c:pt>
                  <c:pt idx="3">
                    <c:v>2020</c:v>
                  </c:pt>
                  <c:pt idx="15">
                    <c:v>2021</c:v>
                  </c:pt>
                </c:lvl>
              </c:multiLvlStrCache>
            </c:multiLvlStrRef>
          </c:cat>
          <c:val>
            <c:numRef>
              <c:f>'adoptions data and chart'!$E$5:$E$29</c:f>
              <c:numCache>
                <c:formatCode>General</c:formatCode>
                <c:ptCount val="25"/>
                <c:pt idx="0">
                  <c:v>127</c:v>
                </c:pt>
                <c:pt idx="1">
                  <c:v>149</c:v>
                </c:pt>
                <c:pt idx="2">
                  <c:v>177</c:v>
                </c:pt>
                <c:pt idx="3">
                  <c:v>92</c:v>
                </c:pt>
                <c:pt idx="4">
                  <c:v>119</c:v>
                </c:pt>
                <c:pt idx="5">
                  <c:v>63</c:v>
                </c:pt>
                <c:pt idx="6">
                  <c:v>102</c:v>
                </c:pt>
                <c:pt idx="7">
                  <c:v>124</c:v>
                </c:pt>
                <c:pt idx="8">
                  <c:v>103</c:v>
                </c:pt>
                <c:pt idx="9">
                  <c:v>112</c:v>
                </c:pt>
                <c:pt idx="10">
                  <c:v>106</c:v>
                </c:pt>
                <c:pt idx="11">
                  <c:v>131</c:v>
                </c:pt>
                <c:pt idx="12">
                  <c:v>76</c:v>
                </c:pt>
                <c:pt idx="13">
                  <c:v>110</c:v>
                </c:pt>
                <c:pt idx="14">
                  <c:v>152</c:v>
                </c:pt>
                <c:pt idx="15">
                  <c:v>66</c:v>
                </c:pt>
                <c:pt idx="16">
                  <c:v>87</c:v>
                </c:pt>
                <c:pt idx="17">
                  <c:v>132</c:v>
                </c:pt>
                <c:pt idx="18">
                  <c:v>121</c:v>
                </c:pt>
                <c:pt idx="19">
                  <c:v>103</c:v>
                </c:pt>
                <c:pt idx="20">
                  <c:v>100</c:v>
                </c:pt>
                <c:pt idx="21">
                  <c:v>89</c:v>
                </c:pt>
                <c:pt idx="22">
                  <c:v>111</c:v>
                </c:pt>
                <c:pt idx="23">
                  <c:v>115</c:v>
                </c:pt>
                <c:pt idx="24">
                  <c:v>75</c:v>
                </c:pt>
              </c:numCache>
            </c:numRef>
          </c:val>
          <c:extLst>
            <c:ext xmlns:c16="http://schemas.microsoft.com/office/drawing/2014/chart" uri="{C3380CC4-5D6E-409C-BE32-E72D297353CC}">
              <c16:uniqueId val="{00000000-0556-4676-805C-3C63C4ADC51E}"/>
            </c:ext>
          </c:extLst>
        </c:ser>
        <c:dLbls>
          <c:showLegendKey val="0"/>
          <c:showVal val="0"/>
          <c:showCatName val="0"/>
          <c:showSerName val="0"/>
          <c:showPercent val="0"/>
          <c:showBubbleSize val="0"/>
        </c:dLbls>
        <c:gapWidth val="50"/>
        <c:axId val="651226960"/>
        <c:axId val="1"/>
      </c:barChart>
      <c:catAx>
        <c:axId val="65122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22696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485B3-3531-0145-B837-7AF7C4AB3A53}" type="datetimeFigureOut">
              <a:rPr lang="en-US" smtClean="0"/>
              <a:t>5/13/2022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BD4FA-ECBD-1449-BAF0-49B8DBF74376}" type="slidenum">
              <a:rPr lang="en-US" smtClean="0"/>
              <a:t>‹#›</a:t>
            </a:fld>
            <a:endParaRPr lang="en-US" dirty="0"/>
          </a:p>
        </p:txBody>
      </p:sp>
    </p:spTree>
    <p:extLst>
      <p:ext uri="{BB962C8B-B14F-4D97-AF65-F5344CB8AC3E}">
        <p14:creationId xmlns:p14="http://schemas.microsoft.com/office/powerpoint/2010/main" val="158235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7725-B9D7-41EE-A56A-3D5AAF274AF1}"/>
              </a:ext>
            </a:extLst>
          </p:cNvPr>
          <p:cNvSpPr>
            <a:spLocks noGrp="1"/>
          </p:cNvSpPr>
          <p:nvPr>
            <p:ph type="dt" sz="half" idx="10"/>
          </p:nvPr>
        </p:nvSpPr>
        <p:spPr/>
        <p:txBody>
          <a:bodyPr/>
          <a:lstStyle/>
          <a:p>
            <a:r>
              <a:rPr lang="en-US"/>
              <a:t>2/16/2022</a:t>
            </a:r>
            <a:endParaRPr lang="en-US" dirty="0"/>
          </a:p>
        </p:txBody>
      </p:sp>
      <p:sp>
        <p:nvSpPr>
          <p:cNvPr id="5" name="Footer Placeholder 4">
            <a:extLst>
              <a:ext uri="{FF2B5EF4-FFF2-40B4-BE49-F238E27FC236}">
                <a16:creationId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36073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F205-065E-4906-888D-4E0B4C3682E2}"/>
              </a:ext>
            </a:extLst>
          </p:cNvPr>
          <p:cNvSpPr>
            <a:spLocks noGrp="1"/>
          </p:cNvSpPr>
          <p:nvPr>
            <p:ph type="dt" sz="half" idx="10"/>
          </p:nvPr>
        </p:nvSpPr>
        <p:spPr/>
        <p:txBody>
          <a:bodyPr/>
          <a:lstStyle/>
          <a:p>
            <a:r>
              <a:rPr lang="en-US"/>
              <a:t>2/16/2022</a:t>
            </a:r>
            <a:endParaRPr lang="en-US" dirty="0"/>
          </a:p>
        </p:txBody>
      </p:sp>
      <p:sp>
        <p:nvSpPr>
          <p:cNvPr id="5" name="Footer Placeholder 4">
            <a:extLst>
              <a:ext uri="{FF2B5EF4-FFF2-40B4-BE49-F238E27FC236}">
                <a16:creationId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23525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5DA3-4B05-45C6-9968-E40610028CFF}"/>
              </a:ext>
            </a:extLst>
          </p:cNvPr>
          <p:cNvSpPr>
            <a:spLocks noGrp="1"/>
          </p:cNvSpPr>
          <p:nvPr>
            <p:ph type="dt" sz="half" idx="10"/>
          </p:nvPr>
        </p:nvSpPr>
        <p:spPr/>
        <p:txBody>
          <a:bodyPr/>
          <a:lstStyle/>
          <a:p>
            <a:r>
              <a:rPr lang="en-US"/>
              <a:t>2/16/2022</a:t>
            </a:r>
            <a:endParaRPr lang="en-US" dirty="0"/>
          </a:p>
        </p:txBody>
      </p:sp>
      <p:sp>
        <p:nvSpPr>
          <p:cNvPr id="5" name="Footer Placeholder 4">
            <a:extLst>
              <a:ext uri="{FF2B5EF4-FFF2-40B4-BE49-F238E27FC236}">
                <a16:creationId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466443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Column Blue Multicolo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149" y="6241153"/>
            <a:ext cx="584948" cy="584948"/>
          </a:xfrm>
          <a:prstGeom prst="rect">
            <a:avLst/>
          </a:prstGeom>
        </p:spPr>
      </p:pic>
      <p:sp>
        <p:nvSpPr>
          <p:cNvPr id="7" name="TextBox 6"/>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0"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sp>
        <p:nvSpPr>
          <p:cNvPr id="11" name="Content Placeholder 2"/>
          <p:cNvSpPr>
            <a:spLocks noGrp="1"/>
          </p:cNvSpPr>
          <p:nvPr>
            <p:ph sz="half" idx="1"/>
          </p:nvPr>
        </p:nvSpPr>
        <p:spPr>
          <a:xfrm>
            <a:off x="349623" y="1289553"/>
            <a:ext cx="11497235" cy="49137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2" name="Date Placeholder 1"/>
          <p:cNvSpPr>
            <a:spLocks noGrp="1"/>
          </p:cNvSpPr>
          <p:nvPr>
            <p:ph type="dt" sz="half" idx="11"/>
          </p:nvPr>
        </p:nvSpPr>
        <p:spPr>
          <a:xfrm>
            <a:off x="10007601" y="6458363"/>
            <a:ext cx="1258924"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4130335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DHS Option 1.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4" name="Date Placeholder 3"/>
          <p:cNvSpPr>
            <a:spLocks noGrp="1"/>
          </p:cNvSpPr>
          <p:nvPr>
            <p:ph type="dt" sz="half" idx="13"/>
          </p:nvPr>
        </p:nvSpPr>
        <p:spPr>
          <a:xfrm>
            <a:off x="8813800" y="6540500"/>
            <a:ext cx="3358371"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7097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16C59-EF55-4F5B-8BE1-88AED3B83560}"/>
              </a:ext>
            </a:extLst>
          </p:cNvPr>
          <p:cNvSpPr>
            <a:spLocks noGrp="1"/>
          </p:cNvSpPr>
          <p:nvPr>
            <p:ph type="dt" sz="half" idx="10"/>
          </p:nvPr>
        </p:nvSpPr>
        <p:spPr/>
        <p:txBody>
          <a:bodyPr/>
          <a:lstStyle/>
          <a:p>
            <a:r>
              <a:rPr lang="en-US"/>
              <a:t>2/16/2022</a:t>
            </a:r>
            <a:endParaRPr lang="en-US" dirty="0"/>
          </a:p>
        </p:txBody>
      </p:sp>
      <p:sp>
        <p:nvSpPr>
          <p:cNvPr id="5" name="Footer Placeholder 4">
            <a:extLst>
              <a:ext uri="{FF2B5EF4-FFF2-40B4-BE49-F238E27FC236}">
                <a16:creationId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41216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DCF8E2-CE9A-44F5-AFEE-C82D642228E9}"/>
              </a:ext>
            </a:extLst>
          </p:cNvPr>
          <p:cNvSpPr>
            <a:spLocks noGrp="1"/>
          </p:cNvSpPr>
          <p:nvPr>
            <p:ph type="dt" sz="half" idx="10"/>
          </p:nvPr>
        </p:nvSpPr>
        <p:spPr/>
        <p:txBody>
          <a:bodyPr/>
          <a:lstStyle/>
          <a:p>
            <a:r>
              <a:rPr lang="en-US"/>
              <a:t>2/16/2022</a:t>
            </a:r>
            <a:endParaRPr lang="en-US" dirty="0"/>
          </a:p>
        </p:txBody>
      </p:sp>
      <p:sp>
        <p:nvSpPr>
          <p:cNvPr id="5" name="Footer Placeholder 4">
            <a:extLst>
              <a:ext uri="{FF2B5EF4-FFF2-40B4-BE49-F238E27FC236}">
                <a16:creationId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85353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2B338-E58B-4536-B853-DB0401B947CB}"/>
              </a:ext>
            </a:extLst>
          </p:cNvPr>
          <p:cNvSpPr>
            <a:spLocks noGrp="1"/>
          </p:cNvSpPr>
          <p:nvPr>
            <p:ph type="dt" sz="half" idx="10"/>
          </p:nvPr>
        </p:nvSpPr>
        <p:spPr/>
        <p:txBody>
          <a:bodyPr/>
          <a:lstStyle/>
          <a:p>
            <a:r>
              <a:rPr lang="en-US"/>
              <a:t>2/16/2022</a:t>
            </a:r>
            <a:endParaRPr lang="en-US" dirty="0"/>
          </a:p>
        </p:txBody>
      </p:sp>
      <p:sp>
        <p:nvSpPr>
          <p:cNvPr id="6" name="Footer Placeholder 5">
            <a:extLst>
              <a:ext uri="{FF2B5EF4-FFF2-40B4-BE49-F238E27FC236}">
                <a16:creationId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72261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68892-94A3-4ADE-BE0F-53888173C726}"/>
              </a:ext>
            </a:extLst>
          </p:cNvPr>
          <p:cNvSpPr>
            <a:spLocks noGrp="1"/>
          </p:cNvSpPr>
          <p:nvPr>
            <p:ph type="dt" sz="half" idx="10"/>
          </p:nvPr>
        </p:nvSpPr>
        <p:spPr/>
        <p:txBody>
          <a:bodyPr/>
          <a:lstStyle/>
          <a:p>
            <a:r>
              <a:rPr lang="en-US"/>
              <a:t>2/16/2022</a:t>
            </a:r>
            <a:endParaRPr lang="en-US" dirty="0"/>
          </a:p>
        </p:txBody>
      </p:sp>
      <p:sp>
        <p:nvSpPr>
          <p:cNvPr id="8" name="Footer Placeholder 7">
            <a:extLst>
              <a:ext uri="{FF2B5EF4-FFF2-40B4-BE49-F238E27FC236}">
                <a16:creationId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01755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62480-798E-4F38-BCD1-E1CC6673B645}"/>
              </a:ext>
            </a:extLst>
          </p:cNvPr>
          <p:cNvSpPr>
            <a:spLocks noGrp="1"/>
          </p:cNvSpPr>
          <p:nvPr>
            <p:ph type="dt" sz="half" idx="10"/>
          </p:nvPr>
        </p:nvSpPr>
        <p:spPr/>
        <p:txBody>
          <a:bodyPr/>
          <a:lstStyle/>
          <a:p>
            <a:r>
              <a:rPr lang="en-US"/>
              <a:t>2/16/2022</a:t>
            </a:r>
            <a:endParaRPr lang="en-US" dirty="0"/>
          </a:p>
        </p:txBody>
      </p:sp>
      <p:sp>
        <p:nvSpPr>
          <p:cNvPr id="4" name="Footer Placeholder 3">
            <a:extLst>
              <a:ext uri="{FF2B5EF4-FFF2-40B4-BE49-F238E27FC236}">
                <a16:creationId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53971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A8DEA-B4EC-4F16-9E4A-305FC871AA29}"/>
              </a:ext>
            </a:extLst>
          </p:cNvPr>
          <p:cNvSpPr>
            <a:spLocks noGrp="1"/>
          </p:cNvSpPr>
          <p:nvPr>
            <p:ph type="dt" sz="half" idx="10"/>
          </p:nvPr>
        </p:nvSpPr>
        <p:spPr/>
        <p:txBody>
          <a:bodyPr/>
          <a:lstStyle/>
          <a:p>
            <a:r>
              <a:rPr lang="en-US"/>
              <a:t>2/16/2022</a:t>
            </a:r>
            <a:endParaRPr lang="en-US" dirty="0"/>
          </a:p>
        </p:txBody>
      </p:sp>
      <p:sp>
        <p:nvSpPr>
          <p:cNvPr id="3" name="Footer Placeholder 2">
            <a:extLst>
              <a:ext uri="{FF2B5EF4-FFF2-40B4-BE49-F238E27FC236}">
                <a16:creationId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24083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F0AC6-83A3-4E03-AC1C-56A632A15EB7}"/>
              </a:ext>
            </a:extLst>
          </p:cNvPr>
          <p:cNvSpPr>
            <a:spLocks noGrp="1"/>
          </p:cNvSpPr>
          <p:nvPr>
            <p:ph type="dt" sz="half" idx="10"/>
          </p:nvPr>
        </p:nvSpPr>
        <p:spPr/>
        <p:txBody>
          <a:bodyPr/>
          <a:lstStyle/>
          <a:p>
            <a:r>
              <a:rPr lang="en-US"/>
              <a:t>2/16/2022</a:t>
            </a:r>
            <a:endParaRPr lang="en-US" dirty="0"/>
          </a:p>
        </p:txBody>
      </p:sp>
      <p:sp>
        <p:nvSpPr>
          <p:cNvPr id="6" name="Footer Placeholder 5">
            <a:extLst>
              <a:ext uri="{FF2B5EF4-FFF2-40B4-BE49-F238E27FC236}">
                <a16:creationId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08848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A42D1-EDA9-4D14-A0A4-E6B20B7C35CA}"/>
              </a:ext>
            </a:extLst>
          </p:cNvPr>
          <p:cNvSpPr>
            <a:spLocks noGrp="1"/>
          </p:cNvSpPr>
          <p:nvPr>
            <p:ph type="dt" sz="half" idx="10"/>
          </p:nvPr>
        </p:nvSpPr>
        <p:spPr/>
        <p:txBody>
          <a:bodyPr/>
          <a:lstStyle/>
          <a:p>
            <a:r>
              <a:rPr lang="en-US"/>
              <a:t>2/16/2022</a:t>
            </a:r>
            <a:endParaRPr lang="en-US" dirty="0"/>
          </a:p>
        </p:txBody>
      </p:sp>
      <p:sp>
        <p:nvSpPr>
          <p:cNvPr id="6" name="Footer Placeholder 5">
            <a:extLst>
              <a:ext uri="{FF2B5EF4-FFF2-40B4-BE49-F238E27FC236}">
                <a16:creationId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65275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2/16/2022</a:t>
            </a:r>
            <a:endParaRPr lang="en-US" dirty="0"/>
          </a:p>
        </p:txBody>
      </p:sp>
      <p:sp>
        <p:nvSpPr>
          <p:cNvPr id="5" name="Footer Placeholder 4">
            <a:extLst>
              <a:ext uri="{FF2B5EF4-FFF2-40B4-BE49-F238E27FC236}">
                <a16:creationId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429308677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mailto:mary.havick@dhs.ga.go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0DF828C-9496-4417-9652-129466D75EAB}"/>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Monthly Data Report</a:t>
            </a:r>
            <a:endParaRPr lang="en-US" dirty="0"/>
          </a:p>
        </p:txBody>
      </p:sp>
      <p:sp>
        <p:nvSpPr>
          <p:cNvPr id="3" name="Title 2">
            <a:extLst>
              <a:ext uri="{FF2B5EF4-FFF2-40B4-BE49-F238E27FC236}">
                <a16:creationId xmlns:a16="http://schemas.microsoft.com/office/drawing/2014/main" id="{DEF509D9-64A0-4366-8A4F-A6D69104062C}"/>
              </a:ext>
            </a:extLst>
          </p:cNvPr>
          <p:cNvSpPr>
            <a:spLocks noGrp="1"/>
          </p:cNvSpPr>
          <p:nvPr>
            <p:ph type="title"/>
          </p:nvPr>
        </p:nvSpPr>
        <p:spPr/>
        <p:txBody>
          <a:bodyPr/>
          <a:lstStyle/>
          <a:p>
            <a:r>
              <a:rPr lang="en-US">
                <a:latin typeface="Arial Black"/>
              </a:rPr>
              <a:t>Child Welfare</a:t>
            </a:r>
            <a:endParaRPr lang="en-US"/>
          </a:p>
        </p:txBody>
      </p:sp>
      <p:sp>
        <p:nvSpPr>
          <p:cNvPr id="4" name="Text Placeholder 3">
            <a:extLst>
              <a:ext uri="{FF2B5EF4-FFF2-40B4-BE49-F238E27FC236}">
                <a16:creationId xmlns:a16="http://schemas.microsoft.com/office/drawing/2014/main" id="{957B45F1-45D3-4857-84C4-2794380B82A4}"/>
              </a:ext>
            </a:extLst>
          </p:cNvPr>
          <p:cNvSpPr>
            <a:spLocks noGrp="1"/>
          </p:cNvSpPr>
          <p:nvPr>
            <p:ph type="body" sz="quarter" idx="11"/>
          </p:nvPr>
        </p:nvSpPr>
        <p:spPr/>
        <p:txBody>
          <a:bodyPr vert="horz" lIns="91440" tIns="45720" rIns="91440" bIns="45720" rtlCol="0" anchor="t">
            <a:normAutofit fontScale="92500" lnSpcReduction="20000"/>
          </a:bodyPr>
          <a:lstStyle/>
          <a:p>
            <a:r>
              <a:rPr lang="en-US">
                <a:latin typeface="Arial Black"/>
              </a:rPr>
              <a:t>Mary Havick</a:t>
            </a:r>
            <a:endParaRPr lang="en-US"/>
          </a:p>
        </p:txBody>
      </p:sp>
      <p:sp>
        <p:nvSpPr>
          <p:cNvPr id="5" name="Text Placeholder 4">
            <a:extLst>
              <a:ext uri="{FF2B5EF4-FFF2-40B4-BE49-F238E27FC236}">
                <a16:creationId xmlns:a16="http://schemas.microsoft.com/office/drawing/2014/main" id="{CDB34420-8E98-4A27-85D1-7167C3DE6DE0}"/>
              </a:ext>
            </a:extLst>
          </p:cNvPr>
          <p:cNvSpPr>
            <a:spLocks noGrp="1"/>
          </p:cNvSpPr>
          <p:nvPr>
            <p:ph type="body" sz="quarter" idx="12"/>
          </p:nvPr>
        </p:nvSpPr>
        <p:spPr/>
        <p:txBody>
          <a:bodyPr vert="horz" lIns="91440" tIns="45720" rIns="91440" bIns="45720" rtlCol="0" anchor="t">
            <a:normAutofit fontScale="70000" lnSpcReduction="20000"/>
          </a:bodyPr>
          <a:lstStyle/>
          <a:p>
            <a:r>
              <a:rPr lang="en-US">
                <a:latin typeface="Arial"/>
                <a:cs typeface="Arial"/>
              </a:rPr>
              <a:t>Deputy Commissioner, Child Welfare</a:t>
            </a:r>
            <a:endParaRPr lang="en-US"/>
          </a:p>
        </p:txBody>
      </p:sp>
      <p:sp>
        <p:nvSpPr>
          <p:cNvPr id="6" name="Date Placeholder 5">
            <a:extLst>
              <a:ext uri="{FF2B5EF4-FFF2-40B4-BE49-F238E27FC236}">
                <a16:creationId xmlns:a16="http://schemas.microsoft.com/office/drawing/2014/main" id="{4F61A50D-0DDF-4684-A74B-A577F2C6B6BC}"/>
              </a:ext>
            </a:extLst>
          </p:cNvPr>
          <p:cNvSpPr>
            <a:spLocks noGrp="1"/>
          </p:cNvSpPr>
          <p:nvPr>
            <p:ph type="dt" sz="half" idx="13"/>
          </p:nvPr>
        </p:nvSpPr>
        <p:spPr/>
        <p:txBody>
          <a:bodyPr/>
          <a:lstStyle/>
          <a:p>
            <a:r>
              <a:rPr lang="en-US"/>
              <a:t>2/16/2022</a:t>
            </a:r>
            <a:endParaRPr lang="en-US" dirty="0"/>
          </a:p>
        </p:txBody>
      </p:sp>
    </p:spTree>
    <p:extLst>
      <p:ext uri="{BB962C8B-B14F-4D97-AF65-F5344CB8AC3E}">
        <p14:creationId xmlns:p14="http://schemas.microsoft.com/office/powerpoint/2010/main" val="374831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sp>
        <p:nvSpPr>
          <p:cNvPr id="6" name="Content Placeholder 2">
            <a:extLst>
              <a:ext uri="{FF2B5EF4-FFF2-40B4-BE49-F238E27FC236}">
                <a16:creationId xmlns:a16="http://schemas.microsoft.com/office/drawing/2014/main" id="{EF0BDEBD-0881-4331-9B17-B0637705AA18}"/>
              </a:ext>
            </a:extLst>
          </p:cNvPr>
          <p:cNvSpPr>
            <a:spLocks noGrp="1"/>
          </p:cNvSpPr>
          <p:nvPr>
            <p:ph idx="1"/>
          </p:nvPr>
        </p:nvSpPr>
        <p:spPr>
          <a:xfrm>
            <a:off x="838200" y="1825625"/>
            <a:ext cx="10515600" cy="4351338"/>
          </a:xfrm>
        </p:spPr>
        <p:txBody>
          <a:bodyPr/>
          <a:lstStyle/>
          <a:p>
            <a:pPr algn="ctr"/>
            <a:endParaRPr lang="en-US" dirty="0"/>
          </a:p>
          <a:p>
            <a:pPr marL="0" indent="0" algn="ctr">
              <a:buNone/>
            </a:pPr>
            <a:r>
              <a:rPr kumimoji="0" lang="en-US" sz="5400" b="1" i="0" u="none" strike="noStrike" kern="1200" cap="none" spc="0" normalizeH="0" baseline="0" noProof="0" dirty="0">
                <a:ln>
                  <a:noFill/>
                </a:ln>
                <a:solidFill>
                  <a:prstClr val="black"/>
                </a:solidFill>
                <a:effectLst/>
                <a:uLnTx/>
                <a:uFillTx/>
                <a:latin typeface="Calibri Light" panose="020F0302020204030204"/>
                <a:ea typeface="+mj-ea"/>
                <a:cs typeface="+mj-cs"/>
              </a:rPr>
              <a:t>QUESTIONS?</a:t>
            </a:r>
            <a:endParaRPr lang="en-US" sz="5400" b="1" dirty="0"/>
          </a:p>
        </p:txBody>
      </p:sp>
    </p:spTree>
    <p:extLst>
      <p:ext uri="{BB962C8B-B14F-4D97-AF65-F5344CB8AC3E}">
        <p14:creationId xmlns:p14="http://schemas.microsoft.com/office/powerpoint/2010/main" val="16424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542BCA-EBB6-4842-9BC5-27BF872FAF39}"/>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Child Welfare</a:t>
            </a:r>
            <a:endParaRPr lang="en-US"/>
          </a:p>
        </p:txBody>
      </p:sp>
      <p:sp>
        <p:nvSpPr>
          <p:cNvPr id="5" name="Date Placeholder 4">
            <a:extLst>
              <a:ext uri="{FF2B5EF4-FFF2-40B4-BE49-F238E27FC236}">
                <a16:creationId xmlns:a16="http://schemas.microsoft.com/office/drawing/2014/main" id="{38F0B4F1-BD54-4810-9B1C-E1F5BEB95F6F}"/>
              </a:ext>
            </a:extLst>
          </p:cNvPr>
          <p:cNvSpPr>
            <a:spLocks noGrp="1"/>
          </p:cNvSpPr>
          <p:nvPr>
            <p:ph type="dt" sz="half" idx="11"/>
          </p:nvPr>
        </p:nvSpPr>
        <p:spPr/>
        <p:txBody>
          <a:bodyPr/>
          <a:lstStyle/>
          <a:p>
            <a:r>
              <a:rPr lang="en-US"/>
              <a:t>2/16/2022</a:t>
            </a:r>
            <a:endParaRPr lang="en-US" dirty="0"/>
          </a:p>
        </p:txBody>
      </p:sp>
      <p:sp>
        <p:nvSpPr>
          <p:cNvPr id="2" name="TextBox 1">
            <a:extLst>
              <a:ext uri="{FF2B5EF4-FFF2-40B4-BE49-F238E27FC236}">
                <a16:creationId xmlns:a16="http://schemas.microsoft.com/office/drawing/2014/main" id="{3BFE576C-14F9-4571-BD2C-879D9A4E6742}"/>
              </a:ext>
            </a:extLst>
          </p:cNvPr>
          <p:cNvSpPr txBox="1"/>
          <p:nvPr/>
        </p:nvSpPr>
        <p:spPr>
          <a:xfrm>
            <a:off x="3974496" y="2644170"/>
            <a:ext cx="42430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Arial"/>
              </a:rPr>
              <a:t>Mary Havick</a:t>
            </a:r>
            <a:endParaRPr lang="en-US" sz="2400">
              <a:ea typeface="+mn-lt"/>
              <a:cs typeface="+mn-lt"/>
            </a:endParaRPr>
          </a:p>
          <a:p>
            <a:pPr algn="ctr"/>
            <a:r>
              <a:rPr lang="en-US" sz="2400" i="1">
                <a:cs typeface="Arial"/>
              </a:rPr>
              <a:t>Deputy Commissioner</a:t>
            </a:r>
            <a:endParaRPr lang="en-US" sz="2400">
              <a:ea typeface="+mn-lt"/>
              <a:cs typeface="Arial"/>
            </a:endParaRPr>
          </a:p>
          <a:p>
            <a:pPr algn="ctr"/>
            <a:r>
              <a:rPr lang="en-US" sz="2400" i="1">
                <a:cs typeface="Arial"/>
              </a:rPr>
              <a:t>Child Welfare</a:t>
            </a:r>
            <a:endParaRPr lang="en-US" sz="2400">
              <a:ea typeface="+mn-lt"/>
              <a:cs typeface="+mn-lt"/>
            </a:endParaRPr>
          </a:p>
          <a:p>
            <a:pPr algn="ctr"/>
            <a:r>
              <a:rPr lang="en-US" sz="2400">
                <a:cs typeface="Arial"/>
                <a:hlinkClick r:id="rId2">
                  <a:extLst>
                    <a:ext uri="{A12FA001-AC4F-418D-AE19-62706E023703}">
                      <ahyp:hlinkClr xmlns:ahyp="http://schemas.microsoft.com/office/drawing/2018/hyperlinkcolor" val="tx"/>
                    </a:ext>
                  </a:extLst>
                </a:hlinkClick>
              </a:rPr>
              <a:t>mary.havick@dhs.ga.gov</a:t>
            </a:r>
            <a:endParaRPr lang="en-US" sz="2400">
              <a:cs typeface="Arial"/>
            </a:endParaRPr>
          </a:p>
        </p:txBody>
      </p:sp>
    </p:spTree>
    <p:extLst>
      <p:ext uri="{BB962C8B-B14F-4D97-AF65-F5344CB8AC3E}">
        <p14:creationId xmlns:p14="http://schemas.microsoft.com/office/powerpoint/2010/main" val="125510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8" name="Chart 7">
            <a:extLst>
              <a:ext uri="{FF2B5EF4-FFF2-40B4-BE49-F238E27FC236}">
                <a16:creationId xmlns:a16="http://schemas.microsoft.com/office/drawing/2014/main" id="{F4727C24-68A7-4256-B5A2-419F68E09C47}"/>
              </a:ext>
            </a:extLst>
          </p:cNvPr>
          <p:cNvGraphicFramePr>
            <a:graphicFrameLocks/>
          </p:cNvGraphicFramePr>
          <p:nvPr>
            <p:extLst>
              <p:ext uri="{D42A27DB-BD31-4B8C-83A1-F6EECF244321}">
                <p14:modId xmlns:p14="http://schemas.microsoft.com/office/powerpoint/2010/main" val="1495750113"/>
              </p:ext>
            </p:extLst>
          </p:nvPr>
        </p:nvGraphicFramePr>
        <p:xfrm>
          <a:off x="5582" y="202726"/>
          <a:ext cx="12191999" cy="55239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CEACD21-7669-4C43-BC1F-71EA694A0092}"/>
              </a:ext>
            </a:extLst>
          </p:cNvPr>
          <p:cNvSpPr txBox="1"/>
          <p:nvPr/>
        </p:nvSpPr>
        <p:spPr>
          <a:xfrm>
            <a:off x="257634" y="5756880"/>
            <a:ext cx="114458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Family Support Cases are opportunities to assist families where concerns exist but can be managed with only minimal DFCS involvement, usually through referrals to community services</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Data Source: Shines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36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6" name="Chart 5">
            <a:extLst>
              <a:ext uri="{FF2B5EF4-FFF2-40B4-BE49-F238E27FC236}">
                <a16:creationId xmlns:a16="http://schemas.microsoft.com/office/drawing/2014/main" id="{73FAE35A-6629-4635-8584-B1BB054A88D3}"/>
              </a:ext>
            </a:extLst>
          </p:cNvPr>
          <p:cNvGraphicFramePr>
            <a:graphicFrameLocks/>
          </p:cNvGraphicFramePr>
          <p:nvPr>
            <p:extLst>
              <p:ext uri="{D42A27DB-BD31-4B8C-83A1-F6EECF244321}">
                <p14:modId xmlns:p14="http://schemas.microsoft.com/office/powerpoint/2010/main" val="821311572"/>
              </p:ext>
            </p:extLst>
          </p:nvPr>
        </p:nvGraphicFramePr>
        <p:xfrm>
          <a:off x="3" y="198748"/>
          <a:ext cx="12191997" cy="56410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BAFFDEA3-F422-4225-A08C-9E805001870E}"/>
              </a:ext>
            </a:extLst>
          </p:cNvPr>
          <p:cNvSpPr txBox="1"/>
          <p:nvPr/>
        </p:nvSpPr>
        <p:spPr>
          <a:xfrm>
            <a:off x="479732" y="5786044"/>
            <a:ext cx="11445137"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Investigations seek to determine the safety of children where an allegation of abuse or neglect has been received by DFCS.  This measure helps DFCS to measure workloads.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Source: Shines</a:t>
            </a:r>
          </a:p>
        </p:txBody>
      </p:sp>
    </p:spTree>
    <p:extLst>
      <p:ext uri="{BB962C8B-B14F-4D97-AF65-F5344CB8AC3E}">
        <p14:creationId xmlns:p14="http://schemas.microsoft.com/office/powerpoint/2010/main" val="244741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6" name="Chart 5">
            <a:extLst>
              <a:ext uri="{FF2B5EF4-FFF2-40B4-BE49-F238E27FC236}">
                <a16:creationId xmlns:a16="http://schemas.microsoft.com/office/drawing/2014/main" id="{7ECA8A90-14C7-4413-8884-739AD805F569}"/>
              </a:ext>
            </a:extLst>
          </p:cNvPr>
          <p:cNvGraphicFramePr>
            <a:graphicFrameLocks/>
          </p:cNvGraphicFramePr>
          <p:nvPr>
            <p:extLst>
              <p:ext uri="{D42A27DB-BD31-4B8C-83A1-F6EECF244321}">
                <p14:modId xmlns:p14="http://schemas.microsoft.com/office/powerpoint/2010/main" val="354574426"/>
              </p:ext>
            </p:extLst>
          </p:nvPr>
        </p:nvGraphicFramePr>
        <p:xfrm>
          <a:off x="0" y="203349"/>
          <a:ext cx="12192000" cy="552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3E4E456F-F1E2-453D-B475-E12ABFEA90FE}"/>
              </a:ext>
            </a:extLst>
          </p:cNvPr>
          <p:cNvSpPr txBox="1"/>
          <p:nvPr/>
        </p:nvSpPr>
        <p:spPr>
          <a:xfrm>
            <a:off x="484491" y="5767398"/>
            <a:ext cx="11450655"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Family Preservation is a program designed to continue working with a family where safety concerns have been identified with the children remaining in the home.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Data Source: Shines</a:t>
            </a:r>
          </a:p>
        </p:txBody>
      </p:sp>
    </p:spTree>
    <p:extLst>
      <p:ext uri="{BB962C8B-B14F-4D97-AF65-F5344CB8AC3E}">
        <p14:creationId xmlns:p14="http://schemas.microsoft.com/office/powerpoint/2010/main" val="348512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6" name="Chart 5">
            <a:extLst>
              <a:ext uri="{FF2B5EF4-FFF2-40B4-BE49-F238E27FC236}">
                <a16:creationId xmlns:a16="http://schemas.microsoft.com/office/drawing/2014/main" id="{B1AEA86A-2553-4A96-82AF-C647F789A52B}"/>
              </a:ext>
            </a:extLst>
          </p:cNvPr>
          <p:cNvGraphicFramePr>
            <a:graphicFrameLocks/>
          </p:cNvGraphicFramePr>
          <p:nvPr>
            <p:extLst>
              <p:ext uri="{D42A27DB-BD31-4B8C-83A1-F6EECF244321}">
                <p14:modId xmlns:p14="http://schemas.microsoft.com/office/powerpoint/2010/main" val="2126246560"/>
              </p:ext>
            </p:extLst>
          </p:nvPr>
        </p:nvGraphicFramePr>
        <p:xfrm>
          <a:off x="0" y="246047"/>
          <a:ext cx="12192000" cy="55109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F06D2B24-F63E-42D2-A664-8E48AF0D4297}"/>
              </a:ext>
            </a:extLst>
          </p:cNvPr>
          <p:cNvSpPr txBox="1"/>
          <p:nvPr/>
        </p:nvSpPr>
        <p:spPr>
          <a:xfrm>
            <a:off x="614876" y="5819735"/>
            <a:ext cx="1096224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This chart shows the number of children in active Family Preservation cases at the end of the month.  If not for this program, many of these children would otherwise be in foster care.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Data Source: Shines</a:t>
            </a:r>
          </a:p>
        </p:txBody>
      </p:sp>
    </p:spTree>
    <p:extLst>
      <p:ext uri="{BB962C8B-B14F-4D97-AF65-F5344CB8AC3E}">
        <p14:creationId xmlns:p14="http://schemas.microsoft.com/office/powerpoint/2010/main" val="388161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6" name="Chart 5">
            <a:extLst>
              <a:ext uri="{FF2B5EF4-FFF2-40B4-BE49-F238E27FC236}">
                <a16:creationId xmlns:a16="http://schemas.microsoft.com/office/drawing/2014/main" id="{FD81933D-8B20-435B-A075-CFC2F30FA29A}"/>
              </a:ext>
            </a:extLst>
          </p:cNvPr>
          <p:cNvGraphicFramePr>
            <a:graphicFrameLocks/>
          </p:cNvGraphicFramePr>
          <p:nvPr>
            <p:extLst>
              <p:ext uri="{D42A27DB-BD31-4B8C-83A1-F6EECF244321}">
                <p14:modId xmlns:p14="http://schemas.microsoft.com/office/powerpoint/2010/main" val="1122028063"/>
              </p:ext>
            </p:extLst>
          </p:nvPr>
        </p:nvGraphicFramePr>
        <p:xfrm>
          <a:off x="0" y="234170"/>
          <a:ext cx="12192000" cy="55262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BC8B1AC9-A8FD-45A1-8426-09BB7D7CF613}"/>
              </a:ext>
            </a:extLst>
          </p:cNvPr>
          <p:cNvSpPr txBox="1"/>
          <p:nvPr/>
        </p:nvSpPr>
        <p:spPr>
          <a:xfrm>
            <a:off x="535862" y="5820788"/>
            <a:ext cx="11450655"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Voluntary Kinship is an innovation used by DFCS over the past several years to provide a safe haven for children involved in an investigation before a final determination can be made regarding the need for foster care.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Data Source: Shines</a:t>
            </a:r>
          </a:p>
        </p:txBody>
      </p:sp>
    </p:spTree>
    <p:extLst>
      <p:ext uri="{BB962C8B-B14F-4D97-AF65-F5344CB8AC3E}">
        <p14:creationId xmlns:p14="http://schemas.microsoft.com/office/powerpoint/2010/main" val="199704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6" name="Chart 5">
            <a:extLst>
              <a:ext uri="{FF2B5EF4-FFF2-40B4-BE49-F238E27FC236}">
                <a16:creationId xmlns:a16="http://schemas.microsoft.com/office/drawing/2014/main" id="{1278C69F-F9CA-4DC6-9927-61355B3E61F3}"/>
              </a:ext>
            </a:extLst>
          </p:cNvPr>
          <p:cNvGraphicFramePr>
            <a:graphicFrameLocks/>
          </p:cNvGraphicFramePr>
          <p:nvPr>
            <p:extLst>
              <p:ext uri="{D42A27DB-BD31-4B8C-83A1-F6EECF244321}">
                <p14:modId xmlns:p14="http://schemas.microsoft.com/office/powerpoint/2010/main" val="3627018596"/>
              </p:ext>
            </p:extLst>
          </p:nvPr>
        </p:nvGraphicFramePr>
        <p:xfrm>
          <a:off x="0" y="210030"/>
          <a:ext cx="12192000" cy="55055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DD0C4586-DD23-4FD1-A993-CDC33D1611DE}"/>
              </a:ext>
            </a:extLst>
          </p:cNvPr>
          <p:cNvSpPr txBox="1"/>
          <p:nvPr/>
        </p:nvSpPr>
        <p:spPr>
          <a:xfrm>
            <a:off x="468306" y="5653353"/>
            <a:ext cx="11456566"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This chart shows the number of children in foster care at the end of each month.  Efforts are made immediately upon entry to pursue reunification when possible.  A portion of the decline in the number of foster children over the past two years is due to the efforts by DFCS to exhaust all possible alternatives to entry.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Data Source: Shines</a:t>
            </a:r>
          </a:p>
        </p:txBody>
      </p:sp>
    </p:spTree>
    <p:extLst>
      <p:ext uri="{BB962C8B-B14F-4D97-AF65-F5344CB8AC3E}">
        <p14:creationId xmlns:p14="http://schemas.microsoft.com/office/powerpoint/2010/main" val="277194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6" name="Chart 5">
            <a:extLst>
              <a:ext uri="{FF2B5EF4-FFF2-40B4-BE49-F238E27FC236}">
                <a16:creationId xmlns:a16="http://schemas.microsoft.com/office/drawing/2014/main" id="{18ED618F-6772-4C95-AAF4-FC921CB34788}"/>
              </a:ext>
            </a:extLst>
          </p:cNvPr>
          <p:cNvGraphicFramePr>
            <a:graphicFrameLocks/>
          </p:cNvGraphicFramePr>
          <p:nvPr>
            <p:extLst>
              <p:ext uri="{D42A27DB-BD31-4B8C-83A1-F6EECF244321}">
                <p14:modId xmlns:p14="http://schemas.microsoft.com/office/powerpoint/2010/main" val="1934317924"/>
              </p:ext>
            </p:extLst>
          </p:nvPr>
        </p:nvGraphicFramePr>
        <p:xfrm>
          <a:off x="1" y="188271"/>
          <a:ext cx="12191999" cy="55406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A3D0ECD4-D579-417A-84F7-FAA2955AC262}"/>
              </a:ext>
            </a:extLst>
          </p:cNvPr>
          <p:cNvSpPr txBox="1"/>
          <p:nvPr/>
        </p:nvSpPr>
        <p:spPr>
          <a:xfrm>
            <a:off x="370673" y="5832594"/>
            <a:ext cx="11450654"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This chart compares for each month the number of entries and exits into foster care.  (November data subject to change due to late date entry).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Data Source: Shines</a:t>
            </a:r>
          </a:p>
        </p:txBody>
      </p:sp>
    </p:spTree>
    <p:extLst>
      <p:ext uri="{BB962C8B-B14F-4D97-AF65-F5344CB8AC3E}">
        <p14:creationId xmlns:p14="http://schemas.microsoft.com/office/powerpoint/2010/main" val="323620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671DF-C0CD-487D-8076-6DAEA84B7FFC}"/>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Office of Child Welfare</a:t>
            </a:r>
          </a:p>
        </p:txBody>
      </p:sp>
      <p:sp>
        <p:nvSpPr>
          <p:cNvPr id="5" name="Date Placeholder 4">
            <a:extLst>
              <a:ext uri="{FF2B5EF4-FFF2-40B4-BE49-F238E27FC236}">
                <a16:creationId xmlns:a16="http://schemas.microsoft.com/office/drawing/2014/main" id="{F377A1A2-F6D4-464E-BAF7-137D10C3AA86}"/>
              </a:ext>
            </a:extLst>
          </p:cNvPr>
          <p:cNvSpPr>
            <a:spLocks noGrp="1"/>
          </p:cNvSpPr>
          <p:nvPr>
            <p:ph type="dt" sz="half" idx="11"/>
          </p:nvPr>
        </p:nvSpPr>
        <p:spPr/>
        <p:txBody>
          <a:bodyPr/>
          <a:lstStyle/>
          <a:p>
            <a:r>
              <a:rPr lang="en-US"/>
              <a:t>2/16/2022</a:t>
            </a:r>
            <a:endParaRPr lang="en-US" dirty="0"/>
          </a:p>
        </p:txBody>
      </p:sp>
      <p:graphicFrame>
        <p:nvGraphicFramePr>
          <p:cNvPr id="6" name="Chart 5">
            <a:extLst>
              <a:ext uri="{FF2B5EF4-FFF2-40B4-BE49-F238E27FC236}">
                <a16:creationId xmlns:a16="http://schemas.microsoft.com/office/drawing/2014/main" id="{AADDC83E-D4AF-4426-BA6D-D9B4BAF47809}"/>
              </a:ext>
            </a:extLst>
          </p:cNvPr>
          <p:cNvGraphicFramePr>
            <a:graphicFrameLocks/>
          </p:cNvGraphicFramePr>
          <p:nvPr>
            <p:extLst>
              <p:ext uri="{D42A27DB-BD31-4B8C-83A1-F6EECF244321}">
                <p14:modId xmlns:p14="http://schemas.microsoft.com/office/powerpoint/2010/main" val="2280377813"/>
              </p:ext>
            </p:extLst>
          </p:nvPr>
        </p:nvGraphicFramePr>
        <p:xfrm>
          <a:off x="0" y="291214"/>
          <a:ext cx="12192000" cy="55239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29B3CB0C-4BD8-4805-B013-D5B96E26F530}"/>
              </a:ext>
            </a:extLst>
          </p:cNvPr>
          <p:cNvSpPr txBox="1"/>
          <p:nvPr/>
        </p:nvSpPr>
        <p:spPr>
          <a:xfrm>
            <a:off x="597506" y="5868111"/>
            <a:ext cx="11450655"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Finding a forever family for each child is the goal of DFCS when it is clear that reunification will not be in the best interest of the child.  These adoption counts by month show the continuous effort undertaken to help foster children achieve this goal.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Data Source: Shines</a:t>
            </a:r>
          </a:p>
        </p:txBody>
      </p:sp>
    </p:spTree>
    <p:extLst>
      <p:ext uri="{BB962C8B-B14F-4D97-AF65-F5344CB8AC3E}">
        <p14:creationId xmlns:p14="http://schemas.microsoft.com/office/powerpoint/2010/main" val="4054827823"/>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3061</TotalTime>
  <Words>469</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4_Office Theme</vt:lpstr>
      <vt:lpstr>Child Welfare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Segars, Tahni</dc:creator>
  <cp:lastModifiedBy>Tate, Jackie</cp:lastModifiedBy>
  <cp:revision>254</cp:revision>
  <dcterms:created xsi:type="dcterms:W3CDTF">2016-07-11T18:12:18Z</dcterms:created>
  <dcterms:modified xsi:type="dcterms:W3CDTF">2022-05-13T19:40:25Z</dcterms:modified>
</cp:coreProperties>
</file>