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  <p:sldMasterId id="2147483698" r:id="rId5"/>
  </p:sldMasterIdLst>
  <p:notesMasterIdLst>
    <p:notesMasterId r:id="rId21"/>
  </p:notesMasterIdLst>
  <p:handoutMasterIdLst>
    <p:handoutMasterId r:id="rId22"/>
  </p:handoutMasterIdLst>
  <p:sldIdLst>
    <p:sldId id="256" r:id="rId6"/>
    <p:sldId id="260" r:id="rId7"/>
    <p:sldId id="270" r:id="rId8"/>
    <p:sldId id="261" r:id="rId9"/>
    <p:sldId id="259" r:id="rId10"/>
    <p:sldId id="264" r:id="rId11"/>
    <p:sldId id="265" r:id="rId12"/>
    <p:sldId id="266" r:id="rId13"/>
    <p:sldId id="267" r:id="rId14"/>
    <p:sldId id="268" r:id="rId15"/>
    <p:sldId id="276" r:id="rId16"/>
    <p:sldId id="275" r:id="rId17"/>
    <p:sldId id="273" r:id="rId18"/>
    <p:sldId id="274" r:id="rId19"/>
    <p:sldId id="272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FD9"/>
    <a:srgbClr val="35BDB2"/>
    <a:srgbClr val="CCFFCC"/>
    <a:srgbClr val="CCECFF"/>
    <a:srgbClr val="CCFFFF"/>
    <a:srgbClr val="FFFFCC"/>
    <a:srgbClr val="FF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78" autoAdjust="0"/>
  </p:normalViewPr>
  <p:slideViewPr>
    <p:cSldViewPr>
      <p:cViewPr>
        <p:scale>
          <a:sx n="89" d="100"/>
          <a:sy n="89" d="100"/>
        </p:scale>
        <p:origin x="-135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fld id="{9BB916A8-147A-418A-8C6B-EFAD7B976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24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fld id="{9D69BE43-7BDF-4364-930B-8BD97D181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1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76200"/>
            <a:ext cx="22860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7056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2425F-230D-4322-A8F1-1838A46EF33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9B6B6-EE9C-4001-92D9-1D365B70A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A8B06-3EBD-4534-B76E-9B85D9C7CD8A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196A0-D7B8-4734-913E-348F70680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39A8-31D5-4AD3-AC27-922E036B601B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70CD8-488B-4E4E-B804-2A5D34F18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FB43E-1E14-46CA-A999-F3678411EAB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54D6-B901-439D-9ED2-59E09975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807E7-F641-4E68-BAFC-D238E7EA675E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3AA86-EA99-45C5-9D17-0FD856C30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E6A1-A167-4EFC-9419-C9C197E7FB6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9A2BD-55F9-4B61-B5D6-F673DB29C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91609-5ABC-4EE9-B36A-C46E48ACE680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6E69A-CE7B-4823-9F66-4D4377203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BBD8B-C13A-4DCD-AA1E-B9E1E0ADD23E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17E17-103D-4B74-BD20-5735DEDDE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8A1CE-8BF4-479E-9625-0EB4023CB64F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1D394-ECBB-42BA-BB16-C3EF06D05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70B65-06CF-4EE6-AD26-C221480DA529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AF79B-9EC2-4CA2-9A0B-54647A586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2F553-8C8D-4293-AF43-9E019F1FFE90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4D1B0-ECBA-48CA-AAD6-899C0AAD4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0A8B6-A85A-411E-9374-CB756114F398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51AC7-B28E-456B-A391-1FF279446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D7099-C62B-467F-9201-0389DFCFA813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279C3-8ECF-4811-AFAA-9C1CA23E7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FE410-A8DE-458B-906B-603F5D8813A4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D922A-780F-47B2-8A27-852B329C9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4E49-59CB-4AD7-8C09-4D7E2A3A357A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ABFED-FE46-447C-8B07-599EDA769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325FE-C61A-42F4-B5AD-0520E61DAF52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D259F-FC38-4092-A5F3-71683060A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8A6-9161-44AD-BC6E-F414E13213C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BB6BE-D091-44EE-A51F-8FFB69AA7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ADD16-708E-4C59-8266-671C83DBECBE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29D33-9E5B-4008-86A6-4F6BAD264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E0FCB-8ED5-4101-842F-6E29E9EE7F5B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00955-C2FB-4A8E-805A-FC6EA8BFC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AFE0-0961-40AF-ACDF-E34FC6D19576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1C19F-7CF1-498B-88A6-5E68AFB9C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2593D-C9A7-4B3B-8264-21CCE752D951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55B-930B-41DF-8ADE-51414ECAD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6B8F7-302C-46AE-BD68-859AE8DEEAD2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4946-33D3-443E-B14F-5FF114D69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B8950-2043-4599-9C55-45C0391FE2FF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5ADA1-9451-49A0-BF95-FE21C1F91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0E72D-6B4F-44B5-B217-D3F5F90CDE72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94840-AEAE-4382-8CD0-459AF96C4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7D83F-23C6-4C25-AA23-753FC3B76D5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B71C3-C53E-459D-96AB-C2C6F53DB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170C3-057A-4BCF-B3A8-2CD18F3F27A4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E5045-D2FE-4935-B485-2F39FC992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D8C2D-1A85-44F3-8A8E-D32FF12A5249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2633-9893-4335-9619-0771EC3A1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EFB9E-D697-4553-9A51-B7A05B41095A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1131-338D-4FCD-89C2-EE7178A56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9C957-79FE-483D-8E7B-6C7BA4AF748F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F1FF0-57A6-4205-A260-5E3AE1AE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9A78E-A079-4870-AEA9-1B07E378824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16791-75DA-4C9A-BA36-B3E7CB1B9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5E8EF-8BD7-493A-B4A0-622494635491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5206-782F-481C-A69A-6D5A9EEFD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5193-D63B-4DF9-AF0B-14F7D7AC7AAD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E8E1C-0F97-438F-8EFA-F2E16C003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9D731-74F8-40E2-8C41-EB06722EB551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27CD-7F39-4309-A974-DF54454F7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18A09-90D7-4D1C-A989-7E0639B77663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E70B4-6995-46EE-A706-70EA2CC16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0C073-959A-4472-AEFF-1E7FEC4871AD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A100-65E3-4904-B36F-BBEDB7D34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87EFC-8BB2-4E1A-A202-690399682B56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1B431-94A8-4FE5-83DB-9770136E0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5759-A2E8-43B5-A8C7-C4AAA9DF657C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CC9E-B8FF-443B-9E7A-926C4F726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2BA34-A978-4EB2-8E76-D3410C2FEC6C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7A87C-76E5-40C5-A3A5-8319ECE45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32F00-30D0-4FD8-A7E5-CDB7526A852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4F21-CF3F-4F33-90B5-A59C5E91B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7FCF9-F6B3-4363-8A6D-769AAE2D1373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FDD9-AEA1-4892-B6E4-3E1E67B86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74F64-B696-4BC3-8641-77C4BA08A807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A49B-039F-4C88-9851-B1A2AF779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1D06-68E8-44B9-894D-FE358CF8CDD8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BE7EA-2CAE-4802-8C0A-0877C3024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57813-EA61-4B8E-BFE3-7C7B552001C2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25371-8407-40B0-B307-815EBF6CC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C4995-8224-4C3C-96DE-89B6748F32C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5C967-AFCB-469A-B48C-1C614E77B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B94CF-6D1D-42FA-9E34-669CC51D636C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8B32-4261-4C8F-BE50-13A790ACE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8279E-4726-4E1E-BF14-5BD94FC9E536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FAC2-E2FC-4DB1-8F06-A0D07D09D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A9F27-86C2-42BD-903B-A7A4722B72B6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21018-D9F5-47BE-B495-BA066ED2D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 userDrawn="1"/>
        </p:nvSpPr>
        <p:spPr bwMode="auto">
          <a:xfrm>
            <a:off x="14288" y="586740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2"/>
          <p:cNvSpPr>
            <a:spLocks noChangeArrowheads="1"/>
          </p:cNvSpPr>
          <p:nvPr userDrawn="1"/>
        </p:nvSpPr>
        <p:spPr bwMode="auto">
          <a:xfrm>
            <a:off x="0" y="152400"/>
            <a:ext cx="9144000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13"/>
          <p:cNvSpPr>
            <a:spLocks noChangeShapeType="1"/>
          </p:cNvSpPr>
          <p:nvPr userDrawn="1"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14288" y="304800"/>
            <a:ext cx="9129712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1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9144000" cy="1143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 </a:t>
            </a:r>
          </a:p>
        </p:txBody>
      </p:sp>
      <p:sp>
        <p:nvSpPr>
          <p:cNvPr id="1032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  </a:t>
            </a:r>
          </a:p>
        </p:txBody>
      </p:sp>
      <p:pic>
        <p:nvPicPr>
          <p:cNvPr id="1033" name="Picture 21" descr="DHS_logo_c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5791200"/>
            <a:ext cx="78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F1ADA7-872C-4849-9F01-6C4CBD72447E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BAE8EF-CC93-4821-B696-CAB0E2529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917C8D-10A3-48AB-922F-EFBF79AC368E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06404E-4AA7-4820-9C49-006664DED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C9D553-45C8-4F9E-B55B-8FAFD0E7F33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D10A87-52C2-4038-A725-D3E2676BE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F61470-46D7-49F7-9B74-4EFEAF32D825}" type="datetimeFigureOut">
              <a:rPr lang="en-US"/>
              <a:pPr>
                <a:defRPr/>
              </a:pPr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91185D-B285-4D80-9496-2E6D79A22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jbulot@dhr.state.ga.us" TargetMode="External"/><Relationship Id="rId2" Type="http://schemas.openxmlformats.org/officeDocument/2006/relationships/hyperlink" Target="http://www.aging.ga.gov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296400" cy="70104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-1" y="6248400"/>
            <a:ext cx="6964335" cy="762000"/>
          </a:xfrm>
          <a:prstGeom prst="rect">
            <a:avLst/>
          </a:prstGeom>
          <a:gradFill flip="none" rotWithShape="1">
            <a:gsLst>
              <a:gs pos="0">
                <a:srgbClr val="35BDB2">
                  <a:shade val="30000"/>
                  <a:satMod val="115000"/>
                </a:srgbClr>
              </a:gs>
              <a:gs pos="50000">
                <a:srgbClr val="35BDB2">
                  <a:shade val="67500"/>
                  <a:satMod val="115000"/>
                </a:srgbClr>
              </a:gs>
              <a:gs pos="100000">
                <a:srgbClr val="35BDB2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0" name="Rectangle 52"/>
          <p:cNvSpPr>
            <a:spLocks noChangeArrowheads="1"/>
          </p:cNvSpPr>
          <p:nvPr/>
        </p:nvSpPr>
        <p:spPr bwMode="auto">
          <a:xfrm>
            <a:off x="0" y="0"/>
            <a:ext cx="6948488" cy="61722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53"/>
          <p:cNvSpPr>
            <a:spLocks noChangeArrowheads="1"/>
          </p:cNvSpPr>
          <p:nvPr/>
        </p:nvSpPr>
        <p:spPr bwMode="auto">
          <a:xfrm>
            <a:off x="228600" y="1676400"/>
            <a:ext cx="5562600" cy="1447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25000"/>
              </a:spcAft>
            </a:pPr>
            <a:r>
              <a:rPr lang="en-US" sz="4000" b="1" dirty="0" smtClean="0">
                <a:solidFill>
                  <a:schemeClr val="bg1"/>
                </a:solidFill>
                <a:latin typeface="Arial Narrow" pitchFamily="34" charset="0"/>
              </a:rPr>
              <a:t>The Georgia Alzheimer’s and Related Dementias State Plan</a:t>
            </a:r>
            <a:endParaRPr lang="en-US" sz="4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2" name="Rectangle 54"/>
          <p:cNvSpPr>
            <a:spLocks noChangeArrowheads="1"/>
          </p:cNvSpPr>
          <p:nvPr/>
        </p:nvSpPr>
        <p:spPr bwMode="auto">
          <a:xfrm>
            <a:off x="228600" y="3429000"/>
            <a:ext cx="5867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0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Presenter:            Dr. James </a:t>
            </a:r>
            <a:r>
              <a:rPr lang="en-US" sz="2000" dirty="0" err="1" smtClean="0">
                <a:solidFill>
                  <a:schemeClr val="bg1"/>
                </a:solidFill>
                <a:latin typeface="Arial Narrow" pitchFamily="34" charset="0"/>
              </a:rPr>
              <a:t>Bulot</a:t>
            </a:r>
            <a:endParaRPr lang="en-US" sz="20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                             Director, DHS Division of Aging Services	</a:t>
            </a: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Arial Narrow" pitchFamily="34" charset="0"/>
              </a:rPr>
              <a:t>Presentation to: 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  Georgia Department of Human Services</a:t>
            </a: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Arial Narrow" pitchFamily="34" charset="0"/>
              </a:rPr>
              <a:t>Date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:                    July 16, 2014</a:t>
            </a: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3" name="Rectangle 55"/>
          <p:cNvSpPr>
            <a:spLocks noChangeArrowheads="1"/>
          </p:cNvSpPr>
          <p:nvPr/>
        </p:nvSpPr>
        <p:spPr bwMode="auto">
          <a:xfrm>
            <a:off x="-14288" y="1328738"/>
            <a:ext cx="6962776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58"/>
          <p:cNvSpPr>
            <a:spLocks noChangeShapeType="1"/>
          </p:cNvSpPr>
          <p:nvPr/>
        </p:nvSpPr>
        <p:spPr bwMode="auto">
          <a:xfrm>
            <a:off x="0" y="1328738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59"/>
          <p:cNvSpPr>
            <a:spLocks noChangeShapeType="1"/>
          </p:cNvSpPr>
          <p:nvPr/>
        </p:nvSpPr>
        <p:spPr bwMode="auto">
          <a:xfrm>
            <a:off x="0" y="1485900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60"/>
          <p:cNvSpPr>
            <a:spLocks noChangeArrowheads="1"/>
          </p:cNvSpPr>
          <p:nvPr/>
        </p:nvSpPr>
        <p:spPr bwMode="auto">
          <a:xfrm>
            <a:off x="228600" y="4800600"/>
            <a:ext cx="891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600" b="1" i="1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7" name="Text Box 66"/>
          <p:cNvSpPr txBox="1">
            <a:spLocks noChangeArrowheads="1"/>
          </p:cNvSpPr>
          <p:nvPr/>
        </p:nvSpPr>
        <p:spPr bwMode="auto">
          <a:xfrm>
            <a:off x="0" y="653415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          Georgia Department of Human Services </a:t>
            </a:r>
            <a:endParaRPr lang="en-US" sz="2000" b="1"/>
          </a:p>
        </p:txBody>
      </p:sp>
      <p:pic>
        <p:nvPicPr>
          <p:cNvPr id="17" name="Picture 61" descr="iStock_000003190969Med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96" y="1828800"/>
            <a:ext cx="2318004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2" descr="iStock_000006944381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240" y="5229092"/>
            <a:ext cx="2388160" cy="17813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3" descr="Togethern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35" y="3581400"/>
            <a:ext cx="2332065" cy="15473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5" descr="AsianMomAndNewborn_UNHS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"/>
            <a:ext cx="2388160" cy="1591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21" descr="DHS_logo_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3663" y="6318250"/>
            <a:ext cx="473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Go to the DHS Division of Aging Services’ website at </a:t>
            </a:r>
          </a:p>
          <a:p>
            <a:pPr>
              <a:buNone/>
            </a:pPr>
            <a:r>
              <a:rPr lang="en-US" sz="2800" dirty="0" smtClean="0">
                <a:hlinkClick r:id="rId2"/>
              </a:rPr>
              <a:t>www.aging.ga.gov</a:t>
            </a:r>
            <a:r>
              <a:rPr lang="en-US" sz="2800" dirty="0" smtClean="0"/>
              <a:t> and click “Dementia Resources.”</a:t>
            </a:r>
          </a:p>
          <a:p>
            <a:pPr>
              <a:buNone/>
            </a:pPr>
            <a:r>
              <a:rPr lang="en-US" sz="2800" dirty="0" smtClean="0"/>
              <a:t>  </a:t>
            </a:r>
          </a:p>
          <a:p>
            <a:pPr>
              <a:buNone/>
            </a:pPr>
            <a:r>
              <a:rPr lang="en-US" sz="2800" dirty="0" smtClean="0"/>
              <a:t>Join “Georgia Dementia Network” on LinkedIn.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Contact Dr. James </a:t>
            </a:r>
            <a:r>
              <a:rPr lang="en-US" sz="2800" dirty="0" err="1" smtClean="0"/>
              <a:t>Bulot</a:t>
            </a:r>
            <a:r>
              <a:rPr lang="en-US" sz="2800" dirty="0" smtClean="0"/>
              <a:t> for information about opportunities to </a:t>
            </a:r>
          </a:p>
          <a:p>
            <a:pPr>
              <a:buNone/>
            </a:pPr>
            <a:r>
              <a:rPr lang="en-US" sz="2800" dirty="0" smtClean="0"/>
              <a:t>collaborate.  (</a:t>
            </a:r>
            <a:r>
              <a:rPr lang="en-US" sz="2800" dirty="0" smtClean="0">
                <a:hlinkClick r:id="rId3"/>
              </a:rPr>
              <a:t>jjbulot@dhr.state.ga.us</a:t>
            </a:r>
            <a:r>
              <a:rPr lang="en-US" sz="2800" dirty="0" smtClean="0"/>
              <a:t> / 404-657-5252)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296400" cy="70104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-1" y="6248400"/>
            <a:ext cx="6964335" cy="762000"/>
          </a:xfrm>
          <a:prstGeom prst="rect">
            <a:avLst/>
          </a:prstGeom>
          <a:gradFill flip="none" rotWithShape="1">
            <a:gsLst>
              <a:gs pos="0">
                <a:srgbClr val="35BDB2">
                  <a:shade val="30000"/>
                  <a:satMod val="115000"/>
                </a:srgbClr>
              </a:gs>
              <a:gs pos="50000">
                <a:srgbClr val="35BDB2">
                  <a:shade val="67500"/>
                  <a:satMod val="115000"/>
                </a:srgbClr>
              </a:gs>
              <a:gs pos="100000">
                <a:srgbClr val="35BDB2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0" name="Rectangle 52"/>
          <p:cNvSpPr>
            <a:spLocks noChangeArrowheads="1"/>
          </p:cNvSpPr>
          <p:nvPr/>
        </p:nvSpPr>
        <p:spPr bwMode="auto">
          <a:xfrm>
            <a:off x="29908" y="0"/>
            <a:ext cx="6948488" cy="61722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53"/>
          <p:cNvSpPr>
            <a:spLocks noChangeArrowheads="1"/>
          </p:cNvSpPr>
          <p:nvPr/>
        </p:nvSpPr>
        <p:spPr bwMode="auto">
          <a:xfrm>
            <a:off x="330200" y="2137095"/>
            <a:ext cx="5562600" cy="1447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25000"/>
              </a:spcAft>
            </a:pPr>
            <a:r>
              <a:rPr lang="en-US" sz="4000" b="1" dirty="0" smtClean="0">
                <a:solidFill>
                  <a:schemeClr val="bg1"/>
                </a:solidFill>
                <a:latin typeface="Arial Narrow" pitchFamily="34" charset="0"/>
              </a:rPr>
              <a:t>Division of Aging Services</a:t>
            </a:r>
          </a:p>
          <a:p>
            <a:pPr>
              <a:spcAft>
                <a:spcPct val="25000"/>
              </a:spcAft>
            </a:pPr>
            <a:r>
              <a:rPr lang="en-US" sz="4000" b="1" dirty="0" smtClean="0">
                <a:solidFill>
                  <a:schemeClr val="bg1"/>
                </a:solidFill>
                <a:latin typeface="Arial Narrow" pitchFamily="34" charset="0"/>
              </a:rPr>
              <a:t>Other Initiatives</a:t>
            </a:r>
            <a:endParaRPr lang="en-US" sz="4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3" name="Rectangle 55"/>
          <p:cNvSpPr>
            <a:spLocks noChangeArrowheads="1"/>
          </p:cNvSpPr>
          <p:nvPr/>
        </p:nvSpPr>
        <p:spPr bwMode="auto">
          <a:xfrm>
            <a:off x="-14288" y="1328738"/>
            <a:ext cx="6962776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58"/>
          <p:cNvSpPr>
            <a:spLocks noChangeShapeType="1"/>
          </p:cNvSpPr>
          <p:nvPr/>
        </p:nvSpPr>
        <p:spPr bwMode="auto">
          <a:xfrm>
            <a:off x="0" y="1328738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59"/>
          <p:cNvSpPr>
            <a:spLocks noChangeShapeType="1"/>
          </p:cNvSpPr>
          <p:nvPr/>
        </p:nvSpPr>
        <p:spPr bwMode="auto">
          <a:xfrm>
            <a:off x="0" y="1485900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60"/>
          <p:cNvSpPr>
            <a:spLocks noChangeArrowheads="1"/>
          </p:cNvSpPr>
          <p:nvPr/>
        </p:nvSpPr>
        <p:spPr bwMode="auto">
          <a:xfrm>
            <a:off x="228600" y="4800600"/>
            <a:ext cx="891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600" b="1" i="1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7" name="Text Box 66"/>
          <p:cNvSpPr txBox="1">
            <a:spLocks noChangeArrowheads="1"/>
          </p:cNvSpPr>
          <p:nvPr/>
        </p:nvSpPr>
        <p:spPr bwMode="auto">
          <a:xfrm>
            <a:off x="0" y="653415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          Georgia Department of Human Services </a:t>
            </a:r>
            <a:endParaRPr lang="en-US" sz="2000" b="1"/>
          </a:p>
        </p:txBody>
      </p:sp>
      <p:pic>
        <p:nvPicPr>
          <p:cNvPr id="17" name="Picture 61" descr="iStock_000003190969Med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96" y="1828800"/>
            <a:ext cx="2318004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2" descr="iStock_000006944381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240" y="5229092"/>
            <a:ext cx="2388160" cy="17813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3" descr="Togethern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35" y="3581400"/>
            <a:ext cx="2332065" cy="15473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5" descr="AsianMomAndNewborn_UNHS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"/>
            <a:ext cx="2388160" cy="1591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21" descr="DHS_logo_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3663" y="6318250"/>
            <a:ext cx="473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669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Interdepartmental Collaborative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/>
              <a:t>Balancing Incentive Program / No Wrong Door </a:t>
            </a:r>
          </a:p>
          <a:p>
            <a:r>
              <a:rPr lang="en-US" dirty="0"/>
              <a:t>Intensive Medical Care Coordination for ABD – RFP</a:t>
            </a:r>
          </a:p>
          <a:p>
            <a:r>
              <a:rPr lang="en-US" dirty="0"/>
              <a:t>Money Follows the Person – Nursing Home Transition Program</a:t>
            </a:r>
          </a:p>
          <a:p>
            <a:r>
              <a:rPr lang="en-US" dirty="0"/>
              <a:t>Hospital Care Transitions (Medicare) using the Bridge Model</a:t>
            </a:r>
          </a:p>
          <a:p>
            <a:r>
              <a:rPr lang="en-US" dirty="0"/>
              <a:t>Medicaid Hospital Transitions Program – Pilot in Heart of Georgia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Specific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1857"/>
            <a:ext cx="8458200" cy="4525963"/>
          </a:xfrm>
        </p:spPr>
        <p:txBody>
          <a:bodyPr/>
          <a:lstStyle/>
          <a:p>
            <a:r>
              <a:rPr lang="en-US" dirty="0" smtClean="0"/>
              <a:t>National Core Indicators – AD</a:t>
            </a:r>
          </a:p>
          <a:p>
            <a:r>
              <a:rPr lang="en-US" dirty="0" smtClean="0"/>
              <a:t>Temporary Emergency Placement Program </a:t>
            </a:r>
          </a:p>
          <a:p>
            <a:r>
              <a:rPr lang="en-US" dirty="0" smtClean="0"/>
              <a:t>24/7 Central Intake to accept ANE calls after hours</a:t>
            </a:r>
          </a:p>
          <a:p>
            <a:r>
              <a:rPr lang="en-US" dirty="0" smtClean="0"/>
              <a:t>Centenarian Recognition Program</a:t>
            </a:r>
          </a:p>
          <a:p>
            <a:r>
              <a:rPr lang="en-US" dirty="0" smtClean="0"/>
              <a:t>GANE App Development – Work with </a:t>
            </a:r>
            <a:r>
              <a:rPr lang="en-US" dirty="0" err="1" smtClean="0"/>
              <a:t>Alz</a:t>
            </a:r>
            <a:r>
              <a:rPr lang="en-US" dirty="0" smtClean="0"/>
              <a:t> Association and LE</a:t>
            </a:r>
          </a:p>
          <a:p>
            <a:r>
              <a:rPr lang="en-US" dirty="0" err="1" smtClean="0"/>
              <a:t>Eyeon</a:t>
            </a:r>
            <a:r>
              <a:rPr lang="en-US" dirty="0" smtClean="0"/>
              <a:t> Georgia – Cellular Phone Reassurance Program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970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Specific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1857"/>
            <a:ext cx="8458200" cy="4525963"/>
          </a:xfrm>
        </p:spPr>
        <p:txBody>
          <a:bodyPr/>
          <a:lstStyle/>
          <a:p>
            <a:r>
              <a:rPr lang="en-US" dirty="0" smtClean="0"/>
              <a:t>HCBS Case Management Redesign (Access to Care Model)</a:t>
            </a:r>
          </a:p>
          <a:p>
            <a:r>
              <a:rPr lang="en-US" dirty="0" smtClean="0"/>
              <a:t>Senior Center Redesign</a:t>
            </a:r>
          </a:p>
          <a:p>
            <a:r>
              <a:rPr lang="en-US" dirty="0" smtClean="0"/>
              <a:t>State Wide Meals Contracting</a:t>
            </a:r>
          </a:p>
          <a:p>
            <a:r>
              <a:rPr lang="en-US" dirty="0" smtClean="0"/>
              <a:t>Senior SNAP</a:t>
            </a:r>
          </a:p>
          <a:p>
            <a:r>
              <a:rPr lang="en-US" dirty="0" smtClean="0"/>
              <a:t>Statewide Call Routing for AAAs</a:t>
            </a:r>
          </a:p>
          <a:p>
            <a:r>
              <a:rPr lang="en-US" dirty="0" smtClean="0"/>
              <a:t>Replace AIMS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2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Falls Prevention Grant</a:t>
            </a:r>
          </a:p>
          <a:p>
            <a:r>
              <a:rPr lang="en-US" dirty="0"/>
              <a:t>ADRC No Wrong Door Planning Grant</a:t>
            </a:r>
          </a:p>
          <a:p>
            <a:r>
              <a:rPr lang="en-US" dirty="0" smtClean="0"/>
              <a:t>State Health Insurance Information Program – Expansion Grant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5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Vision, Mission and Core Values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Vision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Stronger Families for a Stronger Georgia.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Mission</a:t>
            </a:r>
            <a:endParaRPr lang="en-US" sz="2400" b="1" smtClean="0">
              <a:solidFill>
                <a:srgbClr val="35BDB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	Strengthen Georgia by providing Individuals and Families access to services that promote self-sufficiency, independence, and protect Georgia's vulnerable children and adults.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 b="1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 Values</a:t>
            </a:r>
            <a:endParaRPr lang="en-US" sz="2400" b="1" smtClean="0">
              <a:solidFill>
                <a:srgbClr val="35BDB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b="1" smtClean="0"/>
              <a:t>Provide access to resources that offer support and empower Georgians and their families. </a:t>
            </a:r>
          </a:p>
          <a:p>
            <a:pPr>
              <a:lnSpc>
                <a:spcPct val="80000"/>
              </a:lnSpc>
            </a:pPr>
            <a:r>
              <a:rPr lang="en-US" sz="2000" b="1" smtClean="0"/>
              <a:t>Deliver services professionally and treat all clients with dignity and respect. Manage business operations effectively and efficiently by aligning resources across the agency. </a:t>
            </a:r>
          </a:p>
          <a:p>
            <a:pPr>
              <a:lnSpc>
                <a:spcPct val="80000"/>
              </a:lnSpc>
            </a:pPr>
            <a:r>
              <a:rPr lang="en-US" sz="2000" b="1" smtClean="0"/>
              <a:t>Promote accountability, transparency and quality in all services we deliver and programs we administer. </a:t>
            </a:r>
          </a:p>
          <a:p>
            <a:pPr>
              <a:lnSpc>
                <a:spcPct val="80000"/>
              </a:lnSpc>
            </a:pPr>
            <a:r>
              <a:rPr lang="en-US" sz="2000" b="1" smtClean="0"/>
              <a:t>Develop our employees at all levels of the agency.</a:t>
            </a:r>
            <a:r>
              <a:rPr lang="en-US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Dementia in Georgia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Alzheimer’s: The most common form of dementia worldwide</a:t>
            </a:r>
          </a:p>
          <a:p>
            <a:pPr>
              <a:buNone/>
            </a:pPr>
            <a:r>
              <a:rPr lang="en-US" sz="2800" dirty="0" smtClean="0"/>
              <a:t>(60-80% of dementia diagnoses)</a:t>
            </a:r>
          </a:p>
          <a:p>
            <a:pPr>
              <a:buNone/>
            </a:pPr>
            <a:r>
              <a:rPr lang="en-US" sz="2400" dirty="0" smtClean="0"/>
              <a:t>  </a:t>
            </a:r>
          </a:p>
          <a:p>
            <a:pPr>
              <a:buNone/>
            </a:pPr>
            <a:r>
              <a:rPr lang="en-US" sz="2800" b="1" dirty="0" smtClean="0"/>
              <a:t>2010 – 120,000 </a:t>
            </a:r>
            <a:r>
              <a:rPr lang="en-US" sz="2800" dirty="0" smtClean="0"/>
              <a:t>Georgians with Alzheimer’s Disease</a:t>
            </a:r>
          </a:p>
          <a:p>
            <a:pPr>
              <a:buNone/>
            </a:pPr>
            <a:r>
              <a:rPr lang="en-US" sz="2800" b="1" dirty="0" smtClean="0"/>
              <a:t>2025 – 160,000 </a:t>
            </a:r>
            <a:r>
              <a:rPr lang="en-US" sz="2800" dirty="0" smtClean="0"/>
              <a:t>Georgians (45% increase since 2000)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800" b="1" dirty="0" smtClean="0"/>
              <a:t>563 million hours of care </a:t>
            </a:r>
            <a:r>
              <a:rPr lang="en-US" sz="2800" dirty="0" smtClean="0"/>
              <a:t>provided by </a:t>
            </a:r>
            <a:r>
              <a:rPr lang="en-US" sz="2800" b="1" dirty="0" smtClean="0"/>
              <a:t>495,000 caregivers </a:t>
            </a:r>
            <a:r>
              <a:rPr lang="en-US" sz="2800" dirty="0" smtClean="0"/>
              <a:t>in </a:t>
            </a:r>
          </a:p>
          <a:p>
            <a:pPr>
              <a:buNone/>
            </a:pPr>
            <a:r>
              <a:rPr lang="en-US" sz="2800" dirty="0" smtClean="0"/>
              <a:t>Georgia  (The impact? Financial stress and declining health)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Dementia-Capable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/>
              <a:t>Research:   </a:t>
            </a:r>
            <a:r>
              <a:rPr lang="en-US" sz="2800" dirty="0" smtClean="0"/>
              <a:t>Sharpening Data, Partnering, Teaching</a:t>
            </a:r>
          </a:p>
          <a:p>
            <a:pPr>
              <a:buNone/>
            </a:pPr>
            <a:r>
              <a:rPr lang="en-US" sz="2800" b="1" dirty="0" smtClean="0"/>
              <a:t>Planning:    </a:t>
            </a:r>
            <a:r>
              <a:rPr lang="en-US" sz="2800" dirty="0" smtClean="0"/>
              <a:t>Urban-Rural Equity, Strategic Growth</a:t>
            </a:r>
          </a:p>
          <a:p>
            <a:pPr>
              <a:buNone/>
            </a:pPr>
            <a:r>
              <a:rPr lang="en-US" sz="2800" b="1" dirty="0" smtClean="0"/>
              <a:t>Care:           </a:t>
            </a:r>
            <a:r>
              <a:rPr lang="en-US" sz="2800" dirty="0" smtClean="0"/>
              <a:t>Peer Collaboration, Patient Communication  </a:t>
            </a:r>
          </a:p>
          <a:p>
            <a:pPr>
              <a:buNone/>
            </a:pPr>
            <a:r>
              <a:rPr lang="en-US" sz="2800" b="1" dirty="0" smtClean="0"/>
              <a:t>Services:    </a:t>
            </a:r>
            <a:r>
              <a:rPr lang="en-US" sz="2800" dirty="0" smtClean="0"/>
              <a:t>Innovation, Workforce Development </a:t>
            </a:r>
          </a:p>
          <a:p>
            <a:pPr>
              <a:buNone/>
            </a:pPr>
            <a:r>
              <a:rPr lang="en-US" sz="2800" b="1" dirty="0" smtClean="0"/>
              <a:t>Safety:        </a:t>
            </a:r>
            <a:r>
              <a:rPr lang="en-US" sz="2800" dirty="0" smtClean="0"/>
              <a:t>Abuse/Neglect/Exploitation, Wandering, Autos</a:t>
            </a:r>
          </a:p>
          <a:p>
            <a:pPr>
              <a:buNone/>
            </a:pPr>
            <a:r>
              <a:rPr lang="en-US" sz="2800" b="1" dirty="0" smtClean="0"/>
              <a:t>Support:     </a:t>
            </a:r>
            <a:r>
              <a:rPr lang="en-US" sz="2800" dirty="0" smtClean="0"/>
              <a:t>Community Training &amp; Awareness</a:t>
            </a:r>
          </a:p>
          <a:p>
            <a:pPr>
              <a:buNone/>
            </a:pPr>
            <a:r>
              <a:rPr lang="en-US" sz="1400" dirty="0" smtClean="0"/>
              <a:t>  </a:t>
            </a:r>
          </a:p>
          <a:p>
            <a:pPr algn="ctr">
              <a:buNone/>
            </a:pPr>
            <a:r>
              <a:rPr lang="en-US" b="1" dirty="0" smtClean="0"/>
              <a:t>Person-Centered Approaches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Creation of Georgia’s Plan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Model:  </a:t>
            </a:r>
            <a:r>
              <a:rPr lang="en-US" sz="2800" dirty="0" smtClean="0"/>
              <a:t>National Alzheimer’s Plan  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800" b="1" dirty="0" smtClean="0"/>
              <a:t>History: </a:t>
            </a:r>
          </a:p>
          <a:p>
            <a:pPr marL="514350" indent="-514350" eaLnBrk="1" hangingPunct="1"/>
            <a:r>
              <a:rPr lang="en-US" sz="2800" dirty="0" smtClean="0"/>
              <a:t>Senate Bill 14 (2013 Session) established Task Force</a:t>
            </a:r>
          </a:p>
          <a:p>
            <a:pPr marL="514350" indent="-514350" eaLnBrk="1" hangingPunct="1"/>
            <a:r>
              <a:rPr lang="en-US" sz="2800" dirty="0" smtClean="0"/>
              <a:t>6 Members and 70+ Advisors</a:t>
            </a:r>
          </a:p>
          <a:p>
            <a:pPr marL="514350" indent="-514350" eaLnBrk="1" hangingPunct="1"/>
            <a:r>
              <a:rPr lang="en-US" sz="2800" dirty="0" smtClean="0"/>
              <a:t>Resolution passed in support of Plan</a:t>
            </a:r>
          </a:p>
          <a:p>
            <a:pPr marL="514350" indent="-514350" eaLnBrk="1" hangingPunct="1"/>
            <a:r>
              <a:rPr lang="en-US" sz="2800" dirty="0" smtClean="0"/>
              <a:t>Task Force became Council </a:t>
            </a:r>
          </a:p>
          <a:p>
            <a:pPr marL="514350" indent="-514350" eaLnBrk="1" hangingPunct="1"/>
            <a:r>
              <a:rPr lang="en-US" sz="2800" dirty="0" smtClean="0"/>
              <a:t>Plan signed in June 2014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lvl="4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Diverse Development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Task Force / Council: </a:t>
            </a:r>
          </a:p>
          <a:p>
            <a:pPr>
              <a:buNone/>
            </a:pPr>
            <a:r>
              <a:rPr lang="en-US" sz="2800" dirty="0" smtClean="0"/>
              <a:t>Sen. </a:t>
            </a:r>
            <a:r>
              <a:rPr lang="en-US" sz="2800" dirty="0" err="1" smtClean="0"/>
              <a:t>Unterman</a:t>
            </a:r>
            <a:r>
              <a:rPr lang="en-US" sz="2800" dirty="0" smtClean="0"/>
              <a:t>, Rep. Benton, Rep. Cooper</a:t>
            </a:r>
          </a:p>
          <a:p>
            <a:pPr>
              <a:buNone/>
            </a:pPr>
            <a:r>
              <a:rPr lang="en-US" sz="2800" dirty="0" smtClean="0"/>
              <a:t>Commissioners of Public Health &amp; Community Health</a:t>
            </a:r>
          </a:p>
          <a:p>
            <a:pPr>
              <a:buNone/>
            </a:pPr>
            <a:r>
              <a:rPr lang="en-US" sz="2800" dirty="0" smtClean="0"/>
              <a:t>Chair: Director, DHS Division of Aging Services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800" b="1" dirty="0" smtClean="0"/>
              <a:t>Advisors: </a:t>
            </a:r>
          </a:p>
          <a:p>
            <a:pPr>
              <a:buNone/>
            </a:pPr>
            <a:r>
              <a:rPr lang="en-US" sz="2800" dirty="0" smtClean="0"/>
              <a:t>consumers, researchers, physicians, agency representatives, </a:t>
            </a:r>
          </a:p>
          <a:p>
            <a:pPr>
              <a:buNone/>
            </a:pPr>
            <a:r>
              <a:rPr lang="en-US" sz="2800" dirty="0" smtClean="0"/>
              <a:t>service providers, educators, law enforcement experts, clergy, </a:t>
            </a:r>
          </a:p>
          <a:p>
            <a:pPr>
              <a:buNone/>
            </a:pPr>
            <a:r>
              <a:rPr lang="en-US" sz="2800" dirty="0" smtClean="0"/>
              <a:t>advocates, and more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Anatomy of the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Demographics</a:t>
            </a:r>
          </a:p>
          <a:p>
            <a:endParaRPr lang="en-US" sz="2800" dirty="0" smtClean="0"/>
          </a:p>
          <a:p>
            <a:r>
              <a:rPr lang="en-US" sz="2800" dirty="0" smtClean="0"/>
              <a:t>State Planning</a:t>
            </a:r>
          </a:p>
          <a:p>
            <a:endParaRPr lang="en-US" sz="2800" dirty="0" smtClean="0"/>
          </a:p>
          <a:p>
            <a:r>
              <a:rPr lang="en-US" sz="2800" dirty="0" smtClean="0"/>
              <a:t>Existing Research, Services, Resources, and Capacity</a:t>
            </a:r>
          </a:p>
          <a:p>
            <a:endParaRPr lang="en-US" sz="2800" dirty="0" smtClean="0"/>
          </a:p>
          <a:p>
            <a:r>
              <a:rPr lang="en-US" sz="2800" dirty="0" smtClean="0"/>
              <a:t>Recommendations (6 Categories)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Healthcare, Research and Data Collection</a:t>
            </a:r>
          </a:p>
          <a:p>
            <a:r>
              <a:rPr lang="en-US" dirty="0" smtClean="0"/>
              <a:t>Workforce Development</a:t>
            </a:r>
          </a:p>
          <a:p>
            <a:r>
              <a:rPr lang="en-US" dirty="0" smtClean="0"/>
              <a:t>Service Delivery</a:t>
            </a:r>
          </a:p>
          <a:p>
            <a:r>
              <a:rPr lang="en-US" dirty="0" smtClean="0"/>
              <a:t>Public Safety</a:t>
            </a:r>
          </a:p>
          <a:p>
            <a:r>
              <a:rPr lang="en-US" dirty="0" smtClean="0"/>
              <a:t>Outreach &amp; Partnerships</a:t>
            </a:r>
          </a:p>
          <a:p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Year-One Priorities</a:t>
            </a:r>
          </a:p>
          <a:p>
            <a:r>
              <a:rPr lang="en-US" dirty="0" smtClean="0"/>
              <a:t>Action Committees</a:t>
            </a:r>
          </a:p>
          <a:p>
            <a:r>
              <a:rPr lang="en-US" dirty="0" smtClean="0"/>
              <a:t>Partnership Development</a:t>
            </a:r>
          </a:p>
          <a:p>
            <a:r>
              <a:rPr lang="en-US" dirty="0" smtClean="0"/>
              <a:t>Quarterly Meetings </a:t>
            </a:r>
          </a:p>
          <a:p>
            <a:r>
              <a:rPr lang="en-US" dirty="0" smtClean="0"/>
              <a:t>Public Progress Reports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2358</TotalTime>
  <Words>498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Default Design</vt:lpstr>
      <vt:lpstr>Custom Design</vt:lpstr>
      <vt:lpstr>1_Custom Design</vt:lpstr>
      <vt:lpstr>2_Custom Design</vt:lpstr>
      <vt:lpstr>3_Custom Design</vt:lpstr>
      <vt:lpstr>PowerPoint Presentation</vt:lpstr>
      <vt:lpstr>Vision, Mission and Core Values</vt:lpstr>
      <vt:lpstr>Dementia in Georgia</vt:lpstr>
      <vt:lpstr>Becoming a Dementia-Capable State</vt:lpstr>
      <vt:lpstr>The Creation of Georgia’s Plan</vt:lpstr>
      <vt:lpstr>A Diverse Development Team</vt:lpstr>
      <vt:lpstr>The Anatomy of the Plan</vt:lpstr>
      <vt:lpstr>Recommendation Areas</vt:lpstr>
      <vt:lpstr>Next Steps</vt:lpstr>
      <vt:lpstr>How to Get Involved</vt:lpstr>
      <vt:lpstr>PowerPoint Presentation</vt:lpstr>
      <vt:lpstr>Interdepartmental Collaborative Initiatives</vt:lpstr>
      <vt:lpstr>Division Specific Initiatives</vt:lpstr>
      <vt:lpstr>Division Specific Initiatives</vt:lpstr>
      <vt:lpstr>Grants</vt:lpstr>
    </vt:vector>
  </TitlesOfParts>
  <Company>DCH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lkuczmarski</dc:creator>
  <cp:lastModifiedBy>chantel evans</cp:lastModifiedBy>
  <cp:revision>165</cp:revision>
  <dcterms:created xsi:type="dcterms:W3CDTF">2006-10-19T21:28:07Z</dcterms:created>
  <dcterms:modified xsi:type="dcterms:W3CDTF">2014-07-21T16:08:17Z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GUID">
    <vt:lpwstr>e184c194-d952-4ca7-bb27-ea714642d1cd</vt:lpwstr>
  </property>
  <property fmtid="{D5CDD505-2E9C-101B-9397-08002B2CF9AE}" pid="3" name="MODFILEGUID">
    <vt:lpwstr>914ae773-9409-461c-a60e-9ecf64c68255</vt:lpwstr>
  </property>
  <property fmtid="{D5CDD505-2E9C-101B-9397-08002B2CF9AE}" pid="4" name="FILEOWNER">
    <vt:lpwstr>lkuczmarski</vt:lpwstr>
  </property>
  <property fmtid="{D5CDD505-2E9C-101B-9397-08002B2CF9AE}" pid="5" name="MODFILEOWNER">
    <vt:lpwstr>A68034</vt:lpwstr>
  </property>
  <property fmtid="{D5CDD505-2E9C-101B-9397-08002B2CF9AE}" pid="6" name="IPPCLASS">
    <vt:i4>1</vt:i4>
  </property>
  <property fmtid="{D5CDD505-2E9C-101B-9397-08002B2CF9AE}" pid="7" name="MODIPPCLASS">
    <vt:i4>1</vt:i4>
  </property>
  <property fmtid="{D5CDD505-2E9C-101B-9397-08002B2CF9AE}" pid="8" name="MACHINEID">
    <vt:lpwstr>A68034-0811</vt:lpwstr>
  </property>
  <property fmtid="{D5CDD505-2E9C-101B-9397-08002B2CF9AE}" pid="9" name="MODMACHINEID">
    <vt:lpwstr>A68034-0811</vt:lpwstr>
  </property>
  <property fmtid="{D5CDD505-2E9C-101B-9397-08002B2CF9AE}" pid="10" name="CURRENTCLASS">
    <vt:lpwstr>Classified - Internal use</vt:lpwstr>
  </property>
</Properties>
</file>