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3"/>
  </p:notesMasterIdLst>
  <p:handoutMasterIdLst>
    <p:handoutMasterId r:id="rId24"/>
  </p:handoutMasterIdLst>
  <p:sldIdLst>
    <p:sldId id="256" r:id="rId2"/>
    <p:sldId id="266" r:id="rId3"/>
    <p:sldId id="257" r:id="rId4"/>
    <p:sldId id="258" r:id="rId5"/>
    <p:sldId id="259" r:id="rId6"/>
    <p:sldId id="260" r:id="rId7"/>
    <p:sldId id="271" r:id="rId8"/>
    <p:sldId id="263" r:id="rId9"/>
    <p:sldId id="265" r:id="rId10"/>
    <p:sldId id="272" r:id="rId11"/>
    <p:sldId id="273" r:id="rId12"/>
    <p:sldId id="274" r:id="rId13"/>
    <p:sldId id="275" r:id="rId14"/>
    <p:sldId id="278" r:id="rId15"/>
    <p:sldId id="267" r:id="rId16"/>
    <p:sldId id="283" r:id="rId17"/>
    <p:sldId id="284" r:id="rId18"/>
    <p:sldId id="285" r:id="rId19"/>
    <p:sldId id="270" r:id="rId20"/>
    <p:sldId id="276" r:id="rId21"/>
    <p:sldId id="2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DC41CC8-4832-46BA-853F-14EBBCDF3F79}" type="datetimeFigureOut">
              <a:rPr lang="en-US" smtClean="0"/>
              <a:t>1/16/2015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100345D-1B30-44CA-940A-F77426C363F9}" type="slidenum">
              <a:rPr lang="en-US" smtClean="0"/>
              <a:t>‹#›</a:t>
            </a:fld>
            <a:endParaRPr lang="en-US"/>
          </a:p>
        </p:txBody>
      </p:sp>
    </p:spTree>
    <p:extLst>
      <p:ext uri="{BB962C8B-B14F-4D97-AF65-F5344CB8AC3E}">
        <p14:creationId xmlns:p14="http://schemas.microsoft.com/office/powerpoint/2010/main" val="96655614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5F699EE-9753-4BD5-872C-35BACBFC6EE2}" type="datetimeFigureOut">
              <a:rPr lang="en-US" smtClean="0"/>
              <a:t>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EAA89CA-7A60-4C15-A135-C562D0310578}" type="slidenum">
              <a:rPr lang="en-US" smtClean="0"/>
              <a:t>‹#›</a:t>
            </a:fld>
            <a:endParaRPr lang="en-US"/>
          </a:p>
        </p:txBody>
      </p:sp>
    </p:spTree>
    <p:extLst>
      <p:ext uri="{BB962C8B-B14F-4D97-AF65-F5344CB8AC3E}">
        <p14:creationId xmlns:p14="http://schemas.microsoft.com/office/powerpoint/2010/main" val="218292019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A89CA-7A60-4C15-A135-C562D0310578}" type="slidenum">
              <a:rPr lang="en-US" smtClean="0"/>
              <a:t>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21392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FAB92B-4D36-42FA-AD86-6653BAEE462B}" type="datetime1">
              <a:rPr lang="en-US" smtClean="0"/>
              <a:t>1/16/2015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FD30B06-65DB-433D-B536-502AD86211E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27F724-51CE-4C89-8095-BB0124F41690}"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0B06-65DB-433D-B536-502AD8621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7170A1-776A-4074-8E99-02FC9D9CDFE1}"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0B06-65DB-433D-B536-502AD8621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84BA56-E01C-4BDB-BAEF-6B0C42CEE4E2}" type="datetime1">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0B06-65DB-433D-B536-502AD86211E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098107-6009-4485-BBB7-D028671662F0}" type="datetime1">
              <a:rPr lang="en-US" smtClean="0"/>
              <a:t>1/16/2015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FD30B06-65DB-433D-B536-502AD86211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69CC39-2F12-4F58-9D5E-547A4F6DCD0A}"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30B06-65DB-433D-B536-502AD86211E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CBBC107-FF93-4AC0-9636-A0D2F22C6AB3}" type="datetime1">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30B06-65DB-433D-B536-502AD86211E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1BA29E-241F-4D90-B3F5-11512EB1A5AE}" type="datetime1">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30B06-65DB-433D-B536-502AD8621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46302-DA00-4C5A-8DDD-031FDBBCB899}" type="datetime1">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30B06-65DB-433D-B536-502AD8621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3A1A53-8DAF-471E-936A-0C1B67906E1F}" type="datetime1">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30B06-65DB-433D-B536-502AD86211E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BA95E7-1243-483A-9E63-38E8EED7CC19}" type="datetime1">
              <a:rPr lang="en-US" smtClean="0"/>
              <a:t>1/16/2015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FD30B06-65DB-433D-B536-502AD86211E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1D156A1-458E-4F41-A142-FCB5642DE02D}" type="datetime1">
              <a:rPr lang="en-US" smtClean="0"/>
              <a:t>1/16/2015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FD30B06-65DB-433D-B536-502AD86211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334000"/>
            <a:ext cx="7162800" cy="1371600"/>
          </a:xfrm>
        </p:spPr>
        <p:txBody>
          <a:bodyPr>
            <a:normAutofit lnSpcReduction="10000"/>
          </a:bodyPr>
          <a:lstStyle/>
          <a:p>
            <a:r>
              <a:rPr lang="en-US" b="1" dirty="0" smtClean="0">
                <a:solidFill>
                  <a:schemeClr val="tx1"/>
                </a:solidFill>
              </a:rPr>
              <a:t>General Meeting and Faith Community </a:t>
            </a:r>
            <a:r>
              <a:rPr lang="en-US" b="1" dirty="0" smtClean="0">
                <a:solidFill>
                  <a:schemeClr val="tx1"/>
                </a:solidFill>
              </a:rPr>
              <a:t>Training</a:t>
            </a:r>
          </a:p>
          <a:p>
            <a:r>
              <a:rPr lang="en-US" b="1" dirty="0" smtClean="0"/>
              <a:t>Rev. Dr. Willie Myles</a:t>
            </a:r>
            <a:r>
              <a:rPr lang="en-US" b="1" dirty="0"/>
              <a:t> </a:t>
            </a:r>
            <a:r>
              <a:rPr lang="en-US" b="1" dirty="0" smtClean="0"/>
              <a:t> and Rev. David Franklin </a:t>
            </a:r>
          </a:p>
          <a:p>
            <a:r>
              <a:rPr lang="en-US" b="1" dirty="0" smtClean="0"/>
              <a:t>Statewide Coordinators </a:t>
            </a:r>
            <a:r>
              <a:rPr lang="en-US" b="1" dirty="0" smtClean="0"/>
              <a:t> </a:t>
            </a:r>
            <a:endParaRPr lang="en-US" b="1" dirty="0"/>
          </a:p>
        </p:txBody>
      </p:sp>
      <p:sp>
        <p:nvSpPr>
          <p:cNvPr id="2" name="Title 1"/>
          <p:cNvSpPr>
            <a:spLocks noGrp="1"/>
          </p:cNvSpPr>
          <p:nvPr>
            <p:ph type="ctrTitle"/>
          </p:nvPr>
        </p:nvSpPr>
        <p:spPr/>
        <p:txBody>
          <a:bodyPr/>
          <a:lstStyle/>
          <a:p>
            <a:endParaRPr lang="en-US" dirty="0"/>
          </a:p>
        </p:txBody>
      </p:sp>
      <p:pic>
        <p:nvPicPr>
          <p:cNvPr id="5" name="Picture 4" descr="E:\FAITH &amp; COMMUNITY ALLIANCE LOGO FINAL NOV 21 2014.jpg"/>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181600"/>
          </a:xfrm>
          <a:prstGeom prst="rect">
            <a:avLst/>
          </a:prstGeom>
          <a:noFill/>
          <a:ln>
            <a:noFill/>
          </a:ln>
        </p:spPr>
      </p:pic>
    </p:spTree>
    <p:extLst>
      <p:ext uri="{BB962C8B-B14F-4D97-AF65-F5344CB8AC3E}">
        <p14:creationId xmlns:p14="http://schemas.microsoft.com/office/powerpoint/2010/main" val="307285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attend the </a:t>
            </a:r>
            <a:r>
              <a:rPr lang="en-US" dirty="0" smtClean="0"/>
              <a:t>training</a:t>
            </a:r>
            <a:r>
              <a:rPr lang="en-US" dirty="0"/>
              <a:t>?</a:t>
            </a:r>
          </a:p>
        </p:txBody>
      </p:sp>
      <p:sp>
        <p:nvSpPr>
          <p:cNvPr id="4" name="Slide Number Placeholder 3"/>
          <p:cNvSpPr>
            <a:spLocks noGrp="1"/>
          </p:cNvSpPr>
          <p:nvPr>
            <p:ph type="sldNum" sz="quarter" idx="12"/>
          </p:nvPr>
        </p:nvSpPr>
        <p:spPr/>
        <p:txBody>
          <a:bodyPr/>
          <a:lstStyle/>
          <a:p>
            <a:fld id="{BFD30B06-65DB-433D-B536-502AD86211E5}" type="slidenum">
              <a:rPr lang="en-US" smtClean="0"/>
              <a:t>9</a:t>
            </a:fld>
            <a:endParaRPr lang="en-US"/>
          </a:p>
        </p:txBody>
      </p:sp>
      <p:sp>
        <p:nvSpPr>
          <p:cNvPr id="3" name="Content Placeholder 2"/>
          <p:cNvSpPr>
            <a:spLocks noGrp="1"/>
          </p:cNvSpPr>
          <p:nvPr>
            <p:ph sz="quarter" idx="1"/>
          </p:nvPr>
        </p:nvSpPr>
        <p:spPr/>
        <p:txBody>
          <a:bodyPr/>
          <a:lstStyle/>
          <a:p>
            <a:endParaRPr lang="en-US" sz="4400" dirty="0" smtClean="0"/>
          </a:p>
          <a:p>
            <a:r>
              <a:rPr lang="en-US" sz="4400" dirty="0" smtClean="0"/>
              <a:t>Ministers, and Faith Community Leaders</a:t>
            </a:r>
            <a:endParaRPr lang="en-US" sz="4400" dirty="0"/>
          </a:p>
          <a:p>
            <a:r>
              <a:rPr lang="en-US" sz="4400" dirty="0" smtClean="0"/>
              <a:t>Those </a:t>
            </a:r>
            <a:r>
              <a:rPr lang="en-US" sz="4400" dirty="0"/>
              <a:t>responsible for administering such programs in their place of </a:t>
            </a:r>
            <a:r>
              <a:rPr lang="en-US" sz="4400" dirty="0" smtClean="0"/>
              <a:t>worship.</a:t>
            </a:r>
            <a:endParaRPr lang="en-US" sz="4400" dirty="0"/>
          </a:p>
          <a:p>
            <a:endParaRPr lang="en-US" dirty="0"/>
          </a:p>
        </p:txBody>
      </p:sp>
    </p:spTree>
    <p:extLst>
      <p:ext uri="{BB962C8B-B14F-4D97-AF65-F5344CB8AC3E}">
        <p14:creationId xmlns:p14="http://schemas.microsoft.com/office/powerpoint/2010/main" val="264286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p>
        </p:txBody>
      </p:sp>
      <p:sp>
        <p:nvSpPr>
          <p:cNvPr id="4" name="Slide Number Placeholder 3"/>
          <p:cNvSpPr>
            <a:spLocks noGrp="1"/>
          </p:cNvSpPr>
          <p:nvPr>
            <p:ph type="sldNum" sz="quarter" idx="12"/>
          </p:nvPr>
        </p:nvSpPr>
        <p:spPr/>
        <p:txBody>
          <a:bodyPr/>
          <a:lstStyle/>
          <a:p>
            <a:fld id="{BFD30B06-65DB-433D-B536-502AD86211E5}" type="slidenum">
              <a:rPr lang="en-US" smtClean="0"/>
              <a:t>10</a:t>
            </a:fld>
            <a:endParaRPr lang="en-US"/>
          </a:p>
        </p:txBody>
      </p:sp>
      <p:sp>
        <p:nvSpPr>
          <p:cNvPr id="3" name="Content Placeholder 2"/>
          <p:cNvSpPr>
            <a:spLocks noGrp="1"/>
          </p:cNvSpPr>
          <p:nvPr>
            <p:ph sz="quarter" idx="1"/>
          </p:nvPr>
        </p:nvSpPr>
        <p:spPr/>
        <p:txBody>
          <a:bodyPr>
            <a:normAutofit lnSpcReduction="10000"/>
          </a:bodyPr>
          <a:lstStyle/>
          <a:p>
            <a:endParaRPr lang="en-US" sz="3600" dirty="0" smtClean="0"/>
          </a:p>
          <a:p>
            <a:r>
              <a:rPr lang="en-US" sz="3600" dirty="0" smtClean="0"/>
              <a:t>Those </a:t>
            </a:r>
            <a:r>
              <a:rPr lang="en-US" sz="3600" dirty="0"/>
              <a:t>who have attended past community meetings</a:t>
            </a:r>
          </a:p>
          <a:p>
            <a:r>
              <a:rPr lang="en-US" sz="3600" dirty="0" smtClean="0"/>
              <a:t>Those </a:t>
            </a:r>
            <a:r>
              <a:rPr lang="en-US" sz="3600" dirty="0"/>
              <a:t>invited by </a:t>
            </a:r>
            <a:r>
              <a:rPr lang="en-US" sz="3600" dirty="0" smtClean="0"/>
              <a:t>FCA committee </a:t>
            </a:r>
            <a:r>
              <a:rPr lang="en-US" sz="3600" dirty="0"/>
              <a:t>members</a:t>
            </a:r>
          </a:p>
          <a:p>
            <a:r>
              <a:rPr lang="en-US" sz="3600" dirty="0" smtClean="0"/>
              <a:t>Those </a:t>
            </a:r>
            <a:r>
              <a:rPr lang="en-US" sz="3600" dirty="0"/>
              <a:t>who heard about the training </a:t>
            </a:r>
            <a:r>
              <a:rPr lang="en-US" sz="3600" dirty="0" smtClean="0"/>
              <a:t>via </a:t>
            </a:r>
            <a:r>
              <a:rPr lang="en-US" sz="3600" dirty="0"/>
              <a:t>public media </a:t>
            </a:r>
            <a:r>
              <a:rPr lang="en-US" sz="3600" dirty="0" smtClean="0"/>
              <a:t>broadcast</a:t>
            </a:r>
          </a:p>
          <a:p>
            <a:r>
              <a:rPr lang="en-US" sz="3600" dirty="0" smtClean="0"/>
              <a:t>Personal invitations to the churches from the statewide coordinators </a:t>
            </a:r>
            <a:endParaRPr lang="en-US" sz="3600" dirty="0"/>
          </a:p>
          <a:p>
            <a:endParaRPr lang="en-US" dirty="0"/>
          </a:p>
        </p:txBody>
      </p:sp>
    </p:spTree>
    <p:extLst>
      <p:ext uri="{BB962C8B-B14F-4D97-AF65-F5344CB8AC3E}">
        <p14:creationId xmlns:p14="http://schemas.microsoft.com/office/powerpoint/2010/main" val="143351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Size</a:t>
            </a:r>
          </a:p>
        </p:txBody>
      </p:sp>
      <p:sp>
        <p:nvSpPr>
          <p:cNvPr id="4" name="Slide Number Placeholder 3"/>
          <p:cNvSpPr>
            <a:spLocks noGrp="1"/>
          </p:cNvSpPr>
          <p:nvPr>
            <p:ph type="sldNum" sz="quarter" idx="12"/>
          </p:nvPr>
        </p:nvSpPr>
        <p:spPr/>
        <p:txBody>
          <a:bodyPr/>
          <a:lstStyle/>
          <a:p>
            <a:fld id="{BFD30B06-65DB-433D-B536-502AD86211E5}" type="slidenum">
              <a:rPr lang="en-US" smtClean="0"/>
              <a:t>11</a:t>
            </a:fld>
            <a:endParaRPr lang="en-US"/>
          </a:p>
        </p:txBody>
      </p:sp>
      <p:sp>
        <p:nvSpPr>
          <p:cNvPr id="3" name="Content Placeholder 2"/>
          <p:cNvSpPr>
            <a:spLocks noGrp="1"/>
          </p:cNvSpPr>
          <p:nvPr>
            <p:ph sz="quarter" idx="1"/>
          </p:nvPr>
        </p:nvSpPr>
        <p:spPr/>
        <p:txBody>
          <a:bodyPr/>
          <a:lstStyle/>
          <a:p>
            <a:endParaRPr lang="en-US" dirty="0"/>
          </a:p>
          <a:p>
            <a:endParaRPr lang="en-US" dirty="0" smtClean="0"/>
          </a:p>
          <a:p>
            <a:r>
              <a:rPr lang="en-US" sz="4400" dirty="0" smtClean="0"/>
              <a:t>The </a:t>
            </a:r>
            <a:r>
              <a:rPr lang="en-US" sz="4400" dirty="0"/>
              <a:t>training class size should not exceed 25 participants to allow maximum  </a:t>
            </a:r>
            <a:r>
              <a:rPr lang="en-US" sz="4400" dirty="0" smtClean="0"/>
              <a:t>participation. </a:t>
            </a:r>
            <a:endParaRPr lang="en-US" sz="4400" dirty="0"/>
          </a:p>
        </p:txBody>
      </p:sp>
    </p:spTree>
    <p:extLst>
      <p:ext uri="{BB962C8B-B14F-4D97-AF65-F5344CB8AC3E}">
        <p14:creationId xmlns:p14="http://schemas.microsoft.com/office/powerpoint/2010/main" val="256628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provide the training?</a:t>
            </a:r>
          </a:p>
        </p:txBody>
      </p:sp>
      <p:sp>
        <p:nvSpPr>
          <p:cNvPr id="4" name="Slide Number Placeholder 3"/>
          <p:cNvSpPr>
            <a:spLocks noGrp="1"/>
          </p:cNvSpPr>
          <p:nvPr>
            <p:ph type="sldNum" sz="quarter" idx="12"/>
          </p:nvPr>
        </p:nvSpPr>
        <p:spPr/>
        <p:txBody>
          <a:bodyPr/>
          <a:lstStyle/>
          <a:p>
            <a:fld id="{BFD30B06-65DB-433D-B536-502AD86211E5}" type="slidenum">
              <a:rPr lang="en-US" smtClean="0"/>
              <a:t>12</a:t>
            </a:fld>
            <a:endParaRPr lang="en-US"/>
          </a:p>
        </p:txBody>
      </p:sp>
      <p:sp>
        <p:nvSpPr>
          <p:cNvPr id="3" name="Content Placeholder 2"/>
          <p:cNvSpPr>
            <a:spLocks noGrp="1"/>
          </p:cNvSpPr>
          <p:nvPr>
            <p:ph sz="quarter" idx="1"/>
          </p:nvPr>
        </p:nvSpPr>
        <p:spPr/>
        <p:txBody>
          <a:bodyPr>
            <a:normAutofit/>
          </a:bodyPr>
          <a:lstStyle/>
          <a:p>
            <a:endParaRPr lang="en-US" sz="4000" dirty="0" smtClean="0"/>
          </a:p>
          <a:p>
            <a:r>
              <a:rPr lang="en-US" sz="4000" dirty="0" smtClean="0"/>
              <a:t>DHS </a:t>
            </a:r>
            <a:r>
              <a:rPr lang="en-US" sz="4000" dirty="0"/>
              <a:t>Statewide Coordinators</a:t>
            </a:r>
          </a:p>
          <a:p>
            <a:r>
              <a:rPr lang="en-US" sz="4000" dirty="0" smtClean="0"/>
              <a:t>DHS </a:t>
            </a:r>
            <a:r>
              <a:rPr lang="en-US" sz="4000" dirty="0"/>
              <a:t>Division local Representatives </a:t>
            </a:r>
          </a:p>
          <a:p>
            <a:r>
              <a:rPr lang="en-US" sz="4000" dirty="0" smtClean="0"/>
              <a:t>Occasionally </a:t>
            </a:r>
            <a:r>
              <a:rPr lang="en-US" sz="4000" dirty="0"/>
              <a:t>members from DHS Executive Team</a:t>
            </a:r>
          </a:p>
        </p:txBody>
      </p:sp>
    </p:spTree>
    <p:extLst>
      <p:ext uri="{BB962C8B-B14F-4D97-AF65-F5344CB8AC3E}">
        <p14:creationId xmlns:p14="http://schemas.microsoft.com/office/powerpoint/2010/main" val="347641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Each participant will receive a framed certificate of completion to be displayed at their place of worship</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FD30B06-65DB-433D-B536-502AD86211E5}" type="slidenum">
              <a:rPr lang="en-US" smtClean="0"/>
              <a:t>13</a:t>
            </a:fld>
            <a:endParaRPr lang="en-US"/>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24000"/>
            <a:ext cx="5867400" cy="332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4724400"/>
            <a:ext cx="3810000" cy="923330"/>
          </a:xfrm>
          <a:prstGeom prst="rect">
            <a:avLst/>
          </a:prstGeom>
          <a:noFill/>
        </p:spPr>
        <p:txBody>
          <a:bodyPr wrap="square" rtlCol="0">
            <a:spAutoFit/>
          </a:bodyPr>
          <a:lstStyle/>
          <a:p>
            <a:r>
              <a:rPr lang="en-US" sz="5400" dirty="0" smtClean="0"/>
              <a:t>Partnership</a:t>
            </a:r>
            <a:endParaRPr lang="en-US" sz="5400" dirty="0"/>
          </a:p>
        </p:txBody>
      </p:sp>
    </p:spTree>
    <p:extLst>
      <p:ext uri="{BB962C8B-B14F-4D97-AF65-F5344CB8AC3E}">
        <p14:creationId xmlns:p14="http://schemas.microsoft.com/office/powerpoint/2010/main" val="370680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Tentative Training Schedule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14</a:t>
            </a:fld>
            <a:endParaRPr lang="en-US"/>
          </a:p>
        </p:txBody>
      </p:sp>
      <p:sp>
        <p:nvSpPr>
          <p:cNvPr id="3" name="Content Placeholder 2"/>
          <p:cNvSpPr>
            <a:spLocks noGrp="1"/>
          </p:cNvSpPr>
          <p:nvPr>
            <p:ph sz="quarter" idx="1"/>
          </p:nvPr>
        </p:nvSpPr>
        <p:spPr/>
        <p:txBody>
          <a:bodyPr>
            <a:normAutofit/>
          </a:bodyPr>
          <a:lstStyle/>
          <a:p>
            <a:pPr marL="0" indent="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January 2015</a:t>
            </a:r>
          </a:p>
          <a:p>
            <a:pPr marL="0" indent="0">
              <a:buNone/>
            </a:pPr>
            <a:r>
              <a:rPr lang="en-US" dirty="0" smtClean="0">
                <a:latin typeface="Times New Roman" pitchFamily="18" charset="0"/>
                <a:cs typeface="Times New Roman" pitchFamily="18" charset="0"/>
              </a:rPr>
              <a:t>Atlanta			Athens			 </a:t>
            </a:r>
          </a:p>
          <a:p>
            <a:pPr marL="0" indent="0">
              <a:buNone/>
            </a:pPr>
            <a:r>
              <a:rPr lang="en-US" dirty="0" smtClean="0">
                <a:latin typeface="Times New Roman" pitchFamily="18" charset="0"/>
                <a:cs typeface="Times New Roman" pitchFamily="18" charset="0"/>
              </a:rPr>
              <a:t>Cartersville			 Albany</a:t>
            </a:r>
          </a:p>
          <a:p>
            <a:pPr marL="0" indent="0">
              <a:buNone/>
            </a:pPr>
            <a:r>
              <a:rPr lang="en-US" dirty="0" smtClean="0">
                <a:latin typeface="Times New Roman" pitchFamily="18" charset="0"/>
                <a:cs typeface="Times New Roman" pitchFamily="18" charset="0"/>
              </a:rPr>
              <a:t>		</a:t>
            </a:r>
          </a:p>
          <a:p>
            <a:pPr marL="0"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February 2015</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Rome                        	 Macon			 Columbus 			 Savannah		        	 </a:t>
            </a:r>
            <a:endParaRPr lang="en-US" dirty="0">
              <a:latin typeface="Times New Roman" pitchFamily="18" charset="0"/>
              <a:cs typeface="Times New Roman" pitchFamily="18" charset="0"/>
            </a:endParaRPr>
          </a:p>
          <a:p>
            <a:pPr marL="0" indent="0">
              <a:buNone/>
            </a:pPr>
            <a:endParaRPr lang="en-US" sz="1700" b="1" dirty="0" smtClean="0">
              <a:latin typeface="Times New Roman" pitchFamily="18" charset="0"/>
              <a:cs typeface="Times New Roman" pitchFamily="18" charset="0"/>
            </a:endParaRPr>
          </a:p>
          <a:p>
            <a:pPr marL="0" indent="0">
              <a:buNone/>
            </a:pPr>
            <a:endParaRPr lang="en-US" sz="1700" b="1" dirty="0">
              <a:latin typeface="Times New Roman" pitchFamily="18" charset="0"/>
              <a:cs typeface="Times New Roman" pitchFamily="18" charset="0"/>
            </a:endParaRPr>
          </a:p>
          <a:p>
            <a:pPr marL="0" indent="0">
              <a:buNone/>
            </a:pPr>
            <a:endParaRPr lang="en-US" sz="1700" b="1" dirty="0">
              <a:latin typeface="Times New Roman" pitchFamily="18" charset="0"/>
              <a:cs typeface="Times New Roman" pitchFamily="18" charset="0"/>
            </a:endParaRPr>
          </a:p>
        </p:txBody>
      </p:sp>
    </p:spTree>
    <p:extLst>
      <p:ext uri="{BB962C8B-B14F-4D97-AF65-F5344CB8AC3E}">
        <p14:creationId xmlns:p14="http://schemas.microsoft.com/office/powerpoint/2010/main" val="1185108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Times New Roman" pitchFamily="18" charset="0"/>
                <a:cs typeface="Times New Roman" pitchFamily="18" charset="0"/>
              </a:rPr>
              <a:t>The  Committee  Structure and Purpose</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7C0FE0-C21F-4535-A3C1-77998611DC0A}" type="slidenum">
              <a:rPr lang="en-US" smtClean="0">
                <a:solidFill>
                  <a:prstClr val="black">
                    <a:tint val="75000"/>
                  </a:prstClr>
                </a:solidFill>
              </a:rPr>
              <a:pPr/>
              <a:t>15</a:t>
            </a:fld>
            <a:endParaRPr lang="en-US" dirty="0">
              <a:solidFill>
                <a:prstClr val="black">
                  <a:tint val="75000"/>
                </a:prstClr>
              </a:solidFill>
            </a:endParaRPr>
          </a:p>
        </p:txBody>
      </p:sp>
      <p:sp>
        <p:nvSpPr>
          <p:cNvPr id="3" name="Content Placeholder 2"/>
          <p:cNvSpPr>
            <a:spLocks noGrp="1"/>
          </p:cNvSpPr>
          <p:nvPr>
            <p:ph sz="quarter" idx="1"/>
          </p:nvPr>
        </p:nvSpPr>
        <p:spPr>
          <a:xfrm>
            <a:off x="457200" y="1752600"/>
            <a:ext cx="8229600" cy="3429000"/>
          </a:xfrm>
        </p:spPr>
        <p:txBody>
          <a:bodyPr>
            <a:normAutofit/>
          </a:bodyPr>
          <a:lstStyle/>
          <a:p>
            <a:pPr marL="0" indent="0">
              <a:buNone/>
            </a:pPr>
            <a:r>
              <a:rPr lang="en-US" dirty="0" smtClean="0">
                <a:latin typeface="Times New Roman" pitchFamily="18" charset="0"/>
                <a:cs typeface="Times New Roman" pitchFamily="18" charset="0"/>
              </a:rPr>
              <a:t>The committee is composed of multi-denominational churches in the faith community who have a passion for helping those in need. The Department of Human Services (DHS) is honored to be a collaborative partners in this important initiative. This includes the Division of Aging, the Division of Child Support Services, and the Division of Families and Children Services.</a:t>
            </a:r>
          </a:p>
        </p:txBody>
      </p:sp>
    </p:spTree>
    <p:extLst>
      <p:ext uri="{BB962C8B-B14F-4D97-AF65-F5344CB8AC3E}">
        <p14:creationId xmlns:p14="http://schemas.microsoft.com/office/powerpoint/2010/main" val="3457212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Purpose of Committees and Structure</a:t>
            </a:r>
          </a:p>
        </p:txBody>
      </p:sp>
      <p:sp>
        <p:nvSpPr>
          <p:cNvPr id="4" name="Slide Number Placeholder 3"/>
          <p:cNvSpPr>
            <a:spLocks noGrp="1"/>
          </p:cNvSpPr>
          <p:nvPr>
            <p:ph type="sldNum" sz="quarter" idx="12"/>
          </p:nvPr>
        </p:nvSpPr>
        <p:spPr/>
        <p:txBody>
          <a:bodyPr/>
          <a:lstStyle/>
          <a:p>
            <a:fld id="{B77C0FE0-C21F-4535-A3C1-77998611DC0A}" type="slidenum">
              <a:rPr lang="en-US" smtClean="0">
                <a:solidFill>
                  <a:prstClr val="black">
                    <a:tint val="75000"/>
                  </a:prstClr>
                </a:solidFill>
              </a:rPr>
              <a:pPr/>
              <a:t>16</a:t>
            </a:fld>
            <a:endParaRPr lang="en-US" dirty="0">
              <a:solidFill>
                <a:prstClr val="black">
                  <a:tint val="75000"/>
                </a:prstClr>
              </a:solidFill>
            </a:endParaRPr>
          </a:p>
        </p:txBody>
      </p:sp>
      <p:sp>
        <p:nvSpPr>
          <p:cNvPr id="3" name="Content Placeholder 2"/>
          <p:cNvSpPr>
            <a:spLocks noGrp="1"/>
          </p:cNvSpPr>
          <p:nvPr>
            <p:ph sz="quarter" idx="1"/>
          </p:nvPr>
        </p:nvSpPr>
        <p:spPr/>
        <p:txBody>
          <a:bodyPr>
            <a:normAutofit fontScale="85000" lnSpcReduction="20000"/>
          </a:bodyPr>
          <a:lstStyle/>
          <a:p>
            <a:pPr marL="0" indent="0">
              <a:buNone/>
            </a:pPr>
            <a:r>
              <a:rPr lang="en-US" b="1" dirty="0" smtClean="0">
                <a:latin typeface="Times New Roman" pitchFamily="18" charset="0"/>
                <a:cs typeface="Times New Roman" pitchFamily="18" charset="0"/>
              </a:rPr>
              <a:t>Chair </a:t>
            </a: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Each Committee shall have a Chair, Co- Chair, Recorder and Members. The Chairs responsibility is to direct each meeting, and to ensure that the committee is focused upon agreed upon goals. </a:t>
            </a:r>
          </a:p>
          <a:p>
            <a:pPr marL="0" indent="0">
              <a:buNone/>
            </a:pPr>
            <a:r>
              <a:rPr lang="en-US" b="1" dirty="0" smtClean="0">
                <a:latin typeface="Times New Roman" pitchFamily="18" charset="0"/>
                <a:cs typeface="Times New Roman" pitchFamily="18" charset="0"/>
              </a:rPr>
              <a:t>Co-Chair</a:t>
            </a: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The Co-Chair responsibility is to support the Chair and  ensure that committee members receive meeting notifications. The Co-Chair also attends any ad hoc task force meeting. </a:t>
            </a:r>
          </a:p>
          <a:p>
            <a:pPr marL="0" indent="0">
              <a:buNone/>
            </a:pPr>
            <a:r>
              <a:rPr lang="en-US" b="1" dirty="0">
                <a:latin typeface="Times New Roman" pitchFamily="18" charset="0"/>
                <a:cs typeface="Times New Roman" pitchFamily="18" charset="0"/>
              </a:rPr>
              <a:t>Recorder</a:t>
            </a:r>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The Recorder’s responsibility is to ensure that minutes from each meeting are taken. Members should receive a copy prior to the next scheduled meeting. A copy of the minutes should also be forwarded to the Ministerial Alliance Coordinator.  The committee can agree to meet monthly to build committee momentum. </a:t>
            </a:r>
          </a:p>
          <a:p>
            <a:endParaRPr lang="en-US" dirty="0"/>
          </a:p>
        </p:txBody>
      </p:sp>
    </p:spTree>
    <p:extLst>
      <p:ext uri="{BB962C8B-B14F-4D97-AF65-F5344CB8AC3E}">
        <p14:creationId xmlns:p14="http://schemas.microsoft.com/office/powerpoint/2010/main" val="711230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FCA Committees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7C0FE0-C21F-4535-A3C1-77998611DC0A}" type="slidenum">
              <a:rPr lang="en-US" smtClean="0">
                <a:solidFill>
                  <a:prstClr val="black">
                    <a:tint val="75000"/>
                  </a:prstClr>
                </a:solidFill>
              </a:rPr>
              <a:pPr/>
              <a:t>17</a:t>
            </a:fld>
            <a:endParaRPr lang="en-US" dirty="0">
              <a:solidFill>
                <a:prstClr val="black">
                  <a:tint val="75000"/>
                </a:prstClr>
              </a:solidFill>
            </a:endParaRPr>
          </a:p>
        </p:txBody>
      </p:sp>
      <p:sp>
        <p:nvSpPr>
          <p:cNvPr id="3" name="Content Placeholder 2"/>
          <p:cNvSpPr>
            <a:spLocks noGrp="1"/>
          </p:cNvSpPr>
          <p:nvPr>
            <p:ph sz="quarter" idx="1"/>
          </p:nvPr>
        </p:nvSpPr>
        <p:spPr/>
        <p:txBody>
          <a:bodyPr/>
          <a:lstStyle/>
          <a:p>
            <a:pPr marL="0" indent="0">
              <a:buNone/>
            </a:pPr>
            <a:endParaRPr lang="en-US" dirty="0"/>
          </a:p>
          <a:p>
            <a:r>
              <a:rPr lang="en-US" dirty="0">
                <a:latin typeface="Times New Roman" pitchFamily="18" charset="0"/>
                <a:cs typeface="Times New Roman" pitchFamily="18" charset="0"/>
              </a:rPr>
              <a:t>Vulnerable Children and Families </a:t>
            </a:r>
          </a:p>
          <a:p>
            <a:r>
              <a:rPr lang="en-US" dirty="0">
                <a:latin typeface="Times New Roman" pitchFamily="18" charset="0"/>
                <a:cs typeface="Times New Roman" pitchFamily="18" charset="0"/>
              </a:rPr>
              <a:t>Elderly Care</a:t>
            </a:r>
          </a:p>
          <a:p>
            <a:r>
              <a:rPr lang="en-US" dirty="0">
                <a:latin typeface="Times New Roman" pitchFamily="18" charset="0"/>
                <a:cs typeface="Times New Roman" pitchFamily="18" charset="0"/>
              </a:rPr>
              <a:t>Parental Responsibilities</a:t>
            </a:r>
          </a:p>
          <a:p>
            <a:r>
              <a:rPr lang="en-US" dirty="0">
                <a:latin typeface="Times New Roman" pitchFamily="18" charset="0"/>
                <a:cs typeface="Times New Roman" pitchFamily="18" charset="0"/>
              </a:rPr>
              <a:t>Prison Re-Entry Services</a:t>
            </a:r>
          </a:p>
          <a:p>
            <a:r>
              <a:rPr lang="en-US" dirty="0">
                <a:latin typeface="Times New Roman" pitchFamily="18" charset="0"/>
                <a:cs typeface="Times New Roman" pitchFamily="18" charset="0"/>
              </a:rPr>
              <a:t>Communications</a:t>
            </a:r>
          </a:p>
          <a:p>
            <a:r>
              <a:rPr lang="en-US" dirty="0">
                <a:latin typeface="Times New Roman" pitchFamily="18" charset="0"/>
                <a:cs typeface="Times New Roman" pitchFamily="18" charset="0"/>
              </a:rPr>
              <a:t>Fatherhood/Child </a:t>
            </a:r>
            <a:r>
              <a:rPr lang="en-US" dirty="0" smtClean="0">
                <a:latin typeface="Times New Roman" pitchFamily="18" charset="0"/>
                <a:cs typeface="Times New Roman" pitchFamily="18" charset="0"/>
              </a:rPr>
              <a:t>Support</a:t>
            </a:r>
          </a:p>
          <a:p>
            <a:r>
              <a:rPr lang="en-US" dirty="0" smtClean="0">
                <a:latin typeface="Times New Roman" pitchFamily="18" charset="0"/>
                <a:cs typeface="Times New Roman" pitchFamily="18" charset="0"/>
              </a:rPr>
              <a:t>Mental Health</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30044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General Meetings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18</a:t>
            </a:fld>
            <a:endParaRPr lang="en-US"/>
          </a:p>
        </p:txBody>
      </p:sp>
      <p:sp>
        <p:nvSpPr>
          <p:cNvPr id="3" name="Content Placeholder 2"/>
          <p:cNvSpPr>
            <a:spLocks noGrp="1"/>
          </p:cNvSpPr>
          <p:nvPr>
            <p:ph sz="quarter" idx="1"/>
          </p:nvPr>
        </p:nvSpPr>
        <p:spPr>
          <a:xfrm>
            <a:off x="609600" y="1752600"/>
            <a:ext cx="8229600" cy="3352800"/>
          </a:xfrm>
        </p:spPr>
        <p:txBody>
          <a:bodyPr>
            <a:normAutofit/>
          </a:bodyPr>
          <a:lstStyle/>
          <a:p>
            <a:r>
              <a:rPr lang="en-US" sz="3200" dirty="0" smtClean="0">
                <a:latin typeface="Times New Roman" panose="02020603050405020304" pitchFamily="18" charset="0"/>
                <a:cs typeface="Times New Roman" panose="02020603050405020304" pitchFamily="18" charset="0"/>
              </a:rPr>
              <a:t>It is recommended that the groups have their general meeting  every other month, which will allow time for  the committees to meet. The coordinators will attend all general meetings.  Additionally a DHS staff will be assigned to each respective committee locally.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9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Why the Alliance?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1</a:t>
            </a:fld>
            <a:endParaRPr lang="en-US"/>
          </a:p>
        </p:txBody>
      </p:sp>
      <p:sp>
        <p:nvSpPr>
          <p:cNvPr id="3" name="Content Placeholder 2"/>
          <p:cNvSpPr>
            <a:spLocks noGrp="1"/>
          </p:cNvSpPr>
          <p:nvPr>
            <p:ph sz="quarter" idx="1"/>
          </p:nvPr>
        </p:nvSpPr>
        <p:spPr/>
        <p:txBody>
          <a:bodyPr>
            <a:normAutofit fontScale="92500"/>
          </a:bodyPr>
          <a:lstStyle/>
          <a:p>
            <a:r>
              <a:rPr lang="en-US" sz="3600" dirty="0" smtClean="0">
                <a:latin typeface="Times New Roman" panose="02020603050405020304" pitchFamily="18" charset="0"/>
                <a:cs typeface="Times New Roman" panose="02020603050405020304" pitchFamily="18" charset="0"/>
              </a:rPr>
              <a:t>To illustrate the power of teamwork and inter-faith community collaboration </a:t>
            </a:r>
          </a:p>
          <a:p>
            <a:r>
              <a:rPr lang="en-US" sz="3600" dirty="0" smtClean="0">
                <a:latin typeface="Times New Roman" panose="02020603050405020304" pitchFamily="18" charset="0"/>
                <a:cs typeface="Times New Roman" panose="02020603050405020304" pitchFamily="18" charset="0"/>
              </a:rPr>
              <a:t>To bring about increased inter-faith awareness, and develop impact strategies</a:t>
            </a:r>
          </a:p>
          <a:p>
            <a:r>
              <a:rPr lang="en-US" sz="3600" dirty="0" smtClean="0">
                <a:latin typeface="Times New Roman" panose="02020603050405020304" pitchFamily="18" charset="0"/>
                <a:cs typeface="Times New Roman" panose="02020603050405020304" pitchFamily="18" charset="0"/>
              </a:rPr>
              <a:t>To enhance the passion for helping our  communities through an inclusiveness approach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775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  Regional Committee Structure</a:t>
            </a:r>
            <a:endParaRPr lang="en-US" dirty="0"/>
          </a:p>
        </p:txBody>
      </p:sp>
      <p:sp>
        <p:nvSpPr>
          <p:cNvPr id="4" name="Slide Number Placeholder 3"/>
          <p:cNvSpPr>
            <a:spLocks noGrp="1"/>
          </p:cNvSpPr>
          <p:nvPr>
            <p:ph type="sldNum" sz="quarter" idx="12"/>
          </p:nvPr>
        </p:nvSpPr>
        <p:spPr/>
        <p:txBody>
          <a:bodyPr/>
          <a:lstStyle/>
          <a:p>
            <a:fld id="{BFD30B06-65DB-433D-B536-502AD86211E5}" type="slidenum">
              <a:rPr lang="en-US" smtClean="0"/>
              <a:t>19</a:t>
            </a:fld>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610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69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Empowerment</a:t>
            </a:r>
            <a:endParaRPr lang="en-US" dirty="0"/>
          </a:p>
        </p:txBody>
      </p:sp>
      <p:sp>
        <p:nvSpPr>
          <p:cNvPr id="4" name="Slide Number Placeholder 3"/>
          <p:cNvSpPr>
            <a:spLocks noGrp="1"/>
          </p:cNvSpPr>
          <p:nvPr>
            <p:ph type="sldNum" sz="quarter" idx="12"/>
          </p:nvPr>
        </p:nvSpPr>
        <p:spPr/>
        <p:txBody>
          <a:bodyPr/>
          <a:lstStyle/>
          <a:p>
            <a:fld id="{BFD30B06-65DB-433D-B536-502AD86211E5}" type="slidenum">
              <a:rPr lang="en-US" smtClean="0"/>
              <a:t>20</a:t>
            </a:fld>
            <a:endParaRPr lang="en-US"/>
          </a:p>
        </p:txBody>
      </p:sp>
      <p:sp>
        <p:nvSpPr>
          <p:cNvPr id="3" name="Content Placeholder 2"/>
          <p:cNvSpPr>
            <a:spLocks noGrp="1"/>
          </p:cNvSpPr>
          <p:nvPr>
            <p:ph sz="quarter" idx="1"/>
          </p:nvPr>
        </p:nvSpPr>
        <p:spPr/>
        <p:txBody>
          <a:bodyPr>
            <a:normAutofit/>
          </a:bodyPr>
          <a:lstStyle/>
          <a:p>
            <a:r>
              <a:rPr lang="en-US" sz="4000" dirty="0" smtClean="0"/>
              <a:t>The transfer of community empowerment will occur after the first general meeting,  however Statewide Coordinators  will be involved and  available to provide  assistance and support.</a:t>
            </a:r>
            <a:endParaRPr lang="en-US" sz="4000" dirty="0"/>
          </a:p>
        </p:txBody>
      </p:sp>
    </p:spTree>
    <p:extLst>
      <p:ext uri="{BB962C8B-B14F-4D97-AF65-F5344CB8AC3E}">
        <p14:creationId xmlns:p14="http://schemas.microsoft.com/office/powerpoint/2010/main" val="63283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Training Rational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2</a:t>
            </a:fld>
            <a:endParaRPr lang="en-US"/>
          </a:p>
        </p:txBody>
      </p:sp>
      <p:sp>
        <p:nvSpPr>
          <p:cNvPr id="3" name="Content Placeholder 2"/>
          <p:cNvSpPr>
            <a:spLocks noGrp="1"/>
          </p:cNvSpPr>
          <p:nvPr>
            <p:ph sz="quarter" idx="1"/>
          </p:nvPr>
        </p:nvSpPr>
        <p:spPr/>
        <p:txBody>
          <a:bodyPr/>
          <a:lstStyle/>
          <a:p>
            <a:endParaRPr lang="en-US"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purpose of our training is to </a:t>
            </a:r>
            <a:r>
              <a:rPr lang="en-US" sz="3600" dirty="0" smtClean="0">
                <a:latin typeface="Times New Roman" pitchFamily="18" charset="0"/>
                <a:cs typeface="Times New Roman" pitchFamily="18" charset="0"/>
              </a:rPr>
              <a:t>develop a more knowledgeable,  </a:t>
            </a:r>
            <a:r>
              <a:rPr lang="en-US" sz="3600" dirty="0">
                <a:latin typeface="Times New Roman" pitchFamily="18" charset="0"/>
                <a:cs typeface="Times New Roman" pitchFamily="18" charset="0"/>
              </a:rPr>
              <a:t>motivated, skilled and effective </a:t>
            </a:r>
            <a:r>
              <a:rPr lang="en-US" sz="3600" dirty="0" smtClean="0">
                <a:latin typeface="Times New Roman" pitchFamily="18" charset="0"/>
                <a:cs typeface="Times New Roman" pitchFamily="18" charset="0"/>
              </a:rPr>
              <a:t>inter-faith community based team </a:t>
            </a:r>
            <a:r>
              <a:rPr lang="en-US" sz="3600" dirty="0">
                <a:latin typeface="Times New Roman" pitchFamily="18" charset="0"/>
                <a:cs typeface="Times New Roman" pitchFamily="18" charset="0"/>
              </a:rPr>
              <a:t>through which </a:t>
            </a:r>
            <a:r>
              <a:rPr lang="en-US" sz="3600" dirty="0" smtClean="0">
                <a:latin typeface="Times New Roman" pitchFamily="18" charset="0"/>
                <a:cs typeface="Times New Roman" pitchFamily="18" charset="0"/>
              </a:rPr>
              <a:t>our community outreach  goals of helping those in need are met.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91122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Training Objective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3</a:t>
            </a:fld>
            <a:endParaRPr lang="en-US"/>
          </a:p>
        </p:txBody>
      </p:sp>
      <p:sp>
        <p:nvSpPr>
          <p:cNvPr id="3" name="Content Placeholder 2"/>
          <p:cNvSpPr>
            <a:spLocks noGrp="1"/>
          </p:cNvSpPr>
          <p:nvPr>
            <p:ph sz="quarter" idx="1"/>
          </p:nvPr>
        </p:nvSpPr>
        <p:spPr/>
        <p:txBody>
          <a:bodyPr>
            <a:normAutofit fontScale="62500" lnSpcReduction="20000"/>
          </a:bodyPr>
          <a:lstStyle/>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Inter-faith community partners </a:t>
            </a:r>
            <a:r>
              <a:rPr lang="en-US" sz="3600" dirty="0">
                <a:latin typeface="Times New Roman" panose="02020603050405020304" pitchFamily="18" charset="0"/>
                <a:cs typeface="Times New Roman" panose="02020603050405020304" pitchFamily="18" charset="0"/>
              </a:rPr>
              <a:t>will be able to  access  local representatives from the Division of Child Support Services, Division of Aging and the Division of Family and Children.</a:t>
            </a: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Inter-faith community </a:t>
            </a:r>
            <a:r>
              <a:rPr lang="en-US" sz="3600" dirty="0">
                <a:latin typeface="Times New Roman" panose="02020603050405020304" pitchFamily="18" charset="0"/>
                <a:cs typeface="Times New Roman" panose="02020603050405020304" pitchFamily="18" charset="0"/>
              </a:rPr>
              <a:t>partners will understand and articulate the </a:t>
            </a:r>
            <a:r>
              <a:rPr lang="en-US" sz="3600" dirty="0" smtClean="0">
                <a:latin typeface="Times New Roman" panose="02020603050405020304" pitchFamily="18" charset="0"/>
                <a:cs typeface="Times New Roman" panose="02020603050405020304" pitchFamily="18" charset="0"/>
              </a:rPr>
              <a:t>Three Steps </a:t>
            </a:r>
            <a:r>
              <a:rPr lang="en-US" sz="3600" dirty="0">
                <a:latin typeface="Times New Roman" panose="02020603050405020304" pitchFamily="18" charset="0"/>
                <a:cs typeface="Times New Roman" panose="02020603050405020304" pitchFamily="18" charset="0"/>
              </a:rPr>
              <a:t>to Family Success.</a:t>
            </a: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Inter-faith community </a:t>
            </a:r>
            <a:r>
              <a:rPr lang="en-US" sz="3600" dirty="0">
                <a:latin typeface="Times New Roman" panose="02020603050405020304" pitchFamily="18" charset="0"/>
                <a:cs typeface="Times New Roman" panose="02020603050405020304" pitchFamily="18" charset="0"/>
              </a:rPr>
              <a:t>partners will be able to articulate services provided by Division of Child Support Services, Division of Aging, </a:t>
            </a:r>
            <a:r>
              <a:rPr lang="en-US" sz="3600" dirty="0" smtClean="0">
                <a:latin typeface="Times New Roman" panose="02020603050405020304" pitchFamily="18" charset="0"/>
                <a:cs typeface="Times New Roman" panose="02020603050405020304" pitchFamily="18" charset="0"/>
              </a:rPr>
              <a:t>Division </a:t>
            </a:r>
            <a:r>
              <a:rPr lang="en-US" sz="3600" dirty="0">
                <a:latin typeface="Times New Roman" panose="02020603050405020304" pitchFamily="18" charset="0"/>
                <a:cs typeface="Times New Roman" panose="02020603050405020304" pitchFamily="18" charset="0"/>
              </a:rPr>
              <a:t>of Family and Children Services.</a:t>
            </a: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Inter-faith community </a:t>
            </a:r>
            <a:r>
              <a:rPr lang="en-US" sz="3600" dirty="0">
                <a:latin typeface="Times New Roman" panose="02020603050405020304" pitchFamily="18" charset="0"/>
                <a:cs typeface="Times New Roman" panose="02020603050405020304" pitchFamily="18" charset="0"/>
              </a:rPr>
              <a:t>partners will be able to </a:t>
            </a:r>
            <a:r>
              <a:rPr lang="en-US" sz="3600" dirty="0" smtClean="0">
                <a:latin typeface="Times New Roman" panose="02020603050405020304" pitchFamily="18" charset="0"/>
                <a:cs typeface="Times New Roman" panose="02020603050405020304" pitchFamily="18" charset="0"/>
              </a:rPr>
              <a:t>articulate </a:t>
            </a:r>
            <a:r>
              <a:rPr lang="en-US" sz="3600" dirty="0">
                <a:latin typeface="Times New Roman" panose="02020603050405020304" pitchFamily="18" charset="0"/>
                <a:cs typeface="Times New Roman" panose="02020603050405020304" pitchFamily="18" charset="0"/>
              </a:rPr>
              <a:t>the purpose of the Faith and Community </a:t>
            </a:r>
            <a:r>
              <a:rPr lang="en-US" sz="3600" dirty="0" smtClean="0">
                <a:latin typeface="Times New Roman" panose="02020603050405020304" pitchFamily="18" charset="0"/>
                <a:cs typeface="Times New Roman" panose="02020603050405020304" pitchFamily="18" charset="0"/>
              </a:rPr>
              <a:t>Alliance. </a:t>
            </a:r>
            <a:endParaRPr lang="en-US" sz="3600"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Inter-faith community </a:t>
            </a:r>
            <a:r>
              <a:rPr lang="en-US" sz="3600" dirty="0">
                <a:latin typeface="Times New Roman" panose="02020603050405020304" pitchFamily="18" charset="0"/>
                <a:cs typeface="Times New Roman" panose="02020603050405020304" pitchFamily="18" charset="0"/>
              </a:rPr>
              <a:t>partners will be able to navigate through the DHS website via the </a:t>
            </a:r>
            <a:r>
              <a:rPr lang="en-US" sz="3600" dirty="0" smtClean="0">
                <a:latin typeface="Times New Roman" panose="02020603050405020304" pitchFamily="18" charset="0"/>
                <a:cs typeface="Times New Roman" panose="02020603050405020304" pitchFamily="18" charset="0"/>
              </a:rPr>
              <a:t>proposed kiosk.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18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                 Training Goals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4</a:t>
            </a:fld>
            <a:endParaRPr lang="en-US"/>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dirty="0">
                <a:latin typeface="Times New Roman" pitchFamily="18" charset="0"/>
                <a:cs typeface="Times New Roman" pitchFamily="18" charset="0"/>
              </a:rPr>
              <a:t>Participants will become familiar with the purpose of the  Faith and Community Alliance .</a:t>
            </a:r>
          </a:p>
          <a:p>
            <a:pPr marL="514350" indent="-514350">
              <a:buFont typeface="+mj-lt"/>
              <a:buAutoNum type="arabicPeriod"/>
            </a:pPr>
            <a:r>
              <a:rPr lang="en-US" dirty="0">
                <a:latin typeface="Times New Roman" pitchFamily="18" charset="0"/>
                <a:cs typeface="Times New Roman" pitchFamily="18" charset="0"/>
              </a:rPr>
              <a:t>Participants will become familiar with the services provided by the Georgia Department of Human Services</a:t>
            </a:r>
          </a:p>
          <a:p>
            <a:pPr marL="514350" indent="-514350">
              <a:buFont typeface="+mj-lt"/>
              <a:buAutoNum type="arabicPeriod"/>
            </a:pPr>
            <a:r>
              <a:rPr lang="en-US" dirty="0">
                <a:latin typeface="Times New Roman" pitchFamily="18" charset="0"/>
                <a:cs typeface="Times New Roman" pitchFamily="18" charset="0"/>
              </a:rPr>
              <a:t>The Department of Human Services will understand the needs of the faith community as it relates to delivering services to those who need it. </a:t>
            </a:r>
          </a:p>
          <a:p>
            <a:pPr marL="514350" indent="-514350">
              <a:buFont typeface="+mj-lt"/>
              <a:buAutoNum type="arabicPeriod"/>
            </a:pPr>
            <a:r>
              <a:rPr lang="en-US" dirty="0">
                <a:latin typeface="Times New Roman" pitchFamily="18" charset="0"/>
                <a:cs typeface="Times New Roman" pitchFamily="18" charset="0"/>
              </a:rPr>
              <a:t>Participants will know how to access services from the Division of Family and Children Services, Division of Child Support Services, Division of Aging Services. </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Participants will understand the Three Steps to family Success.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7631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Statewide Training Strategy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5</a:t>
            </a:fld>
            <a:endParaRPr lang="en-US"/>
          </a:p>
        </p:txBody>
      </p:sp>
      <p:sp>
        <p:nvSpPr>
          <p:cNvPr id="3" name="Content Placeholder 2"/>
          <p:cNvSpPr>
            <a:spLocks noGrp="1"/>
          </p:cNvSpPr>
          <p:nvPr>
            <p:ph sz="quarter" idx="1"/>
          </p:nvPr>
        </p:nvSpPr>
        <p:spPr/>
        <p:txBody>
          <a:bodyPr>
            <a:normAutofit/>
          </a:bodyPr>
          <a:lstStyle/>
          <a:p>
            <a:pPr marL="0" indent="0">
              <a:buNone/>
            </a:pPr>
            <a:r>
              <a:rPr lang="en-US" sz="3600" dirty="0" smtClean="0">
                <a:latin typeface="Times New Roman" pitchFamily="18" charset="0"/>
                <a:cs typeface="Times New Roman" pitchFamily="18" charset="0"/>
              </a:rPr>
              <a:t>Training will be delivered in the 15 identified regions statewide. All training will be provided community based and will incorporate the members of the local Faith and Community Alliance committee members. The training method is designed for adult learners.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4066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15 Statewide Regions</a:t>
            </a:r>
            <a:endParaRPr lang="en-US" b="1" dirty="0"/>
          </a:p>
        </p:txBody>
      </p:sp>
      <p:sp>
        <p:nvSpPr>
          <p:cNvPr id="7" name="Slide Number Placeholder 6"/>
          <p:cNvSpPr>
            <a:spLocks noGrp="1"/>
          </p:cNvSpPr>
          <p:nvPr>
            <p:ph type="sldNum" sz="quarter" idx="12"/>
          </p:nvPr>
        </p:nvSpPr>
        <p:spPr/>
        <p:txBody>
          <a:bodyPr/>
          <a:lstStyle/>
          <a:p>
            <a:fld id="{BFD30B06-65DB-433D-B536-502AD86211E5}" type="slidenum">
              <a:rPr lang="en-US" smtClean="0"/>
              <a:t>6</a:t>
            </a:fld>
            <a:endParaRPr lang="en-US"/>
          </a:p>
        </p:txBody>
      </p:sp>
      <p:sp>
        <p:nvSpPr>
          <p:cNvPr id="6" name="Content Placeholder 5"/>
          <p:cNvSpPr>
            <a:spLocks noGrp="1"/>
          </p:cNvSpPr>
          <p:nvPr>
            <p:ph sz="quarter" idx="1"/>
          </p:nvPr>
        </p:nvSpPr>
        <p:spPr/>
        <p:txBody>
          <a:bodyPr/>
          <a:lstStyle/>
          <a:p>
            <a:endParaRPr lang="en-US" dirty="0"/>
          </a:p>
        </p:txBody>
      </p:sp>
      <p:sp>
        <p:nvSpPr>
          <p:cNvPr id="5" name="Text Box 1"/>
          <p:cNvSpPr txBox="1">
            <a:spLocks noChangeArrowheads="1"/>
          </p:cNvSpPr>
          <p:nvPr/>
        </p:nvSpPr>
        <p:spPr bwMode="auto">
          <a:xfrm>
            <a:off x="4581525" y="388938"/>
            <a:ext cx="34702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22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Training Content-3 hours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7</a:t>
            </a:fld>
            <a:endParaRPr lang="en-US"/>
          </a:p>
        </p:txBody>
      </p:sp>
      <p:sp>
        <p:nvSpPr>
          <p:cNvPr id="3" name="Content Placeholder 2"/>
          <p:cNvSpPr>
            <a:spLocks noGrp="1"/>
          </p:cNvSpPr>
          <p:nvPr>
            <p:ph sz="quarter" idx="1"/>
          </p:nvPr>
        </p:nvSpPr>
        <p:spPr/>
        <p:txBody>
          <a:bodyPr>
            <a:normAutofit fontScale="85000" lnSpcReduction="20000"/>
          </a:bodyPr>
          <a:lstStyle/>
          <a:p>
            <a:r>
              <a:rPr lang="en-US" b="1" dirty="0" smtClean="0">
                <a:solidFill>
                  <a:srgbClr val="0070C0"/>
                </a:solidFill>
                <a:latin typeface="Times New Roman" pitchFamily="18" charset="0"/>
                <a:cs typeface="Times New Roman" pitchFamily="18" charset="0"/>
              </a:rPr>
              <a:t>Identify the Needs of the Participants</a:t>
            </a:r>
          </a:p>
          <a:p>
            <a:pPr lvl="1">
              <a:buFont typeface="Wingdings" panose="05000000000000000000" pitchFamily="2" charset="2"/>
              <a:buChar char="Ø"/>
            </a:pPr>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services are you presently providing?</a:t>
            </a:r>
          </a:p>
          <a:p>
            <a:pPr lvl="1">
              <a:buFont typeface="Wingdings" panose="05000000000000000000" pitchFamily="2" charset="2"/>
              <a:buChar char="Ø"/>
            </a:pPr>
            <a:r>
              <a:rPr lang="en-US" dirty="0">
                <a:latin typeface="Times New Roman" pitchFamily="18" charset="0"/>
                <a:cs typeface="Times New Roman" pitchFamily="18" charset="0"/>
              </a:rPr>
              <a:t>What is your intent on expanding </a:t>
            </a:r>
            <a:r>
              <a:rPr lang="en-US" dirty="0" smtClean="0">
                <a:latin typeface="Times New Roman" pitchFamily="18" charset="0"/>
                <a:cs typeface="Times New Roman" pitchFamily="18" charset="0"/>
              </a:rPr>
              <a:t>those </a:t>
            </a:r>
            <a:r>
              <a:rPr lang="en-US" dirty="0">
                <a:latin typeface="Times New Roman" pitchFamily="18" charset="0"/>
                <a:cs typeface="Times New Roman" pitchFamily="18" charset="0"/>
              </a:rPr>
              <a:t>services</a:t>
            </a:r>
            <a:r>
              <a:rPr lang="en-US" dirty="0" smtClean="0">
                <a:latin typeface="Times New Roman" pitchFamily="18" charset="0"/>
                <a:cs typeface="Times New Roman" pitchFamily="18" charset="0"/>
              </a:rPr>
              <a:t>?</a:t>
            </a:r>
          </a:p>
          <a:p>
            <a:pPr lvl="1">
              <a:buFont typeface="Wingdings" panose="05000000000000000000" pitchFamily="2" charset="2"/>
              <a:buChar char="Ø"/>
            </a:pPr>
            <a:r>
              <a:rPr lang="en-US" dirty="0" smtClean="0">
                <a:latin typeface="Times New Roman" pitchFamily="18" charset="0"/>
                <a:cs typeface="Times New Roman" pitchFamily="18" charset="0"/>
              </a:rPr>
              <a:t>Is there anything you need, or are lacking that we can help you with?</a:t>
            </a:r>
            <a:endParaRPr lang="en-US" dirty="0">
              <a:latin typeface="Times New Roman" pitchFamily="18" charset="0"/>
              <a:cs typeface="Times New Roman" pitchFamily="18" charset="0"/>
            </a:endParaRPr>
          </a:p>
          <a:p>
            <a:r>
              <a:rPr lang="en-US" b="1" dirty="0" smtClean="0">
                <a:solidFill>
                  <a:srgbClr val="0070C0"/>
                </a:solidFill>
                <a:latin typeface="Times New Roman" pitchFamily="18" charset="0"/>
                <a:cs typeface="Times New Roman" pitchFamily="18" charset="0"/>
              </a:rPr>
              <a:t>Introduction of the Three Steps to Family Success</a:t>
            </a:r>
          </a:p>
          <a:p>
            <a:pPr lvl="1">
              <a:buFont typeface="Wingdings" panose="05000000000000000000" pitchFamily="2" charset="2"/>
              <a:buChar char="Ø"/>
            </a:pPr>
            <a:r>
              <a:rPr lang="en-US" dirty="0" smtClean="0">
                <a:latin typeface="Times New Roman" pitchFamily="18" charset="0"/>
                <a:cs typeface="Times New Roman" pitchFamily="18" charset="0"/>
              </a:rPr>
              <a:t>How does this works?</a:t>
            </a:r>
          </a:p>
          <a:p>
            <a:pPr marL="320040" lvl="1" indent="0">
              <a:buNone/>
            </a:pPr>
            <a:r>
              <a:rPr lang="en-US" dirty="0" smtClean="0">
                <a:latin typeface="Times New Roman" pitchFamily="18" charset="0"/>
                <a:cs typeface="Times New Roman" pitchFamily="18" charset="0"/>
              </a:rPr>
              <a:t>- Graduate from High School, Wait until you are at least 21 to get married, and Have your first child after you are married.  </a:t>
            </a:r>
          </a:p>
          <a:p>
            <a:r>
              <a:rPr lang="en-US" b="1" dirty="0" smtClean="0">
                <a:solidFill>
                  <a:srgbClr val="0070C0"/>
                </a:solidFill>
                <a:latin typeface="Times New Roman" pitchFamily="18" charset="0"/>
                <a:cs typeface="Times New Roman" pitchFamily="18" charset="0"/>
              </a:rPr>
              <a:t>Introduction of  DHS Services</a:t>
            </a:r>
          </a:p>
          <a:p>
            <a:pPr lvl="1">
              <a:buFont typeface="Wingdings" panose="05000000000000000000" pitchFamily="2" charset="2"/>
              <a:buChar char="Ø"/>
            </a:pPr>
            <a:r>
              <a:rPr lang="en-US" dirty="0" smtClean="0">
                <a:latin typeface="Times New Roman" pitchFamily="18" charset="0"/>
                <a:cs typeface="Times New Roman" pitchFamily="18" charset="0"/>
              </a:rPr>
              <a:t>Division of Aging Services</a:t>
            </a:r>
          </a:p>
          <a:p>
            <a:pPr lvl="1">
              <a:buFont typeface="Wingdings" panose="05000000000000000000" pitchFamily="2" charset="2"/>
              <a:buChar char="Ø"/>
            </a:pPr>
            <a:r>
              <a:rPr lang="en-US" dirty="0" smtClean="0">
                <a:latin typeface="Times New Roman" pitchFamily="18" charset="0"/>
                <a:cs typeface="Times New Roman" pitchFamily="18" charset="0"/>
              </a:rPr>
              <a:t>Division of Child Support Services </a:t>
            </a:r>
          </a:p>
          <a:p>
            <a:pPr lvl="1">
              <a:buFont typeface="Wingdings" panose="05000000000000000000" pitchFamily="2" charset="2"/>
              <a:buChar char="Ø"/>
            </a:pPr>
            <a:r>
              <a:rPr lang="en-US" dirty="0" smtClean="0">
                <a:latin typeface="Times New Roman" pitchFamily="18" charset="0"/>
                <a:cs typeface="Times New Roman" pitchFamily="18" charset="0"/>
              </a:rPr>
              <a:t>Division of  Families and Children Services</a:t>
            </a:r>
          </a:p>
          <a:p>
            <a:pPr lvl="1">
              <a:buFont typeface="Arial" pitchFamily="34" charset="0"/>
              <a:buChar char="•"/>
            </a:pPr>
            <a:r>
              <a:rPr lang="en-US" b="1" dirty="0" smtClean="0">
                <a:solidFill>
                  <a:srgbClr val="0070C0"/>
                </a:solidFill>
                <a:latin typeface="Times New Roman" pitchFamily="18" charset="0"/>
                <a:cs typeface="Times New Roman" pitchFamily="18" charset="0"/>
              </a:rPr>
              <a:t>The </a:t>
            </a:r>
            <a:r>
              <a:rPr lang="en-US" b="1" dirty="0">
                <a:solidFill>
                  <a:srgbClr val="0070C0"/>
                </a:solidFill>
                <a:latin typeface="Times New Roman" pitchFamily="18" charset="0"/>
                <a:cs typeface="Times New Roman" pitchFamily="18" charset="0"/>
              </a:rPr>
              <a:t>DHS </a:t>
            </a:r>
            <a:r>
              <a:rPr lang="en-US" b="1" dirty="0" smtClean="0">
                <a:solidFill>
                  <a:srgbClr val="0070C0"/>
                </a:solidFill>
                <a:latin typeface="Times New Roman" pitchFamily="18" charset="0"/>
                <a:cs typeface="Times New Roman" pitchFamily="18" charset="0"/>
              </a:rPr>
              <a:t>Kiosk</a:t>
            </a:r>
          </a:p>
          <a:p>
            <a:pPr lvl="1">
              <a:buFont typeface="Arial" pitchFamily="34" charset="0"/>
              <a:buChar char="•"/>
            </a:pPr>
            <a:r>
              <a:rPr lang="en-US" b="1" dirty="0" smtClean="0">
                <a:solidFill>
                  <a:srgbClr val="0070C0"/>
                </a:solidFill>
                <a:latin typeface="Times New Roman" pitchFamily="18" charset="0"/>
                <a:cs typeface="Times New Roman" pitchFamily="18" charset="0"/>
              </a:rPr>
              <a:t>The Faith  and Community Alliance Tool Box</a:t>
            </a:r>
            <a:endParaRPr lang="en-US" b="1" dirty="0">
              <a:solidFill>
                <a:srgbClr val="0070C0"/>
              </a:solidFill>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marL="457200" lvl="1" indent="0">
              <a:buNone/>
            </a:pPr>
            <a:endParaRPr lang="en-US" dirty="0" smtClean="0">
              <a:latin typeface="Times New Roman" pitchFamily="18" charset="0"/>
              <a:cs typeface="Times New Roman" pitchFamily="18" charset="0"/>
            </a:endParaRPr>
          </a:p>
          <a:p>
            <a:pPr lvl="1"/>
            <a:endParaRPr lang="en-US" dirty="0"/>
          </a:p>
        </p:txBody>
      </p:sp>
    </p:spTree>
    <p:extLst>
      <p:ext uri="{BB962C8B-B14F-4D97-AF65-F5344CB8AC3E}">
        <p14:creationId xmlns:p14="http://schemas.microsoft.com/office/powerpoint/2010/main" val="146624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Tool Box</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FD30B06-65DB-433D-B536-502AD86211E5}" type="slidenum">
              <a:rPr lang="en-US" smtClean="0"/>
              <a:t>8</a:t>
            </a:fld>
            <a:endParaRPr lang="en-US"/>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The tool box will contain the following:</a:t>
            </a:r>
          </a:p>
          <a:p>
            <a:pPr lvl="1">
              <a:buFont typeface="Wingdings" panose="05000000000000000000" pitchFamily="2" charset="2"/>
              <a:buChar char="Ø"/>
            </a:pPr>
            <a:r>
              <a:rPr lang="en-US" dirty="0" smtClean="0">
                <a:latin typeface="Times New Roman" pitchFamily="18" charset="0"/>
                <a:cs typeface="Times New Roman" pitchFamily="18" charset="0"/>
              </a:rPr>
              <a:t>DHS Video</a:t>
            </a:r>
          </a:p>
          <a:p>
            <a:pPr lvl="1">
              <a:buFont typeface="Wingdings" panose="05000000000000000000" pitchFamily="2" charset="2"/>
              <a:buChar char="Ø"/>
            </a:pPr>
            <a:r>
              <a:rPr lang="en-US" dirty="0" smtClean="0">
                <a:latin typeface="Times New Roman" pitchFamily="18" charset="0"/>
                <a:cs typeface="Times New Roman" pitchFamily="18" charset="0"/>
              </a:rPr>
              <a:t>Copy of divisions brochures</a:t>
            </a:r>
          </a:p>
          <a:p>
            <a:pPr lvl="1">
              <a:buFont typeface="Wingdings" panose="05000000000000000000" pitchFamily="2" charset="2"/>
              <a:buChar char="Ø"/>
            </a:pPr>
            <a:r>
              <a:rPr lang="en-US" dirty="0" smtClean="0">
                <a:latin typeface="Times New Roman" pitchFamily="18" charset="0"/>
                <a:cs typeface="Times New Roman" pitchFamily="18" charset="0"/>
              </a:rPr>
              <a:t>Regional office locations with contact person name, and contact Information</a:t>
            </a:r>
          </a:p>
          <a:p>
            <a:pPr lvl="1">
              <a:buFont typeface="Wingdings" panose="05000000000000000000" pitchFamily="2" charset="2"/>
              <a:buChar char="Ø"/>
            </a:pPr>
            <a:r>
              <a:rPr lang="en-US" dirty="0" smtClean="0">
                <a:latin typeface="Times New Roman" pitchFamily="18" charset="0"/>
                <a:cs typeface="Times New Roman" pitchFamily="18" charset="0"/>
              </a:rPr>
              <a:t>Kiosk Set-Up Information</a:t>
            </a:r>
          </a:p>
          <a:p>
            <a:pPr lvl="1">
              <a:buFont typeface="Wingdings" panose="05000000000000000000" pitchFamily="2" charset="2"/>
              <a:buChar char="Ø"/>
            </a:pPr>
            <a:r>
              <a:rPr lang="en-US" dirty="0" smtClean="0">
                <a:latin typeface="Times New Roman" pitchFamily="18" charset="0"/>
                <a:cs typeface="Times New Roman" pitchFamily="18" charset="0"/>
              </a:rPr>
              <a:t>Faith and Community Alliance Brochures</a:t>
            </a:r>
          </a:p>
          <a:p>
            <a:pPr lvl="1">
              <a:buFont typeface="Wingdings" panose="05000000000000000000" pitchFamily="2" charset="2"/>
              <a:buChar char="Ø"/>
            </a:pPr>
            <a:r>
              <a:rPr lang="en-US" dirty="0" smtClean="0">
                <a:latin typeface="Times New Roman" pitchFamily="18" charset="0"/>
                <a:cs typeface="Times New Roman" pitchFamily="18" charset="0"/>
              </a:rPr>
              <a:t>Three Steps to Family Success Template</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618436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TotalTime>
  <Words>921</Words>
  <Application>Microsoft Office PowerPoint</Application>
  <PresentationFormat>On-screen Show (4:3)</PresentationFormat>
  <Paragraphs>122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PowerPoint Presentation</vt:lpstr>
      <vt:lpstr>Why the Alliance?</vt:lpstr>
      <vt:lpstr>Training Rational</vt:lpstr>
      <vt:lpstr>Training Objective </vt:lpstr>
      <vt:lpstr>                 Training Goals</vt:lpstr>
      <vt:lpstr>Statewide Training Strategy</vt:lpstr>
      <vt:lpstr>The 15 Statewide Regions</vt:lpstr>
      <vt:lpstr>Training Content-3 hours</vt:lpstr>
      <vt:lpstr>The Tool Box</vt:lpstr>
      <vt:lpstr>Who should attend the training?</vt:lpstr>
      <vt:lpstr>Recruitment</vt:lpstr>
      <vt:lpstr>Class Size</vt:lpstr>
      <vt:lpstr>Who will provide the training?</vt:lpstr>
      <vt:lpstr>Each participant will receive a framed certificate of completion to be displayed at their place of worship</vt:lpstr>
      <vt:lpstr>Tentative Training Schedule </vt:lpstr>
      <vt:lpstr>The  Committee  Structure and Purpose </vt:lpstr>
      <vt:lpstr>Purpose of Committees and Structure</vt:lpstr>
      <vt:lpstr>FCA Committees</vt:lpstr>
      <vt:lpstr>General Meetings</vt:lpstr>
      <vt:lpstr>  Regional Committee Structure</vt:lpstr>
      <vt:lpstr>Community Empowerment</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Willie Myles</dc:creator>
  <cp:lastModifiedBy>Willie Myles</cp:lastModifiedBy>
  <cp:revision>44</cp:revision>
  <cp:lastPrinted>2014-12-03T15:17:09Z</cp:lastPrinted>
  <dcterms:created xsi:type="dcterms:W3CDTF">2014-11-19T17:00:28Z</dcterms:created>
  <dcterms:modified xsi:type="dcterms:W3CDTF">2015-01-16T19:13:07Z</dcterms:modified>
</cp:coreProperties>
</file>