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sldIdLst>
    <p:sldId id="256" r:id="rId2"/>
    <p:sldId id="261" r:id="rId3"/>
    <p:sldId id="257" r:id="rId4"/>
    <p:sldId id="262" r:id="rId5"/>
    <p:sldId id="264" r:id="rId6"/>
    <p:sldId id="258" r:id="rId7"/>
    <p:sldId id="265" r:id="rId8"/>
    <p:sldId id="266" r:id="rId9"/>
  </p:sldIdLst>
  <p:sldSz cx="9144000" cy="6858000" type="screen4x3"/>
  <p:notesSz cx="6961188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931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D3563-0841-4EF2-84AE-1CBFA5E1704A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22BEBF1-0315-4536-83A2-D8E0D93C22C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D3563-0841-4EF2-84AE-1CBFA5E1704A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EBF1-0315-4536-83A2-D8E0D93C22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D3563-0841-4EF2-84AE-1CBFA5E1704A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EBF1-0315-4536-83A2-D8E0D93C22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D3563-0841-4EF2-84AE-1CBFA5E1704A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EBF1-0315-4536-83A2-D8E0D93C22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D3563-0841-4EF2-84AE-1CBFA5E1704A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EBF1-0315-4536-83A2-D8E0D93C22C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D3563-0841-4EF2-84AE-1CBFA5E1704A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EBF1-0315-4536-83A2-D8E0D93C22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D3563-0841-4EF2-84AE-1CBFA5E1704A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EBF1-0315-4536-83A2-D8E0D93C22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D3563-0841-4EF2-84AE-1CBFA5E1704A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EBF1-0315-4536-83A2-D8E0D93C22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D3563-0841-4EF2-84AE-1CBFA5E1704A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EBF1-0315-4536-83A2-D8E0D93C22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D3563-0841-4EF2-84AE-1CBFA5E1704A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EBF1-0315-4536-83A2-D8E0D93C22C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D3563-0841-4EF2-84AE-1CBFA5E1704A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EBF1-0315-4536-83A2-D8E0D93C22C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48D3563-0841-4EF2-84AE-1CBFA5E1704A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22BEBF1-0315-4536-83A2-D8E0D93C22C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572000"/>
            <a:ext cx="6553200" cy="685800"/>
          </a:xfrm>
        </p:spPr>
        <p:txBody>
          <a:bodyPr>
            <a:normAutofit fontScale="62500" lnSpcReduction="20000"/>
          </a:bodyPr>
          <a:lstStyle/>
          <a:p>
            <a:r>
              <a:rPr lang="en-US" sz="3400" b="1" dirty="0" smtClean="0">
                <a:solidFill>
                  <a:schemeClr val="tx1"/>
                </a:solidFill>
              </a:rPr>
              <a:t>Kathy Floyd</a:t>
            </a:r>
          </a:p>
          <a:p>
            <a:r>
              <a:rPr lang="en-US" sz="3400" b="1" dirty="0" smtClean="0">
                <a:solidFill>
                  <a:schemeClr val="tx1"/>
                </a:solidFill>
              </a:rPr>
              <a:t>October 21, 2015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0"/>
            <a:ext cx="6629400" cy="1219201"/>
          </a:xfrm>
        </p:spPr>
        <p:txBody>
          <a:bodyPr>
            <a:normAutofit/>
          </a:bodyPr>
          <a:lstStyle/>
          <a:p>
            <a:r>
              <a:rPr lang="en-US" b="1" dirty="0" smtClean="0"/>
              <a:t>DHS Board Meeting</a:t>
            </a:r>
            <a:endParaRPr lang="en-US" b="1" dirty="0"/>
          </a:p>
        </p:txBody>
      </p:sp>
      <p:pic>
        <p:nvPicPr>
          <p:cNvPr id="4" name="Content Placeholder 3" descr="GCOA Logo, Symbol, Mark, and Nam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019800" y="5602282"/>
            <a:ext cx="2621756" cy="990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23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lvl="3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000" b="1" dirty="0" smtClean="0"/>
              <a:t>created in 1977 </a:t>
            </a:r>
          </a:p>
          <a:p>
            <a:pPr lvl="3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000" b="1" dirty="0" smtClean="0"/>
              <a:t>by </a:t>
            </a:r>
            <a:r>
              <a:rPr lang="en-US" sz="3000" b="1" dirty="0"/>
              <a:t>the Georgia General Assembly </a:t>
            </a:r>
            <a:endParaRPr lang="en-US" sz="3000" b="1" dirty="0" smtClean="0"/>
          </a:p>
          <a:p>
            <a:pPr lvl="3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000" b="1" dirty="0" smtClean="0"/>
              <a:t>to </a:t>
            </a:r>
            <a:r>
              <a:rPr lang="en-US" sz="3000" b="1" dirty="0"/>
              <a:t>serve in an advisory capacity </a:t>
            </a:r>
            <a:endParaRPr lang="en-US" sz="3000" b="1" dirty="0" smtClean="0"/>
          </a:p>
          <a:p>
            <a:pPr lvl="4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3000" b="1" dirty="0" smtClean="0"/>
              <a:t>to </a:t>
            </a:r>
            <a:r>
              <a:rPr lang="en-US" sz="3000" b="1" dirty="0"/>
              <a:t>the </a:t>
            </a:r>
            <a:r>
              <a:rPr lang="en-US" sz="3000" b="1" dirty="0" smtClean="0"/>
              <a:t>Governor</a:t>
            </a:r>
          </a:p>
          <a:p>
            <a:pPr lvl="4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3000" b="1" dirty="0" smtClean="0"/>
              <a:t>the </a:t>
            </a:r>
            <a:r>
              <a:rPr lang="en-US" sz="3000" b="1" dirty="0"/>
              <a:t>Lieutenant </a:t>
            </a:r>
            <a:r>
              <a:rPr lang="en-US" sz="3000" b="1" dirty="0" smtClean="0"/>
              <a:t>Governor</a:t>
            </a:r>
          </a:p>
          <a:p>
            <a:pPr lvl="4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3000" b="1" dirty="0" smtClean="0"/>
              <a:t>the </a:t>
            </a:r>
            <a:r>
              <a:rPr lang="en-US" sz="3000" b="1" dirty="0"/>
              <a:t>General </a:t>
            </a:r>
            <a:r>
              <a:rPr lang="en-US" sz="3000" b="1" dirty="0" smtClean="0"/>
              <a:t>Assembly </a:t>
            </a:r>
          </a:p>
          <a:p>
            <a:pPr lvl="4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3000" b="1" dirty="0"/>
              <a:t>a</a:t>
            </a:r>
            <a:r>
              <a:rPr lang="en-US" sz="3000" b="1" dirty="0" smtClean="0"/>
              <a:t>nd </a:t>
            </a:r>
            <a:r>
              <a:rPr lang="en-US" sz="3000" b="1" dirty="0"/>
              <a:t>all </a:t>
            </a:r>
            <a:r>
              <a:rPr lang="en-US" sz="3000" b="1" dirty="0" smtClean="0"/>
              <a:t>state </a:t>
            </a:r>
            <a:r>
              <a:rPr lang="en-US" sz="3000" b="1" dirty="0"/>
              <a:t>agencies </a:t>
            </a:r>
            <a:endParaRPr lang="en-US" sz="3000" b="1" dirty="0" smtClean="0"/>
          </a:p>
          <a:p>
            <a:pPr lvl="3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000" b="1" dirty="0" smtClean="0"/>
              <a:t>regarding aging issues</a:t>
            </a:r>
            <a:endParaRPr lang="en-US" sz="3000" b="1" dirty="0">
              <a:latin typeface="Tahom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548695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Georgia Council on Aging</a:t>
            </a:r>
            <a:endParaRPr lang="en-US" sz="4800" b="1" dirty="0">
              <a:solidFill>
                <a:srgbClr val="C00000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213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5823" y="1862560"/>
            <a:ext cx="8229600" cy="1066800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solidFill>
                  <a:schemeClr val="tx1"/>
                </a:solidFill>
              </a:rPr>
              <a:t>20 members: 10 consumers and 10 providers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solidFill>
                  <a:schemeClr val="tx1"/>
                </a:solidFill>
              </a:rPr>
              <a:t>Appointed by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76400" y="685800"/>
            <a:ext cx="586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  <a:latin typeface="+mj-lt"/>
              </a:rPr>
              <a:t>GCOA Structure</a:t>
            </a:r>
            <a:endParaRPr lang="en-US" sz="48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2868422"/>
            <a:ext cx="3810000" cy="1231106"/>
          </a:xfrm>
          <a:prstGeom prst="rect">
            <a:avLst/>
          </a:prstGeom>
          <a:noFill/>
        </p:spPr>
        <p:txBody>
          <a:bodyPr wrap="square" numCol="1" spcCol="0" rtlCol="0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Ø"/>
              <a:tabLst>
                <a:tab pos="3657600" algn="l"/>
              </a:tabLst>
            </a:pPr>
            <a:r>
              <a:rPr lang="en-US" sz="2800" b="1" dirty="0"/>
              <a:t>Governor (8)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800" b="1" dirty="0"/>
              <a:t>Lt Governor (4</a:t>
            </a:r>
            <a:r>
              <a:rPr lang="en-US" sz="2800" b="1" dirty="0" smtClean="0"/>
              <a:t>)</a:t>
            </a:r>
            <a:endParaRPr lang="en-US" sz="2800" b="1" dirty="0"/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" y="3926827"/>
            <a:ext cx="81534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2800" b="1" dirty="0"/>
              <a:t>3 Staff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800" b="1" dirty="0"/>
              <a:t>State Funding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2800" b="1" dirty="0"/>
              <a:t>Attached to </a:t>
            </a:r>
            <a:r>
              <a:rPr lang="en-US" sz="2800" b="1" dirty="0" smtClean="0"/>
              <a:t>DHS </a:t>
            </a:r>
            <a:r>
              <a:rPr lang="en-US" sz="2800" b="1" dirty="0"/>
              <a:t>for </a:t>
            </a:r>
            <a:r>
              <a:rPr lang="en-US" sz="2800" b="1" dirty="0" smtClean="0"/>
              <a:t>Administrative Purposes</a:t>
            </a:r>
            <a:endParaRPr lang="en-US" sz="2800" b="1" dirty="0"/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886200" y="2868422"/>
            <a:ext cx="4923143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7663" indent="-347663" defTabSz="463550">
              <a:buFont typeface="Wingdings" panose="05000000000000000000" pitchFamily="2" charset="2"/>
              <a:buChar char="Ø"/>
            </a:pPr>
            <a:r>
              <a:rPr lang="en-US" sz="2800" b="1" dirty="0"/>
              <a:t>Speaker of the House (4)</a:t>
            </a:r>
          </a:p>
          <a:p>
            <a:pPr marL="347663" lvl="1" indent="-347663">
              <a:buFont typeface="Wingdings" panose="05000000000000000000" pitchFamily="2" charset="2"/>
              <a:buChar char="Ø"/>
            </a:pPr>
            <a:r>
              <a:rPr lang="en-US" sz="2800" b="1" dirty="0"/>
              <a:t>Commissioner of DHS (4)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05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C00000"/>
                </a:solidFill>
              </a:rPr>
              <a:t>CO-AGE</a:t>
            </a:r>
            <a:endParaRPr lang="en-US" sz="6000" b="1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28600"/>
            <a:ext cx="1380724" cy="140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2041" y="1828800"/>
            <a:ext cx="4425950" cy="434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481" y="1676400"/>
            <a:ext cx="4279900" cy="421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967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650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984807"/>
                </a:solidFill>
              </a:rPr>
              <a:t>Calendar</a:t>
            </a:r>
            <a:endParaRPr lang="en-US" sz="6000" b="1" dirty="0">
              <a:solidFill>
                <a:srgbClr val="984807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9694360"/>
              </p:ext>
            </p:extLst>
          </p:nvPr>
        </p:nvGraphicFramePr>
        <p:xfrm>
          <a:off x="685800" y="1981200"/>
          <a:ext cx="8153400" cy="3749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13803"/>
                <a:gridCol w="5439597"/>
              </a:tblGrid>
              <a:tr h="6216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smtClean="0"/>
                        <a:t>April</a:t>
                      </a:r>
                      <a:endParaRPr lang="en-US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/>
                        <a:t>Call for Issues</a:t>
                      </a:r>
                      <a:endParaRPr lang="en-US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29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smtClean="0"/>
                        <a:t>July</a:t>
                      </a:r>
                      <a:endParaRPr lang="en-US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/>
                        <a:t>Voting</a:t>
                      </a:r>
                      <a:endParaRPr lang="en-US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29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smtClean="0"/>
                        <a:t>August</a:t>
                      </a:r>
                      <a:endParaRPr lang="en-US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/>
                        <a:t>Work Groups start</a:t>
                      </a:r>
                      <a:endParaRPr lang="en-US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29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smtClean="0"/>
                        <a:t>Oct – Dec</a:t>
                      </a:r>
                      <a:endParaRPr lang="en-US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/>
                        <a:t>Educate Legislators</a:t>
                      </a:r>
                      <a:endParaRPr lang="en-US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150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smtClean="0"/>
                        <a:t>Jan - Mar</a:t>
                      </a:r>
                      <a:endParaRPr lang="en-US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/>
                        <a:t>General Assembly meets</a:t>
                      </a:r>
                      <a:endParaRPr lang="en-US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403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2016 CO-AGE priorities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8229600" cy="3962400"/>
          </a:xfrm>
        </p:spPr>
        <p:txBody>
          <a:bodyPr/>
          <a:lstStyle/>
          <a:p>
            <a:r>
              <a:rPr lang="en-US" sz="4000" b="1" dirty="0"/>
              <a:t>Funding for </a:t>
            </a:r>
            <a:r>
              <a:rPr lang="en-US" sz="4000" b="1" dirty="0" smtClean="0"/>
              <a:t>HCBS</a:t>
            </a:r>
            <a:endParaRPr lang="en-US" sz="4000" b="1" dirty="0"/>
          </a:p>
          <a:p>
            <a:r>
              <a:rPr lang="en-US" sz="4000" b="1" dirty="0"/>
              <a:t>Funding for </a:t>
            </a:r>
            <a:r>
              <a:rPr lang="en-US" sz="4000" b="1" dirty="0" smtClean="0"/>
              <a:t>Transitions </a:t>
            </a:r>
            <a:r>
              <a:rPr lang="en-US" sz="4000" b="1" dirty="0"/>
              <a:t>Services</a:t>
            </a:r>
          </a:p>
          <a:p>
            <a:r>
              <a:rPr lang="en-US" sz="4000" b="1" dirty="0"/>
              <a:t>Abuser Registry</a:t>
            </a:r>
          </a:p>
          <a:p>
            <a:r>
              <a:rPr lang="en-US" sz="4000" b="1" dirty="0"/>
              <a:t>Access to Oral Health Care</a:t>
            </a:r>
          </a:p>
          <a:p>
            <a:r>
              <a:rPr lang="en-US" sz="4000" b="1" dirty="0"/>
              <a:t>Family Care Act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60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2667000"/>
            <a:ext cx="6705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72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2631522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1286</TotalTime>
  <Words>132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Book Antiqua</vt:lpstr>
      <vt:lpstr>Century Gothic</vt:lpstr>
      <vt:lpstr>Tahoma</vt:lpstr>
      <vt:lpstr>Wingdings</vt:lpstr>
      <vt:lpstr>Apothecary</vt:lpstr>
      <vt:lpstr>DHS Board Meeting</vt:lpstr>
      <vt:lpstr>PowerPoint Presentation</vt:lpstr>
      <vt:lpstr>PowerPoint Presentation</vt:lpstr>
      <vt:lpstr>CO-AGE</vt:lpstr>
      <vt:lpstr>PowerPoint Presentation</vt:lpstr>
      <vt:lpstr>Calendar</vt:lpstr>
      <vt:lpstr>2016 CO-AGE priorities</vt:lpstr>
      <vt:lpstr>PowerPoint Presentation</vt:lpstr>
    </vt:vector>
  </TitlesOfParts>
  <Company>Department of Human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2014 Georgia Legislative Session</dc:title>
  <dc:creator>Kefloyd</dc:creator>
  <cp:lastModifiedBy>Stefanie Reese</cp:lastModifiedBy>
  <cp:revision>40</cp:revision>
  <cp:lastPrinted>2015-10-19T18:44:26Z</cp:lastPrinted>
  <dcterms:created xsi:type="dcterms:W3CDTF">2014-03-24T16:31:59Z</dcterms:created>
  <dcterms:modified xsi:type="dcterms:W3CDTF">2015-10-19T18:44:55Z</dcterms:modified>
</cp:coreProperties>
</file>