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57698" autoAdjust="0"/>
  </p:normalViewPr>
  <p:slideViewPr>
    <p:cSldViewPr snapToGrid="0" snapToObjects="1">
      <p:cViewPr varScale="1">
        <p:scale>
          <a:sx n="49" d="100"/>
          <a:sy n="49" d="100"/>
        </p:scale>
        <p:origin x="198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13A1912-FC0B-4C81-8595-E6609D004B45}" type="datetimeFigureOut">
              <a:rPr lang="en-US" smtClean="0"/>
              <a:t>03/31/2016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4707015-B491-48F4-8A68-E7DAD47D2B55}" type="slidenum">
              <a:rPr lang="en-US" smtClean="0"/>
              <a:t>‹#›</a:t>
            </a:fld>
            <a:endParaRPr lang="en-US" dirty="0"/>
          </a:p>
        </p:txBody>
      </p:sp>
    </p:spTree>
    <p:extLst>
      <p:ext uri="{BB962C8B-B14F-4D97-AF65-F5344CB8AC3E}">
        <p14:creationId xmlns:p14="http://schemas.microsoft.com/office/powerpoint/2010/main" val="78550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The annual relicensure visit is conducted at least by the date of the previous year’s annual relicensure survey visit, preferably two weeks prior to the date of the last annual relicensure visit.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Please let</a:t>
            </a:r>
            <a:r>
              <a:rPr lang="en-US" altLang="en-US" sz="1200" baseline="0" dirty="0" smtClean="0"/>
              <a:t> the surveyor know when changes to the facility occur, such as,  director, HSP, address, ages of residents served, etc. A change request form would have to be filled out.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smtClean="0"/>
              <a:t> Also, let us know dates/times availability the month of your relicensure or any times that you will not be available during the month of your </a:t>
            </a:r>
            <a:r>
              <a:rPr lang="en-US" altLang="en-US" sz="1200" baseline="0" dirty="0" smtClean="0"/>
              <a:t>relicensure due to extenuating circumstances.</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3</a:t>
            </a:fld>
            <a:endParaRPr lang="en-US" dirty="0"/>
          </a:p>
        </p:txBody>
      </p:sp>
    </p:spTree>
    <p:extLst>
      <p:ext uri="{BB962C8B-B14F-4D97-AF65-F5344CB8AC3E}">
        <p14:creationId xmlns:p14="http://schemas.microsoft.com/office/powerpoint/2010/main" val="3839927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intent of rules 290-2-5-.10(1) Tag 1000 and 290-2-5-.10(a) is to allow the facility to expand on the intake with additional information that is observed and/or received between the date of admission and the completion of the assessment. The timeframe for completion of the assessment and service plan should not to exceed 30 days. However a failure to complete the assessment within the 30 day period should be supported by a documented explanation for the delay that is child-based and not based on short-staffing or other facility-based reasons. For example, if a child became ill during the 30 day period and is observed not to be behaving in a usual manner due to prolonged bed rest may be a valid child-based explanation of delay.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should be evident that the service plan is developed based on the needs of the child identified through the full assessment. Therefore the service plan must be written after the assessment and should clearly address the child’s identified needs in the assessment through outlined goals in the service plan.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It is expected that the assessment be signed by the HSP to verify that the HSP was responsible for the completion of the assessment. The assessment must address each area listed. The records received from the child’s school must be in the child’s file, or documentation of the request for the records. If records had been requested but were not received within a reasonable timeframe, the facility should document repeated or additional attempts to acquire the records. HSP qualifications are outlined in rule 290-2-5-.08(6)(b). Since the assessment is intended to expand on the initial intake; the assessment should be conducted and dated after the date of the initial intake	</a:t>
            </a:r>
          </a:p>
        </p:txBody>
      </p:sp>
      <p:sp>
        <p:nvSpPr>
          <p:cNvPr id="4" name="Slide Number Placeholder 3"/>
          <p:cNvSpPr>
            <a:spLocks noGrp="1"/>
          </p:cNvSpPr>
          <p:nvPr>
            <p:ph type="sldNum" sz="quarter" idx="10"/>
          </p:nvPr>
        </p:nvSpPr>
        <p:spPr/>
        <p:txBody>
          <a:bodyPr/>
          <a:lstStyle/>
          <a:p>
            <a:fld id="{84707015-B491-48F4-8A68-E7DAD47D2B55}" type="slidenum">
              <a:rPr lang="en-US" smtClean="0"/>
              <a:t>12</a:t>
            </a:fld>
            <a:endParaRPr lang="en-US" dirty="0"/>
          </a:p>
        </p:txBody>
      </p:sp>
    </p:spTree>
    <p:extLst>
      <p:ext uri="{BB962C8B-B14F-4D97-AF65-F5344CB8AC3E}">
        <p14:creationId xmlns:p14="http://schemas.microsoft.com/office/powerpoint/2010/main" val="3554310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the six (6) month period between service plan updates, there should be documentation by the HSP of progress and digression from achievement of the service plan goals. Documentation of the participation of the HSP and child care worker can be achieved by obtaining their signatures on the plan. 	</a:t>
            </a:r>
          </a:p>
          <a:p>
            <a:endParaRPr lang="en-US" b="0" dirty="0" smtClean="0">
              <a:solidFill>
                <a:srgbClr val="FF0000"/>
              </a:solidFill>
            </a:endParaRPr>
          </a:p>
          <a:p>
            <a:endParaRPr lang="en-US" b="0" dirty="0" smtClean="0">
              <a:solidFill>
                <a:srgbClr val="FF0000"/>
              </a:solidFill>
            </a:endParaRPr>
          </a:p>
          <a:p>
            <a:r>
              <a:rPr lang="en-US" b="0" dirty="0" smtClean="0">
                <a:solidFill>
                  <a:srgbClr val="FF0000"/>
                </a:solidFill>
              </a:rPr>
              <a:t>Physical- </a:t>
            </a:r>
            <a:r>
              <a:rPr lang="en-US" sz="1200" b="0" i="0" u="none" strike="noStrike" kern="1200" baseline="0" dirty="0" smtClean="0">
                <a:solidFill>
                  <a:schemeClr val="tx1"/>
                </a:solidFill>
                <a:latin typeface="+mn-lt"/>
                <a:ea typeface="+mn-ea"/>
                <a:cs typeface="+mn-cs"/>
              </a:rPr>
              <a:t>The examination report itself should indicate that all parts of the examination were completed. Any health care professional authorized by law to conduct this type of service (i.e. RN, nurse practitioners, etc) may be utilized. Evidence of immunizations must be in the resident’s record. </a:t>
            </a:r>
          </a:p>
          <a:p>
            <a:r>
              <a:rPr lang="en-US" sz="1200" b="0" i="0" u="none" strike="noStrike" kern="1200" baseline="0" dirty="0" smtClean="0">
                <a:solidFill>
                  <a:schemeClr val="tx1"/>
                </a:solidFill>
                <a:latin typeface="+mn-lt"/>
                <a:ea typeface="+mn-ea"/>
                <a:cs typeface="+mn-cs"/>
              </a:rPr>
              <a:t>Providing only the date of the last physical is not sufficient to meet the requirements of this rule. The file must include the documentation from the actual physical examination. Documentation of attempts to obtain the information is not sufficient. A copy of the exam must be obtained and filed in the record within 72 hours of admission. 	</a:t>
            </a:r>
          </a:p>
          <a:p>
            <a:endParaRPr lang="en-US" b="0" dirty="0" smtClean="0">
              <a:solidFill>
                <a:srgbClr val="FF0000"/>
              </a:solidFill>
            </a:endParaRP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Question: Rules and Regulations require a physical within 72 hours of admission, but Amerigroup contractual timelines allow for the initial EPSDT to be completed within 7</a:t>
            </a:r>
          </a:p>
          <a:p>
            <a:r>
              <a:rPr lang="en-US" sz="1200" b="0" i="0" u="none" strike="noStrike" kern="1200" baseline="0" dirty="0" smtClean="0">
                <a:solidFill>
                  <a:schemeClr val="tx1"/>
                </a:solidFill>
                <a:latin typeface="Arial" charset="0"/>
                <a:ea typeface="+mn-ea"/>
                <a:cs typeface="+mn-cs"/>
              </a:rPr>
              <a:t>days. How do we prevent a citation from RCC regarding this rule?</a:t>
            </a:r>
          </a:p>
          <a:p>
            <a:r>
              <a:rPr lang="en-US" sz="1200" b="0" i="0" u="none" strike="noStrike" kern="1200" baseline="0" dirty="0" smtClean="0">
                <a:solidFill>
                  <a:schemeClr val="tx1"/>
                </a:solidFill>
                <a:latin typeface="Arial" charset="0"/>
                <a:ea typeface="+mn-ea"/>
                <a:cs typeface="+mn-cs"/>
              </a:rPr>
              <a:t>        Answer: Amerigroup requires the initial EPSDT to be completed within a maximum of 7 days. Every effort should be made to obtain this initial EPSDT within the 72 hours required by RCC, but a citation will not be issued if those efforts are documented, the delay is justified, and if the EPSDT is completed within the 7 days required by Amerigroup.</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Question: Rules and Regulations require that the initial physical include a UA and CBC, but these labs are not included in the standard EPSDT visit covered by Amerigroup. How do we prevent a citation from RCC regarding this rule?</a:t>
            </a:r>
          </a:p>
          <a:p>
            <a:r>
              <a:rPr lang="en-US" sz="1200" b="0" i="0" u="none" strike="noStrike" kern="1200" baseline="0" dirty="0" smtClean="0">
                <a:solidFill>
                  <a:schemeClr val="tx1"/>
                </a:solidFill>
                <a:latin typeface="Arial" charset="0"/>
                <a:ea typeface="+mn-ea"/>
                <a:cs typeface="+mn-cs"/>
              </a:rPr>
              <a:t>      Answer: A UA or CBC, while not routinely performed, may be performed and covered by Amerigroup when ordered by the primary care physician. RCC has agreed to waive the requirement for the UA and CBC as long as there is not a physician recommendation for either</a:t>
            </a:r>
          </a:p>
          <a:p>
            <a:r>
              <a:rPr lang="en-US" sz="1200" b="0" i="0" u="none" strike="noStrike" kern="1200" baseline="0" dirty="0" smtClean="0">
                <a:solidFill>
                  <a:schemeClr val="tx1"/>
                </a:solidFill>
                <a:latin typeface="Arial" charset="0"/>
                <a:ea typeface="+mn-ea"/>
                <a:cs typeface="+mn-cs"/>
              </a:rPr>
              <a:t>test and as long as the EPSDT has been completed, including any recommended lab work, and is properly documented in the case file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Dental Examinations – Documentation of the scheduling of a dental appointment within the 72 hour timeframe with the actual examination taking place within thirty (30) days of the six-month expiration date is acceptable.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Discharge plans-Any required information regarding the person(s) the child is discharged to that is unattainable for whatever reason, must be documented as unattainable and the reason for the information not being available must be indicated. Document the reason(s) why any assessed needs were not met during care as specified in section (e) of the rule.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13</a:t>
            </a:fld>
            <a:endParaRPr lang="en-US" dirty="0"/>
          </a:p>
        </p:txBody>
      </p:sp>
    </p:spTree>
    <p:extLst>
      <p:ext uri="{BB962C8B-B14F-4D97-AF65-F5344CB8AC3E}">
        <p14:creationId xmlns:p14="http://schemas.microsoft.com/office/powerpoint/2010/main" val="3080812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Services Prior to Placement include-preplacement activities, discussion of placement, special care services, problems arise, sign placement agreement, selection of foster home based on needs of the child.</a:t>
            </a:r>
          </a:p>
          <a:p>
            <a:endParaRPr lang="en-US" dirty="0" smtClean="0"/>
          </a:p>
          <a:p>
            <a:r>
              <a:rPr lang="en-US" dirty="0" smtClean="0"/>
              <a:t>Service During Placement-  ISP, dental, medical needs, annual eval of FPs, progress notes, etc.</a:t>
            </a:r>
          </a:p>
          <a:p>
            <a:endParaRPr lang="en-US" dirty="0" smtClean="0"/>
          </a:p>
          <a:p>
            <a:r>
              <a:rPr lang="en-US" dirty="0" smtClean="0"/>
              <a:t>Annual</a:t>
            </a:r>
            <a:r>
              <a:rPr lang="en-US" baseline="0" dirty="0" smtClean="0"/>
              <a:t> Training= 15 hours</a:t>
            </a:r>
            <a:endParaRPr lang="en-US" dirty="0" smtClean="0"/>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14</a:t>
            </a:fld>
            <a:endParaRPr lang="en-US" dirty="0"/>
          </a:p>
        </p:txBody>
      </p:sp>
    </p:spTree>
    <p:extLst>
      <p:ext uri="{BB962C8B-B14F-4D97-AF65-F5344CB8AC3E}">
        <p14:creationId xmlns:p14="http://schemas.microsoft.com/office/powerpoint/2010/main" val="1070859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Family</a:t>
            </a:r>
            <a:r>
              <a:rPr lang="en-US" baseline="0" dirty="0" smtClean="0"/>
              <a:t> child records should be maintained for 3 years</a:t>
            </a:r>
            <a:endParaRPr lang="en-US" dirty="0" smtClean="0"/>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15</a:t>
            </a:fld>
            <a:endParaRPr lang="en-US" dirty="0"/>
          </a:p>
        </p:txBody>
      </p:sp>
    </p:spTree>
    <p:extLst>
      <p:ext uri="{BB962C8B-B14F-4D97-AF65-F5344CB8AC3E}">
        <p14:creationId xmlns:p14="http://schemas.microsoft.com/office/powerpoint/2010/main" val="2011304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any onsite inspection, a review of the physical plant is completed to ensure that the facility is clean. For example: Did this just happen today? What is the cleaning schedule? Have hazards been present for some time, so the staff should have been aware? </a:t>
            </a:r>
          </a:p>
          <a:p>
            <a:r>
              <a:rPr lang="en-US" sz="1200" b="0" i="0" u="none" strike="noStrike" kern="1200" baseline="0" dirty="0" smtClean="0">
                <a:solidFill>
                  <a:schemeClr val="tx1"/>
                </a:solidFill>
                <a:latin typeface="+mn-lt"/>
                <a:ea typeface="+mn-ea"/>
                <a:cs typeface="+mn-cs"/>
              </a:rPr>
              <a:t>Hazards should be removed immediately by staff. If a repair is needed in a facility, then a temporary fix should be applied to remove any hazards and a copy of the work order should be provided to the surveyor to document that the work order is in process. If pests are a problem, the facility should maintain documentation of treatment through a pest control company and any other efforts that are being made to control the problem. 	</a:t>
            </a:r>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16</a:t>
            </a:fld>
            <a:endParaRPr lang="en-US" dirty="0"/>
          </a:p>
        </p:txBody>
      </p:sp>
    </p:spTree>
    <p:extLst>
      <p:ext uri="{BB962C8B-B14F-4D97-AF65-F5344CB8AC3E}">
        <p14:creationId xmlns:p14="http://schemas.microsoft.com/office/powerpoint/2010/main" val="462562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do not need sheets,</a:t>
            </a:r>
            <a:r>
              <a:rPr lang="en-US" baseline="0" dirty="0" smtClean="0"/>
              <a:t> pillows, blankets on unused beds.</a:t>
            </a:r>
            <a:endParaRPr lang="en-US" dirty="0" smtClean="0"/>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17</a:t>
            </a:fld>
            <a:endParaRPr lang="en-US" dirty="0"/>
          </a:p>
        </p:txBody>
      </p:sp>
    </p:spTree>
    <p:extLst>
      <p:ext uri="{BB962C8B-B14F-4D97-AF65-F5344CB8AC3E}">
        <p14:creationId xmlns:p14="http://schemas.microsoft.com/office/powerpoint/2010/main" val="559945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18</a:t>
            </a:fld>
            <a:endParaRPr lang="en-US" dirty="0"/>
          </a:p>
        </p:txBody>
      </p:sp>
    </p:spTree>
    <p:extLst>
      <p:ext uri="{BB962C8B-B14F-4D97-AF65-F5344CB8AC3E}">
        <p14:creationId xmlns:p14="http://schemas.microsoft.com/office/powerpoint/2010/main" val="526129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19</a:t>
            </a:fld>
            <a:endParaRPr lang="en-US" dirty="0"/>
          </a:p>
        </p:txBody>
      </p:sp>
    </p:spTree>
    <p:extLst>
      <p:ext uri="{BB962C8B-B14F-4D97-AF65-F5344CB8AC3E}">
        <p14:creationId xmlns:p14="http://schemas.microsoft.com/office/powerpoint/2010/main" val="3867020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We look at the menus for the previous month.</a:t>
            </a:r>
          </a:p>
        </p:txBody>
      </p:sp>
      <p:sp>
        <p:nvSpPr>
          <p:cNvPr id="4" name="Slide Number Placeholder 3"/>
          <p:cNvSpPr>
            <a:spLocks noGrp="1"/>
          </p:cNvSpPr>
          <p:nvPr>
            <p:ph type="sldNum" sz="quarter" idx="10"/>
          </p:nvPr>
        </p:nvSpPr>
        <p:spPr/>
        <p:txBody>
          <a:bodyPr/>
          <a:lstStyle/>
          <a:p>
            <a:fld id="{84707015-B491-48F4-8A68-E7DAD47D2B55}" type="slidenum">
              <a:rPr lang="en-US" smtClean="0"/>
              <a:t>20</a:t>
            </a:fld>
            <a:endParaRPr lang="en-US" dirty="0"/>
          </a:p>
        </p:txBody>
      </p:sp>
    </p:spTree>
    <p:extLst>
      <p:ext uri="{BB962C8B-B14F-4D97-AF65-F5344CB8AC3E}">
        <p14:creationId xmlns:p14="http://schemas.microsoft.com/office/powerpoint/2010/main" val="425955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Upon opening, all foods must be appropriately stored in impervious/nonabsorbent containers such as ziplock bags, airtight containers etc. </a:t>
            </a:r>
          </a:p>
          <a:p>
            <a:r>
              <a:rPr lang="en-US" sz="1200" b="0" i="0" u="none" strike="noStrike" kern="1200" baseline="0" dirty="0" smtClean="0">
                <a:solidFill>
                  <a:schemeClr val="tx1"/>
                </a:solidFill>
                <a:latin typeface="+mn-lt"/>
                <a:ea typeface="+mn-ea"/>
                <a:cs typeface="+mn-cs"/>
              </a:rPr>
              <a:t>For example: Items such as rice and cereal should be stored in airtight containers. And items such as frozen waffles and lunch meat should be stored in ziplock bags. 	</a:t>
            </a:r>
          </a:p>
        </p:txBody>
      </p:sp>
      <p:sp>
        <p:nvSpPr>
          <p:cNvPr id="4" name="Slide Number Placeholder 3"/>
          <p:cNvSpPr>
            <a:spLocks noGrp="1"/>
          </p:cNvSpPr>
          <p:nvPr>
            <p:ph type="sldNum" sz="quarter" idx="10"/>
          </p:nvPr>
        </p:nvSpPr>
        <p:spPr/>
        <p:txBody>
          <a:bodyPr/>
          <a:lstStyle/>
          <a:p>
            <a:fld id="{84707015-B491-48F4-8A68-E7DAD47D2B55}" type="slidenum">
              <a:rPr lang="en-US" smtClean="0"/>
              <a:t>21</a:t>
            </a:fld>
            <a:endParaRPr lang="en-US" dirty="0"/>
          </a:p>
        </p:txBody>
      </p:sp>
    </p:spTree>
    <p:extLst>
      <p:ext uri="{BB962C8B-B14F-4D97-AF65-F5344CB8AC3E}">
        <p14:creationId xmlns:p14="http://schemas.microsoft.com/office/powerpoint/2010/main" val="181948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lists </a:t>
            </a:r>
            <a:r>
              <a:rPr lang="en-US" dirty="0" smtClean="0"/>
              <a:t>helps surveyor determine which files to review. Each list should be updated and revised throughout the year as necessary.</a:t>
            </a:r>
          </a:p>
          <a:p>
            <a:endParaRPr lang="en-US" dirty="0" smtClean="0"/>
          </a:p>
          <a:p>
            <a:r>
              <a:rPr lang="en-US" dirty="0" smtClean="0"/>
              <a:t>ESI/BM according to facility P&amp;P</a:t>
            </a:r>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4</a:t>
            </a:fld>
            <a:endParaRPr lang="en-US" dirty="0"/>
          </a:p>
        </p:txBody>
      </p:sp>
    </p:spTree>
    <p:extLst>
      <p:ext uri="{BB962C8B-B14F-4D97-AF65-F5344CB8AC3E}">
        <p14:creationId xmlns:p14="http://schemas.microsoft.com/office/powerpoint/2010/main" val="1366683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Residential Child Care Licensing (RCCL) would require each facility/agency to develop and implement policies in order for a facility/agency to maintain part or all of their files electronically that are subject to regulatory review.  Prior to transitioning any documents subject to RCCL review to an electronic format, a facility/agency needs to submit to RCCL their policies and procedures related to the maintenance of electronic files and receive approval.  See guideline form</a:t>
            </a:r>
            <a:r>
              <a:rPr lang="en-US" sz="1200" kern="1200" baseline="0" dirty="0" smtClean="0">
                <a:solidFill>
                  <a:schemeClr val="tx1"/>
                </a:solidFill>
                <a:effectLst/>
                <a:latin typeface="+mn-lt"/>
                <a:ea typeface="+mn-ea"/>
                <a:cs typeface="+mn-cs"/>
              </a:rPr>
              <a:t> regarding electronic file maintenance policies</a:t>
            </a:r>
            <a:r>
              <a:rPr lang="en-US" sz="1200" kern="1200" dirty="0" smtClean="0">
                <a:solidFill>
                  <a:schemeClr val="tx1"/>
                </a:solidFill>
                <a:effectLst/>
                <a:latin typeface="+mn-lt"/>
                <a:ea typeface="+mn-ea"/>
                <a:cs typeface="+mn-cs"/>
              </a:rPr>
              <a:t> on our website.</a:t>
            </a:r>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22</a:t>
            </a:fld>
            <a:endParaRPr lang="en-US" dirty="0"/>
          </a:p>
        </p:txBody>
      </p:sp>
    </p:spTree>
    <p:extLst>
      <p:ext uri="{BB962C8B-B14F-4D97-AF65-F5344CB8AC3E}">
        <p14:creationId xmlns:p14="http://schemas.microsoft.com/office/powerpoint/2010/main" val="311064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23</a:t>
            </a:fld>
            <a:endParaRPr lang="en-US" dirty="0"/>
          </a:p>
        </p:txBody>
      </p:sp>
    </p:spTree>
    <p:extLst>
      <p:ext uri="{BB962C8B-B14F-4D97-AF65-F5344CB8AC3E}">
        <p14:creationId xmlns:p14="http://schemas.microsoft.com/office/powerpoint/2010/main" val="2057597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Vehicle Inspection reports can be completed on the GA Annual Transportation Vehicle Safety Inspection</a:t>
            </a:r>
            <a:r>
              <a:rPr lang="en-US" baseline="0" dirty="0" smtClean="0"/>
              <a:t> Certification </a:t>
            </a:r>
            <a:r>
              <a:rPr lang="en-US" dirty="0" smtClean="0"/>
              <a:t>Form 699 or on another form created</a:t>
            </a:r>
            <a:r>
              <a:rPr lang="en-US" baseline="0" dirty="0" smtClean="0"/>
              <a:t> by the facility, just as long as it has all of the information we require on it.</a:t>
            </a:r>
          </a:p>
          <a:p>
            <a:endParaRPr lang="en-US" baseline="0" dirty="0" smtClean="0"/>
          </a:p>
          <a:p>
            <a:r>
              <a:rPr lang="en-US" baseline="0" dirty="0" smtClean="0"/>
              <a:t>Fire Inspection reports are either state or county. Check with your county.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5</a:t>
            </a:fld>
            <a:endParaRPr lang="en-US" dirty="0"/>
          </a:p>
        </p:txBody>
      </p:sp>
    </p:spTree>
    <p:extLst>
      <p:ext uri="{BB962C8B-B14F-4D97-AF65-F5344CB8AC3E}">
        <p14:creationId xmlns:p14="http://schemas.microsoft.com/office/powerpoint/2010/main" val="390509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set way that you have to document your Disaster Preparedness plan drills, just that you have to have them documented and dated in some type of format.</a:t>
            </a:r>
          </a:p>
          <a:p>
            <a:endParaRPr lang="en-US" dirty="0" smtClean="0"/>
          </a:p>
          <a:p>
            <a:r>
              <a:rPr lang="en-US" dirty="0" smtClean="0"/>
              <a:t>The first aid kit should</a:t>
            </a:r>
            <a:r>
              <a:rPr lang="en-US" baseline="0" dirty="0" smtClean="0"/>
              <a:t> contain all components according to our rule, Tag 1227.</a:t>
            </a:r>
          </a:p>
          <a:p>
            <a:endParaRPr lang="en-US" baseline="0" dirty="0" smtClean="0"/>
          </a:p>
          <a:p>
            <a:r>
              <a:rPr lang="en-US" baseline="0" dirty="0" smtClean="0"/>
              <a:t>If you are not able to meet a rule, you have to submit a waiver, if you can meet some variation of the rule, then you can submit a variance. The </a:t>
            </a:r>
            <a:r>
              <a:rPr lang="en-US" baseline="0" smtClean="0"/>
              <a:t>form is located </a:t>
            </a:r>
            <a:r>
              <a:rPr lang="en-US" baseline="0" dirty="0" smtClean="0"/>
              <a:t>on our website.</a:t>
            </a:r>
            <a:endParaRPr lang="en-US" dirty="0" smtClean="0"/>
          </a:p>
          <a:p>
            <a:endParaRPr lang="en-US" dirty="0" smtClean="0"/>
          </a:p>
          <a:p>
            <a:r>
              <a:rPr lang="en-US" dirty="0" smtClean="0"/>
              <a:t>Annual Packet</a:t>
            </a:r>
            <a:r>
              <a:rPr lang="en-US" baseline="0" dirty="0" smtClean="0"/>
              <a:t> includes the </a:t>
            </a:r>
            <a:r>
              <a:rPr lang="en-US" dirty="0" smtClean="0"/>
              <a:t>Statement of Responsibility form (ask your</a:t>
            </a:r>
            <a:r>
              <a:rPr lang="en-US" baseline="0" dirty="0" smtClean="0"/>
              <a:t> surveyor for a form)</a:t>
            </a:r>
            <a:r>
              <a:rPr lang="en-US" dirty="0" smtClean="0"/>
              <a:t>, FH Roster, annual personnel report.</a:t>
            </a:r>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6</a:t>
            </a:fld>
            <a:endParaRPr lang="en-US" dirty="0"/>
          </a:p>
        </p:txBody>
      </p:sp>
    </p:spTree>
    <p:extLst>
      <p:ext uri="{BB962C8B-B14F-4D97-AF65-F5344CB8AC3E}">
        <p14:creationId xmlns:p14="http://schemas.microsoft.com/office/powerpoint/2010/main" val="3754674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list should be current and kept up to date as needed.</a:t>
            </a:r>
            <a:endParaRPr lang="en-US" dirty="0"/>
          </a:p>
        </p:txBody>
      </p:sp>
      <p:sp>
        <p:nvSpPr>
          <p:cNvPr id="4" name="Slide Number Placeholder 3"/>
          <p:cNvSpPr>
            <a:spLocks noGrp="1"/>
          </p:cNvSpPr>
          <p:nvPr>
            <p:ph type="sldNum" sz="quarter" idx="10"/>
          </p:nvPr>
        </p:nvSpPr>
        <p:spPr/>
        <p:txBody>
          <a:bodyPr/>
          <a:lstStyle/>
          <a:p>
            <a:fld id="{84707015-B491-48F4-8A68-E7DAD47D2B55}" type="slidenum">
              <a:rPr lang="en-US" smtClean="0"/>
              <a:t>7</a:t>
            </a:fld>
            <a:endParaRPr lang="en-US" dirty="0"/>
          </a:p>
        </p:txBody>
      </p:sp>
    </p:spTree>
    <p:extLst>
      <p:ext uri="{BB962C8B-B14F-4D97-AF65-F5344CB8AC3E}">
        <p14:creationId xmlns:p14="http://schemas.microsoft.com/office/powerpoint/2010/main" val="3982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updated employee file</a:t>
            </a:r>
            <a:r>
              <a:rPr lang="en-US" baseline="0" dirty="0" smtClean="0"/>
              <a:t> </a:t>
            </a:r>
            <a:r>
              <a:rPr lang="en-US" dirty="0" smtClean="0"/>
              <a:t>as employee changes, i.e.</a:t>
            </a:r>
            <a:r>
              <a:rPr lang="en-US" baseline="0" dirty="0" smtClean="0"/>
              <a:t> promotions, demotions.</a:t>
            </a:r>
          </a:p>
          <a:p>
            <a:endParaRPr lang="en-US" baseline="0" dirty="0" smtClean="0"/>
          </a:p>
          <a:p>
            <a:r>
              <a:rPr lang="en-US" baseline="0" dirty="0" smtClean="0"/>
              <a:t>Application-</a:t>
            </a:r>
            <a:r>
              <a:rPr lang="en-US" sz="1200" b="0" i="0" u="none" strike="noStrike" kern="1200" baseline="0" dirty="0" smtClean="0">
                <a:solidFill>
                  <a:schemeClr val="tx1"/>
                </a:solidFill>
                <a:latin typeface="+mn-lt"/>
                <a:ea typeface="+mn-ea"/>
                <a:cs typeface="+mn-cs"/>
              </a:rPr>
              <a:t>An explanation is required for any periods, exceeding a three month span, during the 10-year history in which employment was not maintained. (i.e. notations should be made regarding staff members that have not worked for 10 years or those that did not work continuously for 10 years). For example, if a staff member has a gap in their work history between May of 2008 and October of 2008 in order to take care of a family member, then the work history should include the information). The history should include both the month and the year for the start and end date of each job. 	</a:t>
            </a:r>
          </a:p>
          <a:p>
            <a:pPr marL="0" indent="0">
              <a:buNone/>
            </a:pPr>
            <a:endParaRPr lang="en-US" dirty="0" smtClean="0">
              <a:solidFill>
                <a:srgbClr val="FF3399"/>
              </a:solidFill>
            </a:endParaRPr>
          </a:p>
          <a:p>
            <a:pPr marL="0" indent="0">
              <a:buNone/>
            </a:pPr>
            <a:r>
              <a:rPr lang="en-US" dirty="0" smtClean="0">
                <a:solidFill>
                  <a:srgbClr val="FF3399"/>
                </a:solidFill>
              </a:rPr>
              <a:t>Educational qualifications should be in the file</a:t>
            </a:r>
            <a:r>
              <a:rPr lang="en-US" baseline="0" dirty="0" smtClean="0">
                <a:solidFill>
                  <a:srgbClr val="FF3399"/>
                </a:solidFill>
              </a:rPr>
              <a:t> at the time of the review according to each staff’s title/job description. For example-direct care staff only need a high school diploma or GED. A copy of the diploma or certificate should be in the file.</a:t>
            </a:r>
            <a:endParaRPr lang="en-US" dirty="0" smtClean="0">
              <a:solidFill>
                <a:srgbClr val="FF3399"/>
              </a:solidFill>
            </a:endParaRPr>
          </a:p>
          <a:p>
            <a:pPr marL="0" indent="0">
              <a:buNone/>
            </a:pPr>
            <a:r>
              <a:rPr lang="en-US" dirty="0" smtClean="0">
                <a:solidFill>
                  <a:srgbClr val="FF3399"/>
                </a:solidFill>
              </a:rPr>
              <a:t>Human Service Professional (HSP)-</a:t>
            </a:r>
            <a:r>
              <a:rPr lang="en-US" dirty="0" smtClean="0"/>
              <a:t>Bachelors degree/ 2 years experience./Master’s degree  (Tag 846)</a:t>
            </a:r>
          </a:p>
          <a:p>
            <a:pPr marL="0" indent="0">
              <a:buNone/>
            </a:pPr>
            <a:r>
              <a:rPr lang="en-US" dirty="0" smtClean="0">
                <a:solidFill>
                  <a:srgbClr val="00B050"/>
                </a:solidFill>
              </a:rPr>
              <a:t>Director-</a:t>
            </a:r>
            <a:r>
              <a:rPr lang="en-US" dirty="0" smtClean="0"/>
              <a:t>Master’s degree/ 2 year exp. or Bachelors degree/ 4 yr. exp., etc. (Tag 803)</a:t>
            </a:r>
          </a:p>
          <a:p>
            <a:pPr marL="0" indent="0">
              <a:buNone/>
            </a:pPr>
            <a:endParaRPr lang="en-US" dirty="0" smtClean="0"/>
          </a:p>
          <a:p>
            <a:r>
              <a:rPr lang="en-US" sz="1200" b="0" i="0" u="none" strike="noStrike" kern="1200" baseline="0" dirty="0" smtClean="0">
                <a:solidFill>
                  <a:schemeClr val="tx1"/>
                </a:solidFill>
                <a:latin typeface="+mn-lt"/>
                <a:ea typeface="+mn-ea"/>
                <a:cs typeface="+mn-cs"/>
              </a:rPr>
              <a:t>The director is included in the staff requiring documentation of orientation. </a:t>
            </a:r>
          </a:p>
          <a:p>
            <a:r>
              <a:rPr lang="en-US" sz="1200" b="0" i="0" u="none" strike="noStrike" kern="1200" baseline="0" dirty="0" smtClean="0">
                <a:solidFill>
                  <a:schemeClr val="tx1"/>
                </a:solidFill>
                <a:latin typeface="+mn-lt"/>
                <a:ea typeface="+mn-ea"/>
                <a:cs typeface="+mn-cs"/>
              </a:rPr>
              <a:t>Orientation may be documented by utilizing a checklist that at a minimum includes each of the components of the rule with a place for staff to initial and date when they received the orientation. </a:t>
            </a:r>
          </a:p>
          <a:p>
            <a:r>
              <a:rPr lang="en-US" sz="1200" b="0" i="0" u="none" strike="noStrike" kern="1200" baseline="0" dirty="0" smtClean="0">
                <a:solidFill>
                  <a:schemeClr val="tx1"/>
                </a:solidFill>
                <a:latin typeface="+mn-lt"/>
                <a:ea typeface="+mn-ea"/>
                <a:cs typeface="+mn-cs"/>
              </a:rPr>
              <a:t>Orientation is separate and distinct from the annual training requirements and must be provided </a:t>
            </a:r>
            <a:r>
              <a:rPr lang="en-US" sz="1200" b="1" i="0" u="sng" strike="noStrike" kern="1200" baseline="0" dirty="0" smtClean="0">
                <a:solidFill>
                  <a:schemeClr val="tx1"/>
                </a:solidFill>
                <a:latin typeface="+mn-lt"/>
                <a:ea typeface="+mn-ea"/>
                <a:cs typeface="+mn-cs"/>
              </a:rPr>
              <a:t>prior </a:t>
            </a:r>
            <a:r>
              <a:rPr lang="en-US" sz="1200" b="0" i="0" u="none" strike="noStrike" kern="1200" baseline="0" dirty="0" smtClean="0">
                <a:solidFill>
                  <a:schemeClr val="tx1"/>
                </a:solidFill>
                <a:latin typeface="+mn-lt"/>
                <a:ea typeface="+mn-ea"/>
                <a:cs typeface="+mn-cs"/>
              </a:rPr>
              <a:t>to staff working with the children. 	</a:t>
            </a:r>
          </a:p>
          <a:p>
            <a:pPr marL="0" indent="0">
              <a:buNone/>
            </a:pPr>
            <a:endParaRPr lang="en-US" baseline="0" dirty="0" smtClean="0"/>
          </a:p>
          <a:p>
            <a:r>
              <a:rPr lang="en-US" sz="1200" b="0" i="0" u="none" strike="noStrike" kern="1200" baseline="0" dirty="0" smtClean="0">
                <a:solidFill>
                  <a:schemeClr val="tx1"/>
                </a:solidFill>
                <a:latin typeface="+mn-lt"/>
                <a:ea typeface="+mn-ea"/>
                <a:cs typeface="+mn-cs"/>
              </a:rPr>
              <a:t>Documentation of training should include a training log as well as confirmation of attending the training such as a certificate of completion. All staff must have 24 clock hours of formal training annually.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**Please Note: This 24 clock hours of training is required in addition to CPR, first aid, and emergency safety intervention training.	</a:t>
            </a:r>
          </a:p>
          <a:p>
            <a:r>
              <a:rPr lang="en-US" sz="1200" b="0" i="0" u="none" strike="noStrike" kern="1200" baseline="0" dirty="0" smtClean="0">
                <a:solidFill>
                  <a:schemeClr val="tx1"/>
                </a:solidFill>
                <a:latin typeface="+mn-lt"/>
                <a:ea typeface="+mn-ea"/>
                <a:cs typeface="+mn-cs"/>
              </a:rPr>
              <a:t>	</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84707015-B491-48F4-8A68-E7DAD47D2B55}" type="slidenum">
              <a:rPr lang="en-US" smtClean="0"/>
              <a:t>8</a:t>
            </a:fld>
            <a:endParaRPr lang="en-US" dirty="0"/>
          </a:p>
        </p:txBody>
      </p:sp>
    </p:spTree>
    <p:extLst>
      <p:ext uri="{BB962C8B-B14F-4D97-AF65-F5344CB8AC3E}">
        <p14:creationId xmlns:p14="http://schemas.microsoft.com/office/powerpoint/2010/main" val="278027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Health Statement-Documentation from a licensed healthcare professional of a health screening examination within 30 days of hiring is required. The documentation should also indicate that the employee does not have any identified conditions that may place the children in care at risk of infection, injury or improper care. The employee health screening does not have to be performed by a physician. The screening may be performed by an RN or a physician’s assistant. 	</a:t>
            </a:r>
          </a:p>
          <a:p>
            <a:endParaRPr lang="en-US" dirty="0" smtClean="0"/>
          </a:p>
          <a:p>
            <a:r>
              <a:rPr lang="en-US" dirty="0" smtClean="0"/>
              <a:t>Direct</a:t>
            </a:r>
            <a:r>
              <a:rPr lang="en-US" baseline="0" dirty="0" smtClean="0"/>
              <a:t> care staff only need a local background checks. If local check is unsatisfactory, then staff need fingerprint check.</a:t>
            </a:r>
          </a:p>
          <a:p>
            <a:endParaRPr lang="en-US" baseline="0" dirty="0" smtClean="0"/>
          </a:p>
          <a:p>
            <a:r>
              <a:rPr lang="en-US" baseline="0" dirty="0" smtClean="0"/>
              <a:t>References </a:t>
            </a:r>
            <a:r>
              <a:rPr lang="en-US" sz="1200" b="0" i="0" u="none" strike="noStrike" kern="1200" baseline="0" dirty="0" smtClean="0">
                <a:solidFill>
                  <a:schemeClr val="tx1"/>
                </a:solidFill>
                <a:latin typeface="+mn-lt"/>
                <a:ea typeface="+mn-ea"/>
                <a:cs typeface="+mn-cs"/>
              </a:rPr>
              <a:t>1.) References must attest to the person’s capabilities of performing the duties for which they are employed </a:t>
            </a:r>
            <a:r>
              <a:rPr lang="en-US" sz="1200" b="1" i="0" u="sng"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to the person’s suitability of working with or around children. </a:t>
            </a:r>
          </a:p>
          <a:p>
            <a:r>
              <a:rPr lang="en-US" sz="1200" b="0" i="0" u="none" strike="noStrike" kern="1200" baseline="0" dirty="0" smtClean="0">
                <a:solidFill>
                  <a:schemeClr val="tx1"/>
                </a:solidFill>
                <a:latin typeface="+mn-lt"/>
                <a:ea typeface="+mn-ea"/>
                <a:cs typeface="+mn-cs"/>
              </a:rPr>
              <a:t>2.) Documenting only the name of a reference and/or the contact date is not sufficient to meeting this rule requirement. Documentation must also include a summary of statements made by the reference regarding the applicant. </a:t>
            </a:r>
          </a:p>
          <a:p>
            <a:r>
              <a:rPr lang="en-US" sz="1200" b="0" i="0" u="none" strike="noStrike" kern="1200" baseline="0" dirty="0" smtClean="0">
                <a:solidFill>
                  <a:schemeClr val="tx1"/>
                </a:solidFill>
                <a:latin typeface="+mn-lt"/>
                <a:ea typeface="+mn-ea"/>
                <a:cs typeface="+mn-cs"/>
              </a:rPr>
              <a:t>3.) Someone other than the applicant must conduct and document his/her own reference checks. 	</a:t>
            </a:r>
          </a:p>
        </p:txBody>
      </p:sp>
      <p:sp>
        <p:nvSpPr>
          <p:cNvPr id="4" name="Slide Number Placeholder 3"/>
          <p:cNvSpPr>
            <a:spLocks noGrp="1"/>
          </p:cNvSpPr>
          <p:nvPr>
            <p:ph type="sldNum" sz="quarter" idx="10"/>
          </p:nvPr>
        </p:nvSpPr>
        <p:spPr/>
        <p:txBody>
          <a:bodyPr/>
          <a:lstStyle/>
          <a:p>
            <a:fld id="{84707015-B491-48F4-8A68-E7DAD47D2B55}" type="slidenum">
              <a:rPr lang="en-US" smtClean="0"/>
              <a:t>9</a:t>
            </a:fld>
            <a:endParaRPr lang="en-US" dirty="0"/>
          </a:p>
        </p:txBody>
      </p:sp>
    </p:spTree>
    <p:extLst>
      <p:ext uri="{BB962C8B-B14F-4D97-AF65-F5344CB8AC3E}">
        <p14:creationId xmlns:p14="http://schemas.microsoft.com/office/powerpoint/2010/main" val="621548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Once residents turn 18 years old, they are required to get a local background check done.</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Regarding not being able to get birth certificates and custody orders-The facility should clearly document all efforts made to obtain the documents. Additional progressive efforts (i.e. contact of a participant’s supervisor/ manager, etc.) made to obtain the documents should be documented at least every fourteen (14) calendar days. The name of the person contacted, his/her position, date and time of contact and response should be clearly documented. The documentation should clearly evidence proactive efforts by the facility to obtain the documents. 	</a:t>
            </a:r>
          </a:p>
        </p:txBody>
      </p:sp>
      <p:sp>
        <p:nvSpPr>
          <p:cNvPr id="4" name="Slide Number Placeholder 3"/>
          <p:cNvSpPr>
            <a:spLocks noGrp="1"/>
          </p:cNvSpPr>
          <p:nvPr>
            <p:ph type="sldNum" sz="quarter" idx="10"/>
          </p:nvPr>
        </p:nvSpPr>
        <p:spPr/>
        <p:txBody>
          <a:bodyPr/>
          <a:lstStyle/>
          <a:p>
            <a:fld id="{84707015-B491-48F4-8A68-E7DAD47D2B55}" type="slidenum">
              <a:rPr lang="en-US" smtClean="0"/>
              <a:t>10</a:t>
            </a:fld>
            <a:endParaRPr lang="en-US" dirty="0"/>
          </a:p>
        </p:txBody>
      </p:sp>
    </p:spTree>
    <p:extLst>
      <p:ext uri="{BB962C8B-B14F-4D97-AF65-F5344CB8AC3E}">
        <p14:creationId xmlns:p14="http://schemas.microsoft.com/office/powerpoint/2010/main" val="139408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Medical Records-MARS, physicals, health assessments, health history</a:t>
            </a:r>
          </a:p>
          <a:p>
            <a:r>
              <a:rPr lang="en-US" sz="1200" b="0" i="0" u="none" strike="noStrike" kern="1200" baseline="0" dirty="0" smtClean="0">
                <a:solidFill>
                  <a:schemeClr val="tx1"/>
                </a:solidFill>
                <a:latin typeface="Arial" charset="0"/>
                <a:ea typeface="+mn-ea"/>
                <a:cs typeface="+mn-cs"/>
              </a:rPr>
              <a:t>Education Records-IEPS, report cards, parent teacher conferences, progress reports</a:t>
            </a:r>
          </a:p>
          <a:p>
            <a:endParaRPr lang="en-US" sz="1200" b="0" i="0" u="none" strike="noStrike" kern="1200" baseline="0" dirty="0" smtClean="0">
              <a:solidFill>
                <a:schemeClr val="tx1"/>
              </a:solidFill>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charset="0"/>
                <a:ea typeface="+mn-ea"/>
                <a:cs typeface="+mn-cs"/>
              </a:rPr>
              <a:t>Information provided to the guardian-</a:t>
            </a:r>
            <a:r>
              <a:rPr lang="en-US" sz="1200" b="0" i="0" u="none" strike="noStrike" kern="1200" baseline="0" dirty="0" smtClean="0">
                <a:solidFill>
                  <a:schemeClr val="tx1"/>
                </a:solidFill>
                <a:latin typeface="+mn-lt"/>
                <a:ea typeface="+mn-ea"/>
                <a:cs typeface="+mn-cs"/>
              </a:rPr>
              <a:t>A brochure is not sufficient for meeting the requirements of this rule. The specific behaviors of residents in care at the time of referral must be provided. The signed documentation must reflect that the referral source received this information prior to placement. 	</a:t>
            </a:r>
          </a:p>
          <a:p>
            <a:endParaRPr lang="en-US" sz="1200" b="0" i="0" u="none" strike="noStrike"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84707015-B491-48F4-8A68-E7DAD47D2B55}" type="slidenum">
              <a:rPr lang="en-US" smtClean="0"/>
              <a:t>11</a:t>
            </a:fld>
            <a:endParaRPr lang="en-US" dirty="0"/>
          </a:p>
        </p:txBody>
      </p:sp>
    </p:spTree>
    <p:extLst>
      <p:ext uri="{BB962C8B-B14F-4D97-AF65-F5344CB8AC3E}">
        <p14:creationId xmlns:p14="http://schemas.microsoft.com/office/powerpoint/2010/main" val="88347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351164" y="4717123"/>
            <a:ext cx="6431539" cy="461665"/>
          </a:xfrm>
          <a:prstGeom prst="rect">
            <a:avLst/>
          </a:prstGeom>
          <a:noFill/>
        </p:spPr>
        <p:txBody>
          <a:bodyPr wrap="square" rtlCol="0">
            <a:spAutoFit/>
          </a:bodyPr>
          <a:lstStyle/>
          <a:p>
            <a:pPr algn="ctr"/>
            <a:r>
              <a:rPr lang="en-US" sz="2400" b="1" dirty="0" smtClean="0">
                <a:latin typeface="Book Antiqua"/>
                <a:cs typeface="Book Antiqua"/>
              </a:rPr>
              <a:t>How to Survive A RCCL Relicensure</a:t>
            </a:r>
            <a:endParaRPr lang="en-US" sz="2400" b="1" dirty="0">
              <a:latin typeface="Book Antiqua"/>
              <a:cs typeface="Book Antiqua"/>
            </a:endParaRPr>
          </a:p>
        </p:txBody>
      </p:sp>
      <p:sp>
        <p:nvSpPr>
          <p:cNvPr id="3" name="TextBox 2"/>
          <p:cNvSpPr txBox="1"/>
          <p:nvPr/>
        </p:nvSpPr>
        <p:spPr>
          <a:xfrm>
            <a:off x="1351164" y="5241490"/>
            <a:ext cx="6431539" cy="400110"/>
          </a:xfrm>
          <a:prstGeom prst="rect">
            <a:avLst/>
          </a:prstGeom>
          <a:noFill/>
        </p:spPr>
        <p:txBody>
          <a:bodyPr wrap="square" rtlCol="0">
            <a:spAutoFit/>
          </a:bodyPr>
          <a:lstStyle/>
          <a:p>
            <a:pPr algn="ctr"/>
            <a:r>
              <a:rPr lang="en-US" sz="2000" dirty="0" smtClean="0">
                <a:latin typeface="Book Antiqua"/>
                <a:cs typeface="Book Antiqua"/>
              </a:rPr>
              <a:t>Tanya Coleman, MSW</a:t>
            </a:r>
            <a:endParaRPr lang="en-US" sz="2000" dirty="0">
              <a:latin typeface="Book Antiqua"/>
              <a:cs typeface="Book Antiqua"/>
            </a:endParaRPr>
          </a:p>
        </p:txBody>
      </p:sp>
      <p:sp>
        <p:nvSpPr>
          <p:cNvPr id="4" name="TextBox 3"/>
          <p:cNvSpPr txBox="1"/>
          <p:nvPr/>
        </p:nvSpPr>
        <p:spPr>
          <a:xfrm>
            <a:off x="1351164" y="5606852"/>
            <a:ext cx="6431539" cy="338554"/>
          </a:xfrm>
          <a:prstGeom prst="rect">
            <a:avLst/>
          </a:prstGeom>
          <a:noFill/>
        </p:spPr>
        <p:txBody>
          <a:bodyPr wrap="square" rtlCol="0">
            <a:spAutoFit/>
          </a:bodyPr>
          <a:lstStyle/>
          <a:p>
            <a:pPr algn="ctr"/>
            <a:r>
              <a:rPr lang="en-US" sz="1600" dirty="0" smtClean="0">
                <a:latin typeface="Book Antiqua"/>
                <a:cs typeface="Book Antiqua"/>
              </a:rPr>
              <a:t>Specialist Surveyor Supervisor</a:t>
            </a:r>
            <a:endParaRPr lang="en-US" sz="1600" dirty="0">
              <a:latin typeface="Book Antiqua"/>
              <a:cs typeface="Book Antiqua"/>
            </a:endParaRPr>
          </a:p>
        </p:txBody>
      </p:sp>
      <p:sp>
        <p:nvSpPr>
          <p:cNvPr id="5" name="TextBox 4"/>
          <p:cNvSpPr txBox="1"/>
          <p:nvPr/>
        </p:nvSpPr>
        <p:spPr>
          <a:xfrm>
            <a:off x="1351164" y="6214244"/>
            <a:ext cx="6431539" cy="307777"/>
          </a:xfrm>
          <a:prstGeom prst="rect">
            <a:avLst/>
          </a:prstGeom>
          <a:noFill/>
        </p:spPr>
        <p:txBody>
          <a:bodyPr wrap="square" rtlCol="0">
            <a:spAutoFit/>
          </a:bodyPr>
          <a:lstStyle/>
          <a:p>
            <a:pPr algn="ctr"/>
            <a:r>
              <a:rPr lang="en-US" sz="1400" b="1" i="1" dirty="0" smtClean="0">
                <a:latin typeface="Book Antiqua"/>
                <a:cs typeface="Book Antiqua"/>
              </a:rPr>
              <a:t>Stronger Families for a Stronger Georgia</a:t>
            </a:r>
            <a:endParaRPr lang="en-US" sz="1400" b="1" i="1" dirty="0">
              <a:latin typeface="Book Antiqua"/>
              <a:cs typeface="Book Antiqua"/>
            </a:endParaRPr>
          </a:p>
        </p:txBody>
      </p:sp>
      <p:sp>
        <p:nvSpPr>
          <p:cNvPr id="6" name="TextBox 5"/>
          <p:cNvSpPr txBox="1"/>
          <p:nvPr/>
        </p:nvSpPr>
        <p:spPr>
          <a:xfrm>
            <a:off x="7782703" y="6247373"/>
            <a:ext cx="1270000" cy="400110"/>
          </a:xfrm>
          <a:prstGeom prst="rect">
            <a:avLst/>
          </a:prstGeom>
          <a:noFill/>
        </p:spPr>
        <p:txBody>
          <a:bodyPr wrap="square" rtlCol="0">
            <a:spAutoFit/>
          </a:bodyPr>
          <a:lstStyle/>
          <a:p>
            <a:pPr algn="r"/>
            <a:r>
              <a:rPr lang="en-US" sz="1000" dirty="0" smtClean="0">
                <a:latin typeface="Book Antiqua"/>
                <a:cs typeface="Book Antiqua"/>
              </a:rPr>
              <a:t>February/March 2016</a:t>
            </a:r>
            <a:endParaRPr lang="en-US" sz="1000" dirty="0">
              <a:latin typeface="Book Antiqua"/>
              <a:cs typeface="Book Antiqu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Resident Files</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4438138"/>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smtClean="0">
                <a:solidFill>
                  <a:schemeClr val="accent1">
                    <a:lumMod val="50000"/>
                  </a:schemeClr>
                </a:solidFill>
                <a:latin typeface="Arial Narrow"/>
              </a:rPr>
              <a:t>Name</a:t>
            </a:r>
            <a:r>
              <a:rPr lang="en-US" sz="3200" kern="0" dirty="0">
                <a:solidFill>
                  <a:schemeClr val="accent1">
                    <a:lumMod val="50000"/>
                  </a:schemeClr>
                </a:solidFill>
                <a:latin typeface="Arial Narrow"/>
              </a:rPr>
              <a:t>, DOB, Sex, CRC(if 18 yr. old) (Tag 533)</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Date of admission (Tag 815)</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Parent/guardian </a:t>
            </a:r>
            <a:r>
              <a:rPr lang="en-US" sz="3200" kern="0" dirty="0" smtClean="0">
                <a:solidFill>
                  <a:schemeClr val="accent1">
                    <a:lumMod val="50000"/>
                  </a:schemeClr>
                </a:solidFill>
                <a:latin typeface="Arial Narrow"/>
              </a:rPr>
              <a:t>information </a:t>
            </a:r>
            <a:r>
              <a:rPr lang="en-US" sz="3200" kern="0" dirty="0">
                <a:solidFill>
                  <a:schemeClr val="accent1">
                    <a:lumMod val="50000"/>
                  </a:schemeClr>
                </a:solidFill>
                <a:latin typeface="Arial Narrow"/>
              </a:rPr>
              <a:t>(Tag 816)</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Placing Agency </a:t>
            </a:r>
            <a:r>
              <a:rPr lang="en-US" sz="3200" kern="0" dirty="0" smtClean="0">
                <a:solidFill>
                  <a:schemeClr val="accent1">
                    <a:lumMod val="50000"/>
                  </a:schemeClr>
                </a:solidFill>
                <a:latin typeface="Arial Narrow"/>
              </a:rPr>
              <a:t>information  </a:t>
            </a:r>
            <a:r>
              <a:rPr lang="en-US" sz="3200" kern="0" dirty="0">
                <a:solidFill>
                  <a:schemeClr val="accent1">
                    <a:lumMod val="50000"/>
                  </a:schemeClr>
                </a:solidFill>
                <a:latin typeface="Arial Narrow"/>
              </a:rPr>
              <a:t>(Tag 817)</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Current custody </a:t>
            </a:r>
            <a:r>
              <a:rPr lang="en-US" sz="3200" kern="0" dirty="0" smtClean="0">
                <a:solidFill>
                  <a:schemeClr val="accent1">
                    <a:lumMod val="50000"/>
                  </a:schemeClr>
                </a:solidFill>
                <a:latin typeface="Arial Narrow"/>
              </a:rPr>
              <a:t>documents </a:t>
            </a:r>
            <a:r>
              <a:rPr lang="en-US" sz="3200" kern="0" dirty="0">
                <a:solidFill>
                  <a:schemeClr val="accent1">
                    <a:lumMod val="50000"/>
                  </a:schemeClr>
                </a:solidFill>
                <a:latin typeface="Arial Narrow"/>
              </a:rPr>
              <a:t>(Tag 818)</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Birth certificate (819)</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Assessment Plans (Tag 820)</a:t>
            </a: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3308389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Resident Files</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4930581"/>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Service Plan w/review and progress notes (Tag 821)</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Records of discipline, written grievances (Tag 822)</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Record of Health </a:t>
            </a:r>
            <a:r>
              <a:rPr lang="en-US" sz="3200" kern="0" dirty="0" smtClean="0">
                <a:solidFill>
                  <a:schemeClr val="accent1">
                    <a:lumMod val="50000"/>
                  </a:schemeClr>
                </a:solidFill>
                <a:latin typeface="Arial Narrow"/>
              </a:rPr>
              <a:t>History </a:t>
            </a:r>
            <a:r>
              <a:rPr lang="en-US" sz="3200" kern="0" dirty="0">
                <a:solidFill>
                  <a:schemeClr val="accent1">
                    <a:lumMod val="50000"/>
                  </a:schemeClr>
                </a:solidFill>
                <a:latin typeface="Arial Narrow"/>
              </a:rPr>
              <a:t>(</a:t>
            </a:r>
            <a:r>
              <a:rPr lang="en-US" sz="3200" kern="0" dirty="0" smtClean="0">
                <a:solidFill>
                  <a:schemeClr val="accent1">
                    <a:lumMod val="50000"/>
                  </a:schemeClr>
                </a:solidFill>
                <a:latin typeface="Arial Narrow"/>
              </a:rPr>
              <a:t>Tag 823</a:t>
            </a:r>
            <a:r>
              <a:rPr lang="en-US" sz="3200" kern="0" dirty="0">
                <a:solidFill>
                  <a:schemeClr val="accent1">
                    <a:lumMod val="50000"/>
                  </a:schemeClr>
                </a:solidFill>
                <a:latin typeface="Arial Narrow"/>
              </a:rPr>
              <a:t>)</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Medical Records (Tag 824)</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smtClean="0">
                <a:solidFill>
                  <a:schemeClr val="accent1">
                    <a:lumMod val="50000"/>
                  </a:schemeClr>
                </a:solidFill>
                <a:latin typeface="Arial Narrow"/>
              </a:rPr>
              <a:t>Education Records </a:t>
            </a:r>
            <a:r>
              <a:rPr lang="en-US" sz="3200" kern="0" dirty="0">
                <a:solidFill>
                  <a:schemeClr val="accent1">
                    <a:lumMod val="50000"/>
                  </a:schemeClr>
                </a:solidFill>
                <a:latin typeface="Arial Narrow"/>
              </a:rPr>
              <a:t>(Tag 825)</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Preplacement assessment /visits (Tag 901)</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smtClean="0">
                <a:solidFill>
                  <a:schemeClr val="accent1">
                    <a:lumMod val="50000"/>
                  </a:schemeClr>
                </a:solidFill>
                <a:latin typeface="Arial Narrow"/>
              </a:rPr>
              <a:t>Information </a:t>
            </a:r>
            <a:r>
              <a:rPr lang="en-US" sz="3200" kern="0" dirty="0">
                <a:solidFill>
                  <a:schemeClr val="accent1">
                    <a:lumMod val="50000"/>
                  </a:schemeClr>
                </a:solidFill>
                <a:latin typeface="Arial Narrow"/>
              </a:rPr>
              <a:t>provided to the guardian (Tag 907)</a:t>
            </a: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94645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Resident Files</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4930581"/>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Intake Referral Form (Tag 911)</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Placement Agreement (Tag 912)</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Written description of institution provided to child, parent, guardian (Tag 916)</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Emergency placement info in 72 hours (Tag 923)</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Initial Assessment/ ISP w/in 30 days (Tag 1000)</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Assessment </a:t>
            </a:r>
            <a:r>
              <a:rPr lang="en-US" sz="3200" kern="0" dirty="0" smtClean="0">
                <a:solidFill>
                  <a:schemeClr val="accent1">
                    <a:lumMod val="50000"/>
                  </a:schemeClr>
                </a:solidFill>
                <a:latin typeface="Arial Narrow"/>
              </a:rPr>
              <a:t>developed </a:t>
            </a:r>
            <a:r>
              <a:rPr lang="en-US" sz="3200" kern="0" dirty="0">
                <a:solidFill>
                  <a:schemeClr val="accent1">
                    <a:lumMod val="50000"/>
                  </a:schemeClr>
                </a:solidFill>
                <a:latin typeface="Arial Narrow"/>
              </a:rPr>
              <a:t>by HSP (Tag 1001)</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Service Plan ( Tag 1003)</a:t>
            </a: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1428929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Resident Files</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5029069"/>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Service Plan updated every 6 months (Tag 1011)</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Medication usage docs (Tag 1219)</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Casework Services by HSP </a:t>
            </a:r>
            <a:r>
              <a:rPr lang="en-US" sz="3200" kern="0" dirty="0" smtClean="0">
                <a:solidFill>
                  <a:schemeClr val="accent1">
                    <a:lumMod val="50000"/>
                  </a:schemeClr>
                </a:solidFill>
                <a:latin typeface="Arial Narrow"/>
              </a:rPr>
              <a:t>(Tag </a:t>
            </a:r>
            <a:r>
              <a:rPr lang="en-US" sz="3200" kern="0" dirty="0">
                <a:solidFill>
                  <a:schemeClr val="accent1">
                    <a:lumMod val="50000"/>
                  </a:schemeClr>
                </a:solidFill>
                <a:latin typeface="Arial Narrow"/>
              </a:rPr>
              <a:t>1200)</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Education progress (Tag 1203, 1205)</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Health/Medical Services (Tag 1207-1213)</a:t>
            </a:r>
          </a:p>
          <a:p>
            <a:pPr lvl="0" defTabSz="914400" eaLnBrk="0" fontAlgn="base" hangingPunct="0">
              <a:spcBef>
                <a:spcPct val="20000"/>
              </a:spcBef>
              <a:spcAft>
                <a:spcPct val="0"/>
              </a:spcAft>
            </a:pPr>
            <a:r>
              <a:rPr lang="en-US" sz="3200" kern="0" dirty="0" smtClean="0">
                <a:solidFill>
                  <a:schemeClr val="accent1">
                    <a:lumMod val="50000"/>
                  </a:schemeClr>
                </a:solidFill>
                <a:latin typeface="Arial Narrow"/>
              </a:rPr>
              <a:t>               - Health </a:t>
            </a:r>
            <a:r>
              <a:rPr lang="en-US" sz="3200" kern="0" dirty="0">
                <a:solidFill>
                  <a:schemeClr val="accent1">
                    <a:lumMod val="50000"/>
                  </a:schemeClr>
                </a:solidFill>
                <a:latin typeface="Arial Narrow"/>
              </a:rPr>
              <a:t>screening, dental</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Discharge Plans (Tag 826, 1100-1107)</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Incident Reports (Tag 862, 870)</a:t>
            </a: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1467976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CCI with Foster Care</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4339650"/>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Orientation prior to Application (Tag 1303)</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Training/ Annual training (Tag 1311, 1346)</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Grievance Policies and Procedures (Tag1311)</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Home Study (Tag 1317-1336)</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Services Prior to Placement (Tags 1337-1342)</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Services During Foster Home Placement (Tags 1373-1346)</a:t>
            </a: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1733146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CCI with Foster Care</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3157788"/>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Discipline/Behavior Management (Tags 1403-1408)</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Maintenance of Records (Tags 949-959)</a:t>
            </a:r>
          </a:p>
          <a:p>
            <a:pPr lvl="0" defTabSz="914400" eaLnBrk="0" fontAlgn="base" hangingPunct="0">
              <a:spcBef>
                <a:spcPct val="20000"/>
              </a:spcBef>
              <a:spcAft>
                <a:spcPct val="0"/>
              </a:spcAft>
            </a:pPr>
            <a:r>
              <a:rPr lang="en-US" sz="3200" kern="0" dirty="0">
                <a:solidFill>
                  <a:schemeClr val="accent1">
                    <a:lumMod val="50000"/>
                  </a:schemeClr>
                </a:solidFill>
                <a:latin typeface="Arial Narrow"/>
              </a:rPr>
              <a:t>	-resident files, FH files, termination of    </a:t>
            </a:r>
          </a:p>
          <a:p>
            <a:pPr lvl="0" defTabSz="914400" eaLnBrk="0" fontAlgn="base" hangingPunct="0">
              <a:spcBef>
                <a:spcPct val="20000"/>
              </a:spcBef>
              <a:spcAft>
                <a:spcPct val="0"/>
              </a:spcAft>
            </a:pPr>
            <a:r>
              <a:rPr lang="en-US" sz="3200" kern="0" dirty="0">
                <a:solidFill>
                  <a:schemeClr val="accent1">
                    <a:lumMod val="50000"/>
                  </a:schemeClr>
                </a:solidFill>
                <a:latin typeface="Arial Narrow"/>
              </a:rPr>
              <a:t>            placement</a:t>
            </a: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1419793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Physical Plant Inspection</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4856714"/>
          </a:xfrm>
          <a:prstGeom prst="rect">
            <a:avLst/>
          </a:prstGeom>
          <a:noFill/>
        </p:spPr>
        <p:txBody>
          <a:bodyPr wrap="square" rtlCol="0">
            <a:spAutoFit/>
          </a:bodyPr>
          <a:lstStyle/>
          <a:p>
            <a:pPr marL="457200" lvl="0" indent="-457200" defTabSz="914400" eaLnBrk="0" fontAlgn="base" hangingPunct="0">
              <a:lnSpc>
                <a:spcPct val="9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Inspect the following: </a:t>
            </a:r>
          </a:p>
          <a:p>
            <a:pPr marL="800100" lvl="1" indent="-342900" defTabSz="914400" eaLnBrk="0" fontAlgn="base" hangingPunct="0">
              <a:lnSpc>
                <a:spcPct val="90000"/>
              </a:lnSpc>
              <a:spcBef>
                <a:spcPct val="20000"/>
              </a:spcBef>
              <a:spcAft>
                <a:spcPct val="0"/>
              </a:spcAft>
              <a:buFont typeface="Wingdings" panose="05000000000000000000" pitchFamily="2" charset="2"/>
              <a:buChar char="Ø"/>
            </a:pPr>
            <a:r>
              <a:rPr lang="en-US" altLang="en-US" sz="2400" kern="0" dirty="0">
                <a:solidFill>
                  <a:schemeClr val="accent1">
                    <a:lumMod val="50000"/>
                  </a:schemeClr>
                </a:solidFill>
                <a:latin typeface="Arial Narrow"/>
              </a:rPr>
              <a:t>Interior and exterior grounds</a:t>
            </a:r>
          </a:p>
          <a:p>
            <a:pPr marL="800100" lvl="1" indent="-342900" defTabSz="914400" eaLnBrk="0" fontAlgn="base" hangingPunct="0">
              <a:lnSpc>
                <a:spcPct val="90000"/>
              </a:lnSpc>
              <a:spcBef>
                <a:spcPct val="20000"/>
              </a:spcBef>
              <a:spcAft>
                <a:spcPct val="0"/>
              </a:spcAft>
              <a:buFont typeface="Wingdings" panose="05000000000000000000" pitchFamily="2" charset="2"/>
              <a:buChar char="Ø"/>
            </a:pPr>
            <a:r>
              <a:rPr lang="en-US" altLang="en-US" sz="2400" kern="0" dirty="0">
                <a:solidFill>
                  <a:schemeClr val="accent1">
                    <a:lumMod val="50000"/>
                  </a:schemeClr>
                </a:solidFill>
                <a:latin typeface="Arial Narrow"/>
              </a:rPr>
              <a:t>Food, food supplies, food permit (if applicable) &amp; equipment and food storage areas</a:t>
            </a:r>
          </a:p>
          <a:p>
            <a:pPr marL="800100" lvl="1" indent="-342900" defTabSz="914400" eaLnBrk="0" fontAlgn="base" hangingPunct="0">
              <a:lnSpc>
                <a:spcPct val="90000"/>
              </a:lnSpc>
              <a:spcBef>
                <a:spcPct val="20000"/>
              </a:spcBef>
              <a:spcAft>
                <a:spcPct val="0"/>
              </a:spcAft>
              <a:buFont typeface="Wingdings" panose="05000000000000000000" pitchFamily="2" charset="2"/>
              <a:buChar char="Ø"/>
            </a:pPr>
            <a:r>
              <a:rPr lang="en-US" altLang="en-US" sz="2400" kern="0" dirty="0">
                <a:solidFill>
                  <a:schemeClr val="accent1">
                    <a:lumMod val="50000"/>
                  </a:schemeClr>
                </a:solidFill>
                <a:latin typeface="Arial Narrow"/>
              </a:rPr>
              <a:t>Current menu</a:t>
            </a:r>
          </a:p>
          <a:p>
            <a:pPr marL="800100" lvl="1" indent="-342900" defTabSz="914400" eaLnBrk="0" fontAlgn="base" hangingPunct="0">
              <a:lnSpc>
                <a:spcPct val="90000"/>
              </a:lnSpc>
              <a:spcBef>
                <a:spcPct val="20000"/>
              </a:spcBef>
              <a:spcAft>
                <a:spcPct val="0"/>
              </a:spcAft>
              <a:buFont typeface="Wingdings" panose="05000000000000000000" pitchFamily="2" charset="2"/>
              <a:buChar char="Ø"/>
            </a:pPr>
            <a:r>
              <a:rPr lang="en-US" altLang="en-US" sz="2400" kern="0" dirty="0">
                <a:solidFill>
                  <a:schemeClr val="accent1">
                    <a:lumMod val="50000"/>
                  </a:schemeClr>
                </a:solidFill>
                <a:latin typeface="Arial Narrow"/>
              </a:rPr>
              <a:t>First Aid Kit(s)</a:t>
            </a:r>
          </a:p>
          <a:p>
            <a:pPr marL="457200" lvl="0" indent="-457200" defTabSz="914400" eaLnBrk="0" fontAlgn="base" hangingPunct="0">
              <a:lnSpc>
                <a:spcPct val="9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The surveyor may take photographs of overall physical plant (kitchen, living room, sample bedroom, bathroom, yard)</a:t>
            </a:r>
          </a:p>
          <a:p>
            <a:pPr marL="457200" lvl="0" indent="-457200" defTabSz="914400" eaLnBrk="0" fontAlgn="base" hangingPunct="0">
              <a:lnSpc>
                <a:spcPct val="9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The surveyor may take photographs of compliant and non-compliant practices observed at the facility</a:t>
            </a: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3699157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Physical Plant Inspection</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4856714"/>
          </a:xfrm>
          <a:prstGeom prst="rect">
            <a:avLst/>
          </a:prstGeom>
          <a:noFill/>
        </p:spPr>
        <p:txBody>
          <a:bodyPr wrap="square" rtlCol="0">
            <a:spAutoFit/>
          </a:bodyPr>
          <a:lstStyle/>
          <a:p>
            <a:pPr marL="457200" lvl="0" indent="-457200" defTabSz="914400" eaLnBrk="0" fontAlgn="base" hangingPunct="0">
              <a:lnSpc>
                <a:spcPct val="9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Fire Inspection/Functional fire extinguishers and smoke       </a:t>
            </a:r>
          </a:p>
          <a:p>
            <a:pPr marL="457200" lvl="0" indent="-457200" defTabSz="914400" eaLnBrk="0" fontAlgn="base" hangingPunct="0">
              <a:lnSpc>
                <a:spcPct val="9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    detectors (Tag 1802)</a:t>
            </a:r>
          </a:p>
          <a:p>
            <a:pPr marL="457200" lvl="0" indent="-457200" defTabSz="914400" eaLnBrk="0" fontAlgn="base" hangingPunct="0">
              <a:lnSpc>
                <a:spcPct val="9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Each child has personal space, furnishing for storage (Tag 1807)</a:t>
            </a:r>
          </a:p>
          <a:p>
            <a:pPr marL="457200" lvl="0" indent="-457200" defTabSz="914400" eaLnBrk="0" fontAlgn="base" hangingPunct="0">
              <a:lnSpc>
                <a:spcPct val="9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Personal care items (Tag 1230)</a:t>
            </a:r>
          </a:p>
          <a:p>
            <a:pPr marL="457200" lvl="0" indent="-457200" defTabSz="914400" eaLnBrk="0" fontAlgn="base" hangingPunct="0">
              <a:lnSpc>
                <a:spcPct val="9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Sheets, pillows, pillowcases, blankets (Tag 1808)</a:t>
            </a:r>
          </a:p>
          <a:p>
            <a:pPr marL="457200" lvl="0" indent="-457200" defTabSz="914400" eaLnBrk="0" fontAlgn="base" hangingPunct="0">
              <a:lnSpc>
                <a:spcPct val="9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Hot/cold water in lavatory, toilet paper, hand towels and/or dryers-1:8 ratio (Tag 1817)</a:t>
            </a:r>
          </a:p>
          <a:p>
            <a:pPr marL="457200" lvl="0" indent="-457200" defTabSz="914400" eaLnBrk="0" fontAlgn="base" hangingPunct="0">
              <a:lnSpc>
                <a:spcPct val="90000"/>
              </a:lnSpc>
              <a:spcBef>
                <a:spcPct val="20000"/>
              </a:spcBef>
              <a:spcAft>
                <a:spcPct val="0"/>
              </a:spcAft>
              <a:buFont typeface="Wingdings" panose="05000000000000000000" pitchFamily="2" charset="2"/>
              <a:buChar char="Ø"/>
            </a:pPr>
            <a:r>
              <a:rPr lang="en-US" altLang="en-US" sz="2800" kern="0" dirty="0">
                <a:solidFill>
                  <a:schemeClr val="accent1">
                    <a:lumMod val="50000"/>
                  </a:schemeClr>
                </a:solidFill>
                <a:latin typeface="Arial Narrow"/>
              </a:rPr>
              <a:t>Hot/cold water in shower/tub-nonslip surface in shower/tub-1:10 ratio (Tag 1820)</a:t>
            </a: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1194223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Physical Plant Inspection Interior</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5324535"/>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3100" kern="0" dirty="0">
                <a:solidFill>
                  <a:schemeClr val="accent1">
                    <a:lumMod val="50000"/>
                  </a:schemeClr>
                </a:solidFill>
                <a:latin typeface="Arial Narrow"/>
              </a:rPr>
              <a:t>Climate Control: 65-82 degrees Fahrenheit (Tag 1826)</a:t>
            </a:r>
          </a:p>
          <a:p>
            <a:pPr marL="457200" lvl="0" indent="-457200" defTabSz="914400" eaLnBrk="0" fontAlgn="base" hangingPunct="0">
              <a:spcBef>
                <a:spcPct val="20000"/>
              </a:spcBef>
              <a:spcAft>
                <a:spcPct val="0"/>
              </a:spcAft>
              <a:buFont typeface="Wingdings" panose="05000000000000000000" pitchFamily="2" charset="2"/>
              <a:buChar char="Ø"/>
            </a:pPr>
            <a:r>
              <a:rPr lang="en-US" sz="3100" kern="0" dirty="0">
                <a:solidFill>
                  <a:schemeClr val="accent1">
                    <a:lumMod val="50000"/>
                  </a:schemeClr>
                </a:solidFill>
                <a:latin typeface="Arial Narrow"/>
              </a:rPr>
              <a:t>Ceilings and wall in good repair (Tag1827)</a:t>
            </a:r>
          </a:p>
          <a:p>
            <a:pPr marL="457200" lvl="0" indent="-457200" defTabSz="914400" eaLnBrk="0" fontAlgn="base" hangingPunct="0">
              <a:spcBef>
                <a:spcPct val="20000"/>
              </a:spcBef>
              <a:spcAft>
                <a:spcPct val="0"/>
              </a:spcAft>
              <a:buFont typeface="Wingdings" panose="05000000000000000000" pitchFamily="2" charset="2"/>
              <a:buChar char="Ø"/>
            </a:pPr>
            <a:r>
              <a:rPr lang="en-US" sz="3100" kern="0" dirty="0">
                <a:solidFill>
                  <a:schemeClr val="accent1">
                    <a:lumMod val="50000"/>
                  </a:schemeClr>
                </a:solidFill>
                <a:latin typeface="Arial Narrow"/>
              </a:rPr>
              <a:t>Windows and screens in good repair (Tag 1828)</a:t>
            </a:r>
          </a:p>
          <a:p>
            <a:pPr marL="457200" lvl="0" indent="-457200" defTabSz="914400" eaLnBrk="0" fontAlgn="base" hangingPunct="0">
              <a:spcBef>
                <a:spcPct val="20000"/>
              </a:spcBef>
              <a:spcAft>
                <a:spcPct val="0"/>
              </a:spcAft>
              <a:buFont typeface="Wingdings" panose="05000000000000000000" pitchFamily="2" charset="2"/>
              <a:buChar char="Ø"/>
            </a:pPr>
            <a:r>
              <a:rPr lang="en-US" sz="3100" kern="0" dirty="0">
                <a:solidFill>
                  <a:schemeClr val="accent1">
                    <a:lumMod val="50000"/>
                  </a:schemeClr>
                </a:solidFill>
                <a:latin typeface="Arial Narrow"/>
              </a:rPr>
              <a:t>Clean and free of Hazards (debris/pests/sharp items locked up) (Tag 1829)</a:t>
            </a:r>
          </a:p>
          <a:p>
            <a:pPr marL="457200" lvl="0" indent="-457200" defTabSz="914400" eaLnBrk="0" fontAlgn="base" hangingPunct="0">
              <a:spcBef>
                <a:spcPct val="20000"/>
              </a:spcBef>
              <a:spcAft>
                <a:spcPct val="0"/>
              </a:spcAft>
              <a:buFont typeface="Wingdings" panose="05000000000000000000" pitchFamily="2" charset="2"/>
              <a:buChar char="Ø"/>
            </a:pPr>
            <a:r>
              <a:rPr lang="en-US" sz="3100" kern="0" dirty="0">
                <a:solidFill>
                  <a:schemeClr val="accent1">
                    <a:lumMod val="50000"/>
                  </a:schemeClr>
                </a:solidFill>
                <a:latin typeface="Arial Narrow"/>
              </a:rPr>
              <a:t>Recreation and Leisure equipment (Tag 1228)</a:t>
            </a:r>
          </a:p>
          <a:p>
            <a:pPr marL="457200" lvl="0" indent="-457200" defTabSz="914400" eaLnBrk="0" fontAlgn="base" hangingPunct="0">
              <a:spcBef>
                <a:spcPct val="20000"/>
              </a:spcBef>
              <a:spcAft>
                <a:spcPct val="0"/>
              </a:spcAft>
              <a:buFont typeface="Wingdings" panose="05000000000000000000" pitchFamily="2" charset="2"/>
              <a:buChar char="Ø"/>
            </a:pPr>
            <a:r>
              <a:rPr lang="en-US" sz="3100" kern="0" dirty="0">
                <a:solidFill>
                  <a:schemeClr val="accent1">
                    <a:lumMod val="50000"/>
                  </a:schemeClr>
                </a:solidFill>
                <a:latin typeface="Arial Narrow"/>
              </a:rPr>
              <a:t>Pest control, cleaning supplies, keep out of reach of children products (Tag 1831)</a:t>
            </a: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1694043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Physical Plant Inspection Exterior</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3748719"/>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Buildings and Grounds maintained (Tag 1803</a:t>
            </a:r>
            <a:r>
              <a:rPr lang="en-US" sz="3200" kern="0" dirty="0" smtClean="0">
                <a:solidFill>
                  <a:schemeClr val="accent1">
                    <a:lumMod val="50000"/>
                  </a:schemeClr>
                </a:solidFill>
                <a:latin typeface="Arial Narrow"/>
              </a:rPr>
              <a:t>)</a:t>
            </a:r>
          </a:p>
          <a:p>
            <a:pPr lvl="0" defTabSz="914400" eaLnBrk="0" fontAlgn="base" hangingPunct="0">
              <a:spcBef>
                <a:spcPct val="20000"/>
              </a:spcBef>
              <a:spcAft>
                <a:spcPct val="0"/>
              </a:spcAft>
            </a:pPr>
            <a:endParaRPr lang="en-US" sz="3200" kern="0" dirty="0">
              <a:solidFill>
                <a:schemeClr val="accent1">
                  <a:lumMod val="50000"/>
                </a:schemeClr>
              </a:solidFill>
              <a:latin typeface="Arial Narrow"/>
            </a:endParaRP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Exterior grounds free of hazards (Tag 1833</a:t>
            </a:r>
            <a:r>
              <a:rPr lang="en-US" sz="3200" kern="0" dirty="0" smtClean="0">
                <a:solidFill>
                  <a:schemeClr val="accent1">
                    <a:lumMod val="50000"/>
                  </a:schemeClr>
                </a:solidFill>
                <a:latin typeface="Arial Narrow"/>
              </a:rPr>
              <a:t>)</a:t>
            </a:r>
          </a:p>
          <a:p>
            <a:pPr lvl="0" defTabSz="914400" eaLnBrk="0" fontAlgn="base" hangingPunct="0">
              <a:spcBef>
                <a:spcPct val="20000"/>
              </a:spcBef>
              <a:spcAft>
                <a:spcPct val="0"/>
              </a:spcAft>
            </a:pPr>
            <a:endParaRPr lang="en-US" sz="3200" kern="0" dirty="0">
              <a:solidFill>
                <a:schemeClr val="accent1">
                  <a:lumMod val="50000"/>
                </a:schemeClr>
              </a:solidFill>
              <a:latin typeface="Arial Narrow"/>
            </a:endParaRP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Outside trash covered containers, emptied weekly (Tag 1834)</a:t>
            </a:r>
          </a:p>
          <a:p>
            <a:endParaRPr lang="en-US" sz="2000" dirty="0">
              <a:solidFill>
                <a:schemeClr val="accent1">
                  <a:lumMod val="50000"/>
                </a:schemeClr>
              </a:solidFill>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1634932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95862" y="445378"/>
            <a:ext cx="8280114" cy="461665"/>
          </a:xfrm>
          <a:prstGeom prst="rect">
            <a:avLst/>
          </a:prstGeom>
          <a:noFill/>
        </p:spPr>
        <p:txBody>
          <a:bodyPr wrap="square" rtlCol="0">
            <a:spAutoFit/>
          </a:bodyPr>
          <a:lstStyle/>
          <a:p>
            <a:pPr algn="ctr"/>
            <a:r>
              <a:rPr lang="en-US" sz="2400" b="1" dirty="0" smtClean="0">
                <a:latin typeface="Book Antiqua"/>
                <a:cs typeface="Book Antiqua"/>
              </a:rPr>
              <a:t>Vision, Mission and Core Values </a:t>
            </a:r>
            <a:endParaRPr lang="en-US" sz="2400" b="1" dirty="0">
              <a:latin typeface="Book Antiqua"/>
              <a:cs typeface="Book Antiqua"/>
            </a:endParaRPr>
          </a:p>
        </p:txBody>
      </p:sp>
      <p:sp>
        <p:nvSpPr>
          <p:cNvPr id="3" name="TextBox 2"/>
          <p:cNvSpPr txBox="1"/>
          <p:nvPr/>
        </p:nvSpPr>
        <p:spPr>
          <a:xfrm>
            <a:off x="395863" y="931692"/>
            <a:ext cx="8280114" cy="5078313"/>
          </a:xfrm>
          <a:prstGeom prst="rect">
            <a:avLst/>
          </a:prstGeom>
          <a:noFill/>
        </p:spPr>
        <p:txBody>
          <a:bodyPr wrap="square" rtlCol="0">
            <a:spAutoFit/>
          </a:bodyPr>
          <a:lstStyle/>
          <a:p>
            <a:endParaRPr lang="en-US" b="1" dirty="0">
              <a:latin typeface="Book Antiqua"/>
              <a:cs typeface="Book Antiqua"/>
            </a:endParaRPr>
          </a:p>
          <a:p>
            <a:r>
              <a:rPr lang="en-US" b="1" dirty="0" smtClean="0">
                <a:latin typeface="Book Antiqua"/>
                <a:cs typeface="Book Antiqua"/>
              </a:rPr>
              <a:t>Vision</a:t>
            </a:r>
            <a:r>
              <a:rPr lang="en-US" dirty="0" smtClean="0">
                <a:latin typeface="Book Antiqua"/>
                <a:cs typeface="Book Antiqua"/>
              </a:rPr>
              <a:t> </a:t>
            </a:r>
            <a:endParaRPr lang="en-US" dirty="0">
              <a:latin typeface="Book Antiqua"/>
              <a:cs typeface="Book Antiqua"/>
            </a:endParaRPr>
          </a:p>
          <a:p>
            <a:r>
              <a:rPr lang="en-US" sz="1600" b="1" i="1" dirty="0" smtClean="0">
                <a:latin typeface="Book Antiqua"/>
                <a:cs typeface="Book Antiqua"/>
              </a:rPr>
              <a:t>Stronger </a:t>
            </a:r>
            <a:r>
              <a:rPr lang="en-US" sz="1600" b="1" i="1" dirty="0">
                <a:latin typeface="Book Antiqua"/>
                <a:cs typeface="Book Antiqua"/>
              </a:rPr>
              <a:t>Families for a Stronger Georgia.</a:t>
            </a:r>
          </a:p>
          <a:p>
            <a:endParaRPr lang="en-US" dirty="0">
              <a:latin typeface="Book Antiqua"/>
              <a:cs typeface="Book Antiqua"/>
            </a:endParaRPr>
          </a:p>
          <a:p>
            <a:r>
              <a:rPr lang="en-US" b="1" dirty="0">
                <a:latin typeface="Book Antiqua"/>
                <a:cs typeface="Book Antiqua"/>
              </a:rPr>
              <a:t>Mission</a:t>
            </a:r>
          </a:p>
          <a:p>
            <a:r>
              <a:rPr lang="en-US" sz="1600" dirty="0" smtClean="0">
                <a:latin typeface="Book Antiqua"/>
                <a:cs typeface="Book Antiqua"/>
              </a:rPr>
              <a:t>Strengthen </a:t>
            </a:r>
            <a:r>
              <a:rPr lang="en-US" sz="1600" dirty="0">
                <a:latin typeface="Book Antiqua"/>
                <a:cs typeface="Book Antiqua"/>
              </a:rPr>
              <a:t>Georgia by providing Individuals and Families access to services that promote self-sufficiency, independence, and protect Georgia's vulnerable children and adults.</a:t>
            </a:r>
          </a:p>
          <a:p>
            <a:endParaRPr lang="en-US" dirty="0">
              <a:latin typeface="Book Antiqua"/>
              <a:cs typeface="Book Antiqua"/>
            </a:endParaRPr>
          </a:p>
          <a:p>
            <a:r>
              <a:rPr lang="en-US" b="1" dirty="0" smtClean="0">
                <a:latin typeface="Book Antiqua"/>
                <a:cs typeface="Book Antiqua"/>
              </a:rPr>
              <a:t>Core Values</a:t>
            </a:r>
          </a:p>
          <a:p>
            <a:pPr marL="285750" indent="-285750">
              <a:buFont typeface="Arial" panose="020B0604020202020204" pitchFamily="34" charset="0"/>
              <a:buChar char="•"/>
            </a:pPr>
            <a:r>
              <a:rPr lang="en-US" sz="1600" dirty="0" smtClean="0">
                <a:latin typeface="Book Antiqua"/>
                <a:cs typeface="Book Antiqua"/>
              </a:rPr>
              <a:t>Provide access to resources that offer support and empower Georgians and their families. </a:t>
            </a:r>
          </a:p>
          <a:p>
            <a:pPr marL="285750" indent="-285750">
              <a:buFont typeface="Arial" panose="020B0604020202020204" pitchFamily="34" charset="0"/>
              <a:buChar char="•"/>
            </a:pPr>
            <a:r>
              <a:rPr lang="en-US" sz="1600" dirty="0" smtClean="0">
                <a:latin typeface="Book Antiqua"/>
                <a:cs typeface="Book Antiqua"/>
              </a:rPr>
              <a:t>Deliver </a:t>
            </a:r>
            <a:r>
              <a:rPr lang="en-US" sz="1600" dirty="0">
                <a:latin typeface="Book Antiqua"/>
                <a:cs typeface="Book Antiqua"/>
              </a:rPr>
              <a:t>services professionally and treat all clients with dignity and respect. </a:t>
            </a:r>
            <a:endParaRPr lang="en-US" sz="1600" dirty="0" smtClean="0">
              <a:latin typeface="Book Antiqua"/>
              <a:cs typeface="Book Antiqua"/>
            </a:endParaRPr>
          </a:p>
          <a:p>
            <a:pPr marL="285750" indent="-285750">
              <a:buFont typeface="Arial" panose="020B0604020202020204" pitchFamily="34" charset="0"/>
              <a:buChar char="•"/>
            </a:pPr>
            <a:r>
              <a:rPr lang="en-US" sz="1600" dirty="0" smtClean="0">
                <a:latin typeface="Book Antiqua"/>
                <a:cs typeface="Book Antiqua"/>
              </a:rPr>
              <a:t>Manage </a:t>
            </a:r>
            <a:r>
              <a:rPr lang="en-US" sz="1600" dirty="0">
                <a:latin typeface="Book Antiqua"/>
                <a:cs typeface="Book Antiqua"/>
              </a:rPr>
              <a:t>business operations effectively and efficiently by aligning resources across the agency. </a:t>
            </a:r>
          </a:p>
          <a:p>
            <a:pPr marL="285750" indent="-285750">
              <a:buFont typeface="Arial" panose="020B0604020202020204" pitchFamily="34" charset="0"/>
              <a:buChar char="•"/>
            </a:pPr>
            <a:r>
              <a:rPr lang="en-US" sz="1600" dirty="0">
                <a:latin typeface="Book Antiqua"/>
                <a:cs typeface="Book Antiqua"/>
              </a:rPr>
              <a:t>Promote accountability, transparency and quality in all services we deliver and programs we administer. </a:t>
            </a:r>
          </a:p>
          <a:p>
            <a:pPr marL="285750" indent="-285750">
              <a:buFont typeface="Arial" panose="020B0604020202020204" pitchFamily="34" charset="0"/>
              <a:buChar char="•"/>
            </a:pPr>
            <a:r>
              <a:rPr lang="en-US" sz="1600" dirty="0">
                <a:latin typeface="Book Antiqua"/>
                <a:cs typeface="Book Antiqua"/>
              </a:rPr>
              <a:t>Develop our employees at all levels of the agency. </a:t>
            </a:r>
          </a:p>
          <a:p>
            <a:endParaRPr lang="en-US" sz="2000" dirty="0" smtClean="0">
              <a:latin typeface="Book Antiqua"/>
              <a:cs typeface="Book Antiqua"/>
            </a:endParaRP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Food Storage</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4832092"/>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Meals and snacks meet USDA (Tag 1700)</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Menu varied daily (Tag 1701)</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Modified diets (Tag 1703)</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Food Service permit ( Tag 1704)</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Food stored, prepared, and served in a safe manner (Tag 1706)</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Food prep and storage separate from room used by residents (Tag 1707) </a:t>
            </a:r>
          </a:p>
          <a:p>
            <a:pPr marL="342900" indent="-342900">
              <a:buFont typeface="Wingdings" panose="05000000000000000000" pitchFamily="2" charset="2"/>
              <a:buChar char="Ø"/>
            </a:pPr>
            <a:endParaRPr lang="en-US" sz="2000" dirty="0">
              <a:solidFill>
                <a:schemeClr val="accent1">
                  <a:lumMod val="50000"/>
                </a:schemeClr>
              </a:solidFill>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2078780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Food Storage</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5324535"/>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Perishable food stored at proper temperature (Tag 1708)</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Food free from spoilage (Tag 1709)</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Food not subject to further washing/cooking stored properly to protect against contamination(raw fruits and veggies) (Tag 1710)</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Food Storage containers (Tag 1711)</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Clean food service equipment (1714)</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Clean  Disposable Dishes (Tag 1715)</a:t>
            </a:r>
          </a:p>
          <a:p>
            <a:pPr marL="342900" indent="-342900">
              <a:buFont typeface="Wingdings" panose="05000000000000000000" pitchFamily="2" charset="2"/>
              <a:buChar char="Ø"/>
            </a:pPr>
            <a:endParaRPr lang="en-US" sz="2000" dirty="0">
              <a:solidFill>
                <a:schemeClr val="accent1">
                  <a:lumMod val="50000"/>
                </a:schemeClr>
              </a:solidFill>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2668972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Electronic File Maintenance Policy</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pic>
        <p:nvPicPr>
          <p:cNvPr id="5" name="Picture 4"/>
          <p:cNvPicPr>
            <a:picLocks noChangeAspect="1"/>
          </p:cNvPicPr>
          <p:nvPr/>
        </p:nvPicPr>
        <p:blipFill>
          <a:blip r:embed="rId4"/>
          <a:stretch>
            <a:fillRect/>
          </a:stretch>
        </p:blipFill>
        <p:spPr>
          <a:xfrm>
            <a:off x="344384" y="1056904"/>
            <a:ext cx="3716977" cy="4393870"/>
          </a:xfrm>
          <a:prstGeom prst="rect">
            <a:avLst/>
          </a:prstGeom>
        </p:spPr>
      </p:pic>
      <p:pic>
        <p:nvPicPr>
          <p:cNvPr id="6" name="Picture 5"/>
          <p:cNvPicPr>
            <a:picLocks noChangeAspect="1"/>
          </p:cNvPicPr>
          <p:nvPr/>
        </p:nvPicPr>
        <p:blipFill>
          <a:blip r:embed="rId5"/>
          <a:stretch>
            <a:fillRect/>
          </a:stretch>
        </p:blipFill>
        <p:spPr>
          <a:xfrm>
            <a:off x="4714504" y="1203661"/>
            <a:ext cx="3942608" cy="4453247"/>
          </a:xfrm>
          <a:prstGeom prst="rect">
            <a:avLst/>
          </a:prstGeom>
        </p:spPr>
      </p:pic>
    </p:spTree>
    <p:extLst>
      <p:ext uri="{BB962C8B-B14F-4D97-AF65-F5344CB8AC3E}">
        <p14:creationId xmlns:p14="http://schemas.microsoft.com/office/powerpoint/2010/main" val="4185939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Questions</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pic>
        <p:nvPicPr>
          <p:cNvPr id="3" name="Picture 2"/>
          <p:cNvPicPr>
            <a:picLocks noChangeAspect="1"/>
          </p:cNvPicPr>
          <p:nvPr/>
        </p:nvPicPr>
        <p:blipFill>
          <a:blip r:embed="rId4"/>
          <a:stretch>
            <a:fillRect/>
          </a:stretch>
        </p:blipFill>
        <p:spPr>
          <a:xfrm>
            <a:off x="1128156" y="771895"/>
            <a:ext cx="6198919" cy="4916385"/>
          </a:xfrm>
          <a:prstGeom prst="rect">
            <a:avLst/>
          </a:prstGeom>
        </p:spPr>
      </p:pic>
    </p:spTree>
    <p:extLst>
      <p:ext uri="{BB962C8B-B14F-4D97-AF65-F5344CB8AC3E}">
        <p14:creationId xmlns:p14="http://schemas.microsoft.com/office/powerpoint/2010/main" val="1917797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2907" y="324699"/>
            <a:ext cx="8280114" cy="646331"/>
          </a:xfrm>
          <a:prstGeom prst="rect">
            <a:avLst/>
          </a:prstGeom>
          <a:noFill/>
        </p:spPr>
        <p:txBody>
          <a:bodyPr wrap="square" rtlCol="0">
            <a:spAutoFit/>
          </a:bodyPr>
          <a:lstStyle/>
          <a:p>
            <a:pPr algn="ctr"/>
            <a:r>
              <a:rPr lang="en-US" sz="3600" b="1" dirty="0" smtClean="0">
                <a:ln w="22225">
                  <a:solidFill>
                    <a:schemeClr val="accent2"/>
                  </a:solidFill>
                  <a:prstDash val="solid"/>
                </a:ln>
                <a:solidFill>
                  <a:schemeClr val="accent6">
                    <a:lumMod val="75000"/>
                  </a:schemeClr>
                </a:solidFill>
                <a:latin typeface="Book Antiqua"/>
                <a:cs typeface="Book Antiqua"/>
              </a:rPr>
              <a:t>Prior to Relicensure</a:t>
            </a:r>
            <a:endParaRPr lang="en-US" sz="3600" b="1" dirty="0">
              <a:ln w="22225">
                <a:solidFill>
                  <a:schemeClr val="accent2"/>
                </a:solidFill>
                <a:prstDash val="solid"/>
              </a:ln>
              <a:solidFill>
                <a:schemeClr val="accent6">
                  <a:lumMod val="75000"/>
                </a:schemeClr>
              </a:solidFill>
              <a:latin typeface="Book Antiqua"/>
              <a:cs typeface="Book Antiqua"/>
            </a:endParaRPr>
          </a:p>
        </p:txBody>
      </p:sp>
      <p:sp>
        <p:nvSpPr>
          <p:cNvPr id="3" name="TextBox 2"/>
          <p:cNvSpPr txBox="1"/>
          <p:nvPr/>
        </p:nvSpPr>
        <p:spPr>
          <a:xfrm>
            <a:off x="673516" y="884973"/>
            <a:ext cx="7910926" cy="5164491"/>
          </a:xfrm>
          <a:prstGeom prst="rect">
            <a:avLst/>
          </a:prstGeom>
          <a:noFill/>
        </p:spPr>
        <p:txBody>
          <a:bodyPr wrap="square" rtlCol="0">
            <a:spAutoFit/>
          </a:bodyPr>
          <a:lstStyle/>
          <a:p>
            <a:endParaRPr lang="en-US" sz="2000" dirty="0" smtClean="0">
              <a:latin typeface="Book Antiqua"/>
              <a:cs typeface="Book Antiqua"/>
            </a:endParaRP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Completed  by the date of the previous year’s relicensure, preferably 2 weeks prior to the date of last relicensure</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If schedule changes, please notify surveyor</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Director/Designee available for access to files and questions</a:t>
            </a:r>
          </a:p>
          <a:p>
            <a:pPr marL="457200" lvl="0" indent="-457200" defTabSz="914400" eaLnBrk="0" fontAlgn="base" hangingPunct="0">
              <a:spcBef>
                <a:spcPct val="20000"/>
              </a:spcBef>
              <a:spcAft>
                <a:spcPct val="0"/>
              </a:spcAft>
              <a:buFont typeface="Wingdings" panose="05000000000000000000" pitchFamily="2" charset="2"/>
              <a:buChar char="Ø"/>
            </a:pPr>
            <a:r>
              <a:rPr lang="en-US" sz="3200" kern="0" dirty="0">
                <a:solidFill>
                  <a:schemeClr val="accent1">
                    <a:lumMod val="50000"/>
                  </a:schemeClr>
                </a:solidFill>
                <a:latin typeface="Arial Narrow"/>
              </a:rPr>
              <a:t>Display license for public view</a:t>
            </a:r>
          </a:p>
          <a:p>
            <a:pPr marL="342900" indent="-342900">
              <a:buFont typeface="Wingdings" panose="05000000000000000000" pitchFamily="2" charset="2"/>
              <a:buChar char="Ø"/>
            </a:pPr>
            <a:endParaRPr lang="en-US" sz="2000" dirty="0" smtClean="0">
              <a:latin typeface="Book Antiqua"/>
              <a:cs typeface="Book Antiqua"/>
            </a:endParaRPr>
          </a:p>
          <a:p>
            <a:endParaRPr lang="en-US" sz="2000" dirty="0" smtClean="0">
              <a:latin typeface="Book Antiqua"/>
              <a:cs typeface="Book Antiqua"/>
            </a:endParaRP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328" y="343009"/>
            <a:ext cx="8280114" cy="646331"/>
          </a:xfrm>
          <a:prstGeom prst="rect">
            <a:avLst/>
          </a:prstGeom>
          <a:noFill/>
        </p:spPr>
        <p:txBody>
          <a:bodyPr wrap="square" rtlCol="0">
            <a:spAutoFit/>
          </a:bodyPr>
          <a:lstStyle/>
          <a:p>
            <a:pPr algn="ctr"/>
            <a:r>
              <a:rPr lang="en-US" sz="3600" b="1" dirty="0" smtClean="0">
                <a:ln w="22225">
                  <a:solidFill>
                    <a:schemeClr val="accent2"/>
                  </a:solidFill>
                  <a:prstDash val="solid"/>
                </a:ln>
                <a:solidFill>
                  <a:schemeClr val="accent6">
                    <a:lumMod val="75000"/>
                  </a:schemeClr>
                </a:solidFill>
                <a:latin typeface="Book Antiqua"/>
                <a:cs typeface="Book Antiqua"/>
              </a:rPr>
              <a:t>Requested Documentation</a:t>
            </a:r>
            <a:endParaRPr lang="en-US" sz="3600" b="1" dirty="0">
              <a:ln w="22225">
                <a:solidFill>
                  <a:schemeClr val="accent2"/>
                </a:solidFill>
                <a:prstDash val="solid"/>
              </a:ln>
              <a:solidFill>
                <a:schemeClr val="accent6">
                  <a:lumMod val="75000"/>
                </a:schemeClr>
              </a:solidFill>
              <a:latin typeface="Book Antiqua"/>
              <a:cs typeface="Book Antiqua"/>
            </a:endParaRPr>
          </a:p>
        </p:txBody>
      </p:sp>
      <p:sp>
        <p:nvSpPr>
          <p:cNvPr id="3" name="TextBox 2"/>
          <p:cNvSpPr txBox="1"/>
          <p:nvPr/>
        </p:nvSpPr>
        <p:spPr>
          <a:xfrm>
            <a:off x="673516" y="884973"/>
            <a:ext cx="7910926" cy="5361468"/>
          </a:xfrm>
          <a:prstGeom prst="rect">
            <a:avLst/>
          </a:prstGeom>
          <a:noFill/>
        </p:spPr>
        <p:txBody>
          <a:bodyPr wrap="square" rtlCol="0">
            <a:spAutoFit/>
          </a:bodyPr>
          <a:lstStyle/>
          <a:p>
            <a:endParaRPr lang="en-US" sz="2000" dirty="0" smtClean="0">
              <a:latin typeface="Book Antiqua"/>
              <a:cs typeface="Book Antiqua"/>
            </a:endParaRPr>
          </a:p>
          <a:p>
            <a:pPr marL="609600" lvl="0" indent="-6096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rgbClr val="000000"/>
                </a:solidFill>
                <a:latin typeface="Arial Narrow"/>
              </a:rPr>
              <a:t>A list of the names of the children in care, including birth dates and admission dates        </a:t>
            </a:r>
          </a:p>
          <a:p>
            <a:pPr marL="609600" lvl="0" indent="-6096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rgbClr val="000000"/>
                </a:solidFill>
                <a:latin typeface="Arial Narrow"/>
              </a:rPr>
              <a:t>A list of all personnel, including the title of the employee and hire date</a:t>
            </a:r>
          </a:p>
          <a:p>
            <a:pPr marL="609600" lvl="0" indent="-6096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rgbClr val="000000"/>
                </a:solidFill>
                <a:latin typeface="Arial Narrow"/>
              </a:rPr>
              <a:t>Individual resident behavior management incident reports, including any ESIs                       </a:t>
            </a:r>
          </a:p>
          <a:p>
            <a:pPr marL="609600" lvl="0" indent="-6096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rgbClr val="000000"/>
                </a:solidFill>
                <a:latin typeface="Arial Narrow"/>
              </a:rPr>
              <a:t>Master Restraint log</a:t>
            </a:r>
          </a:p>
          <a:p>
            <a:pPr marL="609600" lvl="0" indent="-6096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rgbClr val="000000"/>
                </a:solidFill>
                <a:latin typeface="Arial Narrow"/>
              </a:rPr>
              <a:t>ESI (Emergency Safety Intervention) quarterly review</a:t>
            </a:r>
          </a:p>
          <a:p>
            <a:endParaRPr lang="en-US" sz="2000" dirty="0" smtClean="0">
              <a:latin typeface="Book Antiqua"/>
              <a:cs typeface="Book Antiqua"/>
            </a:endParaRPr>
          </a:p>
          <a:p>
            <a:endParaRPr lang="en-US" sz="2000" dirty="0" smtClean="0">
              <a:latin typeface="Book Antiqua"/>
              <a:cs typeface="Book Antiqua"/>
            </a:endParaRP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538645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328" y="343009"/>
            <a:ext cx="8280114" cy="646331"/>
          </a:xfrm>
          <a:prstGeom prst="rect">
            <a:avLst/>
          </a:prstGeom>
          <a:noFill/>
        </p:spPr>
        <p:txBody>
          <a:bodyPr wrap="square" rtlCol="0">
            <a:spAutoFit/>
          </a:bodyPr>
          <a:lstStyle/>
          <a:p>
            <a:pPr algn="ctr"/>
            <a:r>
              <a:rPr lang="en-US" sz="3600" b="1" dirty="0" smtClean="0">
                <a:ln w="22225">
                  <a:solidFill>
                    <a:schemeClr val="accent2"/>
                  </a:solidFill>
                  <a:prstDash val="solid"/>
                </a:ln>
                <a:solidFill>
                  <a:schemeClr val="accent6"/>
                </a:solidFill>
                <a:latin typeface="Book Antiqua"/>
                <a:cs typeface="Book Antiqua"/>
              </a:rPr>
              <a:t>Requested Documentation</a:t>
            </a:r>
            <a:endParaRPr lang="en-US" sz="3600" b="1" dirty="0">
              <a:ln w="22225">
                <a:solidFill>
                  <a:schemeClr val="accent2"/>
                </a:solidFill>
                <a:prstDash val="solid"/>
              </a:ln>
              <a:solidFill>
                <a:schemeClr val="accent6"/>
              </a:solidFill>
              <a:latin typeface="Book Antiqua"/>
              <a:cs typeface="Book Antiqua"/>
            </a:endParaRPr>
          </a:p>
        </p:txBody>
      </p:sp>
      <p:sp>
        <p:nvSpPr>
          <p:cNvPr id="3" name="TextBox 2"/>
          <p:cNvSpPr txBox="1"/>
          <p:nvPr/>
        </p:nvSpPr>
        <p:spPr>
          <a:xfrm>
            <a:off x="673516" y="884973"/>
            <a:ext cx="7910926" cy="5755422"/>
          </a:xfrm>
          <a:prstGeom prst="rect">
            <a:avLst/>
          </a:prstGeom>
          <a:noFill/>
        </p:spPr>
        <p:txBody>
          <a:bodyPr wrap="square" rtlCol="0">
            <a:spAutoFit/>
          </a:bodyPr>
          <a:lstStyle/>
          <a:p>
            <a:endParaRPr lang="en-US" sz="2000" dirty="0" smtClean="0">
              <a:latin typeface="Book Antiqua"/>
              <a:cs typeface="Book Antiqua"/>
            </a:endParaRPr>
          </a:p>
          <a:p>
            <a:pPr marL="609600" lvl="0" indent="-6096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Vehicle Inspection Reports (all vehicles)</a:t>
            </a:r>
          </a:p>
          <a:p>
            <a:pPr marL="609600" lvl="0" indent="-6096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Fire Inspection Reports (all buildings)</a:t>
            </a:r>
          </a:p>
          <a:p>
            <a:pPr marL="609600" lvl="0" indent="-6096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Food Permit (if more than 12 residents)</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   Copy of Bonding Insurance</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   Food menu for the current month</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   Staff monthly work schedule (previous </a:t>
            </a:r>
            <a:r>
              <a:rPr lang="en-US" altLang="en-US" sz="3200" kern="0" dirty="0" smtClean="0">
                <a:solidFill>
                  <a:schemeClr val="tx2">
                    <a:lumMod val="50000"/>
                  </a:schemeClr>
                </a:solidFill>
                <a:latin typeface="Arial Narrow"/>
              </a:rPr>
              <a:t>    </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smtClean="0">
                <a:solidFill>
                  <a:schemeClr val="tx2">
                    <a:lumMod val="50000"/>
                  </a:schemeClr>
                </a:solidFill>
                <a:latin typeface="Arial Narrow"/>
              </a:rPr>
              <a:t>        month</a:t>
            </a:r>
            <a:r>
              <a:rPr lang="en-US" altLang="en-US" sz="3200" kern="0" dirty="0">
                <a:solidFill>
                  <a:schemeClr val="tx2">
                    <a:lumMod val="50000"/>
                  </a:schemeClr>
                </a:solidFill>
                <a:latin typeface="Arial Narrow"/>
              </a:rPr>
              <a:t>)</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   Policies and Procedures</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   Financial Budget for the current year</a:t>
            </a:r>
          </a:p>
          <a:p>
            <a:endParaRPr lang="en-US" sz="2000" dirty="0" smtClean="0">
              <a:solidFill>
                <a:schemeClr val="tx2">
                  <a:lumMod val="50000"/>
                </a:schemeClr>
              </a:solidFill>
              <a:latin typeface="Book Antiqua"/>
              <a:cs typeface="Book Antiqua"/>
            </a:endParaRPr>
          </a:p>
          <a:p>
            <a:endParaRPr lang="en-US" sz="2000" dirty="0" smtClean="0">
              <a:latin typeface="Book Antiqua"/>
              <a:cs typeface="Book Antiqua"/>
            </a:endParaRP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2181055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4328" y="343009"/>
            <a:ext cx="8280114" cy="646331"/>
          </a:xfrm>
          <a:prstGeom prst="rect">
            <a:avLst/>
          </a:prstGeom>
          <a:noFill/>
        </p:spPr>
        <p:txBody>
          <a:bodyPr wrap="square" rtlCol="0">
            <a:spAutoFit/>
          </a:bodyPr>
          <a:lstStyle/>
          <a:p>
            <a:pPr algn="ctr"/>
            <a:r>
              <a:rPr lang="en-US" sz="3600" b="1" dirty="0" smtClean="0">
                <a:ln w="22225">
                  <a:solidFill>
                    <a:schemeClr val="accent2"/>
                  </a:solidFill>
                  <a:prstDash val="solid"/>
                </a:ln>
                <a:solidFill>
                  <a:schemeClr val="accent6"/>
                </a:solidFill>
                <a:latin typeface="Book Antiqua"/>
                <a:cs typeface="Book Antiqua"/>
              </a:rPr>
              <a:t>Requested Documentation</a:t>
            </a:r>
            <a:endParaRPr lang="en-US" sz="3600" b="1" dirty="0">
              <a:ln w="22225">
                <a:solidFill>
                  <a:schemeClr val="accent2"/>
                </a:solidFill>
                <a:prstDash val="solid"/>
              </a:ln>
              <a:solidFill>
                <a:schemeClr val="accent6"/>
              </a:solidFill>
              <a:latin typeface="Book Antiqua"/>
              <a:cs typeface="Book Antiqua"/>
            </a:endParaRPr>
          </a:p>
        </p:txBody>
      </p:sp>
      <p:sp>
        <p:nvSpPr>
          <p:cNvPr id="3" name="TextBox 2"/>
          <p:cNvSpPr txBox="1"/>
          <p:nvPr/>
        </p:nvSpPr>
        <p:spPr>
          <a:xfrm>
            <a:off x="673516" y="884973"/>
            <a:ext cx="7910926" cy="4967514"/>
          </a:xfrm>
          <a:prstGeom prst="rect">
            <a:avLst/>
          </a:prstGeom>
          <a:noFill/>
        </p:spPr>
        <p:txBody>
          <a:bodyPr wrap="square" rtlCol="0">
            <a:spAutoFit/>
          </a:bodyPr>
          <a:lstStyle/>
          <a:p>
            <a:endParaRPr lang="en-US" sz="2000" dirty="0" smtClean="0">
              <a:latin typeface="Book Antiqua"/>
              <a:cs typeface="Book Antiqua"/>
            </a:endParaRP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Disaster Preparedness plan / two rehearsals each calendar year &amp; quarterly fire drills</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Resident Medications / Medication logs</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First Aid kit</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Current Waivers and variances (approved prior to visit)</a:t>
            </a:r>
          </a:p>
          <a:p>
            <a:pPr marL="457200" lvl="0" indent="-457200" defTabSz="914400" eaLnBrk="0" fontAlgn="base" hangingPunct="0">
              <a:lnSpc>
                <a:spcPct val="80000"/>
              </a:lnSpc>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Copy of completed annual packet (can be mailed if not completed)</a:t>
            </a:r>
          </a:p>
          <a:p>
            <a:endParaRPr lang="en-US" sz="2000" dirty="0" smtClean="0">
              <a:solidFill>
                <a:schemeClr val="tx2">
                  <a:lumMod val="50000"/>
                </a:schemeClr>
              </a:solidFill>
              <a:latin typeface="Book Antiqua"/>
              <a:cs typeface="Book Antiqua"/>
            </a:endParaRPr>
          </a:p>
          <a:p>
            <a:endParaRPr lang="en-US" sz="2000" dirty="0" smtClean="0">
              <a:latin typeface="Book Antiqua"/>
              <a:cs typeface="Book Antiqua"/>
            </a:endParaRP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3357298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30975"/>
            <a:ext cx="9144000"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solidFill>
                <a:latin typeface="Book Antiqua"/>
                <a:cs typeface="Book Antiqua"/>
              </a:rPr>
              <a:t>Requested Documentation: CCI with Foster Care</a:t>
            </a:r>
            <a:endParaRPr lang="en-US" sz="3000" b="1" dirty="0">
              <a:ln w="22225">
                <a:solidFill>
                  <a:schemeClr val="accent2"/>
                </a:solidFill>
                <a:prstDash val="solid"/>
              </a:ln>
              <a:solidFill>
                <a:schemeClr val="accent6"/>
              </a:solidFill>
              <a:latin typeface="Book Antiqua"/>
              <a:cs typeface="Book Antiqua"/>
            </a:endParaRPr>
          </a:p>
        </p:txBody>
      </p:sp>
      <p:sp>
        <p:nvSpPr>
          <p:cNvPr id="3" name="TextBox 2"/>
          <p:cNvSpPr txBox="1"/>
          <p:nvPr/>
        </p:nvSpPr>
        <p:spPr>
          <a:xfrm>
            <a:off x="673516" y="884973"/>
            <a:ext cx="7910926" cy="4659737"/>
          </a:xfrm>
          <a:prstGeom prst="rect">
            <a:avLst/>
          </a:prstGeom>
          <a:noFill/>
        </p:spPr>
        <p:txBody>
          <a:bodyPr wrap="square" rtlCol="0">
            <a:spAutoFit/>
          </a:bodyPr>
          <a:lstStyle/>
          <a:p>
            <a:endParaRPr lang="en-US" sz="2000" dirty="0" smtClean="0">
              <a:latin typeface="Book Antiqua"/>
              <a:cs typeface="Book Antiqua"/>
            </a:endParaRPr>
          </a:p>
          <a:p>
            <a:pPr marL="457200" lvl="0" indent="-457200" defTabSz="914400" eaLnBrk="0" fontAlgn="base" hangingPunct="0">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A list of foster parents, including their approval dates, </a:t>
            </a:r>
            <a:r>
              <a:rPr lang="en-US" altLang="en-US" sz="3200" b="1" kern="0" dirty="0">
                <a:solidFill>
                  <a:schemeClr val="tx2">
                    <a:lumMod val="50000"/>
                  </a:schemeClr>
                </a:solidFill>
                <a:latin typeface="Arial Narrow"/>
              </a:rPr>
              <a:t>correct</a:t>
            </a:r>
            <a:r>
              <a:rPr lang="en-US" altLang="en-US" sz="3200" kern="0" dirty="0">
                <a:solidFill>
                  <a:schemeClr val="tx2">
                    <a:lumMod val="50000"/>
                  </a:schemeClr>
                </a:solidFill>
                <a:latin typeface="Arial Narrow"/>
              </a:rPr>
              <a:t> address and phone number(s), and availability of foster parents (FP) for home visitation</a:t>
            </a:r>
          </a:p>
          <a:p>
            <a:pPr marL="457200" lvl="0" indent="-457200" defTabSz="914400" eaLnBrk="0" fontAlgn="base" hangingPunct="0">
              <a:spcBef>
                <a:spcPct val="20000"/>
              </a:spcBef>
              <a:spcAft>
                <a:spcPct val="0"/>
              </a:spcAft>
              <a:buFont typeface="Wingdings" panose="05000000000000000000" pitchFamily="2" charset="2"/>
              <a:buChar char="Ø"/>
            </a:pPr>
            <a:r>
              <a:rPr lang="en-US" altLang="en-US" sz="3200" kern="0" dirty="0">
                <a:solidFill>
                  <a:schemeClr val="tx2">
                    <a:lumMod val="50000"/>
                  </a:schemeClr>
                </a:solidFill>
                <a:latin typeface="Arial Narrow"/>
              </a:rPr>
              <a:t>A list of foster children in each foster home, including the county of placement, birth date and date placed in the foster home </a:t>
            </a:r>
          </a:p>
          <a:p>
            <a:endParaRPr lang="en-US" sz="2000" dirty="0" smtClean="0">
              <a:latin typeface="Book Antiqua"/>
              <a:cs typeface="Book Antiqua"/>
            </a:endParaRPr>
          </a:p>
          <a:p>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1250675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Staff Files</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762144"/>
            <a:ext cx="8238472" cy="3970318"/>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2900" kern="0" dirty="0" smtClean="0">
                <a:solidFill>
                  <a:schemeClr val="accent1">
                    <a:lumMod val="50000"/>
                  </a:schemeClr>
                </a:solidFill>
                <a:latin typeface="Arial Narrow"/>
              </a:rPr>
              <a:t>Name</a:t>
            </a:r>
            <a:r>
              <a:rPr lang="en-US" sz="2900" kern="0" dirty="0">
                <a:solidFill>
                  <a:schemeClr val="accent1">
                    <a:lumMod val="50000"/>
                  </a:schemeClr>
                </a:solidFill>
                <a:latin typeface="Arial Narrow"/>
              </a:rPr>
              <a:t>, Address, Phone #, Emergency Contact(Tag 830)</a:t>
            </a:r>
          </a:p>
          <a:p>
            <a:pPr marL="457200" lvl="0" indent="-457200" defTabSz="914400" eaLnBrk="0" fontAlgn="base" hangingPunct="0">
              <a:spcBef>
                <a:spcPct val="20000"/>
              </a:spcBef>
              <a:spcAft>
                <a:spcPct val="0"/>
              </a:spcAft>
              <a:buFont typeface="Wingdings" panose="05000000000000000000" pitchFamily="2" charset="2"/>
              <a:buChar char="Ø"/>
            </a:pPr>
            <a:r>
              <a:rPr lang="en-US" sz="2900" kern="0" dirty="0">
                <a:solidFill>
                  <a:schemeClr val="accent1">
                    <a:lumMod val="50000"/>
                  </a:schemeClr>
                </a:solidFill>
                <a:latin typeface="Arial Narrow"/>
              </a:rPr>
              <a:t>Application-10 year employment Hx w/no gaps month and year (Tag 831)</a:t>
            </a:r>
          </a:p>
          <a:p>
            <a:pPr marL="457200" lvl="0" indent="-457200" defTabSz="914400" eaLnBrk="0" fontAlgn="base" hangingPunct="0">
              <a:spcBef>
                <a:spcPct val="20000"/>
              </a:spcBef>
              <a:spcAft>
                <a:spcPct val="0"/>
              </a:spcAft>
              <a:buFont typeface="Wingdings" panose="05000000000000000000" pitchFamily="2" charset="2"/>
              <a:buChar char="Ø"/>
            </a:pPr>
            <a:r>
              <a:rPr lang="en-US" sz="2900" kern="0" dirty="0">
                <a:solidFill>
                  <a:schemeClr val="accent1">
                    <a:lumMod val="50000"/>
                  </a:schemeClr>
                </a:solidFill>
                <a:latin typeface="Arial Narrow"/>
              </a:rPr>
              <a:t>Record of Educational Qualifications (Tag 832)</a:t>
            </a:r>
          </a:p>
          <a:p>
            <a:pPr marL="457200" lvl="0" indent="-457200" defTabSz="914400" eaLnBrk="0" fontAlgn="base" hangingPunct="0">
              <a:spcBef>
                <a:spcPct val="20000"/>
              </a:spcBef>
              <a:spcAft>
                <a:spcPct val="0"/>
              </a:spcAft>
              <a:buFont typeface="Wingdings" panose="05000000000000000000" pitchFamily="2" charset="2"/>
              <a:buChar char="Ø"/>
            </a:pPr>
            <a:r>
              <a:rPr lang="en-US" sz="2900" kern="0" dirty="0">
                <a:solidFill>
                  <a:schemeClr val="accent1">
                    <a:lumMod val="50000"/>
                  </a:schemeClr>
                </a:solidFill>
                <a:latin typeface="Arial Narrow"/>
              </a:rPr>
              <a:t>Date of hire, job title, description, duties(Tag 836,837)</a:t>
            </a:r>
          </a:p>
          <a:p>
            <a:pPr marL="457200" lvl="0" indent="-457200" defTabSz="914400" eaLnBrk="0" fontAlgn="base" hangingPunct="0">
              <a:spcBef>
                <a:spcPct val="20000"/>
              </a:spcBef>
              <a:spcAft>
                <a:spcPct val="0"/>
              </a:spcAft>
              <a:buFont typeface="Wingdings" panose="05000000000000000000" pitchFamily="2" charset="2"/>
              <a:buChar char="Ø"/>
            </a:pPr>
            <a:r>
              <a:rPr lang="en-US" sz="2900" kern="0" dirty="0">
                <a:solidFill>
                  <a:schemeClr val="accent1">
                    <a:lumMod val="50000"/>
                  </a:schemeClr>
                </a:solidFill>
                <a:latin typeface="Arial Narrow"/>
              </a:rPr>
              <a:t>Orientation/ Training (Tag 838, 842, 852)</a:t>
            </a:r>
          </a:p>
          <a:p>
            <a:pPr marL="457200" lvl="0" indent="-457200" defTabSz="914400" eaLnBrk="0" fontAlgn="base" hangingPunct="0">
              <a:spcBef>
                <a:spcPct val="20000"/>
              </a:spcBef>
              <a:spcAft>
                <a:spcPct val="0"/>
              </a:spcAft>
              <a:buFont typeface="Wingdings" panose="05000000000000000000" pitchFamily="2" charset="2"/>
              <a:buChar char="Ø"/>
            </a:pPr>
            <a:r>
              <a:rPr lang="en-US" sz="2900" kern="0" dirty="0">
                <a:solidFill>
                  <a:schemeClr val="accent1">
                    <a:lumMod val="50000"/>
                  </a:schemeClr>
                </a:solidFill>
                <a:latin typeface="Arial Narrow"/>
              </a:rPr>
              <a:t>Annual 24 hours of Training (Tag 859)</a:t>
            </a:r>
          </a:p>
          <a:p>
            <a:endParaRPr lang="en-US" sz="2000" dirty="0">
              <a:solidFill>
                <a:schemeClr val="tx2">
                  <a:lumMod val="50000"/>
                </a:schemeClr>
              </a:solidFill>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515185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3266" y="96511"/>
            <a:ext cx="9613421" cy="553998"/>
          </a:xfrm>
          <a:prstGeom prst="rect">
            <a:avLst/>
          </a:prstGeom>
          <a:noFill/>
        </p:spPr>
        <p:txBody>
          <a:bodyPr wrap="square" rtlCol="0">
            <a:spAutoFit/>
          </a:bodyPr>
          <a:lstStyle/>
          <a:p>
            <a:pPr algn="ctr"/>
            <a:r>
              <a:rPr lang="en-US" sz="3000" b="1" dirty="0" smtClean="0">
                <a:ln w="22225">
                  <a:solidFill>
                    <a:schemeClr val="accent2"/>
                  </a:solidFill>
                  <a:prstDash val="solid"/>
                </a:ln>
                <a:solidFill>
                  <a:schemeClr val="accent6">
                    <a:lumMod val="50000"/>
                  </a:schemeClr>
                </a:solidFill>
                <a:latin typeface="Book Antiqua"/>
                <a:cs typeface="Book Antiqua"/>
              </a:rPr>
              <a:t>Staff Files</a:t>
            </a:r>
            <a:endParaRPr lang="en-US" sz="3000" b="1" dirty="0">
              <a:ln w="22225">
                <a:solidFill>
                  <a:schemeClr val="accent2"/>
                </a:solidFill>
                <a:prstDash val="solid"/>
              </a:ln>
              <a:solidFill>
                <a:schemeClr val="accent6">
                  <a:lumMod val="50000"/>
                </a:schemeClr>
              </a:solidFill>
              <a:latin typeface="Book Antiqua"/>
              <a:cs typeface="Book Antiqua"/>
            </a:endParaRPr>
          </a:p>
        </p:txBody>
      </p:sp>
      <p:sp>
        <p:nvSpPr>
          <p:cNvPr id="3" name="TextBox 2"/>
          <p:cNvSpPr txBox="1"/>
          <p:nvPr/>
        </p:nvSpPr>
        <p:spPr>
          <a:xfrm>
            <a:off x="414209" y="650509"/>
            <a:ext cx="8238472" cy="5327612"/>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smtClean="0">
                <a:solidFill>
                  <a:schemeClr val="accent1">
                    <a:lumMod val="50000"/>
                  </a:schemeClr>
                </a:solidFill>
                <a:latin typeface="Arial Narrow"/>
              </a:rPr>
              <a:t>Health </a:t>
            </a:r>
            <a:r>
              <a:rPr lang="en-US" sz="2800" kern="0" dirty="0">
                <a:solidFill>
                  <a:schemeClr val="accent1">
                    <a:lumMod val="50000"/>
                  </a:schemeClr>
                </a:solidFill>
                <a:latin typeface="Arial Narrow"/>
              </a:rPr>
              <a:t>statement within 30 days of hire (Tag 835)</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CPR/1st Aid within 1</a:t>
            </a:r>
            <a:r>
              <a:rPr lang="en-US" sz="2800" kern="0" baseline="30000" dirty="0">
                <a:solidFill>
                  <a:schemeClr val="accent1">
                    <a:lumMod val="50000"/>
                  </a:schemeClr>
                </a:solidFill>
                <a:latin typeface="Arial Narrow"/>
              </a:rPr>
              <a:t>st</a:t>
            </a:r>
            <a:r>
              <a:rPr lang="en-US" sz="2800" kern="0" dirty="0">
                <a:solidFill>
                  <a:schemeClr val="accent1">
                    <a:lumMod val="50000"/>
                  </a:schemeClr>
                </a:solidFill>
                <a:latin typeface="Arial Narrow"/>
              </a:rPr>
              <a:t> year (Tag 850)</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HS diploma or GED (Tag 850)</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Background Checks (Tag 531)</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Two References checked, signed, dated (Tag 833)</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Performance review including discipline and grievances (Tag 839)</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No False Statements Regarding Qualifications (Tag 843)</a:t>
            </a:r>
          </a:p>
          <a:p>
            <a:pPr marL="457200" lvl="0" indent="-457200" defTabSz="914400" eaLnBrk="0" fontAlgn="base" hangingPunct="0">
              <a:spcBef>
                <a:spcPct val="20000"/>
              </a:spcBef>
              <a:spcAft>
                <a:spcPct val="0"/>
              </a:spcAft>
              <a:buFont typeface="Wingdings" panose="05000000000000000000" pitchFamily="2" charset="2"/>
              <a:buChar char="Ø"/>
            </a:pPr>
            <a:r>
              <a:rPr lang="en-US" sz="2800" kern="0" dirty="0">
                <a:solidFill>
                  <a:schemeClr val="accent1">
                    <a:lumMod val="50000"/>
                  </a:schemeClr>
                </a:solidFill>
                <a:latin typeface="Arial Narrow"/>
              </a:rPr>
              <a:t>No abuse, neglect, exploitation of a child or adult (Tag 841)</a:t>
            </a:r>
          </a:p>
          <a:p>
            <a:pPr marL="342900" indent="-342900">
              <a:buFont typeface="Wingdings" panose="05000000000000000000" pitchFamily="2" charset="2"/>
              <a:buChar char="Ø"/>
            </a:pPr>
            <a:endParaRPr lang="en-US" sz="2000" dirty="0">
              <a:latin typeface="Book Antiqua"/>
              <a:cs typeface="Book Antiqua"/>
            </a:endParaRPr>
          </a:p>
        </p:txBody>
      </p:sp>
      <p:sp>
        <p:nvSpPr>
          <p:cNvPr id="4" name="TextBox 3"/>
          <p:cNvSpPr txBox="1"/>
          <p:nvPr/>
        </p:nvSpPr>
        <p:spPr>
          <a:xfrm>
            <a:off x="1224125" y="6210061"/>
            <a:ext cx="8280114" cy="276999"/>
          </a:xfrm>
          <a:prstGeom prst="rect">
            <a:avLst/>
          </a:prstGeom>
          <a:noFill/>
        </p:spPr>
        <p:txBody>
          <a:bodyPr wrap="square" rtlCol="0">
            <a:spAutoFit/>
          </a:bodyPr>
          <a:lstStyle/>
          <a:p>
            <a:r>
              <a:rPr lang="en-US" sz="1200" b="1" i="1" dirty="0" smtClean="0">
                <a:latin typeface="Book Antiqua"/>
                <a:cs typeface="Book Antiqua"/>
              </a:rPr>
              <a:t>Georgia Department of Human Services</a:t>
            </a:r>
            <a:endParaRPr lang="en-US" sz="1200" b="1" i="1" dirty="0">
              <a:latin typeface="Book Antiqua"/>
              <a:cs typeface="Book Antiqua"/>
            </a:endParaRPr>
          </a:p>
        </p:txBody>
      </p:sp>
    </p:spTree>
    <p:extLst>
      <p:ext uri="{BB962C8B-B14F-4D97-AF65-F5344CB8AC3E}">
        <p14:creationId xmlns:p14="http://schemas.microsoft.com/office/powerpoint/2010/main" val="2961820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TotalTime>
  <Words>2616</Words>
  <Application>Microsoft Office PowerPoint</Application>
  <PresentationFormat>On-screen Show (4:3)</PresentationFormat>
  <Paragraphs>294</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Narrow</vt:lpstr>
      <vt:lpstr>Book Antiqua</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Tahni Segars</dc:creator>
  <cp:lastModifiedBy>tkdavis</cp:lastModifiedBy>
  <cp:revision>67</cp:revision>
  <cp:lastPrinted>2016-01-19T15:36:28Z</cp:lastPrinted>
  <dcterms:created xsi:type="dcterms:W3CDTF">2015-12-22T03:12:10Z</dcterms:created>
  <dcterms:modified xsi:type="dcterms:W3CDTF">2016-03-31T15:07:20Z</dcterms:modified>
</cp:coreProperties>
</file>