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2"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7" r:id="rId17"/>
    <p:sldId id="278" r:id="rId18"/>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53344" autoAdjust="0"/>
  </p:normalViewPr>
  <p:slideViewPr>
    <p:cSldViewPr snapToGrid="0" snapToObjects="1">
      <p:cViewPr varScale="1">
        <p:scale>
          <a:sx n="46" d="100"/>
          <a:sy n="46" d="100"/>
        </p:scale>
        <p:origin x="2076"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2502"/>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C13A1912-FC0B-4C81-8595-E6609D004B45}" type="datetimeFigureOut">
              <a:rPr lang="en-US" smtClean="0"/>
              <a:t>03/31/2016</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84707015-B491-48F4-8A68-E7DAD47D2B55}" type="slidenum">
              <a:rPr lang="en-US" smtClean="0"/>
              <a:t>‹#›</a:t>
            </a:fld>
            <a:endParaRPr lang="en-US" dirty="0"/>
          </a:p>
        </p:txBody>
      </p:sp>
    </p:spTree>
    <p:extLst>
      <p:ext uri="{BB962C8B-B14F-4D97-AF65-F5344CB8AC3E}">
        <p14:creationId xmlns:p14="http://schemas.microsoft.com/office/powerpoint/2010/main" val="7855028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707015-B491-48F4-8A68-E7DAD47D2B55}" type="slidenum">
              <a:rPr lang="en-US" smtClean="0"/>
              <a:t>1</a:t>
            </a:fld>
            <a:endParaRPr lang="en-US" dirty="0"/>
          </a:p>
        </p:txBody>
      </p:sp>
    </p:spTree>
    <p:extLst>
      <p:ext uri="{BB962C8B-B14F-4D97-AF65-F5344CB8AC3E}">
        <p14:creationId xmlns:p14="http://schemas.microsoft.com/office/powerpoint/2010/main" val="7629502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Training-  If staff work more than 20hrs,</a:t>
            </a:r>
            <a:r>
              <a:rPr lang="en-US" baseline="0" dirty="0" smtClean="0"/>
              <a:t> then they only need </a:t>
            </a:r>
            <a:r>
              <a:rPr lang="en-US" dirty="0" smtClean="0"/>
              <a:t>15</a:t>
            </a:r>
            <a:r>
              <a:rPr lang="en-US" baseline="0" dirty="0" smtClean="0"/>
              <a:t> hours of training annually. If work 20 hours or less, then staff only need 7 hours of training annually.</a:t>
            </a:r>
            <a:endParaRPr lang="en-US" dirty="0" smtClean="0"/>
          </a:p>
          <a:p>
            <a:endParaRPr lang="en-US" dirty="0" smtClean="0"/>
          </a:p>
          <a:p>
            <a:r>
              <a:rPr lang="en-US" dirty="0" smtClean="0"/>
              <a:t>Contract</a:t>
            </a:r>
            <a:r>
              <a:rPr lang="en-US" baseline="0" dirty="0" smtClean="0"/>
              <a:t> employees are required to have the same files as regular full time employees.</a:t>
            </a:r>
            <a:endParaRPr lang="en-US" dirty="0" smtClean="0"/>
          </a:p>
          <a:p>
            <a:endParaRPr lang="en-US" dirty="0" smtClean="0"/>
          </a:p>
          <a:p>
            <a:r>
              <a:rPr lang="en-US" dirty="0" smtClean="0"/>
              <a:t>The agency</a:t>
            </a:r>
            <a:r>
              <a:rPr lang="en-US" baseline="0" dirty="0" smtClean="0"/>
              <a:t> has to have at least  1 staff member available 24/7 for client emergencies.</a:t>
            </a:r>
            <a:endParaRPr lang="en-US" dirty="0"/>
          </a:p>
        </p:txBody>
      </p:sp>
      <p:sp>
        <p:nvSpPr>
          <p:cNvPr id="4" name="Slide Number Placeholder 3"/>
          <p:cNvSpPr>
            <a:spLocks noGrp="1"/>
          </p:cNvSpPr>
          <p:nvPr>
            <p:ph type="sldNum" sz="quarter" idx="10"/>
          </p:nvPr>
        </p:nvSpPr>
        <p:spPr/>
        <p:txBody>
          <a:bodyPr/>
          <a:lstStyle/>
          <a:p>
            <a:fld id="{84707015-B491-48F4-8A68-E7DAD47D2B55}" type="slidenum">
              <a:rPr lang="en-US" smtClean="0"/>
              <a:t>10</a:t>
            </a:fld>
            <a:endParaRPr lang="en-US" dirty="0"/>
          </a:p>
        </p:txBody>
      </p:sp>
    </p:spTree>
    <p:extLst>
      <p:ext uri="{BB962C8B-B14F-4D97-AF65-F5344CB8AC3E}">
        <p14:creationId xmlns:p14="http://schemas.microsoft.com/office/powerpoint/2010/main" val="13940888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Training should be documented and the completion of each component of the training should be specified. (e.g. prospective families can initial/date a sign-in sheet and the components can be documented via an agenda). A log summarizing the training hours of the foster parent should be maintained in each foster family record. </a:t>
            </a:r>
          </a:p>
          <a:p>
            <a:r>
              <a:rPr lang="en-US" sz="1200" b="0" i="0" u="none" strike="noStrike" kern="1200" baseline="0" dirty="0" smtClean="0">
                <a:solidFill>
                  <a:schemeClr val="tx1"/>
                </a:solidFill>
                <a:latin typeface="+mn-lt"/>
                <a:ea typeface="+mn-ea"/>
                <a:cs typeface="+mn-cs"/>
              </a:rPr>
              <a:t>Examples of training topics include, but are not limited to, cultural awareness, federal laws relating to special placements, child development, caring for special needs children, first aide, CPR, behavior management, medications, or treatment issues related to abused children. </a:t>
            </a:r>
          </a:p>
          <a:p>
            <a:r>
              <a:rPr lang="en-US" sz="1200" b="0" i="0" u="none" strike="noStrike" kern="1200" baseline="0" dirty="0" smtClean="0">
                <a:solidFill>
                  <a:schemeClr val="tx1"/>
                </a:solidFill>
                <a:latin typeface="+mn-lt"/>
                <a:ea typeface="+mn-ea"/>
                <a:cs typeface="+mn-cs"/>
              </a:rPr>
              <a:t>No more than one-third (5 hours or 2 ½ hours for infant care) of the required training should be obtained through books, videos, or consultation with therapists, or in-service training. The remaining 10 hours or 5 ½ hours, respectively, of required training should be obtained through formal training presented by a person qualified as a trainer in the subject being presented. Consultation by treating therapists or other professionals should be documented by the professional to include the subject of training, length of training time, objectives achieved, date, and professional’s signature. Training obtained through self-study should be documented via a copy of a post-test or summary of the content of the training.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Documentation of formal training should take the form of a certificate issued by the trainer. When a certificate is not provided, a log should be maintained that indicates the name of the foster parent receiving training, name of person providing training, topic of training, date of training, and hours of training received. </a:t>
            </a:r>
          </a:p>
          <a:p>
            <a:r>
              <a:rPr lang="en-US" sz="1200" b="0" i="0" u="none" strike="noStrike" kern="1200" baseline="0" dirty="0" smtClean="0">
                <a:solidFill>
                  <a:schemeClr val="tx1"/>
                </a:solidFill>
                <a:latin typeface="+mn-lt"/>
                <a:ea typeface="+mn-ea"/>
                <a:cs typeface="+mn-cs"/>
              </a:rPr>
              <a:t>Foster parents providing care only for children 12 months of age or younger are required to obtain at least eight (8) hours of annual training. </a:t>
            </a:r>
          </a:p>
          <a:p>
            <a:r>
              <a:rPr lang="en-US" sz="1200" b="0" i="0" u="none" strike="noStrike" kern="1200" baseline="0" dirty="0" smtClean="0">
                <a:solidFill>
                  <a:schemeClr val="tx1"/>
                </a:solidFill>
                <a:latin typeface="+mn-lt"/>
                <a:ea typeface="+mn-ea"/>
                <a:cs typeface="+mn-cs"/>
              </a:rPr>
              <a:t>The Agency should clearly document that foster parents were informed of the Emergency Safety Interventions (ESI) used by the Agency and trained in ESI use. 	</a:t>
            </a:r>
          </a:p>
          <a:p>
            <a:endParaRPr lang="en-US" baseline="0" dirty="0" smtClean="0"/>
          </a:p>
          <a:p>
            <a:endParaRPr lang="en-US" baseline="0" dirty="0" smtClean="0"/>
          </a:p>
          <a:p>
            <a:r>
              <a:rPr lang="en-US" baseline="0" dirty="0" smtClean="0"/>
              <a:t>Updates to home study- </a:t>
            </a:r>
            <a:r>
              <a:rPr lang="en-US" sz="1200" b="0" i="0" u="none" strike="noStrike" kern="1200" baseline="0" dirty="0" smtClean="0">
                <a:solidFill>
                  <a:schemeClr val="tx1"/>
                </a:solidFill>
                <a:latin typeface="+mn-lt"/>
                <a:ea typeface="+mn-ea"/>
                <a:cs typeface="+mn-cs"/>
              </a:rPr>
              <a:t>The Agency should update any changes in the required information through addendums to the home study report. Any updates to the required information should be documented in the home study report within thirty (30) days of the change. Failure to update the addition of a household member to the home is likely to result in multiple citations related to the home study requirements. The term family members include any household member whether or not related to the foster parents. 	</a:t>
            </a:r>
          </a:p>
          <a:p>
            <a:endParaRPr lang="en-US" baseline="0" dirty="0" smtClean="0"/>
          </a:p>
          <a:p>
            <a:endParaRPr lang="en-US" baseline="0" dirty="0" smtClean="0"/>
          </a:p>
          <a:p>
            <a:r>
              <a:rPr lang="en-US" baseline="0" dirty="0" smtClean="0"/>
              <a:t>Selection of foster home </a:t>
            </a:r>
            <a:r>
              <a:rPr lang="en-US" baseline="0" smtClean="0"/>
              <a:t>shall </a:t>
            </a:r>
            <a:r>
              <a:rPr lang="en-US" baseline="0" smtClean="0"/>
              <a:t>be based </a:t>
            </a:r>
            <a:r>
              <a:rPr lang="en-US" baseline="0" dirty="0" smtClean="0"/>
              <a:t>on the needs of the child. Discussion  with the agency and foster parent regarding the child, child’s needs and placement information should be documented in the file.</a:t>
            </a:r>
            <a:r>
              <a:rPr lang="en-US" sz="1200" b="0" i="0" u="none" strike="noStrike" kern="1200" baseline="0" dirty="0" smtClean="0">
                <a:solidFill>
                  <a:schemeClr val="tx1"/>
                </a:solidFill>
                <a:latin typeface="+mn-lt"/>
                <a:ea typeface="+mn-ea"/>
                <a:cs typeface="+mn-cs"/>
              </a:rPr>
              <a:t> A written description or narrative of the selection and matching process for the particular placement should be included in </a:t>
            </a:r>
            <a:r>
              <a:rPr lang="en-US" sz="1200" b="1" i="1" u="none" strike="noStrike" kern="1200" baseline="0" dirty="0" smtClean="0">
                <a:solidFill>
                  <a:schemeClr val="tx1"/>
                </a:solidFill>
                <a:latin typeface="+mn-lt"/>
                <a:ea typeface="+mn-ea"/>
                <a:cs typeface="+mn-cs"/>
              </a:rPr>
              <a:t>both </a:t>
            </a:r>
            <a:r>
              <a:rPr lang="en-US" sz="1200" b="0" i="0" u="none" strike="noStrike" kern="1200" baseline="0" dirty="0" smtClean="0">
                <a:solidFill>
                  <a:schemeClr val="tx1"/>
                </a:solidFill>
                <a:latin typeface="+mn-lt"/>
                <a:ea typeface="+mn-ea"/>
                <a:cs typeface="+mn-cs"/>
              </a:rPr>
              <a:t>the foster home file and the child’s file. An Agency’s selection documentation should be specific as to the particular child and specific as to the particular prospective foster home. Best practice would include a signature by the foster parent indicating their review and agreement with this narrative/matching form. </a:t>
            </a:r>
          </a:p>
          <a:p>
            <a:r>
              <a:rPr lang="en-US" sz="1200" b="0" i="0" u="none" strike="noStrike" kern="1200" baseline="0" dirty="0" smtClean="0">
                <a:solidFill>
                  <a:schemeClr val="tx1"/>
                </a:solidFill>
                <a:latin typeface="+mn-lt"/>
                <a:ea typeface="+mn-ea"/>
                <a:cs typeface="+mn-cs"/>
              </a:rPr>
              <a:t>The placement should be consistent with the types of children for which the foster home has been approved and the types of children requested by the foster parent. </a:t>
            </a:r>
          </a:p>
          <a:p>
            <a:r>
              <a:rPr lang="en-US" sz="1200" b="0" i="0" u="none" strike="noStrike" kern="1200" baseline="0" dirty="0" smtClean="0">
                <a:solidFill>
                  <a:schemeClr val="tx1"/>
                </a:solidFill>
                <a:latin typeface="+mn-lt"/>
                <a:ea typeface="+mn-ea"/>
                <a:cs typeface="+mn-cs"/>
              </a:rPr>
              <a:t>	</a:t>
            </a:r>
          </a:p>
          <a:p>
            <a:r>
              <a:rPr lang="en-US" sz="1200" b="0" i="0" u="none" strike="noStrike" kern="1200" baseline="0" dirty="0" smtClean="0">
                <a:solidFill>
                  <a:schemeClr val="tx1"/>
                </a:solidFill>
                <a:latin typeface="+mn-lt"/>
                <a:ea typeface="+mn-ea"/>
                <a:cs typeface="+mn-cs"/>
              </a:rPr>
              <a:t>The Agency should document that it disclosed to the prospective foster parent relevant information concerning the child’s background that is known or should have been known by the Agency </a:t>
            </a:r>
            <a:r>
              <a:rPr lang="en-US" sz="1200" b="1" i="1" u="none" strike="noStrike" kern="1200" baseline="0" dirty="0" smtClean="0">
                <a:solidFill>
                  <a:schemeClr val="tx1"/>
                </a:solidFill>
                <a:latin typeface="+mn-lt"/>
                <a:ea typeface="+mn-ea"/>
                <a:cs typeface="+mn-cs"/>
              </a:rPr>
              <a:t>prior </a:t>
            </a:r>
            <a:r>
              <a:rPr lang="en-US" sz="1200" b="0" i="0" u="none" strike="noStrike" kern="1200" baseline="0" dirty="0" smtClean="0">
                <a:solidFill>
                  <a:schemeClr val="tx1"/>
                </a:solidFill>
                <a:latin typeface="+mn-lt"/>
                <a:ea typeface="+mn-ea"/>
                <a:cs typeface="+mn-cs"/>
              </a:rPr>
              <a:t>to placement of the child in the home. A presentation narrative outlining any questions the family had, a summary of the information about the child who was presented, and a signed statement verifying receipt of the information required by the rule is preferable. If a presentation narrative format is not utilized, issues around the presentation can be addressed in such documents as matching forms or contact sheets. However, the content of the forms should clearly show that a discussion of the placement took place and that the prospective foster parent was appropriately prepared for the placement by the Agency.  All documents and forms evidencing compliance with this rule requirement should be maintained in both the child and foster family record. </a:t>
            </a:r>
          </a:p>
          <a:p>
            <a:r>
              <a:rPr lang="en-US" sz="1200" b="0" i="0" u="none" strike="noStrike" kern="1200" baseline="0" dirty="0" smtClean="0">
                <a:solidFill>
                  <a:schemeClr val="tx1"/>
                </a:solidFill>
                <a:latin typeface="+mn-lt"/>
                <a:ea typeface="+mn-ea"/>
                <a:cs typeface="+mn-cs"/>
              </a:rPr>
              <a:t>**Please note that documents signed or discussions documented as occurring after placement of the child in the home are not evidence of compliance with this rule requirement. 	</a:t>
            </a:r>
          </a:p>
          <a:p>
            <a:r>
              <a:rPr lang="en-US" sz="1200" b="0" i="0" u="none" strike="noStrike" kern="1200" baseline="0" dirty="0" smtClean="0">
                <a:solidFill>
                  <a:schemeClr val="tx1"/>
                </a:solidFill>
                <a:latin typeface="+mn-lt"/>
                <a:ea typeface="+mn-ea"/>
                <a:cs typeface="+mn-cs"/>
              </a:rPr>
              <a:t>	</a:t>
            </a:r>
          </a:p>
          <a:p>
            <a:endParaRPr lang="en-US" baseline="0" dirty="0" smtClean="0"/>
          </a:p>
          <a:p>
            <a:endParaRPr lang="en-US" baseline="0" dirty="0" smtClean="0"/>
          </a:p>
          <a:p>
            <a:r>
              <a:rPr lang="en-US" dirty="0" smtClean="0"/>
              <a:t>Foster Home records should be maintained for at least 3 years following the Agency’s last placement in said foster home.</a:t>
            </a:r>
            <a:endParaRPr lang="en-US" dirty="0"/>
          </a:p>
        </p:txBody>
      </p:sp>
      <p:sp>
        <p:nvSpPr>
          <p:cNvPr id="4" name="Slide Number Placeholder 3"/>
          <p:cNvSpPr>
            <a:spLocks noGrp="1"/>
          </p:cNvSpPr>
          <p:nvPr>
            <p:ph type="sldNum" sz="quarter" idx="10"/>
          </p:nvPr>
        </p:nvSpPr>
        <p:spPr/>
        <p:txBody>
          <a:bodyPr/>
          <a:lstStyle/>
          <a:p>
            <a:fld id="{84707015-B491-48F4-8A68-E7DAD47D2B55}" type="slidenum">
              <a:rPr lang="en-US" smtClean="0"/>
              <a:t>11</a:t>
            </a:fld>
            <a:endParaRPr lang="en-US" dirty="0"/>
          </a:p>
        </p:txBody>
      </p:sp>
    </p:spTree>
    <p:extLst>
      <p:ext uri="{BB962C8B-B14F-4D97-AF65-F5344CB8AC3E}">
        <p14:creationId xmlns:p14="http://schemas.microsoft.com/office/powerpoint/2010/main" val="8834798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case plan should be developed through a shared understanding and communication of the child’s needs. The Agency should ensure that all required parties participate in the development of the case plan and that their signatures are on the case plan. All participating parties should sign the case plan within seven (7) calendar days of development of the plan. In the event that a signature cannot be obtained within the seven (7) day period, the Agency should clearly document all efforts made to obtain the signatures. Additional progressive efforts (i.e. contact of a participant’s supervisor/ manager, etc.) made to obtain signatures should be documented at least every fourteen (14) calendar days. The name of the person contacted, his/her position, date and time of contact and response should be clearly documented. The documentation should clearly evidence proactive efforts by the Agency to obtain signatures. Signature pages and documents supporting attempts to obtain signatures should be attached to the case plan.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For example, a case plan was completed for Child A. All participants except the legal custody holder (DJJ) signed the case plan within the seven (7) day period. The Agency has documentation in file that following the seven (7) day period, several attempts were made to contact the DJJ participant. The documents show that he/she is a case manager, the dates and times contact was made, and that the DJJ participant responds that he/she will sign the document. However, fourteen (14) calendar days pass with no signature. The Agency then contacts the case manager’s supervisor for assistance in obtaining the signature. The Agency documents all relevant information and the signature is received within two calendar days. Although the Agency could not obtain the legal custody holder’s signature within the seven (7) day timeframe, documentation of the Agency’s proactive efforts to obtain the signature is clearly documented in file. 	</a:t>
            </a:r>
          </a:p>
          <a:p>
            <a:r>
              <a:rPr lang="en-US" sz="1200" b="0" i="0" u="none" strike="noStrike" kern="1200" baseline="0" dirty="0" smtClean="0">
                <a:solidFill>
                  <a:schemeClr val="tx1"/>
                </a:solidFill>
                <a:latin typeface="+mn-lt"/>
                <a:ea typeface="+mn-ea"/>
                <a:cs typeface="+mn-cs"/>
              </a:rPr>
              <a:t>	</a:t>
            </a:r>
            <a:endParaRPr lang="en-US" b="0" dirty="0" smtClean="0">
              <a:solidFill>
                <a:srgbClr val="FF0000"/>
              </a:solidFill>
            </a:endParaRPr>
          </a:p>
          <a:p>
            <a:endParaRPr lang="en-US" b="0" dirty="0" smtClean="0">
              <a:solidFill>
                <a:srgbClr val="FF0000"/>
              </a:solidFill>
            </a:endParaRPr>
          </a:p>
          <a:p>
            <a:r>
              <a:rPr lang="en-US" b="0" dirty="0" smtClean="0">
                <a:solidFill>
                  <a:srgbClr val="FF0000"/>
                </a:solidFill>
              </a:rPr>
              <a:t>Physical- </a:t>
            </a:r>
            <a:r>
              <a:rPr lang="en-US" sz="1200" b="0" i="0" u="none" strike="noStrike" kern="1200" baseline="0" dirty="0" smtClean="0">
                <a:solidFill>
                  <a:schemeClr val="tx1"/>
                </a:solidFill>
                <a:latin typeface="+mn-lt"/>
                <a:ea typeface="+mn-ea"/>
                <a:cs typeface="+mn-cs"/>
              </a:rPr>
              <a:t>The examination report itself should indicate that all parts of the examination were completed. Any health care professional authorized by law to conduct this type of service (i.e. RN, nurse practitioners, etc) may be utilized. Evidence of immunizations must be in the resident’s record. </a:t>
            </a:r>
          </a:p>
          <a:p>
            <a:r>
              <a:rPr lang="en-US" sz="1200" b="0" i="0" u="none" strike="noStrike" kern="1200" baseline="0" dirty="0" smtClean="0">
                <a:solidFill>
                  <a:schemeClr val="tx1"/>
                </a:solidFill>
                <a:latin typeface="+mn-lt"/>
                <a:ea typeface="+mn-ea"/>
                <a:cs typeface="+mn-cs"/>
              </a:rPr>
              <a:t>Providing only the date of the last physical is not sufficient to meet the requirements of this rule. The file must include the documentation from the actual physical examination. Documentation of attempts to obtain the information is not sufficient. A copy of the exam must be obtained and filed in the record within 72 hours of admission. 	</a:t>
            </a:r>
          </a:p>
          <a:p>
            <a:endParaRPr lang="en-US" b="0" dirty="0" smtClean="0">
              <a:solidFill>
                <a:srgbClr val="FF0000"/>
              </a:solidFill>
            </a:endParaRPr>
          </a:p>
          <a:p>
            <a:endParaRPr lang="en-US" sz="1200" b="0" i="0" u="none" strike="noStrike" kern="1200" baseline="0" dirty="0" smtClean="0">
              <a:solidFill>
                <a:schemeClr val="tx1"/>
              </a:solidFill>
              <a:latin typeface="Arial" charset="0"/>
              <a:ea typeface="+mn-ea"/>
              <a:cs typeface="+mn-cs"/>
            </a:endParaRPr>
          </a:p>
          <a:p>
            <a:r>
              <a:rPr lang="en-US" sz="1200" b="0" i="0" u="none" strike="noStrike" kern="1200" baseline="0" dirty="0" smtClean="0">
                <a:solidFill>
                  <a:schemeClr val="tx1"/>
                </a:solidFill>
                <a:latin typeface="Arial" charset="0"/>
                <a:ea typeface="+mn-ea"/>
                <a:cs typeface="+mn-cs"/>
              </a:rPr>
              <a:t>Question: Rules and Regulations require a physical within 72 hours of admission, but Amerigroup contractual timelines allow for the initial EPSDT to be completed within 7</a:t>
            </a:r>
          </a:p>
          <a:p>
            <a:r>
              <a:rPr lang="en-US" sz="1200" b="0" i="0" u="none" strike="noStrike" kern="1200" baseline="0" dirty="0" smtClean="0">
                <a:solidFill>
                  <a:schemeClr val="tx1"/>
                </a:solidFill>
                <a:latin typeface="Arial" charset="0"/>
                <a:ea typeface="+mn-ea"/>
                <a:cs typeface="+mn-cs"/>
              </a:rPr>
              <a:t>days. How do we prevent a citation from RCC regarding this rule?</a:t>
            </a:r>
          </a:p>
          <a:p>
            <a:r>
              <a:rPr lang="en-US" sz="1200" b="0" i="0" u="none" strike="noStrike" kern="1200" baseline="0" dirty="0" smtClean="0">
                <a:solidFill>
                  <a:schemeClr val="tx1"/>
                </a:solidFill>
                <a:latin typeface="Arial" charset="0"/>
                <a:ea typeface="+mn-ea"/>
                <a:cs typeface="+mn-cs"/>
              </a:rPr>
              <a:t>        Answer: Amerigroup requires the initial EPSDT to be completed within a maximum of 7 days. Every effort should be made to obtain this initial EPSDT within the 72 hours required by RCC, but a citation will not be issued if those efforts are documented, the delay is justified, and if the EPSDT is completed within the 7 days required by Amerigroup.</a:t>
            </a:r>
          </a:p>
          <a:p>
            <a:endParaRPr lang="en-US" sz="1200" b="0" i="0" u="none" strike="noStrike" kern="1200" baseline="0" dirty="0" smtClean="0">
              <a:solidFill>
                <a:schemeClr val="tx1"/>
              </a:solidFill>
              <a:latin typeface="Arial" charset="0"/>
              <a:ea typeface="+mn-ea"/>
              <a:cs typeface="+mn-cs"/>
            </a:endParaRPr>
          </a:p>
          <a:p>
            <a:r>
              <a:rPr lang="en-US" sz="1200" b="0" i="0" u="none" strike="noStrike" kern="1200" baseline="0" dirty="0" smtClean="0">
                <a:solidFill>
                  <a:schemeClr val="tx1"/>
                </a:solidFill>
                <a:latin typeface="Arial" charset="0"/>
                <a:ea typeface="+mn-ea"/>
                <a:cs typeface="+mn-cs"/>
              </a:rPr>
              <a:t>Question: Rules and Regulations require that the initial physical include a UA and CBC, but these labs are not included in the standard EPSDT visit covered by Amerigroup. How do we prevent a citation from RCC regarding this rule?</a:t>
            </a:r>
          </a:p>
          <a:p>
            <a:r>
              <a:rPr lang="en-US" sz="1200" b="0" i="0" u="none" strike="noStrike" kern="1200" baseline="0" dirty="0" smtClean="0">
                <a:solidFill>
                  <a:schemeClr val="tx1"/>
                </a:solidFill>
                <a:latin typeface="Arial" charset="0"/>
                <a:ea typeface="+mn-ea"/>
                <a:cs typeface="+mn-cs"/>
              </a:rPr>
              <a:t>      Answer: A UA or CBC, while not routinely performed, may be performed and covered by Amerigroup when ordered by the primary care physician. RCC has agreed to waive the requirement for the UA and CBC as long as there is not a physician recommendation for either</a:t>
            </a:r>
          </a:p>
          <a:p>
            <a:r>
              <a:rPr lang="en-US" sz="1200" b="0" i="0" u="none" strike="noStrike" kern="1200" baseline="0" dirty="0" smtClean="0">
                <a:solidFill>
                  <a:schemeClr val="tx1"/>
                </a:solidFill>
                <a:latin typeface="Arial" charset="0"/>
                <a:ea typeface="+mn-ea"/>
                <a:cs typeface="+mn-cs"/>
              </a:rPr>
              <a:t>test and as long as the EPSDT has been completed, including any recommended lab work, and is properly documented in the case file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Dental Examinations – Documentation of the scheduling of a dental appointment within the 72 hour timeframe with the actual examination taking place within thirty (30) days of the six-month expiration date is acceptable. </a:t>
            </a:r>
          </a:p>
          <a:p>
            <a:endParaRPr lang="en-US" sz="1200" b="0" i="0" u="none" strike="noStrike" kern="1200" baseline="0" dirty="0" smtClean="0">
              <a:solidFill>
                <a:schemeClr val="tx1"/>
              </a:solidFill>
              <a:latin typeface="Arial" charset="0"/>
              <a:ea typeface="+mn-ea"/>
              <a:cs typeface="+mn-cs"/>
            </a:endParaRPr>
          </a:p>
          <a:p>
            <a:r>
              <a:rPr lang="en-US" sz="1200" b="0" i="0" u="none" strike="noStrike" kern="1200" baseline="0" dirty="0" smtClean="0">
                <a:solidFill>
                  <a:schemeClr val="tx1"/>
                </a:solidFill>
                <a:latin typeface="+mn-lt"/>
                <a:ea typeface="+mn-ea"/>
                <a:cs typeface="+mn-cs"/>
              </a:rPr>
              <a:t>All home visits should be documented and maintained in the foster home file and the foster child’s file</a:t>
            </a:r>
            <a:r>
              <a:rPr lang="en-US" sz="1200" b="1"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The visits should include observation </a:t>
            </a:r>
          </a:p>
          <a:p>
            <a:r>
              <a:rPr lang="en-US" sz="1200" b="0" i="0" u="none" strike="noStrike" kern="1200" baseline="0" dirty="0" smtClean="0">
                <a:solidFill>
                  <a:schemeClr val="tx1"/>
                </a:solidFill>
                <a:latin typeface="+mn-lt"/>
                <a:ea typeface="+mn-ea"/>
                <a:cs typeface="+mn-cs"/>
              </a:rPr>
              <a:t>of the foster child with at least one of the foster parent(s). </a:t>
            </a:r>
          </a:p>
          <a:p>
            <a:r>
              <a:rPr lang="en-US" sz="1200" b="0" i="0" u="none" strike="noStrike" kern="1200" baseline="0" dirty="0" smtClean="0">
                <a:solidFill>
                  <a:schemeClr val="tx1"/>
                </a:solidFill>
                <a:latin typeface="+mn-lt"/>
                <a:ea typeface="+mn-ea"/>
                <a:cs typeface="+mn-cs"/>
              </a:rPr>
              <a:t>Home visits are required in order to provide for case planning, to monitor a child’s performance and progress in foster care and to protect the child in care. The visits are required to be in the home to ensure that the caseworker is observing the foster families in their daily setting and to help ensure that any changes in the home environment are monitored. Home visits should be conducted monthly at a minimum. However, more frequent home visits may be necessary if in the child’s best interest. </a:t>
            </a:r>
          </a:p>
          <a:p>
            <a:r>
              <a:rPr lang="en-US" sz="1200" b="0" i="0" u="none" strike="noStrike" kern="1200" baseline="0" dirty="0" smtClean="0">
                <a:solidFill>
                  <a:schemeClr val="tx1"/>
                </a:solidFill>
                <a:latin typeface="+mn-lt"/>
                <a:ea typeface="+mn-ea"/>
                <a:cs typeface="+mn-cs"/>
              </a:rPr>
              <a:t>For example, Agency A receives a report from Foster Parent A that Foster Child A has been exhibiting very disruptive and destructive behavior in the home over the course of a seven day period. Based on a review of Child A’s history, the identified behaviors are very atypical for Child A. Agency A’s caseworker conducted his monthly visit in the home the week prior to Child A’s display of destructive behavior. Thus, another monthly home visit is not scheduled for another five (5) weeks. In this case, more frequent contacts may be necessary to provide for case planning, observe the child’s behaviors, monitor the child’s progress, etc. </a:t>
            </a:r>
          </a:p>
          <a:p>
            <a:r>
              <a:rPr lang="en-US" sz="1200" b="0" i="0" u="none" strike="noStrike" kern="1200" baseline="0" dirty="0" smtClean="0">
                <a:solidFill>
                  <a:schemeClr val="tx1"/>
                </a:solidFill>
                <a:latin typeface="+mn-lt"/>
                <a:ea typeface="+mn-ea"/>
                <a:cs typeface="+mn-cs"/>
              </a:rPr>
              <a:t>Visits with the foster family or child outside the foster home are considered additional visitation and should not be conducted as a substitution for visits made in the foster home. Documentation of visits should include the content of the visit, date, name of caseworker conducting the visit, persons present and/or participating in the visit, and the place of the visit with regard to whether the visit is at the home or elsewhere. 	</a:t>
            </a:r>
          </a:p>
          <a:p>
            <a:endParaRPr lang="en-US" sz="1200" b="0" i="0" u="none" strike="noStrike" kern="1200" baseline="0" dirty="0" smtClean="0">
              <a:solidFill>
                <a:schemeClr val="tx1"/>
              </a:solidFill>
              <a:latin typeface="Arial" charset="0"/>
              <a:ea typeface="+mn-ea"/>
              <a:cs typeface="+mn-cs"/>
            </a:endParaRPr>
          </a:p>
          <a:p>
            <a:endParaRPr lang="en-US" sz="1200" b="0" i="0" u="none" strike="noStrike" kern="1200" baseline="0" dirty="0" smtClean="0">
              <a:solidFill>
                <a:schemeClr val="tx1"/>
              </a:solidFill>
              <a:latin typeface="Arial" charset="0"/>
              <a:ea typeface="+mn-ea"/>
              <a:cs typeface="+mn-cs"/>
            </a:endParaRPr>
          </a:p>
          <a:p>
            <a:r>
              <a:rPr lang="en-US" sz="1200" b="0" i="0" u="none" strike="noStrike" kern="1200" baseline="0" dirty="0" smtClean="0">
                <a:solidFill>
                  <a:schemeClr val="tx1"/>
                </a:solidFill>
                <a:latin typeface="Arial" charset="0"/>
                <a:ea typeface="+mn-ea"/>
                <a:cs typeface="+mn-cs"/>
              </a:rPr>
              <a:t>Maintenance of records include-DOB, name, sex, phone #, legal docs, med Hx, social hx, court status, educ. Records, plan of care,  termination of placement info.</a:t>
            </a:r>
          </a:p>
          <a:p>
            <a:endParaRPr lang="en-US" sz="1200" b="0" i="0" u="none" strike="noStrike" kern="1200" baseline="0" dirty="0" smtClean="0">
              <a:solidFill>
                <a:schemeClr val="tx1"/>
              </a:solidFill>
              <a:latin typeface="Arial" charset="0"/>
              <a:ea typeface="+mn-ea"/>
              <a:cs typeface="+mn-cs"/>
            </a:endParaRPr>
          </a:p>
          <a:p>
            <a:r>
              <a:rPr lang="en-US" sz="1200" b="0" i="0" u="none" strike="noStrike" kern="1200" baseline="0" dirty="0" smtClean="0">
                <a:solidFill>
                  <a:schemeClr val="tx1"/>
                </a:solidFill>
                <a:latin typeface="Arial" charset="0"/>
                <a:ea typeface="+mn-ea"/>
                <a:cs typeface="+mn-cs"/>
              </a:rPr>
              <a:t>Once foster children turn 18 years old, they are required to get a local background check done.</a:t>
            </a:r>
          </a:p>
          <a:p>
            <a:endParaRPr lang="en-US" sz="1200" b="0" i="0" u="none" strike="noStrike" kern="1200" baseline="0" dirty="0" smtClean="0">
              <a:solidFill>
                <a:schemeClr val="tx1"/>
              </a:solidFill>
              <a:latin typeface="Arial"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Arial" charset="0"/>
                <a:ea typeface="+mn-ea"/>
                <a:cs typeface="+mn-cs"/>
              </a:rPr>
              <a:t>Regarding not being able to get birth certificates and custody orders-</a:t>
            </a:r>
            <a:r>
              <a:rPr lang="en-US" sz="1200" b="0" i="0" u="none" strike="noStrike" kern="1200" baseline="0" dirty="0" smtClean="0">
                <a:solidFill>
                  <a:schemeClr val="tx1"/>
                </a:solidFill>
                <a:latin typeface="+mn-lt"/>
                <a:ea typeface="+mn-ea"/>
                <a:cs typeface="+mn-cs"/>
              </a:rPr>
              <a:t>Copies of the placement agreements should be maintained in both the 	</a:t>
            </a:r>
          </a:p>
          <a:p>
            <a:r>
              <a:rPr lang="en-US" sz="1200" b="0" i="0" u="none" strike="noStrike" kern="1200" baseline="0" dirty="0" smtClean="0">
                <a:solidFill>
                  <a:schemeClr val="tx1"/>
                </a:solidFill>
                <a:latin typeface="+mn-lt"/>
                <a:ea typeface="+mn-ea"/>
                <a:cs typeface="+mn-cs"/>
              </a:rPr>
              <a:t>foster care file and the foster child’s file. </a:t>
            </a:r>
          </a:p>
          <a:p>
            <a:r>
              <a:rPr lang="en-US" sz="1200" b="0" i="0" u="none" strike="noStrike" kern="1200" baseline="0" dirty="0" smtClean="0">
                <a:solidFill>
                  <a:schemeClr val="tx1"/>
                </a:solidFill>
                <a:latin typeface="+mn-lt"/>
                <a:ea typeface="+mn-ea"/>
                <a:cs typeface="+mn-cs"/>
              </a:rPr>
              <a:t>The most current court order should be maintained in the foster child’s file. </a:t>
            </a:r>
          </a:p>
          <a:p>
            <a:r>
              <a:rPr lang="en-US" sz="1200" b="0" i="0" u="none" strike="noStrike" kern="1200" baseline="0" dirty="0" smtClean="0">
                <a:solidFill>
                  <a:schemeClr val="tx1"/>
                </a:solidFill>
                <a:latin typeface="+mn-lt"/>
                <a:ea typeface="+mn-ea"/>
                <a:cs typeface="+mn-cs"/>
              </a:rPr>
              <a:t>In the event that birth records/court documents cannot be obtained at placement, the Agency should clearly document all efforts made to obtain the documents. Additional progressive efforts (i.e. contact of a participant’s supervisor/ manager, etc.) made to obtain the documents should be documented at least every fourteen (14) calendar days. The name of the person contacted, his/her position, date and time of contact and response should be clearly documented. The documentation should clearly evidence proactive efforts by the Agency to obtain the documents. 	</a:t>
            </a:r>
          </a:p>
          <a:p>
            <a:endParaRPr lang="en-US" sz="1200" b="0" i="0" u="none" strike="noStrike" kern="1200" baseline="0" dirty="0" smtClean="0">
              <a:solidFill>
                <a:schemeClr val="tx1"/>
              </a:solidFill>
              <a:latin typeface="Arial" charset="0"/>
              <a:ea typeface="+mn-ea"/>
              <a:cs typeface="+mn-cs"/>
            </a:endParaRPr>
          </a:p>
        </p:txBody>
      </p:sp>
      <p:sp>
        <p:nvSpPr>
          <p:cNvPr id="4" name="Slide Number Placeholder 3"/>
          <p:cNvSpPr>
            <a:spLocks noGrp="1"/>
          </p:cNvSpPr>
          <p:nvPr>
            <p:ph type="sldNum" sz="quarter" idx="10"/>
          </p:nvPr>
        </p:nvSpPr>
        <p:spPr/>
        <p:txBody>
          <a:bodyPr/>
          <a:lstStyle/>
          <a:p>
            <a:fld id="{84707015-B491-48F4-8A68-E7DAD47D2B55}" type="slidenum">
              <a:rPr lang="en-US" smtClean="0"/>
              <a:t>12</a:t>
            </a:fld>
            <a:endParaRPr lang="en-US" dirty="0"/>
          </a:p>
        </p:txBody>
      </p:sp>
    </p:spTree>
    <p:extLst>
      <p:ext uri="{BB962C8B-B14F-4D97-AF65-F5344CB8AC3E}">
        <p14:creationId xmlns:p14="http://schemas.microsoft.com/office/powerpoint/2010/main" val="35543104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Agencies should receive a separate survey for the outcome of the foster home visits</a:t>
            </a:r>
            <a:r>
              <a:rPr lang="en-US" baseline="0" dirty="0" smtClean="0"/>
              <a:t> if it was not included with the relicensure survey.</a:t>
            </a:r>
            <a:endParaRPr lang="en-US" dirty="0" smtClean="0"/>
          </a:p>
          <a:p>
            <a:endParaRPr lang="en-US" sz="1200" b="0" i="0" u="none" strike="noStrike" kern="1200" baseline="0" dirty="0" smtClean="0">
              <a:solidFill>
                <a:schemeClr val="tx1"/>
              </a:solidFill>
              <a:latin typeface="Arial" charset="0"/>
              <a:ea typeface="+mn-ea"/>
              <a:cs typeface="+mn-cs"/>
            </a:endParaRPr>
          </a:p>
        </p:txBody>
      </p:sp>
      <p:sp>
        <p:nvSpPr>
          <p:cNvPr id="4" name="Slide Number Placeholder 3"/>
          <p:cNvSpPr>
            <a:spLocks noGrp="1"/>
          </p:cNvSpPr>
          <p:nvPr>
            <p:ph type="sldNum" sz="quarter" idx="10"/>
          </p:nvPr>
        </p:nvSpPr>
        <p:spPr/>
        <p:txBody>
          <a:bodyPr/>
          <a:lstStyle/>
          <a:p>
            <a:fld id="{84707015-B491-48F4-8A68-E7DAD47D2B55}" type="slidenum">
              <a:rPr lang="en-US" smtClean="0"/>
              <a:t>13</a:t>
            </a:fld>
            <a:endParaRPr lang="en-US" dirty="0"/>
          </a:p>
        </p:txBody>
      </p:sp>
    </p:spTree>
    <p:extLst>
      <p:ext uri="{BB962C8B-B14F-4D97-AF65-F5344CB8AC3E}">
        <p14:creationId xmlns:p14="http://schemas.microsoft.com/office/powerpoint/2010/main" val="30808124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Arial" charset="0"/>
              <a:ea typeface="+mn-ea"/>
              <a:cs typeface="+mn-cs"/>
            </a:endParaRPr>
          </a:p>
        </p:txBody>
      </p:sp>
      <p:sp>
        <p:nvSpPr>
          <p:cNvPr id="4" name="Slide Number Placeholder 3"/>
          <p:cNvSpPr>
            <a:spLocks noGrp="1"/>
          </p:cNvSpPr>
          <p:nvPr>
            <p:ph type="sldNum" sz="quarter" idx="10"/>
          </p:nvPr>
        </p:nvSpPr>
        <p:spPr/>
        <p:txBody>
          <a:bodyPr/>
          <a:lstStyle/>
          <a:p>
            <a:fld id="{84707015-B491-48F4-8A68-E7DAD47D2B55}" type="slidenum">
              <a:rPr lang="en-US" smtClean="0"/>
              <a:t>14</a:t>
            </a:fld>
            <a:endParaRPr lang="en-US" dirty="0"/>
          </a:p>
        </p:txBody>
      </p:sp>
    </p:spTree>
    <p:extLst>
      <p:ext uri="{BB962C8B-B14F-4D97-AF65-F5344CB8AC3E}">
        <p14:creationId xmlns:p14="http://schemas.microsoft.com/office/powerpoint/2010/main" val="10708598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Arial" charset="0"/>
              <a:ea typeface="+mn-ea"/>
              <a:cs typeface="+mn-cs"/>
            </a:endParaRPr>
          </a:p>
        </p:txBody>
      </p:sp>
      <p:sp>
        <p:nvSpPr>
          <p:cNvPr id="4" name="Slide Number Placeholder 3"/>
          <p:cNvSpPr>
            <a:spLocks noGrp="1"/>
          </p:cNvSpPr>
          <p:nvPr>
            <p:ph type="sldNum" sz="quarter" idx="10"/>
          </p:nvPr>
        </p:nvSpPr>
        <p:spPr/>
        <p:txBody>
          <a:bodyPr/>
          <a:lstStyle/>
          <a:p>
            <a:fld id="{84707015-B491-48F4-8A68-E7DAD47D2B55}" type="slidenum">
              <a:rPr lang="en-US" smtClean="0"/>
              <a:t>15</a:t>
            </a:fld>
            <a:endParaRPr lang="en-US" dirty="0"/>
          </a:p>
        </p:txBody>
      </p:sp>
    </p:spTree>
    <p:extLst>
      <p:ext uri="{BB962C8B-B14F-4D97-AF65-F5344CB8AC3E}">
        <p14:creationId xmlns:p14="http://schemas.microsoft.com/office/powerpoint/2010/main" val="20113046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Residential Child Care Licensing (RCCL) would require each facility/agency to develop and implement policies in order for a facility/agency to maintain part or all of their files electronically that are subject to regulatory review.  Prior to transitioning any documents subject to RCCL review to an electronic format, a facility/agency needs to submit to RCCL their policies and procedures related to the maintenance of electronic files and receive approval.  See guideline form</a:t>
            </a:r>
            <a:r>
              <a:rPr lang="en-US" sz="1200" kern="1200" baseline="0" dirty="0" smtClean="0">
                <a:solidFill>
                  <a:schemeClr val="tx1"/>
                </a:solidFill>
                <a:effectLst/>
                <a:latin typeface="+mn-lt"/>
                <a:ea typeface="+mn-ea"/>
                <a:cs typeface="+mn-cs"/>
              </a:rPr>
              <a:t> regarding electronic file maintenance policies</a:t>
            </a:r>
            <a:r>
              <a:rPr lang="en-US" sz="1200" kern="1200" dirty="0" smtClean="0">
                <a:solidFill>
                  <a:schemeClr val="tx1"/>
                </a:solidFill>
                <a:effectLst/>
                <a:latin typeface="+mn-lt"/>
                <a:ea typeface="+mn-ea"/>
                <a:cs typeface="+mn-cs"/>
              </a:rPr>
              <a:t> on our website.</a:t>
            </a:r>
          </a:p>
          <a:p>
            <a:endParaRPr lang="en-US" sz="1200" b="0" i="0" u="none" strike="noStrike" kern="1200" baseline="0" dirty="0" smtClean="0">
              <a:solidFill>
                <a:schemeClr val="tx1"/>
              </a:solidFill>
              <a:latin typeface="Arial" charset="0"/>
              <a:ea typeface="+mn-ea"/>
              <a:cs typeface="+mn-cs"/>
            </a:endParaRPr>
          </a:p>
        </p:txBody>
      </p:sp>
      <p:sp>
        <p:nvSpPr>
          <p:cNvPr id="4" name="Slide Number Placeholder 3"/>
          <p:cNvSpPr>
            <a:spLocks noGrp="1"/>
          </p:cNvSpPr>
          <p:nvPr>
            <p:ph type="sldNum" sz="quarter" idx="10"/>
          </p:nvPr>
        </p:nvSpPr>
        <p:spPr/>
        <p:txBody>
          <a:bodyPr/>
          <a:lstStyle/>
          <a:p>
            <a:fld id="{84707015-B491-48F4-8A68-E7DAD47D2B55}" type="slidenum">
              <a:rPr lang="en-US" smtClean="0"/>
              <a:t>16</a:t>
            </a:fld>
            <a:endParaRPr lang="en-US" dirty="0"/>
          </a:p>
        </p:txBody>
      </p:sp>
    </p:spTree>
    <p:extLst>
      <p:ext uri="{BB962C8B-B14F-4D97-AF65-F5344CB8AC3E}">
        <p14:creationId xmlns:p14="http://schemas.microsoft.com/office/powerpoint/2010/main" val="3110643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Arial" charset="0"/>
              <a:ea typeface="+mn-ea"/>
              <a:cs typeface="+mn-cs"/>
            </a:endParaRPr>
          </a:p>
        </p:txBody>
      </p:sp>
      <p:sp>
        <p:nvSpPr>
          <p:cNvPr id="4" name="Slide Number Placeholder 3"/>
          <p:cNvSpPr>
            <a:spLocks noGrp="1"/>
          </p:cNvSpPr>
          <p:nvPr>
            <p:ph type="sldNum" sz="quarter" idx="10"/>
          </p:nvPr>
        </p:nvSpPr>
        <p:spPr/>
        <p:txBody>
          <a:bodyPr/>
          <a:lstStyle/>
          <a:p>
            <a:fld id="{84707015-B491-48F4-8A68-E7DAD47D2B55}" type="slidenum">
              <a:rPr lang="en-US" smtClean="0"/>
              <a:t>17</a:t>
            </a:fld>
            <a:endParaRPr lang="en-US" dirty="0"/>
          </a:p>
        </p:txBody>
      </p:sp>
    </p:spTree>
    <p:extLst>
      <p:ext uri="{BB962C8B-B14F-4D97-AF65-F5344CB8AC3E}">
        <p14:creationId xmlns:p14="http://schemas.microsoft.com/office/powerpoint/2010/main" val="20575978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707015-B491-48F4-8A68-E7DAD47D2B55}" type="slidenum">
              <a:rPr lang="en-US" smtClean="0"/>
              <a:t>2</a:t>
            </a:fld>
            <a:endParaRPr lang="en-US" dirty="0"/>
          </a:p>
        </p:txBody>
      </p:sp>
    </p:spTree>
    <p:extLst>
      <p:ext uri="{BB962C8B-B14F-4D97-AF65-F5344CB8AC3E}">
        <p14:creationId xmlns:p14="http://schemas.microsoft.com/office/powerpoint/2010/main" val="4668233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1200" dirty="0" smtClean="0"/>
              <a:t>The annual relicensure visit is conducted at least by the date of the previous year’s annual relicensure survey visit, preferably two weeks prior to the date of the last annual relicensure visit.</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sz="120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1200" dirty="0" smtClean="0"/>
              <a:t>Please let</a:t>
            </a:r>
            <a:r>
              <a:rPr lang="en-US" altLang="en-US" sz="1200" baseline="0" dirty="0" smtClean="0"/>
              <a:t> the surveyor know when changes to the facility occur, such as,  change in director, address, ages of children served, etc. A change request form would have to be filled out.</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1200" baseline="0" dirty="0" smtClean="0"/>
              <a:t> </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1200" baseline="0" dirty="0" smtClean="0"/>
              <a:t> Also, let us know dates/times availability the month of your relicensure or any times that you will not be available during the month of your relicensure.</a:t>
            </a:r>
            <a:endParaRPr lang="en-US" altLang="en-US" sz="1200" dirty="0" smtClean="0"/>
          </a:p>
          <a:p>
            <a:endParaRPr lang="en-US" dirty="0" smtClean="0"/>
          </a:p>
          <a:p>
            <a:pPr>
              <a:lnSpc>
                <a:spcPct val="80000"/>
              </a:lnSpc>
              <a:buFontTx/>
              <a:buNone/>
            </a:pPr>
            <a:r>
              <a:rPr lang="en-US" altLang="en-US" sz="1800" b="1" u="sng" dirty="0" smtClean="0"/>
              <a:t>Foster Home Inspection Preparation</a:t>
            </a:r>
            <a:endParaRPr lang="en-US" altLang="en-US" sz="1800" dirty="0" smtClean="0"/>
          </a:p>
          <a:p>
            <a:pPr>
              <a:lnSpc>
                <a:spcPct val="80000"/>
              </a:lnSpc>
            </a:pPr>
            <a:r>
              <a:rPr lang="en-US" altLang="en-US" sz="1600" dirty="0" smtClean="0"/>
              <a:t>Prior to or during the Relicensure visit, the surveyor must request a current roster of foster parents that includes the following (document located in annual packet):</a:t>
            </a:r>
          </a:p>
          <a:p>
            <a:pPr lvl="1">
              <a:lnSpc>
                <a:spcPct val="80000"/>
              </a:lnSpc>
            </a:pPr>
            <a:r>
              <a:rPr lang="en-US" altLang="en-US" sz="1600" dirty="0" smtClean="0"/>
              <a:t>Name of each approved / active foster family</a:t>
            </a:r>
          </a:p>
          <a:p>
            <a:pPr lvl="1">
              <a:lnSpc>
                <a:spcPct val="80000"/>
              </a:lnSpc>
            </a:pPr>
            <a:r>
              <a:rPr lang="en-US" altLang="en-US" sz="1600" dirty="0" smtClean="0"/>
              <a:t>Most recent address of each foster family</a:t>
            </a:r>
          </a:p>
          <a:p>
            <a:pPr lvl="1">
              <a:lnSpc>
                <a:spcPct val="80000"/>
              </a:lnSpc>
            </a:pPr>
            <a:r>
              <a:rPr lang="en-US" altLang="en-US" sz="1600" dirty="0" smtClean="0"/>
              <a:t>Most recent home and cell contact numbers of each foster parent</a:t>
            </a:r>
          </a:p>
          <a:p>
            <a:pPr lvl="1">
              <a:lnSpc>
                <a:spcPct val="80000"/>
              </a:lnSpc>
            </a:pPr>
            <a:r>
              <a:rPr lang="en-US" altLang="en-US" sz="1600" dirty="0" smtClean="0"/>
              <a:t>Times that the foster parent(s) will be available for visitation (time before work and time after work, days off of work, etc) </a:t>
            </a:r>
          </a:p>
          <a:p>
            <a:pPr lvl="1">
              <a:lnSpc>
                <a:spcPct val="80000"/>
              </a:lnSpc>
            </a:pPr>
            <a:r>
              <a:rPr lang="en-US" altLang="en-US" sz="1600" dirty="0" smtClean="0"/>
              <a:t>Name and county of each child in placement</a:t>
            </a:r>
          </a:p>
          <a:p>
            <a:pPr lvl="1">
              <a:lnSpc>
                <a:spcPct val="80000"/>
              </a:lnSpc>
            </a:pPr>
            <a:r>
              <a:rPr lang="en-US" altLang="en-US" sz="1600" dirty="0" smtClean="0"/>
              <a:t>Directions to the FP home (if difficult to locate address)</a:t>
            </a:r>
            <a:endParaRPr lang="en-US" altLang="en-US" sz="1600" i="1" dirty="0" smtClean="0"/>
          </a:p>
          <a:p>
            <a:pPr>
              <a:lnSpc>
                <a:spcPct val="80000"/>
              </a:lnSpc>
            </a:pPr>
            <a:r>
              <a:rPr lang="en-US" altLang="en-US" sz="1400" i="1" dirty="0" smtClean="0"/>
              <a:t>*It is very important</a:t>
            </a:r>
            <a:r>
              <a:rPr lang="en-US" altLang="en-US" sz="1400" i="1" baseline="0" dirty="0" smtClean="0"/>
              <a:t> that each agency </a:t>
            </a:r>
            <a:r>
              <a:rPr lang="en-US" altLang="en-US" sz="1400" i="1" dirty="0" smtClean="0"/>
              <a:t>notify each foster parent that a representative from RCCL may be conducting random visits.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84707015-B491-48F4-8A68-E7DAD47D2B55}" type="slidenum">
              <a:rPr lang="en-US" smtClean="0"/>
              <a:t>3</a:t>
            </a:fld>
            <a:endParaRPr lang="en-US" dirty="0"/>
          </a:p>
        </p:txBody>
      </p:sp>
    </p:spTree>
    <p:extLst>
      <p:ext uri="{BB962C8B-B14F-4D97-AF65-F5344CB8AC3E}">
        <p14:creationId xmlns:p14="http://schemas.microsoft.com/office/powerpoint/2010/main" val="38399272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707015-B491-48F4-8A68-E7DAD47D2B55}" type="slidenum">
              <a:rPr lang="en-US" smtClean="0"/>
              <a:t>4</a:t>
            </a:fld>
            <a:endParaRPr lang="en-US" dirty="0"/>
          </a:p>
        </p:txBody>
      </p:sp>
    </p:spTree>
    <p:extLst>
      <p:ext uri="{BB962C8B-B14F-4D97-AF65-F5344CB8AC3E}">
        <p14:creationId xmlns:p14="http://schemas.microsoft.com/office/powerpoint/2010/main" val="13666833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707015-B491-48F4-8A68-E7DAD47D2B55}" type="slidenum">
              <a:rPr lang="en-US" smtClean="0"/>
              <a:t>5</a:t>
            </a:fld>
            <a:endParaRPr lang="en-US" dirty="0"/>
          </a:p>
        </p:txBody>
      </p:sp>
    </p:spTree>
    <p:extLst>
      <p:ext uri="{BB962C8B-B14F-4D97-AF65-F5344CB8AC3E}">
        <p14:creationId xmlns:p14="http://schemas.microsoft.com/office/powerpoint/2010/main" val="39050957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Annual Packet-Statement of Responsibility, FH Roster, annual personnel report.</a:t>
            </a:r>
            <a:endParaRPr lang="en-US" dirty="0"/>
          </a:p>
        </p:txBody>
      </p:sp>
      <p:sp>
        <p:nvSpPr>
          <p:cNvPr id="4" name="Slide Number Placeholder 3"/>
          <p:cNvSpPr>
            <a:spLocks noGrp="1"/>
          </p:cNvSpPr>
          <p:nvPr>
            <p:ph type="sldNum" sz="quarter" idx="10"/>
          </p:nvPr>
        </p:nvSpPr>
        <p:spPr/>
        <p:txBody>
          <a:bodyPr/>
          <a:lstStyle/>
          <a:p>
            <a:fld id="{84707015-B491-48F4-8A68-E7DAD47D2B55}" type="slidenum">
              <a:rPr lang="en-US" smtClean="0"/>
              <a:t>6</a:t>
            </a:fld>
            <a:endParaRPr lang="en-US" dirty="0"/>
          </a:p>
        </p:txBody>
      </p:sp>
    </p:spTree>
    <p:extLst>
      <p:ext uri="{BB962C8B-B14F-4D97-AF65-F5344CB8AC3E}">
        <p14:creationId xmlns:p14="http://schemas.microsoft.com/office/powerpoint/2010/main" val="37546742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r>
              <a:rPr lang="en-US" dirty="0" smtClean="0"/>
              <a:t>There is no set way that you have to document the</a:t>
            </a:r>
            <a:r>
              <a:rPr lang="en-US" baseline="0" dirty="0" smtClean="0"/>
              <a:t> fire drills, but yo</a:t>
            </a:r>
            <a:r>
              <a:rPr lang="en-US" dirty="0" smtClean="0"/>
              <a:t>u have to have them documented and dated in some type of format.</a:t>
            </a:r>
          </a:p>
          <a:p>
            <a:endParaRPr lang="en-US" baseline="0" dirty="0" smtClean="0"/>
          </a:p>
          <a:p>
            <a:r>
              <a:rPr lang="en-US" baseline="0" dirty="0" smtClean="0"/>
              <a:t>If you are not able to meet a rule, you have to submit a waiver. If you can meet some variation of the rule, then you can submit a variance. The forms are located on our website.</a:t>
            </a:r>
            <a:endParaRPr lang="en-US" dirty="0" smtClean="0"/>
          </a:p>
          <a:p>
            <a:endParaRPr lang="en-US" dirty="0" smtClean="0"/>
          </a:p>
          <a:p>
            <a:r>
              <a:rPr lang="en-US" dirty="0" smtClean="0"/>
              <a:t>Annual Packet</a:t>
            </a:r>
            <a:r>
              <a:rPr lang="en-US" baseline="0" dirty="0" smtClean="0"/>
              <a:t> includes a </a:t>
            </a:r>
            <a:r>
              <a:rPr lang="en-US" dirty="0" smtClean="0"/>
              <a:t>Statement of Responsibility form (ask</a:t>
            </a:r>
            <a:r>
              <a:rPr lang="en-US" baseline="0" dirty="0" smtClean="0"/>
              <a:t> surveyor for the form)</a:t>
            </a:r>
            <a:r>
              <a:rPr lang="en-US" dirty="0" smtClean="0"/>
              <a:t>, Foster</a:t>
            </a:r>
            <a:r>
              <a:rPr lang="en-US" baseline="0" dirty="0" smtClean="0"/>
              <a:t> Home </a:t>
            </a:r>
            <a:r>
              <a:rPr lang="en-US" dirty="0" smtClean="0"/>
              <a:t>Roster, and annual personnel report.</a:t>
            </a:r>
            <a:endParaRPr lang="en-US" dirty="0"/>
          </a:p>
        </p:txBody>
      </p:sp>
      <p:sp>
        <p:nvSpPr>
          <p:cNvPr id="4" name="Slide Number Placeholder 3"/>
          <p:cNvSpPr>
            <a:spLocks noGrp="1"/>
          </p:cNvSpPr>
          <p:nvPr>
            <p:ph type="sldNum" sz="quarter" idx="10"/>
          </p:nvPr>
        </p:nvSpPr>
        <p:spPr/>
        <p:txBody>
          <a:bodyPr/>
          <a:lstStyle/>
          <a:p>
            <a:fld id="{84707015-B491-48F4-8A68-E7DAD47D2B55}" type="slidenum">
              <a:rPr lang="en-US" smtClean="0"/>
              <a:t>7</a:t>
            </a:fld>
            <a:endParaRPr lang="en-US" dirty="0"/>
          </a:p>
        </p:txBody>
      </p:sp>
    </p:spTree>
    <p:extLst>
      <p:ext uri="{BB962C8B-B14F-4D97-AF65-F5344CB8AC3E}">
        <p14:creationId xmlns:p14="http://schemas.microsoft.com/office/powerpoint/2010/main" val="398239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a:t>
            </a:r>
            <a:r>
              <a:rPr lang="en-US" baseline="0" dirty="0" smtClean="0"/>
              <a:t> lists </a:t>
            </a:r>
            <a:r>
              <a:rPr lang="en-US" dirty="0" smtClean="0"/>
              <a:t>helps surveyor determine which files to review. Each list should be updated and revised throughout the year as necessary.</a:t>
            </a:r>
          </a:p>
          <a:p>
            <a:pPr marL="0" indent="0">
              <a:buNone/>
            </a:pPr>
            <a:endParaRPr lang="en-US" dirty="0" smtClean="0">
              <a:solidFill>
                <a:srgbClr val="FF3399"/>
              </a:solidFill>
            </a:endParaRPr>
          </a:p>
          <a:p>
            <a:pPr marL="0" indent="0">
              <a:buNone/>
            </a:pPr>
            <a:endParaRPr lang="en-US" dirty="0" smtClean="0">
              <a:solidFill>
                <a:srgbClr val="FF3399"/>
              </a:solidFill>
            </a:endParaRPr>
          </a:p>
        </p:txBody>
      </p:sp>
      <p:sp>
        <p:nvSpPr>
          <p:cNvPr id="4" name="Slide Number Placeholder 3"/>
          <p:cNvSpPr>
            <a:spLocks noGrp="1"/>
          </p:cNvSpPr>
          <p:nvPr>
            <p:ph type="sldNum" sz="quarter" idx="10"/>
          </p:nvPr>
        </p:nvSpPr>
        <p:spPr/>
        <p:txBody>
          <a:bodyPr/>
          <a:lstStyle/>
          <a:p>
            <a:fld id="{84707015-B491-48F4-8A68-E7DAD47D2B55}" type="slidenum">
              <a:rPr lang="en-US" smtClean="0"/>
              <a:t>8</a:t>
            </a:fld>
            <a:endParaRPr lang="en-US" dirty="0"/>
          </a:p>
        </p:txBody>
      </p:sp>
    </p:spTree>
    <p:extLst>
      <p:ext uri="{BB962C8B-B14F-4D97-AF65-F5344CB8AC3E}">
        <p14:creationId xmlns:p14="http://schemas.microsoft.com/office/powerpoint/2010/main" val="27802713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Make sure to update employee files as employee status</a:t>
            </a:r>
            <a:r>
              <a:rPr lang="en-US" baseline="0" dirty="0" smtClean="0"/>
              <a:t> changes-i.e.-promotions, demotions</a:t>
            </a:r>
          </a:p>
          <a:p>
            <a:endParaRPr lang="en-US" baseline="0" dirty="0" smtClean="0"/>
          </a:p>
          <a:p>
            <a:endParaRPr lang="en-US" baseline="0" dirty="0" smtClean="0"/>
          </a:p>
          <a:p>
            <a:r>
              <a:rPr lang="en-US" baseline="0" dirty="0" smtClean="0"/>
              <a:t>Application-</a:t>
            </a:r>
            <a:r>
              <a:rPr lang="en-US" sz="1200" b="0" i="0" u="none" strike="noStrike" kern="1200" baseline="0" dirty="0" smtClean="0">
                <a:solidFill>
                  <a:schemeClr val="tx1"/>
                </a:solidFill>
                <a:latin typeface="+mn-lt"/>
                <a:ea typeface="+mn-ea"/>
                <a:cs typeface="+mn-cs"/>
              </a:rPr>
              <a:t>An explanation is required for any periods, exceeding a three month span, during the 10-year history in which employment was not maintained. (i.e. notations should be made regarding staff members that have not worked for 10 years or those that did not work continuously for 10 years). For example, if a staff member has a gap in their work history between May of 2008 and October of 2008 in order to take care of a family member, then the work history should include the information). The history should include both the month and the year for the start and end date of each job. 	</a:t>
            </a:r>
          </a:p>
          <a:p>
            <a:pPr marL="0" indent="0">
              <a:buNone/>
            </a:pPr>
            <a:endParaRPr lang="en-US" dirty="0" smtClean="0">
              <a:solidFill>
                <a:srgbClr val="FF3399"/>
              </a:solidFill>
            </a:endParaRPr>
          </a:p>
          <a:p>
            <a:pPr marL="0" indent="0">
              <a:buNone/>
            </a:pPr>
            <a:r>
              <a:rPr lang="en-US" dirty="0" smtClean="0">
                <a:solidFill>
                  <a:srgbClr val="FF3399"/>
                </a:solidFill>
              </a:rPr>
              <a:t>Educational qualifications should be in the file</a:t>
            </a:r>
            <a:r>
              <a:rPr lang="en-US" baseline="0" dirty="0" smtClean="0">
                <a:solidFill>
                  <a:srgbClr val="FF3399"/>
                </a:solidFill>
              </a:rPr>
              <a:t> at the time of the review according to each staff’s title/job description. For example-a case manager only need a Bachelor’s degree. A copy of the diploma or certificate should be in the file.</a:t>
            </a:r>
            <a:endParaRPr lang="en-US" dirty="0" smtClean="0">
              <a:solidFill>
                <a:srgbClr val="FF3399"/>
              </a:solidFill>
            </a:endParaRPr>
          </a:p>
          <a:p>
            <a:pPr marL="0" indent="0">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84707015-B491-48F4-8A68-E7DAD47D2B55}" type="slidenum">
              <a:rPr lang="en-US" smtClean="0"/>
              <a:t>9</a:t>
            </a:fld>
            <a:endParaRPr lang="en-US" dirty="0"/>
          </a:p>
        </p:txBody>
      </p:sp>
    </p:spTree>
    <p:extLst>
      <p:ext uri="{BB962C8B-B14F-4D97-AF65-F5344CB8AC3E}">
        <p14:creationId xmlns:p14="http://schemas.microsoft.com/office/powerpoint/2010/main" val="6215488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3"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351164" y="4717123"/>
            <a:ext cx="6431539" cy="461665"/>
          </a:xfrm>
          <a:prstGeom prst="rect">
            <a:avLst/>
          </a:prstGeom>
          <a:noFill/>
        </p:spPr>
        <p:txBody>
          <a:bodyPr wrap="square" rtlCol="0">
            <a:spAutoFit/>
          </a:bodyPr>
          <a:lstStyle/>
          <a:p>
            <a:pPr algn="ctr"/>
            <a:r>
              <a:rPr lang="en-US" sz="2400" b="1" dirty="0" smtClean="0">
                <a:latin typeface="Book Antiqua"/>
                <a:cs typeface="Book Antiqua"/>
              </a:rPr>
              <a:t>How to Survive A RCCL Relicensure</a:t>
            </a:r>
            <a:endParaRPr lang="en-US" sz="2400" b="1" dirty="0">
              <a:latin typeface="Book Antiqua"/>
              <a:cs typeface="Book Antiqua"/>
            </a:endParaRPr>
          </a:p>
        </p:txBody>
      </p:sp>
      <p:sp>
        <p:nvSpPr>
          <p:cNvPr id="3" name="TextBox 2"/>
          <p:cNvSpPr txBox="1"/>
          <p:nvPr/>
        </p:nvSpPr>
        <p:spPr>
          <a:xfrm>
            <a:off x="1351164" y="5241490"/>
            <a:ext cx="6431539" cy="400110"/>
          </a:xfrm>
          <a:prstGeom prst="rect">
            <a:avLst/>
          </a:prstGeom>
          <a:noFill/>
        </p:spPr>
        <p:txBody>
          <a:bodyPr wrap="square" rtlCol="0">
            <a:spAutoFit/>
          </a:bodyPr>
          <a:lstStyle/>
          <a:p>
            <a:pPr algn="ctr"/>
            <a:r>
              <a:rPr lang="en-US" sz="2000" dirty="0" smtClean="0">
                <a:latin typeface="Book Antiqua"/>
                <a:cs typeface="Book Antiqua"/>
              </a:rPr>
              <a:t>Tanya Coleman, MSW</a:t>
            </a:r>
            <a:endParaRPr lang="en-US" sz="2000" dirty="0">
              <a:latin typeface="Book Antiqua"/>
              <a:cs typeface="Book Antiqua"/>
            </a:endParaRPr>
          </a:p>
        </p:txBody>
      </p:sp>
      <p:sp>
        <p:nvSpPr>
          <p:cNvPr id="4" name="TextBox 3"/>
          <p:cNvSpPr txBox="1"/>
          <p:nvPr/>
        </p:nvSpPr>
        <p:spPr>
          <a:xfrm>
            <a:off x="1351164" y="5606852"/>
            <a:ext cx="6431539" cy="338554"/>
          </a:xfrm>
          <a:prstGeom prst="rect">
            <a:avLst/>
          </a:prstGeom>
          <a:noFill/>
        </p:spPr>
        <p:txBody>
          <a:bodyPr wrap="square" rtlCol="0">
            <a:spAutoFit/>
          </a:bodyPr>
          <a:lstStyle/>
          <a:p>
            <a:pPr algn="ctr"/>
            <a:r>
              <a:rPr lang="en-US" sz="1600" dirty="0" smtClean="0">
                <a:latin typeface="Book Antiqua"/>
                <a:cs typeface="Book Antiqua"/>
              </a:rPr>
              <a:t>Specialist Surveyor Supervisor</a:t>
            </a:r>
            <a:endParaRPr lang="en-US" sz="1600" dirty="0">
              <a:latin typeface="Book Antiqua"/>
              <a:cs typeface="Book Antiqua"/>
            </a:endParaRPr>
          </a:p>
        </p:txBody>
      </p:sp>
      <p:sp>
        <p:nvSpPr>
          <p:cNvPr id="5" name="TextBox 4"/>
          <p:cNvSpPr txBox="1"/>
          <p:nvPr/>
        </p:nvSpPr>
        <p:spPr>
          <a:xfrm>
            <a:off x="1351164" y="6214244"/>
            <a:ext cx="6431539" cy="307777"/>
          </a:xfrm>
          <a:prstGeom prst="rect">
            <a:avLst/>
          </a:prstGeom>
          <a:noFill/>
        </p:spPr>
        <p:txBody>
          <a:bodyPr wrap="square" rtlCol="0">
            <a:spAutoFit/>
          </a:bodyPr>
          <a:lstStyle/>
          <a:p>
            <a:pPr algn="ctr"/>
            <a:r>
              <a:rPr lang="en-US" sz="1400" b="1" i="1" dirty="0" smtClean="0">
                <a:latin typeface="Book Antiqua"/>
                <a:cs typeface="Book Antiqua"/>
              </a:rPr>
              <a:t>Stronger Families for a Stronger Georgia</a:t>
            </a:r>
            <a:endParaRPr lang="en-US" sz="1400" b="1" i="1" dirty="0">
              <a:latin typeface="Book Antiqua"/>
              <a:cs typeface="Book Antiqua"/>
            </a:endParaRPr>
          </a:p>
        </p:txBody>
      </p:sp>
      <p:sp>
        <p:nvSpPr>
          <p:cNvPr id="6" name="TextBox 5"/>
          <p:cNvSpPr txBox="1"/>
          <p:nvPr/>
        </p:nvSpPr>
        <p:spPr>
          <a:xfrm>
            <a:off x="7782703" y="6247373"/>
            <a:ext cx="1270000" cy="400110"/>
          </a:xfrm>
          <a:prstGeom prst="rect">
            <a:avLst/>
          </a:prstGeom>
          <a:noFill/>
        </p:spPr>
        <p:txBody>
          <a:bodyPr wrap="square" rtlCol="0">
            <a:spAutoFit/>
          </a:bodyPr>
          <a:lstStyle/>
          <a:p>
            <a:pPr algn="r"/>
            <a:r>
              <a:rPr lang="en-US" sz="1000" dirty="0" smtClean="0">
                <a:latin typeface="Book Antiqua"/>
                <a:cs typeface="Book Antiqua"/>
              </a:rPr>
              <a:t>February/March 2016</a:t>
            </a:r>
            <a:endParaRPr lang="en-US" sz="1000" dirty="0">
              <a:latin typeface="Book Antiqua"/>
              <a:cs typeface="Book Antiqua"/>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73266" y="96511"/>
            <a:ext cx="9613421" cy="553998"/>
          </a:xfrm>
          <a:prstGeom prst="rect">
            <a:avLst/>
          </a:prstGeom>
          <a:noFill/>
        </p:spPr>
        <p:txBody>
          <a:bodyPr wrap="square" rtlCol="0">
            <a:spAutoFit/>
          </a:bodyPr>
          <a:lstStyle/>
          <a:p>
            <a:pPr algn="ctr"/>
            <a:r>
              <a:rPr lang="en-US" sz="3000" b="1" dirty="0" smtClean="0">
                <a:ln w="22225">
                  <a:solidFill>
                    <a:schemeClr val="accent2"/>
                  </a:solidFill>
                  <a:prstDash val="solid"/>
                </a:ln>
                <a:solidFill>
                  <a:schemeClr val="accent6">
                    <a:lumMod val="50000"/>
                  </a:schemeClr>
                </a:solidFill>
                <a:latin typeface="Book Antiqua"/>
                <a:cs typeface="Book Antiqua"/>
              </a:rPr>
              <a:t>Staff Files</a:t>
            </a:r>
            <a:endParaRPr lang="en-US" sz="3000" b="1" dirty="0">
              <a:ln w="22225">
                <a:solidFill>
                  <a:schemeClr val="accent2"/>
                </a:solidFill>
                <a:prstDash val="solid"/>
              </a:ln>
              <a:solidFill>
                <a:schemeClr val="accent6">
                  <a:lumMod val="50000"/>
                </a:schemeClr>
              </a:solidFill>
              <a:latin typeface="Book Antiqua"/>
              <a:cs typeface="Book Antiqua"/>
            </a:endParaRPr>
          </a:p>
        </p:txBody>
      </p:sp>
      <p:sp>
        <p:nvSpPr>
          <p:cNvPr id="3" name="TextBox 2"/>
          <p:cNvSpPr txBox="1"/>
          <p:nvPr/>
        </p:nvSpPr>
        <p:spPr>
          <a:xfrm>
            <a:off x="414209" y="762144"/>
            <a:ext cx="8238472" cy="3748719"/>
          </a:xfrm>
          <a:prstGeom prst="rect">
            <a:avLst/>
          </a:prstGeom>
          <a:noFill/>
        </p:spPr>
        <p:txBody>
          <a:bodyPr wrap="square" rtlCol="0">
            <a:spAutoFit/>
          </a:bodyPr>
          <a:lstStyle/>
          <a:p>
            <a:pPr marL="457200" lvl="0" indent="-457200" defTabSz="914400" eaLnBrk="0" fontAlgn="base" hangingPunct="0">
              <a:spcBef>
                <a:spcPct val="20000"/>
              </a:spcBef>
              <a:spcAft>
                <a:spcPct val="0"/>
              </a:spcAft>
              <a:buFont typeface="Wingdings" panose="05000000000000000000" pitchFamily="2" charset="2"/>
              <a:buChar char="Ø"/>
            </a:pPr>
            <a:r>
              <a:rPr lang="en-US" sz="3200" kern="0" dirty="0">
                <a:solidFill>
                  <a:schemeClr val="accent1">
                    <a:lumMod val="50000"/>
                  </a:schemeClr>
                </a:solidFill>
                <a:latin typeface="Arial Narrow"/>
              </a:rPr>
              <a:t>Annual Training Hours (Tag 454-455)</a:t>
            </a:r>
          </a:p>
          <a:p>
            <a:pPr marL="457200" lvl="0" indent="-457200" defTabSz="914400" eaLnBrk="0" fontAlgn="base" hangingPunct="0">
              <a:spcBef>
                <a:spcPct val="20000"/>
              </a:spcBef>
              <a:spcAft>
                <a:spcPct val="0"/>
              </a:spcAft>
              <a:buFont typeface="Wingdings" panose="05000000000000000000" pitchFamily="2" charset="2"/>
              <a:buChar char="Ø"/>
            </a:pPr>
            <a:r>
              <a:rPr lang="en-US" sz="3200" kern="0" dirty="0">
                <a:solidFill>
                  <a:schemeClr val="accent1">
                    <a:lumMod val="50000"/>
                  </a:schemeClr>
                </a:solidFill>
                <a:latin typeface="Arial Narrow"/>
              </a:rPr>
              <a:t>Two References checked, signed, dated (Tag 464)</a:t>
            </a:r>
          </a:p>
          <a:p>
            <a:pPr marL="457200" lvl="0" indent="-457200" defTabSz="914400" eaLnBrk="0" fontAlgn="base" hangingPunct="0">
              <a:spcBef>
                <a:spcPct val="20000"/>
              </a:spcBef>
              <a:spcAft>
                <a:spcPct val="0"/>
              </a:spcAft>
              <a:buFont typeface="Wingdings" panose="05000000000000000000" pitchFamily="2" charset="2"/>
              <a:buChar char="Ø"/>
            </a:pPr>
            <a:r>
              <a:rPr lang="en-US" sz="3200" kern="0" dirty="0">
                <a:solidFill>
                  <a:schemeClr val="accent1">
                    <a:lumMod val="50000"/>
                  </a:schemeClr>
                </a:solidFill>
                <a:latin typeface="Arial Narrow"/>
              </a:rPr>
              <a:t>Annual Performance review including discipline and grievances (Tag 468)</a:t>
            </a:r>
          </a:p>
          <a:p>
            <a:pPr marL="457200" lvl="0" indent="-457200" defTabSz="914400" eaLnBrk="0" fontAlgn="base" hangingPunct="0">
              <a:spcBef>
                <a:spcPct val="20000"/>
              </a:spcBef>
              <a:spcAft>
                <a:spcPct val="0"/>
              </a:spcAft>
              <a:buFont typeface="Wingdings" panose="05000000000000000000" pitchFamily="2" charset="2"/>
              <a:buChar char="Ø"/>
            </a:pPr>
            <a:r>
              <a:rPr lang="en-US" sz="3200" kern="0" dirty="0">
                <a:solidFill>
                  <a:schemeClr val="accent1">
                    <a:lumMod val="50000"/>
                  </a:schemeClr>
                </a:solidFill>
                <a:latin typeface="Arial Narrow"/>
              </a:rPr>
              <a:t>Contract Employees (Tag 471)</a:t>
            </a:r>
          </a:p>
          <a:p>
            <a:pPr marL="457200" lvl="0" indent="-457200" defTabSz="914400" eaLnBrk="0" fontAlgn="base" hangingPunct="0">
              <a:spcBef>
                <a:spcPct val="20000"/>
              </a:spcBef>
              <a:spcAft>
                <a:spcPct val="0"/>
              </a:spcAft>
              <a:buFont typeface="Wingdings" panose="05000000000000000000" pitchFamily="2" charset="2"/>
              <a:buChar char="Ø"/>
            </a:pPr>
            <a:r>
              <a:rPr lang="en-US" sz="3200" kern="0" dirty="0">
                <a:solidFill>
                  <a:schemeClr val="accent1">
                    <a:lumMod val="50000"/>
                  </a:schemeClr>
                </a:solidFill>
                <a:latin typeface="Arial Narrow"/>
              </a:rPr>
              <a:t>Agency Accessibility/Responsiveness (Tag 346)</a:t>
            </a:r>
          </a:p>
          <a:p>
            <a:endParaRPr lang="en-US" sz="2000" dirty="0">
              <a:latin typeface="Book Antiqua"/>
              <a:cs typeface="Book Antiqua"/>
            </a:endParaRPr>
          </a:p>
        </p:txBody>
      </p:sp>
      <p:sp>
        <p:nvSpPr>
          <p:cNvPr id="4" name="TextBox 3"/>
          <p:cNvSpPr txBox="1"/>
          <p:nvPr/>
        </p:nvSpPr>
        <p:spPr>
          <a:xfrm>
            <a:off x="1224125" y="6210061"/>
            <a:ext cx="8280114" cy="276999"/>
          </a:xfrm>
          <a:prstGeom prst="rect">
            <a:avLst/>
          </a:prstGeom>
          <a:noFill/>
        </p:spPr>
        <p:txBody>
          <a:bodyPr wrap="square" rtlCol="0">
            <a:spAutoFit/>
          </a:bodyPr>
          <a:lstStyle/>
          <a:p>
            <a:r>
              <a:rPr lang="en-US" sz="1200" b="1" i="1" dirty="0" smtClean="0">
                <a:latin typeface="Book Antiqua"/>
                <a:cs typeface="Book Antiqua"/>
              </a:rPr>
              <a:t>Georgia Department of Human Services</a:t>
            </a:r>
            <a:endParaRPr lang="en-US" sz="1200" b="1" i="1" dirty="0">
              <a:latin typeface="Book Antiqua"/>
              <a:cs typeface="Book Antiqua"/>
            </a:endParaRPr>
          </a:p>
        </p:txBody>
      </p:sp>
    </p:spTree>
    <p:extLst>
      <p:ext uri="{BB962C8B-B14F-4D97-AF65-F5344CB8AC3E}">
        <p14:creationId xmlns:p14="http://schemas.microsoft.com/office/powerpoint/2010/main" val="33083899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605775" y="96511"/>
            <a:ext cx="9613421" cy="553998"/>
          </a:xfrm>
          <a:prstGeom prst="rect">
            <a:avLst/>
          </a:prstGeom>
          <a:noFill/>
        </p:spPr>
        <p:txBody>
          <a:bodyPr wrap="square" rtlCol="0">
            <a:spAutoFit/>
          </a:bodyPr>
          <a:lstStyle/>
          <a:p>
            <a:pPr algn="ctr"/>
            <a:r>
              <a:rPr lang="en-US" sz="3000" b="1" dirty="0" smtClean="0">
                <a:ln w="22225">
                  <a:solidFill>
                    <a:schemeClr val="accent2"/>
                  </a:solidFill>
                  <a:prstDash val="solid"/>
                </a:ln>
                <a:solidFill>
                  <a:schemeClr val="accent6">
                    <a:lumMod val="50000"/>
                  </a:schemeClr>
                </a:solidFill>
                <a:latin typeface="Book Antiqua"/>
                <a:cs typeface="Book Antiqua"/>
              </a:rPr>
              <a:t>Foster Parent Files</a:t>
            </a:r>
            <a:endParaRPr lang="en-US" sz="3000" b="1" dirty="0">
              <a:ln w="22225">
                <a:solidFill>
                  <a:schemeClr val="accent2"/>
                </a:solidFill>
                <a:prstDash val="solid"/>
              </a:ln>
              <a:solidFill>
                <a:schemeClr val="accent6">
                  <a:lumMod val="50000"/>
                </a:schemeClr>
              </a:solidFill>
              <a:latin typeface="Book Antiqua"/>
              <a:cs typeface="Book Antiqua"/>
            </a:endParaRPr>
          </a:p>
        </p:txBody>
      </p:sp>
      <p:sp>
        <p:nvSpPr>
          <p:cNvPr id="3" name="TextBox 2"/>
          <p:cNvSpPr txBox="1"/>
          <p:nvPr/>
        </p:nvSpPr>
        <p:spPr>
          <a:xfrm>
            <a:off x="414209" y="762144"/>
            <a:ext cx="8238472" cy="4142673"/>
          </a:xfrm>
          <a:prstGeom prst="rect">
            <a:avLst/>
          </a:prstGeom>
          <a:noFill/>
        </p:spPr>
        <p:txBody>
          <a:bodyPr wrap="square" rtlCol="0">
            <a:spAutoFit/>
          </a:bodyPr>
          <a:lstStyle/>
          <a:p>
            <a:pPr marL="457200" lvl="0" indent="-457200" defTabSz="914400" eaLnBrk="0" fontAlgn="base" hangingPunct="0">
              <a:spcBef>
                <a:spcPct val="20000"/>
              </a:spcBef>
              <a:spcAft>
                <a:spcPct val="0"/>
              </a:spcAft>
              <a:buFont typeface="Wingdings" panose="05000000000000000000" pitchFamily="2" charset="2"/>
              <a:buChar char="Ø"/>
            </a:pPr>
            <a:r>
              <a:rPr lang="en-US" sz="2800" kern="0" dirty="0">
                <a:solidFill>
                  <a:schemeClr val="accent1">
                    <a:lumMod val="50000"/>
                  </a:schemeClr>
                </a:solidFill>
                <a:latin typeface="Arial Narrow"/>
              </a:rPr>
              <a:t>Orientation prior to Application (Tag 802)</a:t>
            </a:r>
          </a:p>
          <a:p>
            <a:pPr marL="457200" lvl="0" indent="-457200" defTabSz="914400" eaLnBrk="0" fontAlgn="base" hangingPunct="0">
              <a:spcBef>
                <a:spcPct val="20000"/>
              </a:spcBef>
              <a:spcAft>
                <a:spcPct val="0"/>
              </a:spcAft>
              <a:buFont typeface="Wingdings" panose="05000000000000000000" pitchFamily="2" charset="2"/>
              <a:buChar char="Ø"/>
            </a:pPr>
            <a:r>
              <a:rPr lang="en-US" sz="2800" kern="0" dirty="0">
                <a:solidFill>
                  <a:schemeClr val="accent1">
                    <a:lumMod val="50000"/>
                  </a:schemeClr>
                </a:solidFill>
                <a:latin typeface="Arial Narrow"/>
              </a:rPr>
              <a:t>Training/ Annual Training (Tag 810, 861)</a:t>
            </a:r>
          </a:p>
          <a:p>
            <a:pPr marL="457200" lvl="0" indent="-457200" defTabSz="914400" eaLnBrk="0" fontAlgn="base" hangingPunct="0">
              <a:spcBef>
                <a:spcPct val="20000"/>
              </a:spcBef>
              <a:spcAft>
                <a:spcPct val="0"/>
              </a:spcAft>
              <a:buFont typeface="Wingdings" panose="05000000000000000000" pitchFamily="2" charset="2"/>
              <a:buChar char="Ø"/>
            </a:pPr>
            <a:r>
              <a:rPr lang="en-US" sz="2800" kern="0" dirty="0">
                <a:solidFill>
                  <a:schemeClr val="accent1">
                    <a:lumMod val="50000"/>
                  </a:schemeClr>
                </a:solidFill>
                <a:latin typeface="Arial Narrow"/>
              </a:rPr>
              <a:t>Homestudy (Tags 817-835)</a:t>
            </a:r>
          </a:p>
          <a:p>
            <a:pPr marL="457200" lvl="0" indent="-457200" defTabSz="914400" eaLnBrk="0" fontAlgn="base" hangingPunct="0">
              <a:spcBef>
                <a:spcPct val="20000"/>
              </a:spcBef>
              <a:spcAft>
                <a:spcPct val="0"/>
              </a:spcAft>
              <a:buFont typeface="Wingdings" panose="05000000000000000000" pitchFamily="2" charset="2"/>
              <a:buChar char="Ø"/>
            </a:pPr>
            <a:r>
              <a:rPr lang="en-US" sz="2800" kern="0" dirty="0">
                <a:solidFill>
                  <a:schemeClr val="accent1">
                    <a:lumMod val="50000"/>
                  </a:schemeClr>
                </a:solidFill>
                <a:latin typeface="Arial Narrow"/>
              </a:rPr>
              <a:t>Foster Home Selection for Placement (Tag 837-841)</a:t>
            </a:r>
          </a:p>
          <a:p>
            <a:pPr marL="457200" lvl="0" indent="-457200" defTabSz="914400" eaLnBrk="0" fontAlgn="base" hangingPunct="0">
              <a:spcBef>
                <a:spcPct val="20000"/>
              </a:spcBef>
              <a:spcAft>
                <a:spcPct val="0"/>
              </a:spcAft>
              <a:buFont typeface="Wingdings" panose="05000000000000000000" pitchFamily="2" charset="2"/>
              <a:buChar char="Ø"/>
            </a:pPr>
            <a:r>
              <a:rPr lang="en-US" sz="2800" kern="0" dirty="0">
                <a:solidFill>
                  <a:schemeClr val="accent1">
                    <a:lumMod val="50000"/>
                  </a:schemeClr>
                </a:solidFill>
                <a:latin typeface="Arial Narrow"/>
              </a:rPr>
              <a:t>Placement Agreements (Tags 843-844)</a:t>
            </a:r>
          </a:p>
          <a:p>
            <a:pPr marL="457200" lvl="0" indent="-457200" defTabSz="914400" eaLnBrk="0" fontAlgn="base" hangingPunct="0">
              <a:spcBef>
                <a:spcPct val="20000"/>
              </a:spcBef>
              <a:spcAft>
                <a:spcPct val="0"/>
              </a:spcAft>
              <a:buFont typeface="Wingdings" panose="05000000000000000000" pitchFamily="2" charset="2"/>
              <a:buChar char="Ø"/>
            </a:pPr>
            <a:r>
              <a:rPr lang="en-US" sz="2800" kern="0" dirty="0">
                <a:solidFill>
                  <a:schemeClr val="accent1">
                    <a:lumMod val="50000"/>
                  </a:schemeClr>
                </a:solidFill>
                <a:latin typeface="Arial Narrow"/>
              </a:rPr>
              <a:t>Annual Evaluations (Tag 860)</a:t>
            </a:r>
          </a:p>
          <a:p>
            <a:pPr marL="457200" lvl="0" indent="-457200" defTabSz="914400" eaLnBrk="0" fontAlgn="base" hangingPunct="0">
              <a:spcBef>
                <a:spcPct val="20000"/>
              </a:spcBef>
              <a:spcAft>
                <a:spcPct val="0"/>
              </a:spcAft>
              <a:buFont typeface="Wingdings" panose="05000000000000000000" pitchFamily="2" charset="2"/>
              <a:buChar char="Ø"/>
            </a:pPr>
            <a:r>
              <a:rPr lang="en-US" sz="2800" kern="0" dirty="0">
                <a:solidFill>
                  <a:schemeClr val="accent1">
                    <a:lumMod val="50000"/>
                  </a:schemeClr>
                </a:solidFill>
                <a:latin typeface="Arial Narrow"/>
              </a:rPr>
              <a:t>Monthly Home Visits/Supervision of Home (Tags 859-861)</a:t>
            </a:r>
          </a:p>
          <a:p>
            <a:pPr marL="457200" lvl="0" indent="-457200" defTabSz="914400" eaLnBrk="0" fontAlgn="base" hangingPunct="0">
              <a:spcBef>
                <a:spcPct val="20000"/>
              </a:spcBef>
              <a:spcAft>
                <a:spcPct val="0"/>
              </a:spcAft>
              <a:buFont typeface="Wingdings" panose="05000000000000000000" pitchFamily="2" charset="2"/>
              <a:buChar char="Ø"/>
            </a:pPr>
            <a:r>
              <a:rPr lang="en-US" sz="2800" kern="0" dirty="0">
                <a:solidFill>
                  <a:schemeClr val="accent1">
                    <a:lumMod val="50000"/>
                  </a:schemeClr>
                </a:solidFill>
                <a:latin typeface="Arial Narrow"/>
              </a:rPr>
              <a:t>Maintenance of Foster Parent Files (Tags 946-953,1013)</a:t>
            </a:r>
          </a:p>
        </p:txBody>
      </p:sp>
      <p:sp>
        <p:nvSpPr>
          <p:cNvPr id="4" name="TextBox 3"/>
          <p:cNvSpPr txBox="1"/>
          <p:nvPr/>
        </p:nvSpPr>
        <p:spPr>
          <a:xfrm>
            <a:off x="1224125" y="6210061"/>
            <a:ext cx="8280114" cy="276999"/>
          </a:xfrm>
          <a:prstGeom prst="rect">
            <a:avLst/>
          </a:prstGeom>
          <a:noFill/>
        </p:spPr>
        <p:txBody>
          <a:bodyPr wrap="square" rtlCol="0">
            <a:spAutoFit/>
          </a:bodyPr>
          <a:lstStyle/>
          <a:p>
            <a:r>
              <a:rPr lang="en-US" sz="1200" b="1" i="1" dirty="0" smtClean="0">
                <a:latin typeface="Book Antiqua"/>
                <a:cs typeface="Book Antiqua"/>
              </a:rPr>
              <a:t>Georgia Department of Human Services</a:t>
            </a:r>
            <a:endParaRPr lang="en-US" sz="1200" b="1" i="1" dirty="0">
              <a:latin typeface="Book Antiqua"/>
              <a:cs typeface="Book Antiqua"/>
            </a:endParaRPr>
          </a:p>
        </p:txBody>
      </p:sp>
    </p:spTree>
    <p:extLst>
      <p:ext uri="{BB962C8B-B14F-4D97-AF65-F5344CB8AC3E}">
        <p14:creationId xmlns:p14="http://schemas.microsoft.com/office/powerpoint/2010/main" val="946455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73266" y="96511"/>
            <a:ext cx="9613421" cy="553998"/>
          </a:xfrm>
          <a:prstGeom prst="rect">
            <a:avLst/>
          </a:prstGeom>
          <a:noFill/>
        </p:spPr>
        <p:txBody>
          <a:bodyPr wrap="square" rtlCol="0">
            <a:spAutoFit/>
          </a:bodyPr>
          <a:lstStyle/>
          <a:p>
            <a:pPr algn="ctr"/>
            <a:r>
              <a:rPr lang="en-US" sz="3000" b="1" dirty="0" smtClean="0">
                <a:ln w="22225">
                  <a:solidFill>
                    <a:schemeClr val="accent2"/>
                  </a:solidFill>
                  <a:prstDash val="solid"/>
                </a:ln>
                <a:solidFill>
                  <a:schemeClr val="accent6">
                    <a:lumMod val="50000"/>
                  </a:schemeClr>
                </a:solidFill>
                <a:latin typeface="Book Antiqua"/>
                <a:cs typeface="Book Antiqua"/>
              </a:rPr>
              <a:t>Foster Child Files</a:t>
            </a:r>
            <a:endParaRPr lang="en-US" sz="3000" b="1" dirty="0">
              <a:ln w="22225">
                <a:solidFill>
                  <a:schemeClr val="accent2"/>
                </a:solidFill>
                <a:prstDash val="solid"/>
              </a:ln>
              <a:solidFill>
                <a:schemeClr val="accent6">
                  <a:lumMod val="50000"/>
                </a:schemeClr>
              </a:solidFill>
              <a:latin typeface="Book Antiqua"/>
              <a:cs typeface="Book Antiqua"/>
            </a:endParaRPr>
          </a:p>
        </p:txBody>
      </p:sp>
      <p:sp>
        <p:nvSpPr>
          <p:cNvPr id="3" name="TextBox 2"/>
          <p:cNvSpPr txBox="1"/>
          <p:nvPr/>
        </p:nvSpPr>
        <p:spPr>
          <a:xfrm>
            <a:off x="414209" y="762144"/>
            <a:ext cx="8238472" cy="3748719"/>
          </a:xfrm>
          <a:prstGeom prst="rect">
            <a:avLst/>
          </a:prstGeom>
          <a:noFill/>
        </p:spPr>
        <p:txBody>
          <a:bodyPr wrap="square" rtlCol="0">
            <a:spAutoFit/>
          </a:bodyPr>
          <a:lstStyle/>
          <a:p>
            <a:pPr marL="457200" lvl="0" indent="-457200" defTabSz="914400" eaLnBrk="0" fontAlgn="base" hangingPunct="0">
              <a:spcBef>
                <a:spcPct val="20000"/>
              </a:spcBef>
              <a:spcAft>
                <a:spcPct val="0"/>
              </a:spcAft>
              <a:buFont typeface="Wingdings" panose="05000000000000000000" pitchFamily="2" charset="2"/>
              <a:buChar char="Ø"/>
            </a:pPr>
            <a:r>
              <a:rPr lang="en-US" sz="3200" kern="0" dirty="0">
                <a:solidFill>
                  <a:schemeClr val="accent1">
                    <a:lumMod val="50000"/>
                  </a:schemeClr>
                </a:solidFill>
                <a:latin typeface="Arial Narrow"/>
              </a:rPr>
              <a:t>Case Plans/ISPs (Tag 846-852)</a:t>
            </a:r>
          </a:p>
          <a:p>
            <a:pPr marL="457200" lvl="0" indent="-457200" defTabSz="914400" eaLnBrk="0" fontAlgn="base" hangingPunct="0">
              <a:spcBef>
                <a:spcPct val="20000"/>
              </a:spcBef>
              <a:spcAft>
                <a:spcPct val="0"/>
              </a:spcAft>
              <a:buFont typeface="Wingdings" panose="05000000000000000000" pitchFamily="2" charset="2"/>
              <a:buChar char="Ø"/>
            </a:pPr>
            <a:r>
              <a:rPr lang="en-US" sz="3200" kern="0" dirty="0">
                <a:solidFill>
                  <a:schemeClr val="accent1">
                    <a:lumMod val="50000"/>
                  </a:schemeClr>
                </a:solidFill>
                <a:latin typeface="Arial Narrow"/>
              </a:rPr>
              <a:t>Health/Medical/Dental Services (Tags 854-857)</a:t>
            </a:r>
          </a:p>
          <a:p>
            <a:pPr marL="457200" lvl="0" indent="-457200" defTabSz="914400" eaLnBrk="0" fontAlgn="base" hangingPunct="0">
              <a:spcBef>
                <a:spcPct val="20000"/>
              </a:spcBef>
              <a:spcAft>
                <a:spcPct val="0"/>
              </a:spcAft>
              <a:buFont typeface="Wingdings" panose="05000000000000000000" pitchFamily="2" charset="2"/>
              <a:buChar char="Ø"/>
            </a:pPr>
            <a:r>
              <a:rPr lang="en-US" sz="3200" kern="0" dirty="0">
                <a:solidFill>
                  <a:schemeClr val="accent1">
                    <a:lumMod val="50000"/>
                  </a:schemeClr>
                </a:solidFill>
                <a:latin typeface="Arial Narrow"/>
              </a:rPr>
              <a:t>Educational/Vocational Services (Tag 858)</a:t>
            </a:r>
          </a:p>
          <a:p>
            <a:pPr marL="457200" lvl="0" indent="-457200" defTabSz="914400" eaLnBrk="0" fontAlgn="base" hangingPunct="0">
              <a:spcBef>
                <a:spcPct val="20000"/>
              </a:spcBef>
              <a:spcAft>
                <a:spcPct val="0"/>
              </a:spcAft>
              <a:buFont typeface="Wingdings" panose="05000000000000000000" pitchFamily="2" charset="2"/>
              <a:buChar char="Ø"/>
            </a:pPr>
            <a:r>
              <a:rPr lang="en-US" sz="3200" kern="0" dirty="0">
                <a:solidFill>
                  <a:schemeClr val="accent1">
                    <a:lumMod val="50000"/>
                  </a:schemeClr>
                </a:solidFill>
                <a:latin typeface="Arial Narrow"/>
              </a:rPr>
              <a:t>Monthly home visits/supervision of home (Tag 859, 861)</a:t>
            </a:r>
          </a:p>
          <a:p>
            <a:pPr marL="457200" lvl="0" indent="-457200" defTabSz="914400" eaLnBrk="0" fontAlgn="base" hangingPunct="0">
              <a:spcBef>
                <a:spcPct val="20000"/>
              </a:spcBef>
              <a:spcAft>
                <a:spcPct val="0"/>
              </a:spcAft>
              <a:buFont typeface="Wingdings" panose="05000000000000000000" pitchFamily="2" charset="2"/>
              <a:buChar char="Ø"/>
            </a:pPr>
            <a:r>
              <a:rPr lang="en-US" sz="3200" kern="0" dirty="0">
                <a:solidFill>
                  <a:schemeClr val="accent1">
                    <a:lumMod val="50000"/>
                  </a:schemeClr>
                </a:solidFill>
                <a:latin typeface="Arial Narrow"/>
              </a:rPr>
              <a:t>Maintenance of Records (Tag 959-1003)</a:t>
            </a:r>
          </a:p>
          <a:p>
            <a:endParaRPr lang="en-US" sz="2000" dirty="0">
              <a:latin typeface="Book Antiqua"/>
              <a:cs typeface="Book Antiqua"/>
            </a:endParaRPr>
          </a:p>
        </p:txBody>
      </p:sp>
      <p:sp>
        <p:nvSpPr>
          <p:cNvPr id="4" name="TextBox 3"/>
          <p:cNvSpPr txBox="1"/>
          <p:nvPr/>
        </p:nvSpPr>
        <p:spPr>
          <a:xfrm>
            <a:off x="1224125" y="6210061"/>
            <a:ext cx="8280114" cy="276999"/>
          </a:xfrm>
          <a:prstGeom prst="rect">
            <a:avLst/>
          </a:prstGeom>
          <a:noFill/>
        </p:spPr>
        <p:txBody>
          <a:bodyPr wrap="square" rtlCol="0">
            <a:spAutoFit/>
          </a:bodyPr>
          <a:lstStyle/>
          <a:p>
            <a:r>
              <a:rPr lang="en-US" sz="1200" b="1" i="1" dirty="0" smtClean="0">
                <a:latin typeface="Book Antiqua"/>
                <a:cs typeface="Book Antiqua"/>
              </a:rPr>
              <a:t>Georgia Department of Human Services</a:t>
            </a:r>
            <a:endParaRPr lang="en-US" sz="1200" b="1" i="1" dirty="0">
              <a:latin typeface="Book Antiqua"/>
              <a:cs typeface="Book Antiqua"/>
            </a:endParaRPr>
          </a:p>
        </p:txBody>
      </p:sp>
    </p:spTree>
    <p:extLst>
      <p:ext uri="{BB962C8B-B14F-4D97-AF65-F5344CB8AC3E}">
        <p14:creationId xmlns:p14="http://schemas.microsoft.com/office/powerpoint/2010/main" val="14289291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73266" y="96511"/>
            <a:ext cx="9613421" cy="553998"/>
          </a:xfrm>
          <a:prstGeom prst="rect">
            <a:avLst/>
          </a:prstGeom>
          <a:noFill/>
        </p:spPr>
        <p:txBody>
          <a:bodyPr wrap="square" rtlCol="0">
            <a:spAutoFit/>
          </a:bodyPr>
          <a:lstStyle/>
          <a:p>
            <a:pPr algn="ctr"/>
            <a:r>
              <a:rPr lang="en-US" sz="3000" b="1" dirty="0" smtClean="0">
                <a:ln w="22225">
                  <a:solidFill>
                    <a:schemeClr val="accent2"/>
                  </a:solidFill>
                  <a:prstDash val="solid"/>
                </a:ln>
                <a:solidFill>
                  <a:schemeClr val="accent6">
                    <a:lumMod val="50000"/>
                  </a:schemeClr>
                </a:solidFill>
                <a:latin typeface="Book Antiqua"/>
                <a:cs typeface="Book Antiqua"/>
              </a:rPr>
              <a:t>Foster Home Inspection Procedure</a:t>
            </a:r>
            <a:endParaRPr lang="en-US" sz="3000" b="1" dirty="0">
              <a:ln w="22225">
                <a:solidFill>
                  <a:schemeClr val="accent2"/>
                </a:solidFill>
                <a:prstDash val="solid"/>
              </a:ln>
              <a:solidFill>
                <a:schemeClr val="accent6">
                  <a:lumMod val="50000"/>
                </a:schemeClr>
              </a:solidFill>
              <a:latin typeface="Book Antiqua"/>
              <a:cs typeface="Book Antiqua"/>
            </a:endParaRPr>
          </a:p>
        </p:txBody>
      </p:sp>
      <p:sp>
        <p:nvSpPr>
          <p:cNvPr id="3" name="TextBox 2"/>
          <p:cNvSpPr txBox="1"/>
          <p:nvPr/>
        </p:nvSpPr>
        <p:spPr>
          <a:xfrm>
            <a:off x="414209" y="762144"/>
            <a:ext cx="8238472" cy="4364272"/>
          </a:xfrm>
          <a:prstGeom prst="rect">
            <a:avLst/>
          </a:prstGeom>
          <a:noFill/>
        </p:spPr>
        <p:txBody>
          <a:bodyPr wrap="square" rtlCol="0">
            <a:spAutoFit/>
          </a:bodyPr>
          <a:lstStyle/>
          <a:p>
            <a:pPr marL="342900" lvl="0" indent="-342900" defTabSz="914400" eaLnBrk="0" fontAlgn="base" hangingPunct="0">
              <a:lnSpc>
                <a:spcPct val="80000"/>
              </a:lnSpc>
              <a:spcBef>
                <a:spcPct val="20000"/>
              </a:spcBef>
              <a:spcAft>
                <a:spcPct val="0"/>
              </a:spcAft>
            </a:pPr>
            <a:r>
              <a:rPr lang="en-US" altLang="en-US" sz="2800" b="1" u="sng" kern="0" dirty="0">
                <a:solidFill>
                  <a:srgbClr val="000000"/>
                </a:solidFill>
                <a:latin typeface="Arial Narrow"/>
              </a:rPr>
              <a:t>Foster Home Inspection Requirements</a:t>
            </a:r>
            <a:endParaRPr lang="en-US" altLang="en-US" sz="2800" kern="0" dirty="0">
              <a:solidFill>
                <a:srgbClr val="000000"/>
              </a:solidFill>
              <a:latin typeface="Arial Narrow"/>
            </a:endParaRPr>
          </a:p>
          <a:p>
            <a:pPr marL="457200" lvl="0" indent="-457200" defTabSz="914400" eaLnBrk="0" fontAlgn="base" hangingPunct="0">
              <a:lnSpc>
                <a:spcPct val="80000"/>
              </a:lnSpc>
              <a:spcBef>
                <a:spcPct val="20000"/>
              </a:spcBef>
              <a:spcAft>
                <a:spcPct val="0"/>
              </a:spcAft>
              <a:buFont typeface="Wingdings" panose="05000000000000000000" pitchFamily="2" charset="2"/>
              <a:buChar char="Ø"/>
            </a:pPr>
            <a:r>
              <a:rPr lang="en-US" altLang="en-US" sz="2800" kern="0" dirty="0">
                <a:solidFill>
                  <a:schemeClr val="accent1">
                    <a:lumMod val="50000"/>
                  </a:schemeClr>
                </a:solidFill>
                <a:latin typeface="Arial Narrow"/>
              </a:rPr>
              <a:t>Foster home visits must be conducted for any Child Placing Agency (CPA) and any Child Caring facility (CCI) with foster care within thirty days prior to or after the Relicensure visit.</a:t>
            </a:r>
          </a:p>
          <a:p>
            <a:pPr marL="457200" lvl="0" indent="-457200" defTabSz="914400" eaLnBrk="0" fontAlgn="base" hangingPunct="0">
              <a:lnSpc>
                <a:spcPct val="80000"/>
              </a:lnSpc>
              <a:spcBef>
                <a:spcPct val="20000"/>
              </a:spcBef>
              <a:spcAft>
                <a:spcPct val="0"/>
              </a:spcAft>
              <a:buFont typeface="Wingdings" panose="05000000000000000000" pitchFamily="2" charset="2"/>
              <a:buChar char="Ø"/>
            </a:pPr>
            <a:r>
              <a:rPr lang="en-US" altLang="en-US" sz="2800" kern="0" dirty="0">
                <a:solidFill>
                  <a:schemeClr val="accent1">
                    <a:lumMod val="50000"/>
                  </a:schemeClr>
                </a:solidFill>
                <a:latin typeface="Arial Narrow"/>
              </a:rPr>
              <a:t>Surveyors conduct an inspection of at least 10 or 5%, whichever is greater, of the active foster homes per agency (but not less than10 foster homes). At least 50% of the foster homes inspected should serve children that are in Fulton and DeKalb County custody, if the agency provides services to those counties.</a:t>
            </a:r>
            <a:endParaRPr lang="en-US" altLang="en-US" sz="2800" b="1" u="sng" kern="0" dirty="0">
              <a:solidFill>
                <a:schemeClr val="accent1">
                  <a:lumMod val="50000"/>
                </a:schemeClr>
              </a:solidFill>
              <a:latin typeface="Arial Narrow"/>
            </a:endParaRPr>
          </a:p>
          <a:p>
            <a:endParaRPr lang="en-US" sz="2000" dirty="0">
              <a:latin typeface="Book Antiqua"/>
              <a:cs typeface="Book Antiqua"/>
            </a:endParaRPr>
          </a:p>
        </p:txBody>
      </p:sp>
      <p:sp>
        <p:nvSpPr>
          <p:cNvPr id="4" name="TextBox 3"/>
          <p:cNvSpPr txBox="1"/>
          <p:nvPr/>
        </p:nvSpPr>
        <p:spPr>
          <a:xfrm>
            <a:off x="1224125" y="6210061"/>
            <a:ext cx="8280114" cy="276999"/>
          </a:xfrm>
          <a:prstGeom prst="rect">
            <a:avLst/>
          </a:prstGeom>
          <a:noFill/>
        </p:spPr>
        <p:txBody>
          <a:bodyPr wrap="square" rtlCol="0">
            <a:spAutoFit/>
          </a:bodyPr>
          <a:lstStyle/>
          <a:p>
            <a:r>
              <a:rPr lang="en-US" sz="1200" b="1" i="1" dirty="0" smtClean="0">
                <a:latin typeface="Book Antiqua"/>
                <a:cs typeface="Book Antiqua"/>
              </a:rPr>
              <a:t>Georgia Department of Human Services</a:t>
            </a:r>
            <a:endParaRPr lang="en-US" sz="1200" b="1" i="1" dirty="0">
              <a:latin typeface="Book Antiqua"/>
              <a:cs typeface="Book Antiqua"/>
            </a:endParaRPr>
          </a:p>
        </p:txBody>
      </p:sp>
    </p:spTree>
    <p:extLst>
      <p:ext uri="{BB962C8B-B14F-4D97-AF65-F5344CB8AC3E}">
        <p14:creationId xmlns:p14="http://schemas.microsoft.com/office/powerpoint/2010/main" val="14679768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73266" y="96511"/>
            <a:ext cx="9613421" cy="553998"/>
          </a:xfrm>
          <a:prstGeom prst="rect">
            <a:avLst/>
          </a:prstGeom>
          <a:noFill/>
        </p:spPr>
        <p:txBody>
          <a:bodyPr wrap="square" rtlCol="0">
            <a:spAutoFit/>
          </a:bodyPr>
          <a:lstStyle/>
          <a:p>
            <a:pPr algn="ctr"/>
            <a:r>
              <a:rPr lang="en-US" sz="3000" b="1" dirty="0" smtClean="0">
                <a:ln w="22225">
                  <a:solidFill>
                    <a:schemeClr val="accent2"/>
                  </a:solidFill>
                  <a:prstDash val="solid"/>
                </a:ln>
                <a:solidFill>
                  <a:schemeClr val="accent6">
                    <a:lumMod val="50000"/>
                  </a:schemeClr>
                </a:solidFill>
                <a:latin typeface="Book Antiqua"/>
                <a:cs typeface="Book Antiqua"/>
              </a:rPr>
              <a:t>Foster Home Inspection Procedure</a:t>
            </a:r>
            <a:endParaRPr lang="en-US" sz="3000" b="1" dirty="0">
              <a:ln w="22225">
                <a:solidFill>
                  <a:schemeClr val="accent2"/>
                </a:solidFill>
                <a:prstDash val="solid"/>
              </a:ln>
              <a:solidFill>
                <a:schemeClr val="accent6">
                  <a:lumMod val="50000"/>
                </a:schemeClr>
              </a:solidFill>
              <a:latin typeface="Book Antiqua"/>
              <a:cs typeface="Book Antiqua"/>
            </a:endParaRPr>
          </a:p>
        </p:txBody>
      </p:sp>
      <p:sp>
        <p:nvSpPr>
          <p:cNvPr id="3" name="TextBox 2"/>
          <p:cNvSpPr txBox="1"/>
          <p:nvPr/>
        </p:nvSpPr>
        <p:spPr>
          <a:xfrm>
            <a:off x="414209" y="762144"/>
            <a:ext cx="8238472" cy="5053691"/>
          </a:xfrm>
          <a:prstGeom prst="rect">
            <a:avLst/>
          </a:prstGeom>
          <a:noFill/>
        </p:spPr>
        <p:txBody>
          <a:bodyPr wrap="square" rtlCol="0">
            <a:spAutoFit/>
          </a:bodyPr>
          <a:lstStyle/>
          <a:p>
            <a:pPr marL="342900" lvl="0" indent="-342900" defTabSz="914400" eaLnBrk="0" fontAlgn="base" hangingPunct="0">
              <a:lnSpc>
                <a:spcPct val="80000"/>
              </a:lnSpc>
              <a:spcBef>
                <a:spcPct val="20000"/>
              </a:spcBef>
              <a:spcAft>
                <a:spcPct val="0"/>
              </a:spcAft>
            </a:pPr>
            <a:r>
              <a:rPr lang="en-US" altLang="en-US" sz="2800" b="1" u="sng" kern="0" dirty="0">
                <a:solidFill>
                  <a:srgbClr val="000000"/>
                </a:solidFill>
                <a:latin typeface="Arial Narrow"/>
              </a:rPr>
              <a:t>Foster Home Inspection</a:t>
            </a:r>
            <a:endParaRPr lang="en-US" altLang="en-US" sz="2800" kern="0" dirty="0">
              <a:solidFill>
                <a:srgbClr val="000000"/>
              </a:solidFill>
              <a:latin typeface="Arial Narrow"/>
            </a:endParaRPr>
          </a:p>
          <a:p>
            <a:pPr marL="457200" lvl="0" indent="-457200" defTabSz="914400" eaLnBrk="0" fontAlgn="base" hangingPunct="0">
              <a:lnSpc>
                <a:spcPct val="80000"/>
              </a:lnSpc>
              <a:spcBef>
                <a:spcPct val="20000"/>
              </a:spcBef>
              <a:spcAft>
                <a:spcPct val="0"/>
              </a:spcAft>
              <a:buFont typeface="Wingdings" panose="05000000000000000000" pitchFamily="2" charset="2"/>
              <a:buChar char="Ø"/>
            </a:pPr>
            <a:r>
              <a:rPr lang="en-US" altLang="en-US" sz="2800" kern="0" dirty="0">
                <a:solidFill>
                  <a:schemeClr val="accent1">
                    <a:lumMod val="50000"/>
                  </a:schemeClr>
                </a:solidFill>
                <a:latin typeface="Arial Narrow"/>
              </a:rPr>
              <a:t>Upon arrival to a foster home, the surveyor must present his/her badge and state his/her purpose of the visit.</a:t>
            </a:r>
            <a:br>
              <a:rPr lang="en-US" altLang="en-US" sz="2800" kern="0" dirty="0">
                <a:solidFill>
                  <a:schemeClr val="accent1">
                    <a:lumMod val="50000"/>
                  </a:schemeClr>
                </a:solidFill>
                <a:latin typeface="Arial Narrow"/>
              </a:rPr>
            </a:br>
            <a:endParaRPr lang="en-US" altLang="en-US" sz="2800" kern="0" dirty="0">
              <a:solidFill>
                <a:schemeClr val="accent1">
                  <a:lumMod val="50000"/>
                </a:schemeClr>
              </a:solidFill>
              <a:latin typeface="Arial Narrow"/>
            </a:endParaRPr>
          </a:p>
          <a:p>
            <a:pPr marL="457200" lvl="0" indent="-457200" defTabSz="914400" eaLnBrk="0" fontAlgn="base" hangingPunct="0">
              <a:lnSpc>
                <a:spcPct val="80000"/>
              </a:lnSpc>
              <a:spcBef>
                <a:spcPct val="20000"/>
              </a:spcBef>
              <a:spcAft>
                <a:spcPct val="0"/>
              </a:spcAft>
              <a:buFont typeface="Wingdings" panose="05000000000000000000" pitchFamily="2" charset="2"/>
              <a:buChar char="Ø"/>
            </a:pPr>
            <a:r>
              <a:rPr lang="en-US" altLang="en-US" sz="2800" kern="0" dirty="0">
                <a:solidFill>
                  <a:schemeClr val="accent1">
                    <a:lumMod val="50000"/>
                  </a:schemeClr>
                </a:solidFill>
                <a:latin typeface="Arial Narrow"/>
              </a:rPr>
              <a:t>The surveyor must only meet with the approved foster parent(s) when asking the questions documented on the FOSTER HOME VISITATION form. The surveyor is also required to ask questions documented on the form to at least one foster child (if at least one child is present and capable of being interviewed). If the agency does not currently have a placement or a child is not present, the surveyor must notate this information on the form.</a:t>
            </a:r>
            <a:br>
              <a:rPr lang="en-US" altLang="en-US" sz="2800" kern="0" dirty="0">
                <a:solidFill>
                  <a:schemeClr val="accent1">
                    <a:lumMod val="50000"/>
                  </a:schemeClr>
                </a:solidFill>
                <a:latin typeface="Arial Narrow"/>
              </a:rPr>
            </a:br>
            <a:endParaRPr lang="en-US" altLang="en-US" sz="2800" kern="0" dirty="0">
              <a:solidFill>
                <a:schemeClr val="accent1">
                  <a:lumMod val="50000"/>
                </a:schemeClr>
              </a:solidFill>
              <a:latin typeface="Arial Narrow"/>
            </a:endParaRPr>
          </a:p>
          <a:p>
            <a:pPr marL="342900" indent="-342900">
              <a:buFont typeface="Wingdings" panose="05000000000000000000" pitchFamily="2" charset="2"/>
              <a:buChar char="Ø"/>
            </a:pPr>
            <a:endParaRPr lang="en-US" sz="2000" dirty="0">
              <a:solidFill>
                <a:schemeClr val="accent1">
                  <a:lumMod val="50000"/>
                </a:schemeClr>
              </a:solidFill>
              <a:latin typeface="Book Antiqua"/>
              <a:cs typeface="Book Antiqua"/>
            </a:endParaRPr>
          </a:p>
        </p:txBody>
      </p:sp>
      <p:sp>
        <p:nvSpPr>
          <p:cNvPr id="4" name="TextBox 3"/>
          <p:cNvSpPr txBox="1"/>
          <p:nvPr/>
        </p:nvSpPr>
        <p:spPr>
          <a:xfrm>
            <a:off x="1224125" y="6210061"/>
            <a:ext cx="8280114" cy="276999"/>
          </a:xfrm>
          <a:prstGeom prst="rect">
            <a:avLst/>
          </a:prstGeom>
          <a:noFill/>
        </p:spPr>
        <p:txBody>
          <a:bodyPr wrap="square" rtlCol="0">
            <a:spAutoFit/>
          </a:bodyPr>
          <a:lstStyle/>
          <a:p>
            <a:r>
              <a:rPr lang="en-US" sz="1200" b="1" i="1" dirty="0" smtClean="0">
                <a:latin typeface="Book Antiqua"/>
                <a:cs typeface="Book Antiqua"/>
              </a:rPr>
              <a:t>Georgia Department of Human Services</a:t>
            </a:r>
            <a:endParaRPr lang="en-US" sz="1200" b="1" i="1" dirty="0">
              <a:latin typeface="Book Antiqua"/>
              <a:cs typeface="Book Antiqua"/>
            </a:endParaRPr>
          </a:p>
        </p:txBody>
      </p:sp>
    </p:spTree>
    <p:extLst>
      <p:ext uri="{BB962C8B-B14F-4D97-AF65-F5344CB8AC3E}">
        <p14:creationId xmlns:p14="http://schemas.microsoft.com/office/powerpoint/2010/main" val="17331467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73266" y="96511"/>
            <a:ext cx="9613421" cy="553998"/>
          </a:xfrm>
          <a:prstGeom prst="rect">
            <a:avLst/>
          </a:prstGeom>
          <a:noFill/>
        </p:spPr>
        <p:txBody>
          <a:bodyPr wrap="square" rtlCol="0">
            <a:spAutoFit/>
          </a:bodyPr>
          <a:lstStyle/>
          <a:p>
            <a:pPr algn="ctr"/>
            <a:r>
              <a:rPr lang="en-US" sz="3000" b="1" dirty="0" smtClean="0">
                <a:ln w="22225">
                  <a:solidFill>
                    <a:schemeClr val="accent2"/>
                  </a:solidFill>
                  <a:prstDash val="solid"/>
                </a:ln>
                <a:solidFill>
                  <a:schemeClr val="accent6">
                    <a:lumMod val="50000"/>
                  </a:schemeClr>
                </a:solidFill>
                <a:latin typeface="Book Antiqua"/>
                <a:cs typeface="Book Antiqua"/>
              </a:rPr>
              <a:t>Foster Home Inspection Procedure</a:t>
            </a:r>
            <a:endParaRPr lang="en-US" sz="3000" b="1" dirty="0">
              <a:ln w="22225">
                <a:solidFill>
                  <a:schemeClr val="accent2"/>
                </a:solidFill>
                <a:prstDash val="solid"/>
              </a:ln>
              <a:solidFill>
                <a:schemeClr val="accent6">
                  <a:lumMod val="50000"/>
                </a:schemeClr>
              </a:solidFill>
              <a:latin typeface="Book Antiqua"/>
              <a:cs typeface="Book Antiqua"/>
            </a:endParaRPr>
          </a:p>
        </p:txBody>
      </p:sp>
      <p:sp>
        <p:nvSpPr>
          <p:cNvPr id="3" name="TextBox 2"/>
          <p:cNvSpPr txBox="1"/>
          <p:nvPr/>
        </p:nvSpPr>
        <p:spPr>
          <a:xfrm>
            <a:off x="414209" y="762144"/>
            <a:ext cx="8238472" cy="4413516"/>
          </a:xfrm>
          <a:prstGeom prst="rect">
            <a:avLst/>
          </a:prstGeom>
          <a:noFill/>
        </p:spPr>
        <p:txBody>
          <a:bodyPr wrap="square" rtlCol="0">
            <a:spAutoFit/>
          </a:bodyPr>
          <a:lstStyle/>
          <a:p>
            <a:pPr marL="457200" lvl="0" indent="-457200" defTabSz="914400" eaLnBrk="0" fontAlgn="base" hangingPunct="0">
              <a:lnSpc>
                <a:spcPct val="80000"/>
              </a:lnSpc>
              <a:spcBef>
                <a:spcPct val="20000"/>
              </a:spcBef>
              <a:spcAft>
                <a:spcPct val="0"/>
              </a:spcAft>
              <a:buFont typeface="Wingdings" panose="05000000000000000000" pitchFamily="2" charset="2"/>
              <a:buChar char="Ø"/>
            </a:pPr>
            <a:r>
              <a:rPr lang="en-US" altLang="en-US" sz="2800" kern="0" dirty="0">
                <a:solidFill>
                  <a:schemeClr val="accent1">
                    <a:lumMod val="50000"/>
                  </a:schemeClr>
                </a:solidFill>
                <a:latin typeface="Arial Narrow"/>
              </a:rPr>
              <a:t>The surveyor must complete a general walk-thru with the foster parent(s) in order to ensure that there are no </a:t>
            </a:r>
            <a:r>
              <a:rPr lang="en-US" altLang="en-US" sz="3200" kern="0" dirty="0">
                <a:solidFill>
                  <a:schemeClr val="accent1">
                    <a:lumMod val="50000"/>
                  </a:schemeClr>
                </a:solidFill>
                <a:latin typeface="Arial Narrow"/>
              </a:rPr>
              <a:t>rule </a:t>
            </a:r>
            <a:r>
              <a:rPr lang="en-US" altLang="en-US" sz="2800" kern="0" dirty="0">
                <a:solidFill>
                  <a:schemeClr val="accent1">
                    <a:lumMod val="50000"/>
                  </a:schemeClr>
                </a:solidFill>
                <a:latin typeface="Arial Narrow"/>
              </a:rPr>
              <a:t>deficiencies, i.e. obvious hazards to health and safety, inappropriate sleeping arrangements, etc. If proposed deficiencies are found, they must be documented on the form and discussed with the FP(s). Any immediate dangers must be corrected immediately.</a:t>
            </a:r>
          </a:p>
          <a:p>
            <a:pPr marL="457200" lvl="0" indent="-457200" defTabSz="914400" eaLnBrk="0" fontAlgn="base" hangingPunct="0">
              <a:lnSpc>
                <a:spcPct val="80000"/>
              </a:lnSpc>
              <a:spcBef>
                <a:spcPct val="20000"/>
              </a:spcBef>
              <a:spcAft>
                <a:spcPct val="0"/>
              </a:spcAft>
              <a:buFont typeface="Wingdings" panose="05000000000000000000" pitchFamily="2" charset="2"/>
              <a:buChar char="Ø"/>
            </a:pPr>
            <a:endParaRPr lang="en-US" altLang="en-US" sz="2800" kern="0" dirty="0">
              <a:solidFill>
                <a:schemeClr val="accent1">
                  <a:lumMod val="50000"/>
                </a:schemeClr>
              </a:solidFill>
              <a:latin typeface="Arial Narrow"/>
            </a:endParaRPr>
          </a:p>
          <a:p>
            <a:pPr marL="457200" lvl="0" indent="-457200" defTabSz="914400" eaLnBrk="0" fontAlgn="base" hangingPunct="0">
              <a:lnSpc>
                <a:spcPct val="80000"/>
              </a:lnSpc>
              <a:spcBef>
                <a:spcPct val="20000"/>
              </a:spcBef>
              <a:spcAft>
                <a:spcPct val="0"/>
              </a:spcAft>
              <a:buFont typeface="Wingdings" panose="05000000000000000000" pitchFamily="2" charset="2"/>
              <a:buChar char="Ø"/>
            </a:pPr>
            <a:r>
              <a:rPr lang="en-US" altLang="en-US" sz="2800" kern="0" dirty="0">
                <a:solidFill>
                  <a:schemeClr val="accent1">
                    <a:lumMod val="50000"/>
                  </a:schemeClr>
                </a:solidFill>
                <a:latin typeface="Arial Narrow"/>
              </a:rPr>
              <a:t>Most deficiencies will be cited based upon the foster parents not complying with the facility's policies and procedures. </a:t>
            </a:r>
          </a:p>
          <a:p>
            <a:endParaRPr lang="en-US" sz="2000" dirty="0">
              <a:latin typeface="Book Antiqua"/>
              <a:cs typeface="Book Antiqua"/>
            </a:endParaRPr>
          </a:p>
        </p:txBody>
      </p:sp>
      <p:sp>
        <p:nvSpPr>
          <p:cNvPr id="4" name="TextBox 3"/>
          <p:cNvSpPr txBox="1"/>
          <p:nvPr/>
        </p:nvSpPr>
        <p:spPr>
          <a:xfrm>
            <a:off x="1224125" y="6210061"/>
            <a:ext cx="8280114" cy="276999"/>
          </a:xfrm>
          <a:prstGeom prst="rect">
            <a:avLst/>
          </a:prstGeom>
          <a:noFill/>
        </p:spPr>
        <p:txBody>
          <a:bodyPr wrap="square" rtlCol="0">
            <a:spAutoFit/>
          </a:bodyPr>
          <a:lstStyle/>
          <a:p>
            <a:r>
              <a:rPr lang="en-US" sz="1200" b="1" i="1" dirty="0" smtClean="0">
                <a:latin typeface="Book Antiqua"/>
                <a:cs typeface="Book Antiqua"/>
              </a:rPr>
              <a:t>Georgia Department of Human Services</a:t>
            </a:r>
            <a:endParaRPr lang="en-US" sz="1200" b="1" i="1" dirty="0">
              <a:latin typeface="Book Antiqua"/>
              <a:cs typeface="Book Antiqua"/>
            </a:endParaRPr>
          </a:p>
        </p:txBody>
      </p:sp>
    </p:spTree>
    <p:extLst>
      <p:ext uri="{BB962C8B-B14F-4D97-AF65-F5344CB8AC3E}">
        <p14:creationId xmlns:p14="http://schemas.microsoft.com/office/powerpoint/2010/main" val="14197931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73266" y="96511"/>
            <a:ext cx="9613421" cy="553998"/>
          </a:xfrm>
          <a:prstGeom prst="rect">
            <a:avLst/>
          </a:prstGeom>
          <a:noFill/>
        </p:spPr>
        <p:txBody>
          <a:bodyPr wrap="square" rtlCol="0">
            <a:spAutoFit/>
          </a:bodyPr>
          <a:lstStyle/>
          <a:p>
            <a:pPr algn="ctr"/>
            <a:r>
              <a:rPr lang="en-US" sz="3000" b="1" dirty="0" smtClean="0">
                <a:ln w="22225">
                  <a:solidFill>
                    <a:schemeClr val="accent2"/>
                  </a:solidFill>
                  <a:prstDash val="solid"/>
                </a:ln>
                <a:solidFill>
                  <a:schemeClr val="accent6">
                    <a:lumMod val="50000"/>
                  </a:schemeClr>
                </a:solidFill>
                <a:latin typeface="Book Antiqua"/>
                <a:cs typeface="Book Antiqua"/>
              </a:rPr>
              <a:t>Electronic File Maintenance Policy</a:t>
            </a:r>
            <a:endParaRPr lang="en-US" sz="3000" b="1" dirty="0">
              <a:ln w="22225">
                <a:solidFill>
                  <a:schemeClr val="accent2"/>
                </a:solidFill>
                <a:prstDash val="solid"/>
              </a:ln>
              <a:solidFill>
                <a:schemeClr val="accent6">
                  <a:lumMod val="50000"/>
                </a:schemeClr>
              </a:solidFill>
              <a:latin typeface="Book Antiqua"/>
              <a:cs typeface="Book Antiqua"/>
            </a:endParaRPr>
          </a:p>
        </p:txBody>
      </p:sp>
      <p:sp>
        <p:nvSpPr>
          <p:cNvPr id="4" name="TextBox 3"/>
          <p:cNvSpPr txBox="1"/>
          <p:nvPr/>
        </p:nvSpPr>
        <p:spPr>
          <a:xfrm>
            <a:off x="1224125" y="6210061"/>
            <a:ext cx="8280114" cy="276999"/>
          </a:xfrm>
          <a:prstGeom prst="rect">
            <a:avLst/>
          </a:prstGeom>
          <a:noFill/>
        </p:spPr>
        <p:txBody>
          <a:bodyPr wrap="square" rtlCol="0">
            <a:spAutoFit/>
          </a:bodyPr>
          <a:lstStyle/>
          <a:p>
            <a:r>
              <a:rPr lang="en-US" sz="1200" b="1" i="1" dirty="0" smtClean="0">
                <a:latin typeface="Book Antiqua"/>
                <a:cs typeface="Book Antiqua"/>
              </a:rPr>
              <a:t>Georgia Department of Human Services</a:t>
            </a:r>
            <a:endParaRPr lang="en-US" sz="1200" b="1" i="1" dirty="0">
              <a:latin typeface="Book Antiqua"/>
              <a:cs typeface="Book Antiqua"/>
            </a:endParaRPr>
          </a:p>
        </p:txBody>
      </p:sp>
      <p:pic>
        <p:nvPicPr>
          <p:cNvPr id="5" name="Picture 4"/>
          <p:cNvPicPr>
            <a:picLocks noChangeAspect="1"/>
          </p:cNvPicPr>
          <p:nvPr/>
        </p:nvPicPr>
        <p:blipFill>
          <a:blip r:embed="rId4"/>
          <a:stretch>
            <a:fillRect/>
          </a:stretch>
        </p:blipFill>
        <p:spPr>
          <a:xfrm>
            <a:off x="344384" y="1056904"/>
            <a:ext cx="3716977" cy="4393870"/>
          </a:xfrm>
          <a:prstGeom prst="rect">
            <a:avLst/>
          </a:prstGeom>
        </p:spPr>
      </p:pic>
      <p:pic>
        <p:nvPicPr>
          <p:cNvPr id="6" name="Picture 5"/>
          <p:cNvPicPr>
            <a:picLocks noChangeAspect="1"/>
          </p:cNvPicPr>
          <p:nvPr/>
        </p:nvPicPr>
        <p:blipFill>
          <a:blip r:embed="rId5"/>
          <a:stretch>
            <a:fillRect/>
          </a:stretch>
        </p:blipFill>
        <p:spPr>
          <a:xfrm>
            <a:off x="4714504" y="1203661"/>
            <a:ext cx="3942608" cy="4453247"/>
          </a:xfrm>
          <a:prstGeom prst="rect">
            <a:avLst/>
          </a:prstGeom>
        </p:spPr>
      </p:pic>
    </p:spTree>
    <p:extLst>
      <p:ext uri="{BB962C8B-B14F-4D97-AF65-F5344CB8AC3E}">
        <p14:creationId xmlns:p14="http://schemas.microsoft.com/office/powerpoint/2010/main" val="41859391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73266" y="96511"/>
            <a:ext cx="9613421" cy="553998"/>
          </a:xfrm>
          <a:prstGeom prst="rect">
            <a:avLst/>
          </a:prstGeom>
          <a:noFill/>
        </p:spPr>
        <p:txBody>
          <a:bodyPr wrap="square" rtlCol="0">
            <a:spAutoFit/>
          </a:bodyPr>
          <a:lstStyle/>
          <a:p>
            <a:pPr algn="ctr"/>
            <a:r>
              <a:rPr lang="en-US" sz="3000" b="1" dirty="0" smtClean="0">
                <a:ln w="22225">
                  <a:solidFill>
                    <a:schemeClr val="accent2"/>
                  </a:solidFill>
                  <a:prstDash val="solid"/>
                </a:ln>
                <a:solidFill>
                  <a:schemeClr val="accent6">
                    <a:lumMod val="50000"/>
                  </a:schemeClr>
                </a:solidFill>
                <a:latin typeface="Book Antiqua"/>
                <a:cs typeface="Book Antiqua"/>
              </a:rPr>
              <a:t>Questions</a:t>
            </a:r>
            <a:endParaRPr lang="en-US" sz="3000" b="1" dirty="0">
              <a:ln w="22225">
                <a:solidFill>
                  <a:schemeClr val="accent2"/>
                </a:solidFill>
                <a:prstDash val="solid"/>
              </a:ln>
              <a:solidFill>
                <a:schemeClr val="accent6">
                  <a:lumMod val="50000"/>
                </a:schemeClr>
              </a:solidFill>
              <a:latin typeface="Book Antiqua"/>
              <a:cs typeface="Book Antiqua"/>
            </a:endParaRPr>
          </a:p>
        </p:txBody>
      </p:sp>
      <p:sp>
        <p:nvSpPr>
          <p:cNvPr id="4" name="TextBox 3"/>
          <p:cNvSpPr txBox="1"/>
          <p:nvPr/>
        </p:nvSpPr>
        <p:spPr>
          <a:xfrm>
            <a:off x="1224125" y="6210061"/>
            <a:ext cx="8280114" cy="276999"/>
          </a:xfrm>
          <a:prstGeom prst="rect">
            <a:avLst/>
          </a:prstGeom>
          <a:noFill/>
        </p:spPr>
        <p:txBody>
          <a:bodyPr wrap="square" rtlCol="0">
            <a:spAutoFit/>
          </a:bodyPr>
          <a:lstStyle/>
          <a:p>
            <a:r>
              <a:rPr lang="en-US" sz="1200" b="1" i="1" dirty="0" smtClean="0">
                <a:latin typeface="Book Antiqua"/>
                <a:cs typeface="Book Antiqua"/>
              </a:rPr>
              <a:t>Georgia Department of Human Services</a:t>
            </a:r>
            <a:endParaRPr lang="en-US" sz="1200" b="1" i="1" dirty="0">
              <a:latin typeface="Book Antiqua"/>
              <a:cs typeface="Book Antiqua"/>
            </a:endParaRPr>
          </a:p>
        </p:txBody>
      </p:sp>
      <p:pic>
        <p:nvPicPr>
          <p:cNvPr id="3" name="Picture 2"/>
          <p:cNvPicPr>
            <a:picLocks noChangeAspect="1"/>
          </p:cNvPicPr>
          <p:nvPr/>
        </p:nvPicPr>
        <p:blipFill>
          <a:blip r:embed="rId4"/>
          <a:stretch>
            <a:fillRect/>
          </a:stretch>
        </p:blipFill>
        <p:spPr>
          <a:xfrm>
            <a:off x="1128156" y="771895"/>
            <a:ext cx="6198919" cy="4916385"/>
          </a:xfrm>
          <a:prstGeom prst="rect">
            <a:avLst/>
          </a:prstGeom>
        </p:spPr>
      </p:pic>
    </p:spTree>
    <p:extLst>
      <p:ext uri="{BB962C8B-B14F-4D97-AF65-F5344CB8AC3E}">
        <p14:creationId xmlns:p14="http://schemas.microsoft.com/office/powerpoint/2010/main" val="19177977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95862" y="445378"/>
            <a:ext cx="8280114" cy="461665"/>
          </a:xfrm>
          <a:prstGeom prst="rect">
            <a:avLst/>
          </a:prstGeom>
          <a:noFill/>
        </p:spPr>
        <p:txBody>
          <a:bodyPr wrap="square" rtlCol="0">
            <a:spAutoFit/>
          </a:bodyPr>
          <a:lstStyle/>
          <a:p>
            <a:pPr algn="ctr"/>
            <a:r>
              <a:rPr lang="en-US" sz="2400" b="1" dirty="0" smtClean="0">
                <a:latin typeface="Book Antiqua"/>
                <a:cs typeface="Book Antiqua"/>
              </a:rPr>
              <a:t>Vision, Mission and Core Values </a:t>
            </a:r>
            <a:endParaRPr lang="en-US" sz="2400" b="1" dirty="0">
              <a:latin typeface="Book Antiqua"/>
              <a:cs typeface="Book Antiqua"/>
            </a:endParaRPr>
          </a:p>
        </p:txBody>
      </p:sp>
      <p:sp>
        <p:nvSpPr>
          <p:cNvPr id="3" name="TextBox 2"/>
          <p:cNvSpPr txBox="1"/>
          <p:nvPr/>
        </p:nvSpPr>
        <p:spPr>
          <a:xfrm>
            <a:off x="395863" y="931692"/>
            <a:ext cx="8280114" cy="5078313"/>
          </a:xfrm>
          <a:prstGeom prst="rect">
            <a:avLst/>
          </a:prstGeom>
          <a:noFill/>
        </p:spPr>
        <p:txBody>
          <a:bodyPr wrap="square" rtlCol="0">
            <a:spAutoFit/>
          </a:bodyPr>
          <a:lstStyle/>
          <a:p>
            <a:endParaRPr lang="en-US" b="1" dirty="0">
              <a:latin typeface="Book Antiqua"/>
              <a:cs typeface="Book Antiqua"/>
            </a:endParaRPr>
          </a:p>
          <a:p>
            <a:r>
              <a:rPr lang="en-US" b="1" dirty="0" smtClean="0">
                <a:latin typeface="Book Antiqua"/>
                <a:cs typeface="Book Antiqua"/>
              </a:rPr>
              <a:t>Vision</a:t>
            </a:r>
            <a:r>
              <a:rPr lang="en-US" dirty="0" smtClean="0">
                <a:latin typeface="Book Antiqua"/>
                <a:cs typeface="Book Antiqua"/>
              </a:rPr>
              <a:t> </a:t>
            </a:r>
            <a:endParaRPr lang="en-US" dirty="0">
              <a:latin typeface="Book Antiqua"/>
              <a:cs typeface="Book Antiqua"/>
            </a:endParaRPr>
          </a:p>
          <a:p>
            <a:r>
              <a:rPr lang="en-US" sz="1600" b="1" i="1" dirty="0" smtClean="0">
                <a:latin typeface="Book Antiqua"/>
                <a:cs typeface="Book Antiqua"/>
              </a:rPr>
              <a:t>Stronger </a:t>
            </a:r>
            <a:r>
              <a:rPr lang="en-US" sz="1600" b="1" i="1" dirty="0">
                <a:latin typeface="Book Antiqua"/>
                <a:cs typeface="Book Antiqua"/>
              </a:rPr>
              <a:t>Families for a Stronger Georgia.</a:t>
            </a:r>
          </a:p>
          <a:p>
            <a:endParaRPr lang="en-US" dirty="0">
              <a:latin typeface="Book Antiqua"/>
              <a:cs typeface="Book Antiqua"/>
            </a:endParaRPr>
          </a:p>
          <a:p>
            <a:r>
              <a:rPr lang="en-US" b="1" dirty="0">
                <a:latin typeface="Book Antiqua"/>
                <a:cs typeface="Book Antiqua"/>
              </a:rPr>
              <a:t>Mission</a:t>
            </a:r>
          </a:p>
          <a:p>
            <a:r>
              <a:rPr lang="en-US" sz="1600" dirty="0" smtClean="0">
                <a:latin typeface="Book Antiqua"/>
                <a:cs typeface="Book Antiqua"/>
              </a:rPr>
              <a:t>Strengthen </a:t>
            </a:r>
            <a:r>
              <a:rPr lang="en-US" sz="1600" dirty="0">
                <a:latin typeface="Book Antiqua"/>
                <a:cs typeface="Book Antiqua"/>
              </a:rPr>
              <a:t>Georgia by providing Individuals and Families access to services that promote self-sufficiency, independence, and protect Georgia's vulnerable children and adults.</a:t>
            </a:r>
          </a:p>
          <a:p>
            <a:endParaRPr lang="en-US" dirty="0">
              <a:latin typeface="Book Antiqua"/>
              <a:cs typeface="Book Antiqua"/>
            </a:endParaRPr>
          </a:p>
          <a:p>
            <a:r>
              <a:rPr lang="en-US" b="1" dirty="0" smtClean="0">
                <a:latin typeface="Book Antiqua"/>
                <a:cs typeface="Book Antiqua"/>
              </a:rPr>
              <a:t>Core Values</a:t>
            </a:r>
          </a:p>
          <a:p>
            <a:pPr marL="285750" indent="-285750">
              <a:buFont typeface="Arial" panose="020B0604020202020204" pitchFamily="34" charset="0"/>
              <a:buChar char="•"/>
            </a:pPr>
            <a:r>
              <a:rPr lang="en-US" sz="1600" dirty="0" smtClean="0">
                <a:latin typeface="Book Antiqua"/>
                <a:cs typeface="Book Antiqua"/>
              </a:rPr>
              <a:t>Provide access to resources that offer support and empower Georgians and their families. </a:t>
            </a:r>
          </a:p>
          <a:p>
            <a:pPr marL="285750" indent="-285750">
              <a:buFont typeface="Arial" panose="020B0604020202020204" pitchFamily="34" charset="0"/>
              <a:buChar char="•"/>
            </a:pPr>
            <a:r>
              <a:rPr lang="en-US" sz="1600" dirty="0" smtClean="0">
                <a:latin typeface="Book Antiqua"/>
                <a:cs typeface="Book Antiqua"/>
              </a:rPr>
              <a:t>Deliver </a:t>
            </a:r>
            <a:r>
              <a:rPr lang="en-US" sz="1600" dirty="0">
                <a:latin typeface="Book Antiqua"/>
                <a:cs typeface="Book Antiqua"/>
              </a:rPr>
              <a:t>services professionally and treat all clients with dignity and respect. </a:t>
            </a:r>
            <a:endParaRPr lang="en-US" sz="1600" dirty="0" smtClean="0">
              <a:latin typeface="Book Antiqua"/>
              <a:cs typeface="Book Antiqua"/>
            </a:endParaRPr>
          </a:p>
          <a:p>
            <a:pPr marL="285750" indent="-285750">
              <a:buFont typeface="Arial" panose="020B0604020202020204" pitchFamily="34" charset="0"/>
              <a:buChar char="•"/>
            </a:pPr>
            <a:r>
              <a:rPr lang="en-US" sz="1600" dirty="0" smtClean="0">
                <a:latin typeface="Book Antiqua"/>
                <a:cs typeface="Book Antiqua"/>
              </a:rPr>
              <a:t>Manage </a:t>
            </a:r>
            <a:r>
              <a:rPr lang="en-US" sz="1600" dirty="0">
                <a:latin typeface="Book Antiqua"/>
                <a:cs typeface="Book Antiqua"/>
              </a:rPr>
              <a:t>business operations effectively and efficiently by aligning resources across the agency. </a:t>
            </a:r>
          </a:p>
          <a:p>
            <a:pPr marL="285750" indent="-285750">
              <a:buFont typeface="Arial" panose="020B0604020202020204" pitchFamily="34" charset="0"/>
              <a:buChar char="•"/>
            </a:pPr>
            <a:r>
              <a:rPr lang="en-US" sz="1600" dirty="0">
                <a:latin typeface="Book Antiqua"/>
                <a:cs typeface="Book Antiqua"/>
              </a:rPr>
              <a:t>Promote accountability, transparency and quality in all services we deliver and programs we administer. </a:t>
            </a:r>
          </a:p>
          <a:p>
            <a:pPr marL="285750" indent="-285750">
              <a:buFont typeface="Arial" panose="020B0604020202020204" pitchFamily="34" charset="0"/>
              <a:buChar char="•"/>
            </a:pPr>
            <a:r>
              <a:rPr lang="en-US" sz="1600" dirty="0">
                <a:latin typeface="Book Antiqua"/>
                <a:cs typeface="Book Antiqua"/>
              </a:rPr>
              <a:t>Develop our employees at all levels of the agency. </a:t>
            </a:r>
          </a:p>
          <a:p>
            <a:endParaRPr lang="en-US" sz="2000" dirty="0" smtClean="0">
              <a:latin typeface="Book Antiqua"/>
              <a:cs typeface="Book Antiqua"/>
            </a:endParaRPr>
          </a:p>
          <a:p>
            <a:endParaRPr lang="en-US" sz="2000" dirty="0">
              <a:latin typeface="Book Antiqua"/>
              <a:cs typeface="Book Antiqua"/>
            </a:endParaRPr>
          </a:p>
        </p:txBody>
      </p:sp>
      <p:sp>
        <p:nvSpPr>
          <p:cNvPr id="4" name="TextBox 3"/>
          <p:cNvSpPr txBox="1"/>
          <p:nvPr/>
        </p:nvSpPr>
        <p:spPr>
          <a:xfrm>
            <a:off x="1224125" y="6210061"/>
            <a:ext cx="8280114" cy="276999"/>
          </a:xfrm>
          <a:prstGeom prst="rect">
            <a:avLst/>
          </a:prstGeom>
          <a:noFill/>
        </p:spPr>
        <p:txBody>
          <a:bodyPr wrap="square" rtlCol="0">
            <a:spAutoFit/>
          </a:bodyPr>
          <a:lstStyle/>
          <a:p>
            <a:r>
              <a:rPr lang="en-US" sz="1200" b="1" i="1" dirty="0" smtClean="0">
                <a:latin typeface="Book Antiqua"/>
                <a:cs typeface="Book Antiqua"/>
              </a:rPr>
              <a:t>Georgia Department of Human Services</a:t>
            </a:r>
            <a:endParaRPr lang="en-US" sz="1200" b="1" i="1" dirty="0">
              <a:latin typeface="Book Antiqua"/>
              <a:cs typeface="Book Antiqua"/>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22907" y="324699"/>
            <a:ext cx="8280114" cy="646331"/>
          </a:xfrm>
          <a:prstGeom prst="rect">
            <a:avLst/>
          </a:prstGeom>
          <a:noFill/>
        </p:spPr>
        <p:txBody>
          <a:bodyPr wrap="square" rtlCol="0">
            <a:spAutoFit/>
          </a:bodyPr>
          <a:lstStyle/>
          <a:p>
            <a:pPr algn="ctr"/>
            <a:r>
              <a:rPr lang="en-US" sz="3600" b="1" dirty="0" smtClean="0">
                <a:ln w="22225">
                  <a:solidFill>
                    <a:schemeClr val="accent2"/>
                  </a:solidFill>
                  <a:prstDash val="solid"/>
                </a:ln>
                <a:solidFill>
                  <a:schemeClr val="accent6">
                    <a:lumMod val="75000"/>
                  </a:schemeClr>
                </a:solidFill>
                <a:latin typeface="Book Antiqua"/>
                <a:cs typeface="Book Antiqua"/>
              </a:rPr>
              <a:t>Prior to Relicensure</a:t>
            </a:r>
            <a:endParaRPr lang="en-US" sz="3600" b="1" dirty="0">
              <a:ln w="22225">
                <a:solidFill>
                  <a:schemeClr val="accent2"/>
                </a:solidFill>
                <a:prstDash val="solid"/>
              </a:ln>
              <a:solidFill>
                <a:schemeClr val="accent6">
                  <a:lumMod val="75000"/>
                </a:schemeClr>
              </a:solidFill>
              <a:latin typeface="Book Antiqua"/>
              <a:cs typeface="Book Antiqua"/>
            </a:endParaRPr>
          </a:p>
        </p:txBody>
      </p:sp>
      <p:sp>
        <p:nvSpPr>
          <p:cNvPr id="3" name="TextBox 2"/>
          <p:cNvSpPr txBox="1"/>
          <p:nvPr/>
        </p:nvSpPr>
        <p:spPr>
          <a:xfrm>
            <a:off x="673516" y="884973"/>
            <a:ext cx="7910926" cy="5718489"/>
          </a:xfrm>
          <a:prstGeom prst="rect">
            <a:avLst/>
          </a:prstGeom>
          <a:noFill/>
        </p:spPr>
        <p:txBody>
          <a:bodyPr wrap="square" rtlCol="0">
            <a:spAutoFit/>
          </a:bodyPr>
          <a:lstStyle/>
          <a:p>
            <a:endParaRPr lang="en-US" sz="2000" dirty="0" smtClean="0">
              <a:latin typeface="Book Antiqua"/>
              <a:cs typeface="Book Antiqua"/>
            </a:endParaRPr>
          </a:p>
          <a:p>
            <a:pPr marL="457200" lvl="0" indent="-457200" defTabSz="914400" eaLnBrk="0" fontAlgn="base" hangingPunct="0">
              <a:spcBef>
                <a:spcPct val="20000"/>
              </a:spcBef>
              <a:spcAft>
                <a:spcPct val="0"/>
              </a:spcAft>
              <a:buFont typeface="Wingdings" panose="05000000000000000000" pitchFamily="2" charset="2"/>
              <a:buChar char="Ø"/>
            </a:pPr>
            <a:r>
              <a:rPr lang="en-US" sz="2800" kern="0" dirty="0">
                <a:solidFill>
                  <a:schemeClr val="accent1">
                    <a:lumMod val="50000"/>
                  </a:schemeClr>
                </a:solidFill>
                <a:latin typeface="Arial Narrow"/>
              </a:rPr>
              <a:t>Completed  by the date of the previous year’s relicensure, preferably 2 weeks prior to the date of last relicensure</a:t>
            </a:r>
          </a:p>
          <a:p>
            <a:pPr marL="457200" lvl="0" indent="-457200" defTabSz="914400" eaLnBrk="0" fontAlgn="base" hangingPunct="0">
              <a:spcBef>
                <a:spcPct val="20000"/>
              </a:spcBef>
              <a:spcAft>
                <a:spcPct val="0"/>
              </a:spcAft>
              <a:buFont typeface="Wingdings" panose="05000000000000000000" pitchFamily="2" charset="2"/>
              <a:buChar char="Ø"/>
            </a:pPr>
            <a:r>
              <a:rPr lang="en-US" sz="2800" kern="0" dirty="0">
                <a:solidFill>
                  <a:schemeClr val="accent1">
                    <a:lumMod val="50000"/>
                  </a:schemeClr>
                </a:solidFill>
                <a:latin typeface="Arial Narrow"/>
              </a:rPr>
              <a:t>If schedule changes, please notify surveyor</a:t>
            </a:r>
          </a:p>
          <a:p>
            <a:pPr marL="457200" lvl="0" indent="-457200" defTabSz="914400" eaLnBrk="0" fontAlgn="base" hangingPunct="0">
              <a:spcBef>
                <a:spcPct val="20000"/>
              </a:spcBef>
              <a:spcAft>
                <a:spcPct val="0"/>
              </a:spcAft>
              <a:buFont typeface="Wingdings" panose="05000000000000000000" pitchFamily="2" charset="2"/>
              <a:buChar char="Ø"/>
            </a:pPr>
            <a:r>
              <a:rPr lang="en-US" sz="2800" kern="0" dirty="0">
                <a:solidFill>
                  <a:schemeClr val="accent1">
                    <a:lumMod val="50000"/>
                  </a:schemeClr>
                </a:solidFill>
                <a:latin typeface="Arial Narrow"/>
              </a:rPr>
              <a:t>Director/Designee available for access to files and questions</a:t>
            </a:r>
          </a:p>
          <a:p>
            <a:pPr marL="457200" lvl="0" indent="-457200" defTabSz="914400" eaLnBrk="0" fontAlgn="base" hangingPunct="0">
              <a:spcBef>
                <a:spcPct val="20000"/>
              </a:spcBef>
              <a:spcAft>
                <a:spcPct val="0"/>
              </a:spcAft>
              <a:buFont typeface="Wingdings" panose="05000000000000000000" pitchFamily="2" charset="2"/>
              <a:buChar char="Ø"/>
            </a:pPr>
            <a:r>
              <a:rPr lang="en-US" sz="2800" kern="0" dirty="0">
                <a:solidFill>
                  <a:schemeClr val="accent1">
                    <a:lumMod val="50000"/>
                  </a:schemeClr>
                </a:solidFill>
                <a:latin typeface="Arial Narrow"/>
              </a:rPr>
              <a:t>Display license for public </a:t>
            </a:r>
            <a:r>
              <a:rPr lang="en-US" sz="2800" kern="0" dirty="0" smtClean="0">
                <a:solidFill>
                  <a:schemeClr val="accent1">
                    <a:lumMod val="50000"/>
                  </a:schemeClr>
                </a:solidFill>
                <a:latin typeface="Arial Narrow"/>
              </a:rPr>
              <a:t>view</a:t>
            </a:r>
          </a:p>
          <a:p>
            <a:pPr marL="457200" lvl="0" indent="-457200" defTabSz="914400" eaLnBrk="0" fontAlgn="base" hangingPunct="0">
              <a:spcBef>
                <a:spcPct val="20000"/>
              </a:spcBef>
              <a:spcAft>
                <a:spcPct val="0"/>
              </a:spcAft>
              <a:buFont typeface="Wingdings" panose="05000000000000000000" pitchFamily="2" charset="2"/>
              <a:buChar char="Ø"/>
            </a:pPr>
            <a:r>
              <a:rPr lang="en-US" sz="2800" kern="0" dirty="0" smtClean="0">
                <a:solidFill>
                  <a:schemeClr val="accent1">
                    <a:lumMod val="50000"/>
                  </a:schemeClr>
                </a:solidFill>
                <a:latin typeface="Arial Narrow"/>
              </a:rPr>
              <a:t>Update Foster Home Roster</a:t>
            </a:r>
          </a:p>
          <a:p>
            <a:pPr marL="457200" lvl="0" indent="-457200" defTabSz="914400" eaLnBrk="0" fontAlgn="base" hangingPunct="0">
              <a:spcBef>
                <a:spcPct val="20000"/>
              </a:spcBef>
              <a:spcAft>
                <a:spcPct val="0"/>
              </a:spcAft>
              <a:buFont typeface="Wingdings" panose="05000000000000000000" pitchFamily="2" charset="2"/>
              <a:buChar char="Ø"/>
            </a:pPr>
            <a:r>
              <a:rPr lang="en-US" sz="2800" kern="0" dirty="0" smtClean="0">
                <a:solidFill>
                  <a:schemeClr val="accent1">
                    <a:lumMod val="50000"/>
                  </a:schemeClr>
                </a:solidFill>
                <a:latin typeface="Arial Narrow"/>
              </a:rPr>
              <a:t>Notify foster </a:t>
            </a:r>
            <a:r>
              <a:rPr lang="en-US" sz="2800" kern="0" dirty="0">
                <a:solidFill>
                  <a:schemeClr val="accent1">
                    <a:lumMod val="50000"/>
                  </a:schemeClr>
                </a:solidFill>
                <a:latin typeface="Arial Narrow"/>
              </a:rPr>
              <a:t>p</a:t>
            </a:r>
            <a:r>
              <a:rPr lang="en-US" sz="2800" kern="0" dirty="0" smtClean="0">
                <a:solidFill>
                  <a:schemeClr val="accent1">
                    <a:lumMod val="50000"/>
                  </a:schemeClr>
                </a:solidFill>
                <a:latin typeface="Arial Narrow"/>
              </a:rPr>
              <a:t>arents of RCCL surveyor visit</a:t>
            </a:r>
            <a:endParaRPr lang="en-US" sz="2800" kern="0" dirty="0">
              <a:solidFill>
                <a:schemeClr val="accent1">
                  <a:lumMod val="50000"/>
                </a:schemeClr>
              </a:solidFill>
              <a:latin typeface="Arial Narrow"/>
            </a:endParaRPr>
          </a:p>
          <a:p>
            <a:pPr marL="342900" indent="-342900">
              <a:buFont typeface="Wingdings" panose="05000000000000000000" pitchFamily="2" charset="2"/>
              <a:buChar char="Ø"/>
            </a:pPr>
            <a:endParaRPr lang="en-US" sz="2000" dirty="0" smtClean="0">
              <a:latin typeface="Book Antiqua"/>
              <a:cs typeface="Book Antiqua"/>
            </a:endParaRPr>
          </a:p>
          <a:p>
            <a:endParaRPr lang="en-US" sz="2000" dirty="0" smtClean="0">
              <a:latin typeface="Book Antiqua"/>
              <a:cs typeface="Book Antiqua"/>
            </a:endParaRPr>
          </a:p>
          <a:p>
            <a:endParaRPr lang="en-US" sz="2000" dirty="0">
              <a:latin typeface="Book Antiqua"/>
              <a:cs typeface="Book Antiqua"/>
            </a:endParaRPr>
          </a:p>
        </p:txBody>
      </p:sp>
      <p:sp>
        <p:nvSpPr>
          <p:cNvPr id="4" name="TextBox 3"/>
          <p:cNvSpPr txBox="1"/>
          <p:nvPr/>
        </p:nvSpPr>
        <p:spPr>
          <a:xfrm>
            <a:off x="1224125" y="6210061"/>
            <a:ext cx="8280114" cy="276999"/>
          </a:xfrm>
          <a:prstGeom prst="rect">
            <a:avLst/>
          </a:prstGeom>
          <a:noFill/>
        </p:spPr>
        <p:txBody>
          <a:bodyPr wrap="square" rtlCol="0">
            <a:spAutoFit/>
          </a:bodyPr>
          <a:lstStyle/>
          <a:p>
            <a:r>
              <a:rPr lang="en-US" sz="1200" b="1" i="1" dirty="0" smtClean="0">
                <a:latin typeface="Book Antiqua"/>
                <a:cs typeface="Book Antiqua"/>
              </a:rPr>
              <a:t>Georgia Department of Human Services</a:t>
            </a:r>
            <a:endParaRPr lang="en-US" sz="1200" b="1" i="1" dirty="0">
              <a:latin typeface="Book Antiqua"/>
              <a:cs typeface="Book Antiqua"/>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118514"/>
            <a:ext cx="9037121" cy="538609"/>
          </a:xfrm>
          <a:prstGeom prst="rect">
            <a:avLst/>
          </a:prstGeom>
          <a:noFill/>
        </p:spPr>
        <p:txBody>
          <a:bodyPr wrap="square" rtlCol="0">
            <a:spAutoFit/>
          </a:bodyPr>
          <a:lstStyle/>
          <a:p>
            <a:pPr algn="ctr"/>
            <a:r>
              <a:rPr lang="en-US" sz="2900" b="1" dirty="0" smtClean="0">
                <a:ln w="22225">
                  <a:solidFill>
                    <a:schemeClr val="accent2"/>
                  </a:solidFill>
                  <a:prstDash val="solid"/>
                </a:ln>
                <a:solidFill>
                  <a:schemeClr val="accent6">
                    <a:lumMod val="75000"/>
                  </a:schemeClr>
                </a:solidFill>
                <a:latin typeface="Book Antiqua"/>
                <a:cs typeface="Book Antiqua"/>
              </a:rPr>
              <a:t>Requested Documentation: CPAs with Adoption</a:t>
            </a:r>
            <a:endParaRPr lang="en-US" sz="2900" b="1" dirty="0">
              <a:ln w="22225">
                <a:solidFill>
                  <a:schemeClr val="accent2"/>
                </a:solidFill>
                <a:prstDash val="solid"/>
              </a:ln>
              <a:solidFill>
                <a:schemeClr val="accent6">
                  <a:lumMod val="75000"/>
                </a:schemeClr>
              </a:solidFill>
              <a:latin typeface="Book Antiqua"/>
              <a:cs typeface="Book Antiqua"/>
            </a:endParaRPr>
          </a:p>
        </p:txBody>
      </p:sp>
      <p:sp>
        <p:nvSpPr>
          <p:cNvPr id="3" name="TextBox 2"/>
          <p:cNvSpPr txBox="1"/>
          <p:nvPr/>
        </p:nvSpPr>
        <p:spPr>
          <a:xfrm>
            <a:off x="439387" y="764845"/>
            <a:ext cx="8382561" cy="5890843"/>
          </a:xfrm>
          <a:prstGeom prst="rect">
            <a:avLst/>
          </a:prstGeom>
          <a:noFill/>
        </p:spPr>
        <p:txBody>
          <a:bodyPr wrap="square" rtlCol="0">
            <a:spAutoFit/>
          </a:bodyPr>
          <a:lstStyle/>
          <a:p>
            <a:endParaRPr lang="en-US" sz="2000" dirty="0" smtClean="0">
              <a:latin typeface="Book Antiqua"/>
              <a:cs typeface="Book Antiqua"/>
            </a:endParaRPr>
          </a:p>
          <a:p>
            <a:pPr marL="457200" lvl="0" indent="-457200" defTabSz="914400" eaLnBrk="0" fontAlgn="base" hangingPunct="0">
              <a:lnSpc>
                <a:spcPct val="80000"/>
              </a:lnSpc>
              <a:spcBef>
                <a:spcPct val="20000"/>
              </a:spcBef>
              <a:spcAft>
                <a:spcPct val="0"/>
              </a:spcAft>
              <a:buFont typeface="Wingdings" panose="05000000000000000000" pitchFamily="2" charset="2"/>
              <a:buChar char="Ø"/>
            </a:pPr>
            <a:r>
              <a:rPr lang="en-US" altLang="en-US" sz="2800" kern="0" dirty="0">
                <a:solidFill>
                  <a:schemeClr val="accent1">
                    <a:lumMod val="50000"/>
                  </a:schemeClr>
                </a:solidFill>
                <a:latin typeface="Arial Narrow"/>
              </a:rPr>
              <a:t>A list of adoptive families that includes: </a:t>
            </a:r>
          </a:p>
          <a:p>
            <a:pPr marL="457200" lvl="0" indent="-457200" defTabSz="914400" eaLnBrk="0" fontAlgn="base" hangingPunct="0">
              <a:lnSpc>
                <a:spcPct val="80000"/>
              </a:lnSpc>
              <a:spcBef>
                <a:spcPct val="20000"/>
              </a:spcBef>
              <a:spcAft>
                <a:spcPct val="0"/>
              </a:spcAft>
              <a:buFont typeface="Wingdings" panose="05000000000000000000" pitchFamily="2" charset="2"/>
              <a:buChar char="Ø"/>
            </a:pPr>
            <a:r>
              <a:rPr lang="en-US" altLang="en-US" sz="2800" kern="0" dirty="0">
                <a:solidFill>
                  <a:schemeClr val="accent1">
                    <a:lumMod val="50000"/>
                  </a:schemeClr>
                </a:solidFill>
                <a:latin typeface="Arial Narrow"/>
              </a:rPr>
              <a:t>Adoptions finalized from the last annual relicensure survey date to current (identify if Domestic (DFCS/Private) or International)</a:t>
            </a:r>
          </a:p>
          <a:p>
            <a:pPr marL="457200" lvl="0" indent="-457200" defTabSz="914400" eaLnBrk="0" fontAlgn="base" hangingPunct="0">
              <a:lnSpc>
                <a:spcPct val="80000"/>
              </a:lnSpc>
              <a:spcBef>
                <a:spcPct val="20000"/>
              </a:spcBef>
              <a:spcAft>
                <a:spcPct val="0"/>
              </a:spcAft>
              <a:buFont typeface="Wingdings" panose="05000000000000000000" pitchFamily="2" charset="2"/>
              <a:buChar char="Ø"/>
            </a:pPr>
            <a:r>
              <a:rPr lang="en-US" altLang="en-US" sz="2800" kern="0" dirty="0">
                <a:solidFill>
                  <a:schemeClr val="accent1">
                    <a:lumMod val="50000"/>
                  </a:schemeClr>
                </a:solidFill>
                <a:latin typeface="Arial Narrow"/>
              </a:rPr>
              <a:t>Adoptive families with children currently in supervision </a:t>
            </a:r>
          </a:p>
          <a:p>
            <a:pPr marL="457200" lvl="0" indent="-457200" defTabSz="914400" eaLnBrk="0" fontAlgn="base" hangingPunct="0">
              <a:lnSpc>
                <a:spcPct val="80000"/>
              </a:lnSpc>
              <a:spcBef>
                <a:spcPct val="20000"/>
              </a:spcBef>
              <a:spcAft>
                <a:spcPct val="0"/>
              </a:spcAft>
              <a:buFont typeface="Wingdings" panose="05000000000000000000" pitchFamily="2" charset="2"/>
              <a:buChar char="Ø"/>
            </a:pPr>
            <a:r>
              <a:rPr lang="en-US" altLang="en-US" sz="2800" kern="0" dirty="0">
                <a:solidFill>
                  <a:schemeClr val="accent1">
                    <a:lumMod val="50000"/>
                  </a:schemeClr>
                </a:solidFill>
                <a:latin typeface="Arial Narrow"/>
              </a:rPr>
              <a:t>Adoptive families awaiting placement</a:t>
            </a:r>
          </a:p>
          <a:p>
            <a:pPr lvl="0" defTabSz="914400" eaLnBrk="0" fontAlgn="base" hangingPunct="0">
              <a:lnSpc>
                <a:spcPct val="80000"/>
              </a:lnSpc>
              <a:spcBef>
                <a:spcPct val="20000"/>
              </a:spcBef>
              <a:spcAft>
                <a:spcPct val="0"/>
              </a:spcAft>
            </a:pPr>
            <a:r>
              <a:rPr lang="en-US" altLang="en-US" sz="2800" kern="0" dirty="0">
                <a:solidFill>
                  <a:schemeClr val="accent1">
                    <a:lumMod val="50000"/>
                  </a:schemeClr>
                </a:solidFill>
                <a:latin typeface="Arial Narrow"/>
              </a:rPr>
              <a:t>	</a:t>
            </a:r>
            <a:r>
              <a:rPr lang="en-US" altLang="en-US" sz="2800" kern="0" dirty="0" smtClean="0">
                <a:solidFill>
                  <a:schemeClr val="accent1">
                    <a:lumMod val="50000"/>
                  </a:schemeClr>
                </a:solidFill>
                <a:latin typeface="Arial Narrow"/>
              </a:rPr>
              <a:t>*</a:t>
            </a:r>
            <a:r>
              <a:rPr lang="en-US" altLang="en-US" sz="2800" kern="0" dirty="0">
                <a:solidFill>
                  <a:schemeClr val="accent1">
                    <a:lumMod val="50000"/>
                  </a:schemeClr>
                </a:solidFill>
                <a:latin typeface="Arial Narrow"/>
              </a:rPr>
              <a:t>If Intercountry Adoptions</a:t>
            </a:r>
          </a:p>
          <a:p>
            <a:pPr lvl="0" defTabSz="914400" eaLnBrk="0" fontAlgn="base" hangingPunct="0">
              <a:lnSpc>
                <a:spcPct val="80000"/>
              </a:lnSpc>
              <a:spcBef>
                <a:spcPct val="20000"/>
              </a:spcBef>
              <a:spcAft>
                <a:spcPct val="0"/>
              </a:spcAft>
            </a:pPr>
            <a:r>
              <a:rPr lang="en-US" altLang="en-US" sz="2800" kern="0" dirty="0">
                <a:solidFill>
                  <a:schemeClr val="accent1">
                    <a:lumMod val="50000"/>
                  </a:schemeClr>
                </a:solidFill>
                <a:latin typeface="Arial Narrow"/>
              </a:rPr>
              <a:t>	</a:t>
            </a:r>
            <a:r>
              <a:rPr lang="en-US" altLang="en-US" sz="2800" kern="0" dirty="0" smtClean="0">
                <a:solidFill>
                  <a:schemeClr val="accent1">
                    <a:lumMod val="50000"/>
                  </a:schemeClr>
                </a:solidFill>
                <a:latin typeface="Arial Narrow"/>
              </a:rPr>
              <a:t>    </a:t>
            </a:r>
            <a:r>
              <a:rPr lang="en-US" altLang="en-US" sz="2800" kern="0" dirty="0">
                <a:solidFill>
                  <a:schemeClr val="accent1">
                    <a:lumMod val="50000"/>
                  </a:schemeClr>
                </a:solidFill>
                <a:latin typeface="Arial Narrow"/>
              </a:rPr>
              <a:t>- Origin Country of </a:t>
            </a:r>
            <a:r>
              <a:rPr lang="en-US" altLang="en-US" sz="2800" kern="0" dirty="0" smtClean="0">
                <a:solidFill>
                  <a:schemeClr val="accent1">
                    <a:lumMod val="50000"/>
                  </a:schemeClr>
                </a:solidFill>
                <a:latin typeface="Arial Narrow"/>
              </a:rPr>
              <a:t>Adoption</a:t>
            </a:r>
          </a:p>
          <a:p>
            <a:pPr lvl="0" defTabSz="914400" eaLnBrk="0" fontAlgn="base" hangingPunct="0">
              <a:lnSpc>
                <a:spcPct val="80000"/>
              </a:lnSpc>
              <a:spcBef>
                <a:spcPct val="20000"/>
              </a:spcBef>
              <a:spcAft>
                <a:spcPct val="0"/>
              </a:spcAft>
            </a:pPr>
            <a:r>
              <a:rPr lang="en-US" altLang="en-US" sz="2800" kern="0" dirty="0">
                <a:solidFill>
                  <a:schemeClr val="accent1">
                    <a:lumMod val="50000"/>
                  </a:schemeClr>
                </a:solidFill>
                <a:latin typeface="Arial Narrow"/>
              </a:rPr>
              <a:t> </a:t>
            </a:r>
            <a:r>
              <a:rPr lang="en-US" altLang="en-US" sz="2800" kern="0" dirty="0" smtClean="0">
                <a:solidFill>
                  <a:schemeClr val="accent1">
                    <a:lumMod val="50000"/>
                  </a:schemeClr>
                </a:solidFill>
                <a:latin typeface="Arial Narrow"/>
              </a:rPr>
              <a:t>              </a:t>
            </a:r>
            <a:r>
              <a:rPr lang="en-US" altLang="en-US" sz="2800" kern="0" dirty="0">
                <a:solidFill>
                  <a:schemeClr val="accent1">
                    <a:lumMod val="50000"/>
                  </a:schemeClr>
                </a:solidFill>
                <a:latin typeface="Arial Narrow"/>
              </a:rPr>
              <a:t>- Adoption Laws / Adoptions requirements        </a:t>
            </a:r>
            <a:r>
              <a:rPr lang="en-US" altLang="en-US" sz="2800" kern="0" dirty="0" smtClean="0">
                <a:solidFill>
                  <a:schemeClr val="accent1">
                    <a:lumMod val="50000"/>
                  </a:schemeClr>
                </a:solidFill>
                <a:latin typeface="Arial Narrow"/>
              </a:rPr>
              <a:t>                                    </a:t>
            </a:r>
          </a:p>
          <a:p>
            <a:pPr lvl="0" defTabSz="914400" eaLnBrk="0" fontAlgn="base" hangingPunct="0">
              <a:lnSpc>
                <a:spcPct val="80000"/>
              </a:lnSpc>
              <a:spcBef>
                <a:spcPct val="20000"/>
              </a:spcBef>
              <a:spcAft>
                <a:spcPct val="0"/>
              </a:spcAft>
            </a:pPr>
            <a:r>
              <a:rPr lang="en-US" altLang="en-US" sz="2800" kern="0" dirty="0" smtClean="0">
                <a:solidFill>
                  <a:schemeClr val="accent1">
                    <a:lumMod val="50000"/>
                  </a:schemeClr>
                </a:solidFill>
                <a:latin typeface="Arial Narrow"/>
              </a:rPr>
              <a:t>                of </a:t>
            </a:r>
            <a:r>
              <a:rPr lang="en-US" altLang="en-US" sz="2800" kern="0" dirty="0">
                <a:solidFill>
                  <a:schemeClr val="accent1">
                    <a:lumMod val="50000"/>
                  </a:schemeClr>
                </a:solidFill>
                <a:latin typeface="Arial Narrow"/>
              </a:rPr>
              <a:t>the country ( in English) </a:t>
            </a:r>
          </a:p>
          <a:p>
            <a:pPr lvl="0" defTabSz="914400" eaLnBrk="0" fontAlgn="base" hangingPunct="0">
              <a:lnSpc>
                <a:spcPct val="80000"/>
              </a:lnSpc>
              <a:spcBef>
                <a:spcPct val="20000"/>
              </a:spcBef>
              <a:spcAft>
                <a:spcPct val="0"/>
              </a:spcAft>
            </a:pPr>
            <a:r>
              <a:rPr lang="en-US" altLang="en-US" sz="2800" kern="0" dirty="0">
                <a:solidFill>
                  <a:schemeClr val="accent1">
                    <a:lumMod val="50000"/>
                  </a:schemeClr>
                </a:solidFill>
                <a:latin typeface="Arial Narrow"/>
              </a:rPr>
              <a:t>              </a:t>
            </a:r>
            <a:r>
              <a:rPr lang="en-US" altLang="en-US" sz="2800" kern="0" dirty="0" smtClean="0">
                <a:solidFill>
                  <a:schemeClr val="accent1">
                    <a:lumMod val="50000"/>
                  </a:schemeClr>
                </a:solidFill>
                <a:latin typeface="Arial Narrow"/>
              </a:rPr>
              <a:t> </a:t>
            </a:r>
            <a:r>
              <a:rPr lang="en-US" altLang="en-US" sz="2800" kern="0" dirty="0">
                <a:solidFill>
                  <a:schemeClr val="accent1">
                    <a:lumMod val="50000"/>
                  </a:schemeClr>
                </a:solidFill>
                <a:latin typeface="Arial Narrow"/>
              </a:rPr>
              <a:t>- Date of Adoption Finalization </a:t>
            </a:r>
          </a:p>
          <a:p>
            <a:endParaRPr lang="en-US" sz="2000" dirty="0" smtClean="0">
              <a:latin typeface="Book Antiqua"/>
              <a:cs typeface="Book Antiqua"/>
            </a:endParaRPr>
          </a:p>
          <a:p>
            <a:endParaRPr lang="en-US" sz="2000" dirty="0" smtClean="0">
              <a:latin typeface="Book Antiqua"/>
              <a:cs typeface="Book Antiqua"/>
            </a:endParaRPr>
          </a:p>
          <a:p>
            <a:endParaRPr lang="en-US" sz="2000" dirty="0">
              <a:latin typeface="Book Antiqua"/>
              <a:cs typeface="Book Antiqua"/>
            </a:endParaRPr>
          </a:p>
        </p:txBody>
      </p:sp>
      <p:sp>
        <p:nvSpPr>
          <p:cNvPr id="4" name="TextBox 3"/>
          <p:cNvSpPr txBox="1"/>
          <p:nvPr/>
        </p:nvSpPr>
        <p:spPr>
          <a:xfrm>
            <a:off x="1224125" y="6210061"/>
            <a:ext cx="8280114" cy="276999"/>
          </a:xfrm>
          <a:prstGeom prst="rect">
            <a:avLst/>
          </a:prstGeom>
          <a:noFill/>
        </p:spPr>
        <p:txBody>
          <a:bodyPr wrap="square" rtlCol="0">
            <a:spAutoFit/>
          </a:bodyPr>
          <a:lstStyle/>
          <a:p>
            <a:r>
              <a:rPr lang="en-US" sz="1200" b="1" i="1" dirty="0" smtClean="0">
                <a:latin typeface="Book Antiqua"/>
                <a:cs typeface="Book Antiqua"/>
              </a:rPr>
              <a:t>Georgia Department of Human Services</a:t>
            </a:r>
            <a:endParaRPr lang="en-US" sz="1200" b="1" i="1" dirty="0">
              <a:latin typeface="Book Antiqua"/>
              <a:cs typeface="Book Antiqua"/>
            </a:endParaRPr>
          </a:p>
        </p:txBody>
      </p:sp>
    </p:spTree>
    <p:extLst>
      <p:ext uri="{BB962C8B-B14F-4D97-AF65-F5344CB8AC3E}">
        <p14:creationId xmlns:p14="http://schemas.microsoft.com/office/powerpoint/2010/main" val="5386459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95003" y="93433"/>
            <a:ext cx="8953994" cy="538609"/>
          </a:xfrm>
          <a:prstGeom prst="rect">
            <a:avLst/>
          </a:prstGeom>
          <a:noFill/>
        </p:spPr>
        <p:txBody>
          <a:bodyPr wrap="square" rtlCol="0">
            <a:spAutoFit/>
          </a:bodyPr>
          <a:lstStyle/>
          <a:p>
            <a:pPr algn="ctr"/>
            <a:r>
              <a:rPr lang="en-US" sz="2900" b="1" dirty="0" smtClean="0">
                <a:ln w="22225">
                  <a:solidFill>
                    <a:schemeClr val="accent2"/>
                  </a:solidFill>
                  <a:prstDash val="solid"/>
                </a:ln>
                <a:solidFill>
                  <a:schemeClr val="accent6"/>
                </a:solidFill>
                <a:latin typeface="Book Antiqua"/>
                <a:cs typeface="Book Antiqua"/>
              </a:rPr>
              <a:t>Requested Documentation: CPAs with Adoption</a:t>
            </a:r>
            <a:endParaRPr lang="en-US" sz="2900" b="1" dirty="0">
              <a:ln w="22225">
                <a:solidFill>
                  <a:schemeClr val="accent2"/>
                </a:solidFill>
                <a:prstDash val="solid"/>
              </a:ln>
              <a:solidFill>
                <a:schemeClr val="accent6"/>
              </a:solidFill>
              <a:latin typeface="Book Antiqua"/>
              <a:cs typeface="Book Antiqua"/>
            </a:endParaRPr>
          </a:p>
        </p:txBody>
      </p:sp>
      <p:sp>
        <p:nvSpPr>
          <p:cNvPr id="3" name="TextBox 2"/>
          <p:cNvSpPr txBox="1"/>
          <p:nvPr/>
        </p:nvSpPr>
        <p:spPr>
          <a:xfrm>
            <a:off x="673516" y="884973"/>
            <a:ext cx="7910926" cy="4856714"/>
          </a:xfrm>
          <a:prstGeom prst="rect">
            <a:avLst/>
          </a:prstGeom>
          <a:noFill/>
        </p:spPr>
        <p:txBody>
          <a:bodyPr wrap="square" rtlCol="0">
            <a:spAutoFit/>
          </a:bodyPr>
          <a:lstStyle/>
          <a:p>
            <a:pPr marL="342900" lvl="0" indent="-342900" defTabSz="914400" eaLnBrk="0" fontAlgn="base" hangingPunct="0">
              <a:lnSpc>
                <a:spcPct val="80000"/>
              </a:lnSpc>
              <a:spcBef>
                <a:spcPct val="20000"/>
              </a:spcBef>
              <a:spcAft>
                <a:spcPct val="0"/>
              </a:spcAft>
            </a:pPr>
            <a:r>
              <a:rPr lang="en-US" altLang="en-US" sz="3200" b="1" kern="0" dirty="0">
                <a:solidFill>
                  <a:srgbClr val="000000"/>
                </a:solidFill>
                <a:latin typeface="Arial Narrow"/>
              </a:rPr>
              <a:t>		</a:t>
            </a:r>
          </a:p>
          <a:p>
            <a:pPr marL="457200" lvl="0" indent="-457200" defTabSz="914400" eaLnBrk="0" fontAlgn="base" hangingPunct="0">
              <a:lnSpc>
                <a:spcPct val="80000"/>
              </a:lnSpc>
              <a:spcBef>
                <a:spcPct val="20000"/>
              </a:spcBef>
              <a:spcAft>
                <a:spcPct val="0"/>
              </a:spcAft>
              <a:buFont typeface="Wingdings" panose="05000000000000000000" pitchFamily="2" charset="2"/>
              <a:buChar char="Ø"/>
            </a:pPr>
            <a:r>
              <a:rPr lang="en-US" altLang="en-US" sz="3200" kern="0" dirty="0">
                <a:solidFill>
                  <a:schemeClr val="accent1">
                    <a:lumMod val="50000"/>
                  </a:schemeClr>
                </a:solidFill>
                <a:latin typeface="Arial Narrow"/>
              </a:rPr>
              <a:t>*(Each list must include the name of adoptive family and date approved. Those families with placements should also include the name of the adoptive children, birth date and date placed) </a:t>
            </a:r>
          </a:p>
          <a:p>
            <a:pPr marL="457200" lvl="0" indent="-457200" defTabSz="914400" eaLnBrk="0" fontAlgn="base" hangingPunct="0">
              <a:lnSpc>
                <a:spcPct val="80000"/>
              </a:lnSpc>
              <a:spcBef>
                <a:spcPct val="20000"/>
              </a:spcBef>
              <a:spcAft>
                <a:spcPct val="0"/>
              </a:spcAft>
              <a:buFont typeface="Wingdings" panose="05000000000000000000" pitchFamily="2" charset="2"/>
              <a:buChar char="Ø"/>
            </a:pPr>
            <a:r>
              <a:rPr lang="en-US" altLang="en-US" sz="3200" kern="0" dirty="0">
                <a:solidFill>
                  <a:schemeClr val="accent1">
                    <a:lumMod val="50000"/>
                  </a:schemeClr>
                </a:solidFill>
                <a:latin typeface="Arial Narrow"/>
              </a:rPr>
              <a:t>A list of personnel, including date of hire and title</a:t>
            </a:r>
          </a:p>
          <a:p>
            <a:pPr marL="457200" lvl="0" indent="-457200" defTabSz="914400" eaLnBrk="0" fontAlgn="base" hangingPunct="0">
              <a:lnSpc>
                <a:spcPct val="80000"/>
              </a:lnSpc>
              <a:spcBef>
                <a:spcPct val="20000"/>
              </a:spcBef>
              <a:spcAft>
                <a:spcPct val="0"/>
              </a:spcAft>
              <a:buFont typeface="Wingdings" panose="05000000000000000000" pitchFamily="2" charset="2"/>
              <a:buChar char="Ø"/>
            </a:pPr>
            <a:r>
              <a:rPr lang="en-US" altLang="en-US" sz="3200" kern="0" dirty="0">
                <a:solidFill>
                  <a:schemeClr val="accent1">
                    <a:lumMod val="50000"/>
                  </a:schemeClr>
                </a:solidFill>
                <a:latin typeface="Arial Narrow"/>
              </a:rPr>
              <a:t>Individual Adoptive child behavior management incident reports, including any ESI (Emergency Safety Interventions)</a:t>
            </a:r>
          </a:p>
          <a:p>
            <a:pPr marL="342900" indent="-342900">
              <a:buFont typeface="Wingdings" panose="05000000000000000000" pitchFamily="2" charset="2"/>
              <a:buChar char="Ø"/>
            </a:pPr>
            <a:endParaRPr lang="en-US" sz="2000" dirty="0" smtClean="0">
              <a:solidFill>
                <a:schemeClr val="accent1">
                  <a:lumMod val="50000"/>
                </a:schemeClr>
              </a:solidFill>
              <a:latin typeface="Book Antiqua"/>
              <a:cs typeface="Book Antiqua"/>
            </a:endParaRPr>
          </a:p>
          <a:p>
            <a:endParaRPr lang="en-US" sz="2000" dirty="0" smtClean="0">
              <a:latin typeface="Book Antiqua"/>
              <a:cs typeface="Book Antiqua"/>
            </a:endParaRPr>
          </a:p>
          <a:p>
            <a:endParaRPr lang="en-US" sz="2000" dirty="0">
              <a:latin typeface="Book Antiqua"/>
              <a:cs typeface="Book Antiqua"/>
            </a:endParaRPr>
          </a:p>
        </p:txBody>
      </p:sp>
      <p:sp>
        <p:nvSpPr>
          <p:cNvPr id="4" name="TextBox 3"/>
          <p:cNvSpPr txBox="1"/>
          <p:nvPr/>
        </p:nvSpPr>
        <p:spPr>
          <a:xfrm>
            <a:off x="1224125" y="6210061"/>
            <a:ext cx="8280114" cy="276999"/>
          </a:xfrm>
          <a:prstGeom prst="rect">
            <a:avLst/>
          </a:prstGeom>
          <a:noFill/>
        </p:spPr>
        <p:txBody>
          <a:bodyPr wrap="square" rtlCol="0">
            <a:spAutoFit/>
          </a:bodyPr>
          <a:lstStyle/>
          <a:p>
            <a:r>
              <a:rPr lang="en-US" sz="1200" b="1" i="1" dirty="0" smtClean="0">
                <a:latin typeface="Book Antiqua"/>
                <a:cs typeface="Book Antiqua"/>
              </a:rPr>
              <a:t>Georgia Department of Human Services</a:t>
            </a:r>
            <a:endParaRPr lang="en-US" sz="1200" b="1" i="1" dirty="0">
              <a:latin typeface="Book Antiqua"/>
              <a:cs typeface="Book Antiqua"/>
            </a:endParaRPr>
          </a:p>
        </p:txBody>
      </p:sp>
    </p:spTree>
    <p:extLst>
      <p:ext uri="{BB962C8B-B14F-4D97-AF65-F5344CB8AC3E}">
        <p14:creationId xmlns:p14="http://schemas.microsoft.com/office/powerpoint/2010/main" val="21810557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04328" y="36063"/>
            <a:ext cx="8280114" cy="646331"/>
          </a:xfrm>
          <a:prstGeom prst="rect">
            <a:avLst/>
          </a:prstGeom>
          <a:noFill/>
        </p:spPr>
        <p:txBody>
          <a:bodyPr wrap="square" rtlCol="0">
            <a:spAutoFit/>
          </a:bodyPr>
          <a:lstStyle/>
          <a:p>
            <a:pPr algn="ctr"/>
            <a:r>
              <a:rPr lang="en-US" sz="3600" b="1" dirty="0" smtClean="0">
                <a:ln w="22225">
                  <a:solidFill>
                    <a:schemeClr val="accent2"/>
                  </a:solidFill>
                  <a:prstDash val="solid"/>
                </a:ln>
                <a:solidFill>
                  <a:schemeClr val="accent6"/>
                </a:solidFill>
                <a:latin typeface="Book Antiqua"/>
                <a:cs typeface="Book Antiqua"/>
              </a:rPr>
              <a:t>Requested Documentation</a:t>
            </a:r>
            <a:endParaRPr lang="en-US" sz="3600" b="1" dirty="0">
              <a:ln w="22225">
                <a:solidFill>
                  <a:schemeClr val="accent2"/>
                </a:solidFill>
                <a:prstDash val="solid"/>
              </a:ln>
              <a:solidFill>
                <a:schemeClr val="accent6"/>
              </a:solidFill>
              <a:latin typeface="Book Antiqua"/>
              <a:cs typeface="Book Antiqua"/>
            </a:endParaRPr>
          </a:p>
        </p:txBody>
      </p:sp>
      <p:sp>
        <p:nvSpPr>
          <p:cNvPr id="3" name="TextBox 2"/>
          <p:cNvSpPr txBox="1"/>
          <p:nvPr/>
        </p:nvSpPr>
        <p:spPr>
          <a:xfrm>
            <a:off x="673516" y="682394"/>
            <a:ext cx="7910926" cy="5546134"/>
          </a:xfrm>
          <a:prstGeom prst="rect">
            <a:avLst/>
          </a:prstGeom>
          <a:noFill/>
        </p:spPr>
        <p:txBody>
          <a:bodyPr wrap="square" rtlCol="0">
            <a:spAutoFit/>
          </a:bodyPr>
          <a:lstStyle/>
          <a:p>
            <a:endParaRPr lang="en-US" sz="2000" dirty="0" smtClean="0">
              <a:latin typeface="Book Antiqua"/>
              <a:cs typeface="Book Antiqua"/>
            </a:endParaRPr>
          </a:p>
          <a:p>
            <a:pPr marL="457200" lvl="0" indent="-457200" defTabSz="914400" eaLnBrk="0" fontAlgn="base" hangingPunct="0">
              <a:lnSpc>
                <a:spcPct val="80000"/>
              </a:lnSpc>
              <a:spcBef>
                <a:spcPct val="20000"/>
              </a:spcBef>
              <a:spcAft>
                <a:spcPct val="0"/>
              </a:spcAft>
              <a:buFont typeface="Wingdings" panose="05000000000000000000" pitchFamily="2" charset="2"/>
              <a:buChar char="Ø"/>
            </a:pPr>
            <a:r>
              <a:rPr lang="en-US" altLang="en-US" sz="2800" kern="0" dirty="0">
                <a:solidFill>
                  <a:schemeClr val="accent1">
                    <a:lumMod val="50000"/>
                  </a:schemeClr>
                </a:solidFill>
                <a:latin typeface="Arial Narrow"/>
              </a:rPr>
              <a:t>Board of Directors:</a:t>
            </a:r>
          </a:p>
          <a:p>
            <a:pPr lvl="0" defTabSz="914400" eaLnBrk="0" fontAlgn="base" hangingPunct="0">
              <a:lnSpc>
                <a:spcPct val="80000"/>
              </a:lnSpc>
              <a:spcBef>
                <a:spcPct val="20000"/>
              </a:spcBef>
              <a:spcAft>
                <a:spcPct val="0"/>
              </a:spcAft>
            </a:pPr>
            <a:r>
              <a:rPr lang="en-US" altLang="en-US" sz="2800" kern="0" dirty="0" smtClean="0">
                <a:solidFill>
                  <a:schemeClr val="accent1">
                    <a:lumMod val="50000"/>
                  </a:schemeClr>
                </a:solidFill>
                <a:latin typeface="Arial Narrow"/>
              </a:rPr>
              <a:t>      - </a:t>
            </a:r>
            <a:r>
              <a:rPr lang="en-US" altLang="en-US" sz="2800" kern="0" dirty="0">
                <a:solidFill>
                  <a:schemeClr val="accent1">
                    <a:lumMod val="50000"/>
                  </a:schemeClr>
                </a:solidFill>
                <a:latin typeface="Arial Narrow"/>
              </a:rPr>
              <a:t>List of names of the current board members, address, </a:t>
            </a:r>
            <a:r>
              <a:rPr lang="en-US" altLang="en-US" sz="2800" kern="0" dirty="0" smtClean="0">
                <a:solidFill>
                  <a:schemeClr val="accent1">
                    <a:lumMod val="50000"/>
                  </a:schemeClr>
                </a:solidFill>
                <a:latin typeface="Arial Narrow"/>
              </a:rPr>
              <a:t> </a:t>
            </a:r>
          </a:p>
          <a:p>
            <a:pPr lvl="0" defTabSz="914400" eaLnBrk="0" fontAlgn="base" hangingPunct="0">
              <a:lnSpc>
                <a:spcPct val="80000"/>
              </a:lnSpc>
              <a:spcBef>
                <a:spcPct val="20000"/>
              </a:spcBef>
              <a:spcAft>
                <a:spcPct val="0"/>
              </a:spcAft>
            </a:pPr>
            <a:r>
              <a:rPr lang="en-US" altLang="en-US" sz="2800" kern="0" dirty="0" smtClean="0">
                <a:solidFill>
                  <a:schemeClr val="accent1">
                    <a:lumMod val="50000"/>
                  </a:schemeClr>
                </a:solidFill>
                <a:latin typeface="Arial Narrow"/>
              </a:rPr>
              <a:t>        position </a:t>
            </a:r>
            <a:r>
              <a:rPr lang="en-US" altLang="en-US" sz="2800" kern="0" dirty="0">
                <a:solidFill>
                  <a:schemeClr val="accent1">
                    <a:lumMod val="50000"/>
                  </a:schemeClr>
                </a:solidFill>
                <a:latin typeface="Arial Narrow"/>
              </a:rPr>
              <a:t>(if applicable)</a:t>
            </a:r>
          </a:p>
          <a:p>
            <a:pPr lvl="0" defTabSz="914400" eaLnBrk="0" fontAlgn="base" hangingPunct="0">
              <a:lnSpc>
                <a:spcPct val="80000"/>
              </a:lnSpc>
              <a:spcBef>
                <a:spcPct val="20000"/>
              </a:spcBef>
              <a:spcAft>
                <a:spcPct val="0"/>
              </a:spcAft>
            </a:pPr>
            <a:r>
              <a:rPr lang="en-US" altLang="en-US" sz="2800" kern="0" dirty="0" smtClean="0">
                <a:solidFill>
                  <a:schemeClr val="accent1">
                    <a:lumMod val="50000"/>
                  </a:schemeClr>
                </a:solidFill>
                <a:latin typeface="Arial Narrow"/>
              </a:rPr>
              <a:t>       - </a:t>
            </a:r>
            <a:r>
              <a:rPr lang="en-US" altLang="en-US" sz="2800" kern="0" dirty="0">
                <a:solidFill>
                  <a:schemeClr val="accent1">
                    <a:lumMod val="50000"/>
                  </a:schemeClr>
                </a:solidFill>
                <a:latin typeface="Arial Narrow"/>
              </a:rPr>
              <a:t>Notarized letters of acceptance</a:t>
            </a:r>
          </a:p>
          <a:p>
            <a:pPr lvl="0" defTabSz="914400" eaLnBrk="0" fontAlgn="base" hangingPunct="0">
              <a:lnSpc>
                <a:spcPct val="80000"/>
              </a:lnSpc>
              <a:spcBef>
                <a:spcPct val="20000"/>
              </a:spcBef>
              <a:spcAft>
                <a:spcPct val="0"/>
              </a:spcAft>
            </a:pPr>
            <a:r>
              <a:rPr lang="en-US" altLang="en-US" sz="2800" kern="0" dirty="0" smtClean="0">
                <a:solidFill>
                  <a:schemeClr val="accent1">
                    <a:lumMod val="50000"/>
                  </a:schemeClr>
                </a:solidFill>
                <a:latin typeface="Arial Narrow"/>
              </a:rPr>
              <a:t>       - </a:t>
            </a:r>
            <a:r>
              <a:rPr lang="en-US" altLang="en-US" sz="2800" kern="0" dirty="0">
                <a:solidFill>
                  <a:schemeClr val="accent1">
                    <a:lumMod val="50000"/>
                  </a:schemeClr>
                </a:solidFill>
                <a:latin typeface="Arial Narrow"/>
              </a:rPr>
              <a:t>List of terms for each board member</a:t>
            </a:r>
          </a:p>
          <a:p>
            <a:pPr lvl="0" defTabSz="914400" eaLnBrk="0" fontAlgn="base" hangingPunct="0">
              <a:lnSpc>
                <a:spcPct val="80000"/>
              </a:lnSpc>
              <a:spcBef>
                <a:spcPct val="20000"/>
              </a:spcBef>
              <a:spcAft>
                <a:spcPct val="0"/>
              </a:spcAft>
            </a:pPr>
            <a:r>
              <a:rPr lang="en-US" altLang="en-US" sz="2800" kern="0" dirty="0" smtClean="0">
                <a:solidFill>
                  <a:schemeClr val="accent1">
                    <a:lumMod val="50000"/>
                  </a:schemeClr>
                </a:solidFill>
                <a:latin typeface="Arial Narrow"/>
              </a:rPr>
              <a:t>       - </a:t>
            </a:r>
            <a:r>
              <a:rPr lang="en-US" altLang="en-US" sz="2800" kern="0" dirty="0">
                <a:solidFill>
                  <a:schemeClr val="accent1">
                    <a:lumMod val="50000"/>
                  </a:schemeClr>
                </a:solidFill>
                <a:latin typeface="Arial Narrow"/>
              </a:rPr>
              <a:t>Board minutes for past year prior to the date of visit (including the names of the board members in attendance)</a:t>
            </a:r>
          </a:p>
          <a:p>
            <a:pPr marL="457200" lvl="0" indent="-457200" defTabSz="914400" eaLnBrk="0" fontAlgn="base" hangingPunct="0">
              <a:lnSpc>
                <a:spcPct val="80000"/>
              </a:lnSpc>
              <a:spcBef>
                <a:spcPct val="20000"/>
              </a:spcBef>
              <a:spcAft>
                <a:spcPct val="0"/>
              </a:spcAft>
              <a:buFont typeface="Wingdings" panose="05000000000000000000" pitchFamily="2" charset="2"/>
              <a:buChar char="Ø"/>
            </a:pPr>
            <a:r>
              <a:rPr lang="en-US" altLang="en-US" sz="2800" kern="0" dirty="0">
                <a:solidFill>
                  <a:schemeClr val="accent1">
                    <a:lumMod val="50000"/>
                  </a:schemeClr>
                </a:solidFill>
                <a:latin typeface="Arial Narrow"/>
              </a:rPr>
              <a:t>Full accounting of finances to the Board</a:t>
            </a:r>
          </a:p>
          <a:p>
            <a:pPr marL="457200" lvl="0" indent="-457200" defTabSz="914400" eaLnBrk="0" fontAlgn="base" hangingPunct="0">
              <a:lnSpc>
                <a:spcPct val="80000"/>
              </a:lnSpc>
              <a:spcBef>
                <a:spcPct val="20000"/>
              </a:spcBef>
              <a:spcAft>
                <a:spcPct val="0"/>
              </a:spcAft>
              <a:buFont typeface="Wingdings" panose="05000000000000000000" pitchFamily="2" charset="2"/>
              <a:buChar char="Ø"/>
            </a:pPr>
            <a:r>
              <a:rPr lang="en-US" altLang="en-US" sz="2800" kern="0" dirty="0">
                <a:solidFill>
                  <a:schemeClr val="accent1">
                    <a:lumMod val="50000"/>
                  </a:schemeClr>
                </a:solidFill>
                <a:latin typeface="Arial Narrow"/>
              </a:rPr>
              <a:t> Agency By-Laws</a:t>
            </a:r>
          </a:p>
          <a:p>
            <a:pPr marL="457200" lvl="0" indent="-457200" defTabSz="914400" eaLnBrk="0" fontAlgn="base" hangingPunct="0">
              <a:lnSpc>
                <a:spcPct val="80000"/>
              </a:lnSpc>
              <a:spcBef>
                <a:spcPct val="20000"/>
              </a:spcBef>
              <a:spcAft>
                <a:spcPct val="0"/>
              </a:spcAft>
              <a:buFont typeface="Wingdings" panose="05000000000000000000" pitchFamily="2" charset="2"/>
              <a:buChar char="Ø"/>
            </a:pPr>
            <a:r>
              <a:rPr lang="en-US" altLang="en-US" sz="2800" kern="0" dirty="0">
                <a:solidFill>
                  <a:schemeClr val="accent1">
                    <a:lumMod val="50000"/>
                  </a:schemeClr>
                </a:solidFill>
                <a:latin typeface="Arial Narrow"/>
              </a:rPr>
              <a:t> Financial Budget for the current year</a:t>
            </a:r>
          </a:p>
          <a:p>
            <a:endParaRPr lang="en-US" sz="2000" dirty="0" smtClean="0">
              <a:solidFill>
                <a:schemeClr val="accent1">
                  <a:lumMod val="50000"/>
                </a:schemeClr>
              </a:solidFill>
              <a:latin typeface="Book Antiqua"/>
              <a:cs typeface="Book Antiqua"/>
            </a:endParaRPr>
          </a:p>
          <a:p>
            <a:endParaRPr lang="en-US" sz="2000" dirty="0" smtClean="0">
              <a:latin typeface="Book Antiqua"/>
              <a:cs typeface="Book Antiqua"/>
            </a:endParaRPr>
          </a:p>
          <a:p>
            <a:endParaRPr lang="en-US" sz="2000" dirty="0">
              <a:latin typeface="Book Antiqua"/>
              <a:cs typeface="Book Antiqua"/>
            </a:endParaRPr>
          </a:p>
        </p:txBody>
      </p:sp>
      <p:sp>
        <p:nvSpPr>
          <p:cNvPr id="4" name="TextBox 3"/>
          <p:cNvSpPr txBox="1"/>
          <p:nvPr/>
        </p:nvSpPr>
        <p:spPr>
          <a:xfrm>
            <a:off x="1224125" y="6210061"/>
            <a:ext cx="8280114" cy="276999"/>
          </a:xfrm>
          <a:prstGeom prst="rect">
            <a:avLst/>
          </a:prstGeom>
          <a:noFill/>
        </p:spPr>
        <p:txBody>
          <a:bodyPr wrap="square" rtlCol="0">
            <a:spAutoFit/>
          </a:bodyPr>
          <a:lstStyle/>
          <a:p>
            <a:r>
              <a:rPr lang="en-US" sz="1200" b="1" i="1" dirty="0" smtClean="0">
                <a:latin typeface="Book Antiqua"/>
                <a:cs typeface="Book Antiqua"/>
              </a:rPr>
              <a:t>Georgia Department of Human Services</a:t>
            </a:r>
            <a:endParaRPr lang="en-US" sz="1200" b="1" i="1" dirty="0">
              <a:latin typeface="Book Antiqua"/>
              <a:cs typeface="Book Antiqua"/>
            </a:endParaRPr>
          </a:p>
        </p:txBody>
      </p:sp>
    </p:spTree>
    <p:extLst>
      <p:ext uri="{BB962C8B-B14F-4D97-AF65-F5344CB8AC3E}">
        <p14:creationId xmlns:p14="http://schemas.microsoft.com/office/powerpoint/2010/main" val="33572985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330975"/>
            <a:ext cx="9144000" cy="553998"/>
          </a:xfrm>
          <a:prstGeom prst="rect">
            <a:avLst/>
          </a:prstGeom>
          <a:noFill/>
        </p:spPr>
        <p:txBody>
          <a:bodyPr wrap="square" rtlCol="0">
            <a:spAutoFit/>
          </a:bodyPr>
          <a:lstStyle/>
          <a:p>
            <a:pPr algn="ctr"/>
            <a:r>
              <a:rPr lang="en-US" sz="3000" b="1" dirty="0" smtClean="0">
                <a:ln w="22225">
                  <a:solidFill>
                    <a:schemeClr val="accent2"/>
                  </a:solidFill>
                  <a:prstDash val="solid"/>
                </a:ln>
                <a:solidFill>
                  <a:schemeClr val="accent6"/>
                </a:solidFill>
                <a:latin typeface="Book Antiqua"/>
                <a:cs typeface="Book Antiqua"/>
              </a:rPr>
              <a:t>Requested Documentation</a:t>
            </a:r>
            <a:endParaRPr lang="en-US" sz="3000" b="1" dirty="0">
              <a:ln w="22225">
                <a:solidFill>
                  <a:schemeClr val="accent2"/>
                </a:solidFill>
                <a:prstDash val="solid"/>
              </a:ln>
              <a:solidFill>
                <a:schemeClr val="accent6"/>
              </a:solidFill>
              <a:latin typeface="Book Antiqua"/>
              <a:cs typeface="Book Antiqua"/>
            </a:endParaRPr>
          </a:p>
        </p:txBody>
      </p:sp>
      <p:sp>
        <p:nvSpPr>
          <p:cNvPr id="3" name="TextBox 2"/>
          <p:cNvSpPr txBox="1"/>
          <p:nvPr/>
        </p:nvSpPr>
        <p:spPr>
          <a:xfrm>
            <a:off x="673516" y="884973"/>
            <a:ext cx="7910926" cy="5250668"/>
          </a:xfrm>
          <a:prstGeom prst="rect">
            <a:avLst/>
          </a:prstGeom>
          <a:noFill/>
        </p:spPr>
        <p:txBody>
          <a:bodyPr wrap="square" rtlCol="0">
            <a:spAutoFit/>
          </a:bodyPr>
          <a:lstStyle/>
          <a:p>
            <a:endParaRPr lang="en-US" sz="2000" dirty="0" smtClean="0">
              <a:latin typeface="Book Antiqua"/>
              <a:cs typeface="Book Antiqua"/>
            </a:endParaRPr>
          </a:p>
          <a:p>
            <a:pPr marL="457200" lvl="0" indent="-457200" defTabSz="914400" eaLnBrk="0" fontAlgn="base" hangingPunct="0">
              <a:lnSpc>
                <a:spcPct val="80000"/>
              </a:lnSpc>
              <a:spcBef>
                <a:spcPct val="20000"/>
              </a:spcBef>
              <a:spcAft>
                <a:spcPct val="0"/>
              </a:spcAft>
              <a:buFont typeface="Wingdings" panose="05000000000000000000" pitchFamily="2" charset="2"/>
              <a:buChar char="Ø"/>
            </a:pPr>
            <a:r>
              <a:rPr lang="en-US" altLang="en-US" sz="3200" kern="0" dirty="0">
                <a:solidFill>
                  <a:schemeClr val="accent1">
                    <a:lumMod val="50000"/>
                  </a:schemeClr>
                </a:solidFill>
                <a:latin typeface="Arial Narrow"/>
              </a:rPr>
              <a:t>Copy of Bonding Insurance</a:t>
            </a:r>
          </a:p>
          <a:p>
            <a:pPr marL="457200" lvl="0" indent="-457200" defTabSz="914400" eaLnBrk="0" fontAlgn="base" hangingPunct="0">
              <a:lnSpc>
                <a:spcPct val="80000"/>
              </a:lnSpc>
              <a:spcBef>
                <a:spcPct val="20000"/>
              </a:spcBef>
              <a:spcAft>
                <a:spcPct val="0"/>
              </a:spcAft>
              <a:buFont typeface="Wingdings" panose="05000000000000000000" pitchFamily="2" charset="2"/>
              <a:buChar char="Ø"/>
            </a:pPr>
            <a:r>
              <a:rPr lang="en-US" altLang="en-US" sz="3200" kern="0" dirty="0">
                <a:solidFill>
                  <a:schemeClr val="accent1">
                    <a:lumMod val="50000"/>
                  </a:schemeClr>
                </a:solidFill>
                <a:latin typeface="Arial Narrow"/>
              </a:rPr>
              <a:t> Policies and Procedures</a:t>
            </a:r>
          </a:p>
          <a:p>
            <a:pPr marL="457200" lvl="0" indent="-457200" defTabSz="914400" eaLnBrk="0" fontAlgn="base" hangingPunct="0">
              <a:lnSpc>
                <a:spcPct val="80000"/>
              </a:lnSpc>
              <a:spcBef>
                <a:spcPct val="20000"/>
              </a:spcBef>
              <a:spcAft>
                <a:spcPct val="0"/>
              </a:spcAft>
              <a:buFont typeface="Wingdings" panose="05000000000000000000" pitchFamily="2" charset="2"/>
              <a:buChar char="Ø"/>
            </a:pPr>
            <a:r>
              <a:rPr lang="en-US" altLang="en-US" sz="3200" kern="0" dirty="0">
                <a:solidFill>
                  <a:schemeClr val="accent1">
                    <a:lumMod val="50000"/>
                  </a:schemeClr>
                </a:solidFill>
                <a:latin typeface="Arial Narrow"/>
              </a:rPr>
              <a:t> Current Waivers and Variances (approved prior to visit)</a:t>
            </a:r>
          </a:p>
          <a:p>
            <a:pPr marL="457200" lvl="0" indent="-457200" defTabSz="914400" eaLnBrk="0" fontAlgn="base" hangingPunct="0">
              <a:lnSpc>
                <a:spcPct val="80000"/>
              </a:lnSpc>
              <a:spcBef>
                <a:spcPct val="20000"/>
              </a:spcBef>
              <a:spcAft>
                <a:spcPct val="0"/>
              </a:spcAft>
              <a:buFont typeface="Wingdings" panose="05000000000000000000" pitchFamily="2" charset="2"/>
              <a:buChar char="Ø"/>
            </a:pPr>
            <a:r>
              <a:rPr lang="en-US" altLang="en-US" sz="3200" kern="0" dirty="0">
                <a:solidFill>
                  <a:schemeClr val="accent1">
                    <a:lumMod val="50000"/>
                  </a:schemeClr>
                </a:solidFill>
                <a:latin typeface="Arial Narrow"/>
              </a:rPr>
              <a:t> Disaster Preparedness plan</a:t>
            </a:r>
          </a:p>
          <a:p>
            <a:pPr marL="457200" lvl="0" indent="-457200" defTabSz="914400" eaLnBrk="0" fontAlgn="base" hangingPunct="0">
              <a:lnSpc>
                <a:spcPct val="80000"/>
              </a:lnSpc>
              <a:spcBef>
                <a:spcPct val="20000"/>
              </a:spcBef>
              <a:spcAft>
                <a:spcPct val="0"/>
              </a:spcAft>
              <a:buFont typeface="Wingdings" panose="05000000000000000000" pitchFamily="2" charset="2"/>
              <a:buChar char="Ø"/>
            </a:pPr>
            <a:r>
              <a:rPr lang="en-US" altLang="en-US" sz="3200" kern="0" dirty="0">
                <a:solidFill>
                  <a:schemeClr val="accent1">
                    <a:lumMod val="50000"/>
                  </a:schemeClr>
                </a:solidFill>
                <a:latin typeface="Arial Narrow"/>
              </a:rPr>
              <a:t> Each Placement Home’s Quarterly fire drills</a:t>
            </a:r>
          </a:p>
          <a:p>
            <a:pPr marL="457200" lvl="0" indent="-457200" defTabSz="914400" eaLnBrk="0" fontAlgn="base" hangingPunct="0">
              <a:lnSpc>
                <a:spcPct val="80000"/>
              </a:lnSpc>
              <a:spcBef>
                <a:spcPct val="20000"/>
              </a:spcBef>
              <a:spcAft>
                <a:spcPct val="0"/>
              </a:spcAft>
              <a:buFont typeface="Wingdings" panose="05000000000000000000" pitchFamily="2" charset="2"/>
              <a:buChar char="Ø"/>
            </a:pPr>
            <a:r>
              <a:rPr lang="en-US" altLang="en-US" sz="3200" kern="0" dirty="0">
                <a:solidFill>
                  <a:schemeClr val="accent1">
                    <a:lumMod val="50000"/>
                  </a:schemeClr>
                </a:solidFill>
                <a:latin typeface="Arial Narrow"/>
              </a:rPr>
              <a:t> Copy of completed annual packet (can be mailed if not completed</a:t>
            </a:r>
          </a:p>
          <a:p>
            <a:pPr marL="457200" lvl="0" indent="-457200" defTabSz="914400" eaLnBrk="0" fontAlgn="base" hangingPunct="0">
              <a:lnSpc>
                <a:spcPct val="80000"/>
              </a:lnSpc>
              <a:spcBef>
                <a:spcPct val="20000"/>
              </a:spcBef>
              <a:spcAft>
                <a:spcPct val="0"/>
              </a:spcAft>
              <a:buFont typeface="Wingdings" panose="05000000000000000000" pitchFamily="2" charset="2"/>
              <a:buChar char="Ø"/>
            </a:pPr>
            <a:r>
              <a:rPr lang="en-US" sz="3200" kern="0" dirty="0">
                <a:solidFill>
                  <a:schemeClr val="accent1">
                    <a:lumMod val="50000"/>
                  </a:schemeClr>
                </a:solidFill>
                <a:latin typeface="Arial Narrow"/>
              </a:rPr>
              <a:t>Contact information for satellite office</a:t>
            </a:r>
          </a:p>
          <a:p>
            <a:endParaRPr lang="en-US" sz="2000" dirty="0" smtClean="0">
              <a:latin typeface="Book Antiqua"/>
              <a:cs typeface="Book Antiqua"/>
            </a:endParaRPr>
          </a:p>
          <a:p>
            <a:endParaRPr lang="en-US" sz="2000" dirty="0">
              <a:latin typeface="Book Antiqua"/>
              <a:cs typeface="Book Antiqua"/>
            </a:endParaRPr>
          </a:p>
        </p:txBody>
      </p:sp>
      <p:sp>
        <p:nvSpPr>
          <p:cNvPr id="4" name="TextBox 3"/>
          <p:cNvSpPr txBox="1"/>
          <p:nvPr/>
        </p:nvSpPr>
        <p:spPr>
          <a:xfrm>
            <a:off x="1224125" y="6210061"/>
            <a:ext cx="8280114" cy="276999"/>
          </a:xfrm>
          <a:prstGeom prst="rect">
            <a:avLst/>
          </a:prstGeom>
          <a:noFill/>
        </p:spPr>
        <p:txBody>
          <a:bodyPr wrap="square" rtlCol="0">
            <a:spAutoFit/>
          </a:bodyPr>
          <a:lstStyle/>
          <a:p>
            <a:r>
              <a:rPr lang="en-US" sz="1200" b="1" i="1" dirty="0" smtClean="0">
                <a:latin typeface="Book Antiqua"/>
                <a:cs typeface="Book Antiqua"/>
              </a:rPr>
              <a:t>Georgia Department of Human Services</a:t>
            </a:r>
            <a:endParaRPr lang="en-US" sz="1200" b="1" i="1" dirty="0">
              <a:latin typeface="Book Antiqua"/>
              <a:cs typeface="Book Antiqua"/>
            </a:endParaRPr>
          </a:p>
        </p:txBody>
      </p:sp>
    </p:spTree>
    <p:extLst>
      <p:ext uri="{BB962C8B-B14F-4D97-AF65-F5344CB8AC3E}">
        <p14:creationId xmlns:p14="http://schemas.microsoft.com/office/powerpoint/2010/main" val="12506751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73266" y="96511"/>
            <a:ext cx="9613421" cy="553998"/>
          </a:xfrm>
          <a:prstGeom prst="rect">
            <a:avLst/>
          </a:prstGeom>
          <a:noFill/>
        </p:spPr>
        <p:txBody>
          <a:bodyPr wrap="square" rtlCol="0">
            <a:spAutoFit/>
          </a:bodyPr>
          <a:lstStyle/>
          <a:p>
            <a:pPr algn="ctr"/>
            <a:r>
              <a:rPr lang="en-US" sz="3000" b="1" dirty="0" smtClean="0">
                <a:ln w="22225">
                  <a:solidFill>
                    <a:schemeClr val="accent2"/>
                  </a:solidFill>
                  <a:prstDash val="solid"/>
                </a:ln>
                <a:solidFill>
                  <a:schemeClr val="accent6">
                    <a:lumMod val="50000"/>
                  </a:schemeClr>
                </a:solidFill>
                <a:latin typeface="Book Antiqua"/>
                <a:cs typeface="Book Antiqua"/>
              </a:rPr>
              <a:t>Requested Documentation</a:t>
            </a:r>
            <a:endParaRPr lang="en-US" sz="3000" b="1" dirty="0">
              <a:ln w="22225">
                <a:solidFill>
                  <a:schemeClr val="accent2"/>
                </a:solidFill>
                <a:prstDash val="solid"/>
              </a:ln>
              <a:solidFill>
                <a:schemeClr val="accent6">
                  <a:lumMod val="50000"/>
                </a:schemeClr>
              </a:solidFill>
              <a:latin typeface="Book Antiqua"/>
              <a:cs typeface="Book Antiqua"/>
            </a:endParaRPr>
          </a:p>
        </p:txBody>
      </p:sp>
      <p:sp>
        <p:nvSpPr>
          <p:cNvPr id="3" name="TextBox 2"/>
          <p:cNvSpPr txBox="1"/>
          <p:nvPr/>
        </p:nvSpPr>
        <p:spPr>
          <a:xfrm>
            <a:off x="414209" y="762144"/>
            <a:ext cx="8238472" cy="4105739"/>
          </a:xfrm>
          <a:prstGeom prst="rect">
            <a:avLst/>
          </a:prstGeom>
          <a:noFill/>
        </p:spPr>
        <p:txBody>
          <a:bodyPr wrap="square" rtlCol="0">
            <a:spAutoFit/>
          </a:bodyPr>
          <a:lstStyle/>
          <a:p>
            <a:pPr marL="457200" lvl="0" indent="-457200" defTabSz="914400" eaLnBrk="0" fontAlgn="base" hangingPunct="0">
              <a:spcBef>
                <a:spcPct val="20000"/>
              </a:spcBef>
              <a:spcAft>
                <a:spcPct val="0"/>
              </a:spcAft>
              <a:buFont typeface="Wingdings" panose="05000000000000000000" pitchFamily="2" charset="2"/>
              <a:buChar char="Ø"/>
            </a:pPr>
            <a:r>
              <a:rPr lang="en-US" altLang="en-US" sz="2800" kern="0" dirty="0">
                <a:solidFill>
                  <a:schemeClr val="accent1">
                    <a:lumMod val="50000"/>
                  </a:schemeClr>
                </a:solidFill>
                <a:latin typeface="Arial Narrow"/>
              </a:rPr>
              <a:t>A list of approved foster parents with their approval dates, correct address and phone number(s) and availability of foster parents for foster home visitation</a:t>
            </a:r>
          </a:p>
          <a:p>
            <a:pPr marL="457200" lvl="0" indent="-457200" defTabSz="914400" eaLnBrk="0" fontAlgn="base" hangingPunct="0">
              <a:spcBef>
                <a:spcPct val="20000"/>
              </a:spcBef>
              <a:spcAft>
                <a:spcPct val="0"/>
              </a:spcAft>
              <a:buFont typeface="Wingdings" panose="05000000000000000000" pitchFamily="2" charset="2"/>
              <a:buChar char="Ø"/>
            </a:pPr>
            <a:r>
              <a:rPr lang="en-US" altLang="en-US" sz="2800" kern="0" dirty="0">
                <a:solidFill>
                  <a:schemeClr val="accent1">
                    <a:lumMod val="50000"/>
                  </a:schemeClr>
                </a:solidFill>
                <a:latin typeface="Arial Narrow"/>
              </a:rPr>
              <a:t>A list of foster children in each foster home with the children’s county of placement, birth date, and date of admission to the facility</a:t>
            </a:r>
          </a:p>
          <a:p>
            <a:pPr marL="457200" lvl="0" indent="-457200" defTabSz="914400" eaLnBrk="0" fontAlgn="base" hangingPunct="0">
              <a:spcBef>
                <a:spcPct val="20000"/>
              </a:spcBef>
              <a:spcAft>
                <a:spcPct val="0"/>
              </a:spcAft>
              <a:buFont typeface="Wingdings" panose="05000000000000000000" pitchFamily="2" charset="2"/>
              <a:buChar char="Ø"/>
            </a:pPr>
            <a:r>
              <a:rPr lang="en-US" altLang="en-US" sz="2800" kern="0" dirty="0">
                <a:solidFill>
                  <a:schemeClr val="accent1">
                    <a:lumMod val="50000"/>
                  </a:schemeClr>
                </a:solidFill>
                <a:latin typeface="Arial Narrow"/>
              </a:rPr>
              <a:t>Master ESI log</a:t>
            </a:r>
          </a:p>
          <a:p>
            <a:pPr marL="457200" lvl="0" indent="-457200" defTabSz="914400" eaLnBrk="0" fontAlgn="base" hangingPunct="0">
              <a:spcBef>
                <a:spcPct val="20000"/>
              </a:spcBef>
              <a:spcAft>
                <a:spcPct val="0"/>
              </a:spcAft>
              <a:buFont typeface="Wingdings" panose="05000000000000000000" pitchFamily="2" charset="2"/>
              <a:buChar char="Ø"/>
            </a:pPr>
            <a:r>
              <a:rPr lang="en-US" altLang="en-US" sz="2800" kern="0" dirty="0">
                <a:solidFill>
                  <a:schemeClr val="accent1">
                    <a:lumMod val="50000"/>
                  </a:schemeClr>
                </a:solidFill>
                <a:latin typeface="Arial Narrow"/>
              </a:rPr>
              <a:t>ESI (Emergency Safety Intervention) quarterly review</a:t>
            </a:r>
          </a:p>
          <a:p>
            <a:endParaRPr lang="en-US" sz="2000" dirty="0">
              <a:solidFill>
                <a:schemeClr val="tx2">
                  <a:lumMod val="50000"/>
                </a:schemeClr>
              </a:solidFill>
              <a:latin typeface="Book Antiqua"/>
              <a:cs typeface="Book Antiqua"/>
            </a:endParaRPr>
          </a:p>
        </p:txBody>
      </p:sp>
      <p:sp>
        <p:nvSpPr>
          <p:cNvPr id="4" name="TextBox 3"/>
          <p:cNvSpPr txBox="1"/>
          <p:nvPr/>
        </p:nvSpPr>
        <p:spPr>
          <a:xfrm>
            <a:off x="1224125" y="6210061"/>
            <a:ext cx="8280114" cy="276999"/>
          </a:xfrm>
          <a:prstGeom prst="rect">
            <a:avLst/>
          </a:prstGeom>
          <a:noFill/>
        </p:spPr>
        <p:txBody>
          <a:bodyPr wrap="square" rtlCol="0">
            <a:spAutoFit/>
          </a:bodyPr>
          <a:lstStyle/>
          <a:p>
            <a:r>
              <a:rPr lang="en-US" sz="1200" b="1" i="1" dirty="0" smtClean="0">
                <a:latin typeface="Book Antiqua"/>
                <a:cs typeface="Book Antiqua"/>
              </a:rPr>
              <a:t>Georgia Department of Human Services</a:t>
            </a:r>
            <a:endParaRPr lang="en-US" sz="1200" b="1" i="1" dirty="0">
              <a:latin typeface="Book Antiqua"/>
              <a:cs typeface="Book Antiqua"/>
            </a:endParaRPr>
          </a:p>
        </p:txBody>
      </p:sp>
    </p:spTree>
    <p:extLst>
      <p:ext uri="{BB962C8B-B14F-4D97-AF65-F5344CB8AC3E}">
        <p14:creationId xmlns:p14="http://schemas.microsoft.com/office/powerpoint/2010/main" val="5151855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73266" y="96511"/>
            <a:ext cx="9613421" cy="553998"/>
          </a:xfrm>
          <a:prstGeom prst="rect">
            <a:avLst/>
          </a:prstGeom>
          <a:noFill/>
        </p:spPr>
        <p:txBody>
          <a:bodyPr wrap="square" rtlCol="0">
            <a:spAutoFit/>
          </a:bodyPr>
          <a:lstStyle/>
          <a:p>
            <a:pPr algn="ctr"/>
            <a:r>
              <a:rPr lang="en-US" sz="3000" b="1" dirty="0" smtClean="0">
                <a:ln w="22225">
                  <a:solidFill>
                    <a:schemeClr val="accent2"/>
                  </a:solidFill>
                  <a:prstDash val="solid"/>
                </a:ln>
                <a:solidFill>
                  <a:schemeClr val="accent6">
                    <a:lumMod val="50000"/>
                  </a:schemeClr>
                </a:solidFill>
                <a:latin typeface="Book Antiqua"/>
                <a:cs typeface="Book Antiqua"/>
              </a:rPr>
              <a:t>Staff Files</a:t>
            </a:r>
            <a:endParaRPr lang="en-US" sz="3000" b="1" dirty="0">
              <a:ln w="22225">
                <a:solidFill>
                  <a:schemeClr val="accent2"/>
                </a:solidFill>
                <a:prstDash val="solid"/>
              </a:ln>
              <a:solidFill>
                <a:schemeClr val="accent6">
                  <a:lumMod val="50000"/>
                </a:schemeClr>
              </a:solidFill>
              <a:latin typeface="Book Antiqua"/>
              <a:cs typeface="Book Antiqua"/>
            </a:endParaRPr>
          </a:p>
        </p:txBody>
      </p:sp>
      <p:sp>
        <p:nvSpPr>
          <p:cNvPr id="3" name="TextBox 2"/>
          <p:cNvSpPr txBox="1"/>
          <p:nvPr/>
        </p:nvSpPr>
        <p:spPr>
          <a:xfrm>
            <a:off x="414209" y="650509"/>
            <a:ext cx="8238472" cy="4241161"/>
          </a:xfrm>
          <a:prstGeom prst="rect">
            <a:avLst/>
          </a:prstGeom>
          <a:noFill/>
        </p:spPr>
        <p:txBody>
          <a:bodyPr wrap="square" rtlCol="0">
            <a:spAutoFit/>
          </a:bodyPr>
          <a:lstStyle/>
          <a:p>
            <a:pPr marL="457200" lvl="0" indent="-457200" defTabSz="914400" eaLnBrk="0" fontAlgn="base" hangingPunct="0">
              <a:spcBef>
                <a:spcPct val="20000"/>
              </a:spcBef>
              <a:spcAft>
                <a:spcPct val="0"/>
              </a:spcAft>
              <a:buFont typeface="Wingdings" panose="05000000000000000000" pitchFamily="2" charset="2"/>
              <a:buChar char="Ø"/>
            </a:pPr>
            <a:r>
              <a:rPr lang="en-US" sz="3200" kern="0" dirty="0">
                <a:solidFill>
                  <a:schemeClr val="accent1">
                    <a:lumMod val="50000"/>
                  </a:schemeClr>
                </a:solidFill>
                <a:latin typeface="Arial Narrow"/>
              </a:rPr>
              <a:t>Application-10 year employment Hx w/no gaps month and year (Tag 462-463)</a:t>
            </a:r>
          </a:p>
          <a:p>
            <a:pPr marL="457200" lvl="0" indent="-457200" defTabSz="914400" eaLnBrk="0" fontAlgn="base" hangingPunct="0">
              <a:spcBef>
                <a:spcPct val="20000"/>
              </a:spcBef>
              <a:spcAft>
                <a:spcPct val="0"/>
              </a:spcAft>
              <a:buFont typeface="Wingdings" panose="05000000000000000000" pitchFamily="2" charset="2"/>
              <a:buChar char="Ø"/>
            </a:pPr>
            <a:r>
              <a:rPr lang="en-US" sz="3200" kern="0" dirty="0">
                <a:solidFill>
                  <a:schemeClr val="accent1">
                    <a:lumMod val="50000"/>
                  </a:schemeClr>
                </a:solidFill>
                <a:latin typeface="Arial Narrow"/>
              </a:rPr>
              <a:t>Record of Educational Qualifications (Tag 465)</a:t>
            </a:r>
          </a:p>
          <a:p>
            <a:pPr marL="457200" lvl="0" indent="-457200" defTabSz="914400" eaLnBrk="0" fontAlgn="base" hangingPunct="0">
              <a:spcBef>
                <a:spcPct val="20000"/>
              </a:spcBef>
              <a:spcAft>
                <a:spcPct val="0"/>
              </a:spcAft>
              <a:buFont typeface="Wingdings" panose="05000000000000000000" pitchFamily="2" charset="2"/>
              <a:buChar char="Ø"/>
            </a:pPr>
            <a:r>
              <a:rPr lang="en-US" sz="3200" kern="0" dirty="0">
                <a:solidFill>
                  <a:schemeClr val="accent1">
                    <a:lumMod val="50000"/>
                  </a:schemeClr>
                </a:solidFill>
                <a:latin typeface="Arial Narrow"/>
              </a:rPr>
              <a:t>Date of hire, job title, description, duties(Tags 466-467)</a:t>
            </a:r>
          </a:p>
          <a:p>
            <a:pPr marL="457200" lvl="0" indent="-457200" defTabSz="914400" eaLnBrk="0" fontAlgn="base" hangingPunct="0">
              <a:spcBef>
                <a:spcPct val="20000"/>
              </a:spcBef>
              <a:spcAft>
                <a:spcPct val="0"/>
              </a:spcAft>
              <a:buFont typeface="Wingdings" panose="05000000000000000000" pitchFamily="2" charset="2"/>
              <a:buChar char="Ø"/>
            </a:pPr>
            <a:r>
              <a:rPr lang="en-US" sz="3200" kern="0" dirty="0">
                <a:solidFill>
                  <a:schemeClr val="accent1">
                    <a:lumMod val="50000"/>
                  </a:schemeClr>
                </a:solidFill>
                <a:latin typeface="Arial Narrow"/>
              </a:rPr>
              <a:t>Criminal Record Check (Tag 463)</a:t>
            </a:r>
          </a:p>
          <a:p>
            <a:pPr marL="342900" lvl="0" indent="-342900" defTabSz="914400" eaLnBrk="0" fontAlgn="base" hangingPunct="0">
              <a:spcBef>
                <a:spcPct val="20000"/>
              </a:spcBef>
              <a:spcAft>
                <a:spcPct val="0"/>
              </a:spcAft>
              <a:buFontTx/>
              <a:buChar char="•"/>
            </a:pPr>
            <a:endParaRPr lang="en-US" sz="3200" kern="0" dirty="0">
              <a:solidFill>
                <a:srgbClr val="000000"/>
              </a:solidFill>
              <a:latin typeface="Arial Narrow"/>
            </a:endParaRPr>
          </a:p>
          <a:p>
            <a:pPr marL="342900" indent="-342900">
              <a:buFont typeface="Wingdings" panose="05000000000000000000" pitchFamily="2" charset="2"/>
              <a:buChar char="Ø"/>
            </a:pPr>
            <a:endParaRPr lang="en-US" sz="2000" dirty="0">
              <a:latin typeface="Book Antiqua"/>
              <a:cs typeface="Book Antiqua"/>
            </a:endParaRPr>
          </a:p>
        </p:txBody>
      </p:sp>
      <p:sp>
        <p:nvSpPr>
          <p:cNvPr id="4" name="TextBox 3"/>
          <p:cNvSpPr txBox="1"/>
          <p:nvPr/>
        </p:nvSpPr>
        <p:spPr>
          <a:xfrm>
            <a:off x="1224125" y="6210061"/>
            <a:ext cx="8280114" cy="276999"/>
          </a:xfrm>
          <a:prstGeom prst="rect">
            <a:avLst/>
          </a:prstGeom>
          <a:noFill/>
        </p:spPr>
        <p:txBody>
          <a:bodyPr wrap="square" rtlCol="0">
            <a:spAutoFit/>
          </a:bodyPr>
          <a:lstStyle/>
          <a:p>
            <a:r>
              <a:rPr lang="en-US" sz="1200" b="1" i="1" dirty="0" smtClean="0">
                <a:latin typeface="Book Antiqua"/>
                <a:cs typeface="Book Antiqua"/>
              </a:rPr>
              <a:t>Georgia Department of Human Services</a:t>
            </a:r>
            <a:endParaRPr lang="en-US" sz="1200" b="1" i="1" dirty="0">
              <a:latin typeface="Book Antiqua"/>
              <a:cs typeface="Book Antiqua"/>
            </a:endParaRPr>
          </a:p>
        </p:txBody>
      </p:sp>
    </p:spTree>
    <p:extLst>
      <p:ext uri="{BB962C8B-B14F-4D97-AF65-F5344CB8AC3E}">
        <p14:creationId xmlns:p14="http://schemas.microsoft.com/office/powerpoint/2010/main" val="296182081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623</TotalTime>
  <Words>2141</Words>
  <Application>Microsoft Office PowerPoint</Application>
  <PresentationFormat>On-screen Show (4:3)</PresentationFormat>
  <Paragraphs>237</Paragraphs>
  <Slides>17</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Arial Narrow</vt:lpstr>
      <vt:lpstr>Book Antiqua</vt:lpstr>
      <vt:lpstr>Calibri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Tahni Segars</dc:creator>
  <cp:lastModifiedBy>tkdavis</cp:lastModifiedBy>
  <cp:revision>56</cp:revision>
  <cp:lastPrinted>2016-03-16T17:33:35Z</cp:lastPrinted>
  <dcterms:created xsi:type="dcterms:W3CDTF">2015-12-22T03:12:10Z</dcterms:created>
  <dcterms:modified xsi:type="dcterms:W3CDTF">2016-03-31T15:13:31Z</dcterms:modified>
</cp:coreProperties>
</file>