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74" r:id="rId3"/>
    <p:sldId id="271" r:id="rId4"/>
    <p:sldId id="272" r:id="rId5"/>
    <p:sldId id="273" r:id="rId6"/>
    <p:sldId id="27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59"/>
    <a:srgbClr val="D68119"/>
    <a:srgbClr val="A0CD4D"/>
    <a:srgbClr val="4DA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01" autoAdjust="0"/>
  </p:normalViewPr>
  <p:slideViewPr>
    <p:cSldViewPr snapToGrid="0" snapToObjects="1">
      <p:cViewPr varScale="1">
        <p:scale>
          <a:sx n="88" d="100"/>
          <a:sy n="8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9E8FCE-4A46-43C9-B048-12A2FA07CEDB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91B25-B017-4391-AC3C-2E89DB8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Good Afternoon Madam Chairman, Members of the Board,</a:t>
            </a:r>
            <a:r>
              <a:rPr lang="en-US" baseline="0" dirty="0" smtClean="0"/>
              <a:t> Commissioner</a:t>
            </a:r>
            <a:endParaRPr lang="en-US" dirty="0" smtClean="0"/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For your consideration, we are proposing two resolutions for</a:t>
            </a:r>
            <a:r>
              <a:rPr lang="en-US" baseline="0" dirty="0" smtClean="0"/>
              <a:t> the acquisition of buildings and the associated properties.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first is the building that currently houses the Troup County DFCS office.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second is a building that the Ben Hill County DFCS office is in the process of relocating to.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You should all have been provided copies of the proposed resolutions in your packages.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I will be giving you background information on the two properties and answering any questions you might have.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Today we are requesting Board approval of these resolutions.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91B25-B017-4391-AC3C-2E89DB897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1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Good Afternoon Madam Chairman, Members of the Board,</a:t>
            </a:r>
            <a:r>
              <a:rPr lang="en-US" baseline="0" dirty="0" smtClean="0"/>
              <a:t> Commissioner</a:t>
            </a:r>
            <a:endParaRPr lang="en-US" dirty="0" smtClean="0"/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For your consideration, we are proposing two resolutions for</a:t>
            </a:r>
            <a:r>
              <a:rPr lang="en-US" baseline="0" dirty="0" smtClean="0"/>
              <a:t> the acquisition of buildings and the associated properties.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first is the building that currently houses the Troup County DFCS office.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second is a building that the Ben Hill County DFCS office is in the process of relocating to.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You should all have been provided copies of the proposed resolutions in your packages.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I will be giving you background information on the two properties and answering any questions you might have.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Today we are requesting Board approval of these resolutions.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91B25-B017-4391-AC3C-2E89DB897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91B25-B017-4391-AC3C-2E89DB897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Good Afternoon Madam Chairman, Members of the Board,</a:t>
            </a:r>
            <a:r>
              <a:rPr lang="en-US" baseline="0" dirty="0" smtClean="0"/>
              <a:t> Commissioner</a:t>
            </a:r>
            <a:endParaRPr lang="en-US" dirty="0" smtClean="0"/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dirty="0" smtClean="0"/>
              <a:t>For your consideration, we are proposing two resolutions for</a:t>
            </a:r>
            <a:r>
              <a:rPr lang="en-US" baseline="0" dirty="0" smtClean="0"/>
              <a:t> the acquisition of buildings and the associated properties.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first is the building that currently houses the Troup County DFCS office.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The second is a building that the Ben Hill County DFCS office is in the process of relocating to.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You should all have been provided copies of the proposed resolutions in your packages.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I will be giving you background information on the two properties and answering any questions you might have.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en-US" baseline="0" dirty="0" smtClean="0"/>
              <a:t>Today we are requesting Board approval of these resolutions.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91B25-B017-4391-AC3C-2E89DB897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</a:t>
            </a:r>
            <a:r>
              <a:rPr lang="en-US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en-US" b="0" i="0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Management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8/24/16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ictur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4" r:id="rId13"/>
    <p:sldLayoutId id="2147483679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80" r:id="rId25"/>
    <p:sldLayoutId id="2147483675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663" r:id="rId37"/>
    <p:sldLayoutId id="2147483681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682" r:id="rId49"/>
    <p:sldLayoutId id="2147483676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677" r:id="rId61"/>
    <p:sldLayoutId id="2147483683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661" r:id="rId73"/>
    <p:sldLayoutId id="2147483686" r:id="rId74"/>
    <p:sldLayoutId id="2147483687" r:id="rId75"/>
    <p:sldLayoutId id="2147483666" r:id="rId76"/>
    <p:sldLayoutId id="2147483667" r:id="rId77"/>
    <p:sldLayoutId id="2147483668" r:id="rId78"/>
    <p:sldLayoutId id="2147483669" r:id="rId79"/>
    <p:sldLayoutId id="2147483670" r:id="rId80"/>
    <p:sldLayoutId id="2147483671" r:id="rId81"/>
    <p:sldLayoutId id="2147483672" r:id="rId8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Request for approval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4089" y="3184162"/>
            <a:ext cx="6832122" cy="869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Property Acquisition Resolutions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Frank Billard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Director, Office of Facilities and Support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8/24/2016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Vision, Mission,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037063"/>
            <a:ext cx="11497235" cy="5352586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en-US" sz="2400" b="1" dirty="0"/>
              <a:t>Vision</a:t>
            </a:r>
            <a:r>
              <a:rPr lang="en-US" sz="2400" dirty="0"/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/>
              <a:t>Stronger </a:t>
            </a:r>
            <a:r>
              <a:rPr lang="en-US" sz="2000" dirty="0"/>
              <a:t>Families for a Stronger </a:t>
            </a:r>
            <a:r>
              <a:rPr lang="en-US" sz="2000" dirty="0" smtClean="0"/>
              <a:t>Georgia.</a:t>
            </a:r>
            <a:endParaRPr lang="en-US" sz="2000" dirty="0"/>
          </a:p>
          <a:p>
            <a:pPr marL="114300" indent="0">
              <a:lnSpc>
                <a:spcPct val="110000"/>
              </a:lnSpc>
              <a:buNone/>
            </a:pPr>
            <a:r>
              <a:rPr lang="en-US" sz="2400" b="1" dirty="0"/>
              <a:t>Mission</a:t>
            </a:r>
            <a:endParaRPr lang="en-US" sz="24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/>
              <a:t>Strengthen Georgia by providing Individuals and Families access to services that promote self-sufficiency, independence, and protect Georgia's vulnerable children and adults.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2400" b="1" dirty="0"/>
              <a:t>Core </a:t>
            </a:r>
            <a:r>
              <a:rPr lang="en-US" sz="2400" b="1" dirty="0"/>
              <a:t>Values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Provide access to resources that offer support and empower Georgians and their families.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Deliver services professionally and treat all clients with dignity and respect.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Manage business operations effectively and efficiently by aligning resources across the agency.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Promote accountability, transparency and quality in all services we deliver and programs we administer.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Develop our employees at all levels of the agency.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Facilities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45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Acquisition </a:t>
            </a:r>
            <a:r>
              <a:rPr lang="en-US" dirty="0"/>
              <a:t>Resolutions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Proposing r</a:t>
            </a:r>
            <a:r>
              <a:rPr lang="en-US" dirty="0" smtClean="0"/>
              <a:t>esolutions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</a:t>
            </a:r>
            <a:r>
              <a:rPr lang="en-US" dirty="0" smtClean="0"/>
              <a:t>cquisition of two buildings</a:t>
            </a:r>
          </a:p>
          <a:p>
            <a:pPr lvl="1"/>
            <a:r>
              <a:rPr lang="en-US" dirty="0" smtClean="0"/>
              <a:t>Troup County DFCS building in LaGrange</a:t>
            </a:r>
          </a:p>
          <a:p>
            <a:pPr lvl="1"/>
            <a:r>
              <a:rPr lang="en-US" dirty="0" smtClean="0"/>
              <a:t>Ben Hill County DFCS building </a:t>
            </a:r>
            <a:r>
              <a:rPr lang="en-US" dirty="0" smtClean="0"/>
              <a:t>in Fitzgerald</a:t>
            </a:r>
            <a:endParaRPr lang="en-US" dirty="0" smtClean="0"/>
          </a:p>
          <a:p>
            <a:r>
              <a:rPr lang="en-US" dirty="0"/>
              <a:t>Copies provided</a:t>
            </a:r>
          </a:p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Requesting </a:t>
            </a:r>
            <a:r>
              <a:rPr lang="en-US" dirty="0"/>
              <a:t>Board </a:t>
            </a:r>
            <a:r>
              <a:rPr lang="en-US" dirty="0" smtClean="0"/>
              <a:t>Approval of </a:t>
            </a:r>
            <a:r>
              <a:rPr lang="en-US" dirty="0"/>
              <a:t>t</a:t>
            </a:r>
            <a:r>
              <a:rPr lang="en-US" dirty="0" smtClean="0"/>
              <a:t>hese Resolutions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Facilities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88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Troup </a:t>
            </a:r>
            <a:r>
              <a:rPr lang="en-US" dirty="0"/>
              <a:t>County DFCS Building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Currently </a:t>
            </a:r>
            <a:r>
              <a:rPr lang="en-US" dirty="0"/>
              <a:t>owned by the City of LaGrange</a:t>
            </a:r>
          </a:p>
          <a:p>
            <a:pPr lvl="1"/>
            <a:r>
              <a:rPr lang="en-US" dirty="0" smtClean="0"/>
              <a:t>30,440 square feet on 5.183 acres</a:t>
            </a:r>
          </a:p>
          <a:p>
            <a:r>
              <a:rPr lang="en-US" dirty="0" smtClean="0"/>
              <a:t>Build-to-Suit project</a:t>
            </a:r>
          </a:p>
          <a:p>
            <a:pPr lvl="1"/>
            <a:r>
              <a:rPr lang="en-US" dirty="0" smtClean="0"/>
              <a:t>15 years – rent + maintenance and operating (M&amp;O) costs</a:t>
            </a:r>
          </a:p>
          <a:p>
            <a:pPr lvl="1"/>
            <a:r>
              <a:rPr lang="en-US" dirty="0" smtClean="0"/>
              <a:t>Debt </a:t>
            </a:r>
            <a:r>
              <a:rPr lang="en-US" dirty="0"/>
              <a:t>s</a:t>
            </a:r>
            <a:r>
              <a:rPr lang="en-US" dirty="0" smtClean="0"/>
              <a:t>ervice paid off after 15 years, lease transitions to 15 years of M&amp;O only</a:t>
            </a:r>
          </a:p>
          <a:p>
            <a:r>
              <a:rPr lang="en-US" dirty="0" smtClean="0"/>
              <a:t>History of HVAC system and other maintenance problems</a:t>
            </a:r>
          </a:p>
          <a:p>
            <a:r>
              <a:rPr lang="en-US" dirty="0" smtClean="0"/>
              <a:t>City declined to enter long-term lease agreement for M&amp;O costs</a:t>
            </a:r>
          </a:p>
          <a:p>
            <a:r>
              <a:rPr lang="en-US" dirty="0" smtClean="0"/>
              <a:t>Offered to sell building to the State for $</a:t>
            </a:r>
            <a:r>
              <a:rPr lang="en-US" dirty="0" smtClean="0"/>
              <a:t>1,000,000</a:t>
            </a:r>
            <a:endParaRPr lang="en-US" dirty="0" smtClean="0"/>
          </a:p>
          <a:p>
            <a:pPr lvl="1"/>
            <a:r>
              <a:rPr lang="en-US" dirty="0" smtClean="0"/>
              <a:t>Appraised value - $2,000,000 to $3,000,000</a:t>
            </a:r>
          </a:p>
          <a:p>
            <a:r>
              <a:rPr lang="en-US" dirty="0" smtClean="0"/>
              <a:t>DHS will request bond sales to fund the purchase and to repair HVAC</a:t>
            </a:r>
          </a:p>
          <a:p>
            <a:r>
              <a:rPr lang="en-US" dirty="0"/>
              <a:t>Acquisition will save the cost of leasing and allow use of bond funding for major building maintenance or repairs in the </a:t>
            </a:r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Facilities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4106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Hill </a:t>
            </a:r>
            <a:r>
              <a:rPr lang="en-US" dirty="0"/>
              <a:t>County DFCS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2" y="1219635"/>
            <a:ext cx="11497235" cy="49137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 </a:t>
            </a:r>
            <a:r>
              <a:rPr lang="en-US" dirty="0"/>
              <a:t>owned by the </a:t>
            </a:r>
            <a:r>
              <a:rPr lang="en-US" dirty="0" smtClean="0"/>
              <a:t>Georgia Department of Transportation (DOT)</a:t>
            </a:r>
            <a:endParaRPr lang="en-US" dirty="0"/>
          </a:p>
          <a:p>
            <a:pPr lvl="1"/>
            <a:r>
              <a:rPr lang="en-US" dirty="0" smtClean="0"/>
              <a:t>6,000 square feet on 3.8 acres</a:t>
            </a:r>
          </a:p>
          <a:p>
            <a:r>
              <a:rPr lang="en-US" dirty="0" smtClean="0"/>
              <a:t>State Properties Commission identified as potential relocation site</a:t>
            </a:r>
          </a:p>
          <a:p>
            <a:pPr lvl="1"/>
            <a:r>
              <a:rPr lang="en-US" dirty="0" smtClean="0"/>
              <a:t>DFCS forced to vacate previous facility due to health and safety concerns</a:t>
            </a:r>
          </a:p>
          <a:p>
            <a:r>
              <a:rPr lang="en-US" dirty="0" smtClean="0"/>
              <a:t>DOT was in process of selling building</a:t>
            </a:r>
          </a:p>
          <a:p>
            <a:pPr lvl="1"/>
            <a:r>
              <a:rPr lang="en-US" dirty="0" smtClean="0"/>
              <a:t>Agreed to lease building until DHS could purchase</a:t>
            </a:r>
          </a:p>
          <a:p>
            <a:r>
              <a:rPr lang="en-US" dirty="0" smtClean="0"/>
              <a:t>Offering building the for $325,000</a:t>
            </a:r>
          </a:p>
          <a:p>
            <a:pPr lvl="1"/>
            <a:r>
              <a:rPr lang="en-US" dirty="0" smtClean="0"/>
              <a:t>Appraised value - $330,000</a:t>
            </a:r>
          </a:p>
          <a:p>
            <a:r>
              <a:rPr lang="en-US" dirty="0" smtClean="0"/>
              <a:t>DHS will request bond sales to fund the purchase as well as renovations</a:t>
            </a:r>
          </a:p>
          <a:p>
            <a:r>
              <a:rPr lang="en-US" dirty="0" smtClean="0"/>
              <a:t>Acquisition will save the cost of leasing and allow use of bond funding for major building maintenance or repairs in the future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Facilities and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Facilities and Support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75739" y="1391931"/>
            <a:ext cx="224500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22225">
                  <a:solidFill>
                    <a:srgbClr val="005959"/>
                  </a:solidFill>
                  <a:prstDash val="solid"/>
                </a:ln>
                <a:solidFill>
                  <a:srgbClr val="005959"/>
                </a:solidFill>
                <a:effectLst/>
              </a:rPr>
              <a:t>?</a:t>
            </a:r>
            <a:endParaRPr lang="en-US" sz="30000" b="1" cap="none" spc="0" dirty="0">
              <a:ln w="22225">
                <a:solidFill>
                  <a:srgbClr val="005959"/>
                </a:solidFill>
                <a:prstDash val="solid"/>
              </a:ln>
              <a:solidFill>
                <a:srgbClr val="00595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52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733</Words>
  <Application>Microsoft Office PowerPoint</Application>
  <PresentationFormat>Widescreen</PresentationFormat>
  <Paragraphs>78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 Theme</vt:lpstr>
      <vt:lpstr>Property Acquisition Resolutions </vt:lpstr>
      <vt:lpstr>Vision, Mission, Core Values</vt:lpstr>
      <vt:lpstr>Property Acquisition Resolutions</vt:lpstr>
      <vt:lpstr> Troup County DFCS Building </vt:lpstr>
      <vt:lpstr>Ben Hill County DFCS Building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Segars, Tahni</dc:creator>
  <cp:lastModifiedBy>Billard, Frank F</cp:lastModifiedBy>
  <cp:revision>110</cp:revision>
  <cp:lastPrinted>2016-08-11T19:19:14Z</cp:lastPrinted>
  <dcterms:created xsi:type="dcterms:W3CDTF">2016-07-11T18:12:18Z</dcterms:created>
  <dcterms:modified xsi:type="dcterms:W3CDTF">2016-08-22T22:07:48Z</dcterms:modified>
</cp:coreProperties>
</file>