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4" r:id="rId3"/>
    <p:sldMasterId id="2147483686" r:id="rId4"/>
    <p:sldMasterId id="2147483698" r:id="rId5"/>
  </p:sldMasterIdLst>
  <p:notesMasterIdLst>
    <p:notesMasterId r:id="rId19"/>
  </p:notesMasterIdLst>
  <p:handoutMasterIdLst>
    <p:handoutMasterId r:id="rId20"/>
  </p:handoutMasterIdLst>
  <p:sldIdLst>
    <p:sldId id="256" r:id="rId6"/>
    <p:sldId id="303" r:id="rId7"/>
    <p:sldId id="260" r:id="rId8"/>
    <p:sldId id="296" r:id="rId9"/>
    <p:sldId id="295" r:id="rId10"/>
    <p:sldId id="297" r:id="rId11"/>
    <p:sldId id="298" r:id="rId12"/>
    <p:sldId id="299" r:id="rId13"/>
    <p:sldId id="282" r:id="rId14"/>
    <p:sldId id="302" r:id="rId15"/>
    <p:sldId id="300" r:id="rId16"/>
    <p:sldId id="293" r:id="rId17"/>
    <p:sldId id="301" r:id="rId18"/>
  </p:sldIdLst>
  <p:sldSz cx="9144000" cy="5143500" type="screen16x9"/>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BDB2"/>
    <a:srgbClr val="00FFCC"/>
    <a:srgbClr val="8DDFD9"/>
    <a:srgbClr val="CCFFCC"/>
    <a:srgbClr val="CCECFF"/>
    <a:srgbClr val="CCFFFF"/>
    <a:srgbClr val="FFFFCC"/>
    <a:srgbClr val="FFFF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11" autoAdjust="0"/>
    <p:restoredTop sz="93278" autoAdjust="0"/>
  </p:normalViewPr>
  <p:slideViewPr>
    <p:cSldViewPr>
      <p:cViewPr>
        <p:scale>
          <a:sx n="100" d="100"/>
          <a:sy n="100" d="100"/>
        </p:scale>
        <p:origin x="-534" y="-6"/>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2718" y="-72"/>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latin typeface="Arial" panose="020B0604020202020204" pitchFamily="34" charset="0"/>
                <a:cs typeface="Arial" panose="020B0604020202020204" pitchFamily="34" charset="0"/>
              </a:defRPr>
            </a:pPr>
            <a:r>
              <a:rPr lang="en-US" dirty="0" smtClean="0">
                <a:latin typeface="Arial" panose="020B0604020202020204" pitchFamily="34" charset="0"/>
                <a:cs typeface="Arial" panose="020B0604020202020204" pitchFamily="34" charset="0"/>
              </a:rPr>
              <a:t>Value of Established Claims</a:t>
            </a:r>
            <a:endParaRPr lang="en-US" dirty="0">
              <a:latin typeface="Arial" panose="020B0604020202020204" pitchFamily="34" charset="0"/>
              <a:cs typeface="Arial" panose="020B0604020202020204" pitchFamily="34" charset="0"/>
            </a:endParaRPr>
          </a:p>
        </c:rich>
      </c:tx>
      <c:layout>
        <c:manualLayout>
          <c:xMode val="edge"/>
          <c:yMode val="edge"/>
          <c:x val="0.19296522309711284"/>
          <c:y val="2.7777777777777776E-2"/>
        </c:manualLayout>
      </c:layout>
      <c:overlay val="0"/>
    </c:title>
    <c:autoTitleDeleted val="0"/>
    <c:plotArea>
      <c:layout/>
      <c:barChart>
        <c:barDir val="col"/>
        <c:grouping val="clustered"/>
        <c:varyColors val="0"/>
        <c:ser>
          <c:idx val="0"/>
          <c:order val="0"/>
          <c:tx>
            <c:strRef>
              <c:f>Sheet1!$C$37</c:f>
              <c:strCache>
                <c:ptCount val="1"/>
                <c:pt idx="0">
                  <c:v>Value of Estblished Claims</c:v>
                </c:pt>
              </c:strCache>
            </c:strRef>
          </c:tx>
          <c:invertIfNegative val="0"/>
          <c:dLbls>
            <c:dLbl>
              <c:idx val="0"/>
              <c:layout>
                <c:manualLayout>
                  <c:x val="2.5462668816039986E-17"/>
                  <c:y val="9.7222222222222224E-2"/>
                </c:manualLayout>
              </c:layout>
              <c:tx>
                <c:rich>
                  <a:bodyPr/>
                  <a:lstStyle/>
                  <a:p>
                    <a:r>
                      <a:rPr lang="en-US" dirty="0"/>
                      <a:t> $</a:t>
                    </a:r>
                    <a:r>
                      <a:rPr lang="en-US" b="1" dirty="0"/>
                      <a:t>16</a:t>
                    </a:r>
                    <a:r>
                      <a:rPr lang="en-US" dirty="0"/>
                      <a:t> </a:t>
                    </a:r>
                  </a:p>
                </c:rich>
              </c:tx>
              <c:showLegendKey val="0"/>
              <c:showVal val="1"/>
              <c:showCatName val="0"/>
              <c:showSerName val="0"/>
              <c:showPercent val="0"/>
              <c:showBubbleSize val="0"/>
            </c:dLbl>
            <c:dLbl>
              <c:idx val="1"/>
              <c:layout>
                <c:manualLayout>
                  <c:x val="0"/>
                  <c:y val="0.10648148148148148"/>
                </c:manualLayout>
              </c:layout>
              <c:spPr/>
              <c:txPr>
                <a:bodyPr/>
                <a:lstStyle/>
                <a:p>
                  <a:pPr>
                    <a:defRPr b="1"/>
                  </a:pPr>
                  <a:endParaRPr lang="en-US"/>
                </a:p>
              </c:txPr>
              <c:showLegendKey val="0"/>
              <c:showVal val="1"/>
              <c:showCatName val="0"/>
              <c:showSerName val="0"/>
              <c:showPercent val="0"/>
              <c:showBubbleSize val="0"/>
            </c:dLbl>
            <c:dLbl>
              <c:idx val="2"/>
              <c:layout>
                <c:manualLayout>
                  <c:x val="0"/>
                  <c:y val="0.10648148148148148"/>
                </c:manualLayout>
              </c:layout>
              <c:spPr/>
              <c:txPr>
                <a:bodyPr/>
                <a:lstStyle/>
                <a:p>
                  <a:pPr>
                    <a:defRPr b="1"/>
                  </a:pPr>
                  <a:endParaRPr lang="en-US"/>
                </a:p>
              </c:txPr>
              <c:showLegendKey val="0"/>
              <c:showVal val="1"/>
              <c:showCatName val="0"/>
              <c:showSerName val="0"/>
              <c:showPercent val="0"/>
              <c:showBubbleSize val="0"/>
            </c:dLbl>
            <c:dLbl>
              <c:idx val="3"/>
              <c:layout>
                <c:manualLayout>
                  <c:x val="0"/>
                  <c:y val="0.1018518518518518"/>
                </c:manualLayout>
              </c:layout>
              <c:spPr/>
              <c:txPr>
                <a:bodyPr/>
                <a:lstStyle/>
                <a:p>
                  <a:pPr>
                    <a:defRPr b="1"/>
                  </a:pPr>
                  <a:endParaRPr lang="en-US"/>
                </a:p>
              </c:txPr>
              <c:showLegendKey val="0"/>
              <c:showVal val="1"/>
              <c:showCatName val="0"/>
              <c:showSerName val="0"/>
              <c:showPercent val="0"/>
              <c:showBubbleSize val="0"/>
            </c:dLbl>
            <c:dLbl>
              <c:idx val="4"/>
              <c:layout>
                <c:manualLayout>
                  <c:x val="1.0185067526415994E-16"/>
                  <c:y val="0.1111111111111111"/>
                </c:manualLayout>
              </c:layout>
              <c:spPr/>
              <c:txPr>
                <a:bodyPr/>
                <a:lstStyle/>
                <a:p>
                  <a:pPr>
                    <a:defRPr b="1"/>
                  </a:pPr>
                  <a:endParaRPr lang="en-US"/>
                </a:p>
              </c:txPr>
              <c:showLegendKey val="0"/>
              <c:showVal val="1"/>
              <c:showCatName val="0"/>
              <c:showSerName val="0"/>
              <c:showPercent val="0"/>
              <c:showBubbleSize val="0"/>
            </c:dLbl>
            <c:showLegendKey val="0"/>
            <c:showVal val="1"/>
            <c:showCatName val="0"/>
            <c:showSerName val="0"/>
            <c:showPercent val="0"/>
            <c:showBubbleSize val="0"/>
            <c:showLeaderLines val="0"/>
          </c:dLbls>
          <c:cat>
            <c:numRef>
              <c:f>Sheet1!$D$36:$H$36</c:f>
              <c:numCache>
                <c:formatCode>@</c:formatCode>
                <c:ptCount val="5"/>
                <c:pt idx="0">
                  <c:v>2011</c:v>
                </c:pt>
                <c:pt idx="1">
                  <c:v>2012</c:v>
                </c:pt>
                <c:pt idx="2">
                  <c:v>2013</c:v>
                </c:pt>
                <c:pt idx="3">
                  <c:v>2014</c:v>
                </c:pt>
                <c:pt idx="4">
                  <c:v>2015</c:v>
                </c:pt>
              </c:numCache>
            </c:numRef>
          </c:cat>
          <c:val>
            <c:numRef>
              <c:f>Sheet1!$D$37:$H$37</c:f>
              <c:numCache>
                <c:formatCode>_("$"* #,##0_);_("$"* \(#,##0\);_("$"* "-"_);_(@_)</c:formatCode>
                <c:ptCount val="5"/>
                <c:pt idx="0">
                  <c:v>15763441</c:v>
                </c:pt>
                <c:pt idx="1">
                  <c:v>14309769</c:v>
                </c:pt>
                <c:pt idx="2">
                  <c:v>16827980</c:v>
                </c:pt>
                <c:pt idx="3">
                  <c:v>15690347</c:v>
                </c:pt>
                <c:pt idx="4">
                  <c:v>10102451</c:v>
                </c:pt>
              </c:numCache>
            </c:numRef>
          </c:val>
        </c:ser>
        <c:dLbls>
          <c:showLegendKey val="0"/>
          <c:showVal val="0"/>
          <c:showCatName val="0"/>
          <c:showSerName val="0"/>
          <c:showPercent val="0"/>
          <c:showBubbleSize val="0"/>
        </c:dLbls>
        <c:gapWidth val="75"/>
        <c:overlap val="-25"/>
        <c:axId val="31719808"/>
        <c:axId val="31721344"/>
      </c:barChart>
      <c:catAx>
        <c:axId val="31719808"/>
        <c:scaling>
          <c:orientation val="minMax"/>
        </c:scaling>
        <c:delete val="0"/>
        <c:axPos val="b"/>
        <c:numFmt formatCode="@" sourceLinked="1"/>
        <c:majorTickMark val="none"/>
        <c:minorTickMark val="none"/>
        <c:tickLblPos val="nextTo"/>
        <c:txPr>
          <a:bodyPr/>
          <a:lstStyle/>
          <a:p>
            <a:pPr>
              <a:defRPr b="1"/>
            </a:pPr>
            <a:endParaRPr lang="en-US"/>
          </a:p>
        </c:txPr>
        <c:crossAx val="31721344"/>
        <c:crosses val="autoZero"/>
        <c:auto val="1"/>
        <c:lblAlgn val="ctr"/>
        <c:lblOffset val="100"/>
        <c:noMultiLvlLbl val="0"/>
      </c:catAx>
      <c:valAx>
        <c:axId val="31721344"/>
        <c:scaling>
          <c:orientation val="minMax"/>
        </c:scaling>
        <c:delete val="0"/>
        <c:axPos val="l"/>
        <c:majorGridlines/>
        <c:numFmt formatCode="_(&quot;$&quot;* #,##0_);_(&quot;$&quot;* \(#,##0\);_(&quot;$&quot;* &quot;-&quot;_);_(@_)" sourceLinked="1"/>
        <c:majorTickMark val="none"/>
        <c:minorTickMark val="none"/>
        <c:tickLblPos val="nextTo"/>
        <c:crossAx val="31719808"/>
        <c:crosses val="autoZero"/>
        <c:crossBetween val="between"/>
        <c:dispUnits>
          <c:builtInUnit val="millions"/>
          <c:dispUnitsLbl>
            <c:layout>
              <c:manualLayout>
                <c:xMode val="edge"/>
                <c:yMode val="edge"/>
                <c:x val="3.0555555555555555E-2"/>
                <c:y val="0.41732128342113262"/>
              </c:manualLayout>
            </c:layout>
          </c:dispUnitsLbl>
        </c:dispUnits>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800"/>
            </a:pPr>
            <a:r>
              <a:rPr lang="en-US" sz="1800" dirty="0"/>
              <a:t>Established Fraud Claims</a:t>
            </a:r>
          </a:p>
        </c:rich>
      </c:tx>
      <c:layout/>
      <c:overlay val="0"/>
    </c:title>
    <c:autoTitleDeleted val="0"/>
    <c:plotArea>
      <c:layout/>
      <c:barChart>
        <c:barDir val="col"/>
        <c:grouping val="clustered"/>
        <c:varyColors val="0"/>
        <c:ser>
          <c:idx val="0"/>
          <c:order val="0"/>
          <c:tx>
            <c:strRef>
              <c:f>Sheet1!$C$35</c:f>
              <c:strCache>
                <c:ptCount val="1"/>
                <c:pt idx="0">
                  <c:v>Fraud Claims</c:v>
                </c:pt>
              </c:strCache>
            </c:strRef>
          </c:tx>
          <c:invertIfNegative val="0"/>
          <c:dLbls>
            <c:dLbl>
              <c:idx val="0"/>
              <c:layout>
                <c:manualLayout>
                  <c:x val="-2.8248587570621469E-3"/>
                  <c:y val="0.11316872427983539"/>
                </c:manualLayout>
              </c:layout>
              <c:showLegendKey val="0"/>
              <c:showVal val="1"/>
              <c:showCatName val="0"/>
              <c:showSerName val="0"/>
              <c:showPercent val="0"/>
              <c:showBubbleSize val="0"/>
            </c:dLbl>
            <c:dLbl>
              <c:idx val="1"/>
              <c:layout>
                <c:manualLayout>
                  <c:x val="-5.6497175141242938E-3"/>
                  <c:y val="9.6193415637860089E-2"/>
                </c:manualLayout>
              </c:layout>
              <c:showLegendKey val="0"/>
              <c:showVal val="1"/>
              <c:showCatName val="0"/>
              <c:showSerName val="0"/>
              <c:showPercent val="0"/>
              <c:showBubbleSize val="0"/>
            </c:dLbl>
            <c:dLbl>
              <c:idx val="2"/>
              <c:layout>
                <c:manualLayout>
                  <c:x val="5.6497175141242938E-3"/>
                  <c:y val="0.11831275720164609"/>
                </c:manualLayout>
              </c:layout>
              <c:showLegendKey val="0"/>
              <c:showVal val="1"/>
              <c:showCatName val="0"/>
              <c:showSerName val="0"/>
              <c:showPercent val="0"/>
              <c:showBubbleSize val="0"/>
            </c:dLbl>
            <c:dLbl>
              <c:idx val="3"/>
              <c:layout>
                <c:manualLayout>
                  <c:x val="2.8248587570621469E-3"/>
                  <c:y val="0.102880658436214"/>
                </c:manualLayout>
              </c:layout>
              <c:showLegendKey val="0"/>
              <c:showVal val="1"/>
              <c:showCatName val="0"/>
              <c:showSerName val="0"/>
              <c:showPercent val="0"/>
              <c:showBubbleSize val="0"/>
            </c:dLbl>
            <c:dLbl>
              <c:idx val="4"/>
              <c:layout>
                <c:manualLayout>
                  <c:x val="2.7777036345033143E-3"/>
                  <c:y val="0.1111111111111111"/>
                </c:manualLayout>
              </c:layout>
              <c:showLegendKey val="0"/>
              <c:showVal val="1"/>
              <c:showCatName val="0"/>
              <c:showSerName val="0"/>
              <c:showPercent val="0"/>
              <c:showBubbleSize val="0"/>
            </c:dLbl>
            <c:txPr>
              <a:bodyPr/>
              <a:lstStyle/>
              <a:p>
                <a:pPr>
                  <a:defRPr sz="1000" b="1"/>
                </a:pPr>
                <a:endParaRPr lang="en-US"/>
              </a:p>
            </c:txPr>
            <c:showLegendKey val="0"/>
            <c:showVal val="1"/>
            <c:showCatName val="0"/>
            <c:showSerName val="0"/>
            <c:showPercent val="0"/>
            <c:showBubbleSize val="0"/>
            <c:showLeaderLines val="0"/>
          </c:dLbls>
          <c:cat>
            <c:numRef>
              <c:f>Sheet1!$D$34:$H$34</c:f>
              <c:numCache>
                <c:formatCode>@</c:formatCode>
                <c:ptCount val="5"/>
                <c:pt idx="0">
                  <c:v>2011</c:v>
                </c:pt>
                <c:pt idx="1">
                  <c:v>2012</c:v>
                </c:pt>
                <c:pt idx="2">
                  <c:v>2013</c:v>
                </c:pt>
                <c:pt idx="3">
                  <c:v>2014</c:v>
                </c:pt>
                <c:pt idx="4">
                  <c:v>2015</c:v>
                </c:pt>
              </c:numCache>
            </c:numRef>
          </c:cat>
          <c:val>
            <c:numRef>
              <c:f>Sheet1!$D$35:$H$35</c:f>
              <c:numCache>
                <c:formatCode>#,##0_);\(#,##0\)</c:formatCode>
                <c:ptCount val="5"/>
                <c:pt idx="0">
                  <c:v>4346</c:v>
                </c:pt>
                <c:pt idx="1">
                  <c:v>3599</c:v>
                </c:pt>
                <c:pt idx="2">
                  <c:v>3246</c:v>
                </c:pt>
                <c:pt idx="3">
                  <c:v>2816</c:v>
                </c:pt>
                <c:pt idx="4">
                  <c:v>3484</c:v>
                </c:pt>
              </c:numCache>
            </c:numRef>
          </c:val>
        </c:ser>
        <c:dLbls>
          <c:showLegendKey val="0"/>
          <c:showVal val="0"/>
          <c:showCatName val="0"/>
          <c:showSerName val="0"/>
          <c:showPercent val="0"/>
          <c:showBubbleSize val="0"/>
        </c:dLbls>
        <c:gapWidth val="75"/>
        <c:overlap val="-25"/>
        <c:axId val="33036544"/>
        <c:axId val="33062912"/>
      </c:barChart>
      <c:catAx>
        <c:axId val="33036544"/>
        <c:scaling>
          <c:orientation val="minMax"/>
        </c:scaling>
        <c:delete val="0"/>
        <c:axPos val="b"/>
        <c:numFmt formatCode="@" sourceLinked="1"/>
        <c:majorTickMark val="none"/>
        <c:minorTickMark val="none"/>
        <c:tickLblPos val="nextTo"/>
        <c:txPr>
          <a:bodyPr/>
          <a:lstStyle/>
          <a:p>
            <a:pPr>
              <a:defRPr sz="1000" b="1"/>
            </a:pPr>
            <a:endParaRPr lang="en-US"/>
          </a:p>
        </c:txPr>
        <c:crossAx val="33062912"/>
        <c:crosses val="autoZero"/>
        <c:auto val="1"/>
        <c:lblAlgn val="ctr"/>
        <c:lblOffset val="100"/>
        <c:noMultiLvlLbl val="0"/>
      </c:catAx>
      <c:valAx>
        <c:axId val="33062912"/>
        <c:scaling>
          <c:orientation val="minMax"/>
        </c:scaling>
        <c:delete val="0"/>
        <c:axPos val="l"/>
        <c:majorGridlines/>
        <c:numFmt formatCode="#,##0_);\(#,##0\)" sourceLinked="1"/>
        <c:majorTickMark val="none"/>
        <c:minorTickMark val="none"/>
        <c:tickLblPos val="nextTo"/>
        <c:txPr>
          <a:bodyPr/>
          <a:lstStyle/>
          <a:p>
            <a:pPr>
              <a:defRPr sz="1000"/>
            </a:pPr>
            <a:endParaRPr lang="en-US"/>
          </a:p>
        </c:txPr>
        <c:crossAx val="330365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xPr>
        <a:bodyPr/>
        <a:lstStyle/>
        <a:p>
          <a:pPr>
            <a:defRPr>
              <a:latin typeface="Arial" panose="020B0604020202020204" pitchFamily="34" charset="0"/>
              <a:cs typeface="Arial" panose="020B0604020202020204" pitchFamily="34" charset="0"/>
            </a:defRPr>
          </a:pPr>
          <a:endParaRPr lang="en-US"/>
        </a:p>
      </c:txPr>
    </c:title>
    <c:autoTitleDeleted val="0"/>
    <c:plotArea>
      <c:layout/>
      <c:barChart>
        <c:barDir val="col"/>
        <c:grouping val="clustered"/>
        <c:varyColors val="0"/>
        <c:ser>
          <c:idx val="0"/>
          <c:order val="0"/>
          <c:tx>
            <c:strRef>
              <c:f>Sheet1!$C$39</c:f>
              <c:strCache>
                <c:ptCount val="1"/>
                <c:pt idx="0">
                  <c:v>Average Claim Amount</c:v>
                </c:pt>
              </c:strCache>
            </c:strRef>
          </c:tx>
          <c:invertIfNegative val="0"/>
          <c:dLbls>
            <c:dLbl>
              <c:idx val="0"/>
              <c:layout>
                <c:manualLayout>
                  <c:x val="0"/>
                  <c:y val="-1.8518518518518476E-2"/>
                </c:manualLayout>
              </c:layout>
              <c:dLblPos val="outEnd"/>
              <c:showLegendKey val="0"/>
              <c:showVal val="1"/>
              <c:showCatName val="0"/>
              <c:showSerName val="0"/>
              <c:showPercent val="0"/>
              <c:showBubbleSize val="0"/>
            </c:dLbl>
            <c:dLbl>
              <c:idx val="2"/>
              <c:layout>
                <c:manualLayout>
                  <c:x val="2.7777777777777779E-3"/>
                  <c:y val="1.3888888888888888E-2"/>
                </c:manualLayout>
              </c:layout>
              <c:dLblPos val="outEnd"/>
              <c:showLegendKey val="0"/>
              <c:showVal val="1"/>
              <c:showCatName val="0"/>
              <c:showSerName val="0"/>
              <c:showPercent val="0"/>
              <c:showBubbleSize val="0"/>
            </c:dLbl>
            <c:dLbl>
              <c:idx val="3"/>
              <c:layout>
                <c:manualLayout>
                  <c:x val="0"/>
                  <c:y val="1.3888888888888867E-2"/>
                </c:manualLayout>
              </c:layout>
              <c:dLblPos val="outEnd"/>
              <c:showLegendKey val="0"/>
              <c:showVal val="1"/>
              <c:showCatName val="0"/>
              <c:showSerName val="0"/>
              <c:showPercent val="0"/>
              <c:showBubbleSize val="0"/>
            </c:dLbl>
            <c:txPr>
              <a:bodyPr/>
              <a:lstStyle/>
              <a:p>
                <a:pPr>
                  <a:defRPr b="1">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dLbls>
          <c:cat>
            <c:numRef>
              <c:f>Sheet1!$D$38:$H$38</c:f>
              <c:numCache>
                <c:formatCode>@</c:formatCode>
                <c:ptCount val="5"/>
                <c:pt idx="0">
                  <c:v>2011</c:v>
                </c:pt>
                <c:pt idx="1">
                  <c:v>2012</c:v>
                </c:pt>
                <c:pt idx="2">
                  <c:v>2013</c:v>
                </c:pt>
                <c:pt idx="3">
                  <c:v>2014</c:v>
                </c:pt>
                <c:pt idx="4">
                  <c:v>2015</c:v>
                </c:pt>
              </c:numCache>
            </c:numRef>
          </c:cat>
          <c:val>
            <c:numRef>
              <c:f>Sheet1!$D$39:$H$39</c:f>
              <c:numCache>
                <c:formatCode>_("$"* #,##0_);_("$"* \(#,##0\);_("$"* "-"_);_(@_)</c:formatCode>
                <c:ptCount val="5"/>
                <c:pt idx="0">
                  <c:v>3627.1148182236539</c:v>
                </c:pt>
                <c:pt idx="1">
                  <c:v>3976.0402889691582</c:v>
                </c:pt>
                <c:pt idx="2">
                  <c:v>5184.2205791743681</c:v>
                </c:pt>
                <c:pt idx="3">
                  <c:v>5571.856178977273</c:v>
                </c:pt>
                <c:pt idx="4">
                  <c:v>2899.6702066590128</c:v>
                </c:pt>
              </c:numCache>
            </c:numRef>
          </c:val>
        </c:ser>
        <c:dLbls>
          <c:showLegendKey val="0"/>
          <c:showVal val="0"/>
          <c:showCatName val="0"/>
          <c:showSerName val="0"/>
          <c:showPercent val="0"/>
          <c:showBubbleSize val="0"/>
        </c:dLbls>
        <c:gapWidth val="75"/>
        <c:overlap val="-25"/>
        <c:axId val="33389184"/>
        <c:axId val="33403264"/>
      </c:barChart>
      <c:catAx>
        <c:axId val="33389184"/>
        <c:scaling>
          <c:orientation val="minMax"/>
        </c:scaling>
        <c:delete val="0"/>
        <c:axPos val="b"/>
        <c:numFmt formatCode="@" sourceLinked="1"/>
        <c:majorTickMark val="none"/>
        <c:minorTickMark val="none"/>
        <c:tickLblPos val="nextTo"/>
        <c:crossAx val="33403264"/>
        <c:crosses val="autoZero"/>
        <c:auto val="1"/>
        <c:lblAlgn val="ctr"/>
        <c:lblOffset val="100"/>
        <c:noMultiLvlLbl val="0"/>
      </c:catAx>
      <c:valAx>
        <c:axId val="33403264"/>
        <c:scaling>
          <c:orientation val="minMax"/>
        </c:scaling>
        <c:delete val="0"/>
        <c:axPos val="l"/>
        <c:majorGridlines/>
        <c:numFmt formatCode="_(&quot;$&quot;* #,##0_);_(&quot;$&quot;* \(#,##0\);_(&quot;$&quot;* &quot;-&quot;_);_(@_)" sourceLinked="1"/>
        <c:majorTickMark val="none"/>
        <c:minorTickMark val="none"/>
        <c:tickLblPos val="nextTo"/>
        <c:crossAx val="33389184"/>
        <c:crosses val="autoZero"/>
        <c:crossBetween val="between"/>
      </c:valAx>
      <c:spPr>
        <a:ln>
          <a:noFill/>
        </a:ln>
      </c:spPr>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t" anchorCtr="0" compatLnSpc="1">
            <a:prstTxWarp prst="textNoShape">
              <a:avLst/>
            </a:prstTxWarp>
          </a:bodyPr>
          <a:lstStyle>
            <a:lvl1pPr defTabSz="923254">
              <a:defRPr sz="1200"/>
            </a:lvl1pPr>
          </a:lstStyle>
          <a:p>
            <a:pPr>
              <a:defRPr/>
            </a:pPr>
            <a:endParaRPr lang="en-US" dirty="0"/>
          </a:p>
        </p:txBody>
      </p:sp>
      <p:sp>
        <p:nvSpPr>
          <p:cNvPr id="83971" name="Rectangle 3"/>
          <p:cNvSpPr>
            <a:spLocks noGrp="1" noChangeArrowheads="1"/>
          </p:cNvSpPr>
          <p:nvPr>
            <p:ph type="dt" sz="quarter" idx="1"/>
          </p:nvPr>
        </p:nvSpPr>
        <p:spPr bwMode="auto">
          <a:xfrm>
            <a:off x="4009703" y="0"/>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t" anchorCtr="0" compatLnSpc="1">
            <a:prstTxWarp prst="textNoShape">
              <a:avLst/>
            </a:prstTxWarp>
          </a:bodyPr>
          <a:lstStyle>
            <a:lvl1pPr algn="r" defTabSz="923254">
              <a:defRPr sz="1200"/>
            </a:lvl1pPr>
          </a:lstStyle>
          <a:p>
            <a:pPr>
              <a:defRPr/>
            </a:pPr>
            <a:endParaRPr lang="en-US" dirty="0"/>
          </a:p>
        </p:txBody>
      </p:sp>
      <p:sp>
        <p:nvSpPr>
          <p:cNvPr id="83972" name="Rectangle 4"/>
          <p:cNvSpPr>
            <a:spLocks noGrp="1" noChangeArrowheads="1"/>
          </p:cNvSpPr>
          <p:nvPr>
            <p:ph type="ftr" sz="quarter" idx="2"/>
          </p:nvPr>
        </p:nvSpPr>
        <p:spPr bwMode="auto">
          <a:xfrm>
            <a:off x="0" y="8893003"/>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b" anchorCtr="0" compatLnSpc="1">
            <a:prstTxWarp prst="textNoShape">
              <a:avLst/>
            </a:prstTxWarp>
          </a:bodyPr>
          <a:lstStyle>
            <a:lvl1pPr defTabSz="923254">
              <a:defRPr sz="1200"/>
            </a:lvl1pPr>
          </a:lstStyle>
          <a:p>
            <a:pPr>
              <a:defRPr/>
            </a:pPr>
            <a:endParaRPr lang="en-US" dirty="0"/>
          </a:p>
        </p:txBody>
      </p:sp>
      <p:sp>
        <p:nvSpPr>
          <p:cNvPr id="83973" name="Rectangle 5"/>
          <p:cNvSpPr>
            <a:spLocks noGrp="1" noChangeArrowheads="1"/>
          </p:cNvSpPr>
          <p:nvPr>
            <p:ph type="sldNum" sz="quarter" idx="3"/>
          </p:nvPr>
        </p:nvSpPr>
        <p:spPr bwMode="auto">
          <a:xfrm>
            <a:off x="4009703" y="8893003"/>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b" anchorCtr="0" compatLnSpc="1">
            <a:prstTxWarp prst="textNoShape">
              <a:avLst/>
            </a:prstTxWarp>
          </a:bodyPr>
          <a:lstStyle>
            <a:lvl1pPr algn="r" defTabSz="923254">
              <a:defRPr sz="1200"/>
            </a:lvl1pPr>
          </a:lstStyle>
          <a:p>
            <a:pPr>
              <a:defRPr/>
            </a:pPr>
            <a:fld id="{704C7B22-E3D8-4E97-A0AA-758865B6473C}" type="slidenum">
              <a:rPr lang="en-US"/>
              <a:pPr>
                <a:defRPr/>
              </a:pPr>
              <a:t>‹#›</a:t>
            </a:fld>
            <a:endParaRPr lang="en-US" dirty="0"/>
          </a:p>
        </p:txBody>
      </p:sp>
    </p:spTree>
    <p:extLst>
      <p:ext uri="{BB962C8B-B14F-4D97-AF65-F5344CB8AC3E}">
        <p14:creationId xmlns:p14="http://schemas.microsoft.com/office/powerpoint/2010/main" val="20738838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t" anchorCtr="0" compatLnSpc="1">
            <a:prstTxWarp prst="textNoShape">
              <a:avLst/>
            </a:prstTxWarp>
          </a:bodyPr>
          <a:lstStyle>
            <a:lvl1pPr defTabSz="923254">
              <a:defRPr sz="1200"/>
            </a:lvl1pPr>
          </a:lstStyle>
          <a:p>
            <a:pPr>
              <a:defRPr/>
            </a:pPr>
            <a:endParaRPr lang="en-US" dirty="0"/>
          </a:p>
        </p:txBody>
      </p:sp>
      <p:sp>
        <p:nvSpPr>
          <p:cNvPr id="21507" name="Rectangle 3"/>
          <p:cNvSpPr>
            <a:spLocks noGrp="1" noChangeArrowheads="1"/>
          </p:cNvSpPr>
          <p:nvPr>
            <p:ph type="dt" idx="1"/>
          </p:nvPr>
        </p:nvSpPr>
        <p:spPr bwMode="auto">
          <a:xfrm>
            <a:off x="4009703" y="0"/>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t" anchorCtr="0" compatLnSpc="1">
            <a:prstTxWarp prst="textNoShape">
              <a:avLst/>
            </a:prstTxWarp>
          </a:bodyPr>
          <a:lstStyle>
            <a:lvl1pPr algn="r" defTabSz="923254">
              <a:defRPr sz="1200"/>
            </a:lvl1pPr>
          </a:lstStyle>
          <a:p>
            <a:pPr>
              <a:defRPr/>
            </a:pPr>
            <a:endParaRPr lang="en-US" dirty="0"/>
          </a:p>
        </p:txBody>
      </p:sp>
      <p:sp>
        <p:nvSpPr>
          <p:cNvPr id="9220" name="Rectangle 4"/>
          <p:cNvSpPr>
            <a:spLocks noGrp="1" noRot="1" noChangeAspect="1" noChangeArrowheads="1" noTextEdit="1"/>
          </p:cNvSpPr>
          <p:nvPr>
            <p:ph type="sldImg" idx="2"/>
          </p:nvPr>
        </p:nvSpPr>
        <p:spPr bwMode="auto">
          <a:xfrm>
            <a:off x="417513" y="701675"/>
            <a:ext cx="6242050" cy="35115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708349" y="4448102"/>
            <a:ext cx="5660378" cy="421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893003"/>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b" anchorCtr="0" compatLnSpc="1">
            <a:prstTxWarp prst="textNoShape">
              <a:avLst/>
            </a:prstTxWarp>
          </a:bodyPr>
          <a:lstStyle>
            <a:lvl1pPr defTabSz="923254">
              <a:defRPr sz="1200"/>
            </a:lvl1pPr>
          </a:lstStyle>
          <a:p>
            <a:pPr>
              <a:defRPr/>
            </a:pPr>
            <a:endParaRPr lang="en-US" dirty="0"/>
          </a:p>
        </p:txBody>
      </p:sp>
      <p:sp>
        <p:nvSpPr>
          <p:cNvPr id="21511" name="Rectangle 7"/>
          <p:cNvSpPr>
            <a:spLocks noGrp="1" noChangeArrowheads="1"/>
          </p:cNvSpPr>
          <p:nvPr>
            <p:ph type="sldNum" sz="quarter" idx="5"/>
          </p:nvPr>
        </p:nvSpPr>
        <p:spPr bwMode="auto">
          <a:xfrm>
            <a:off x="4009703" y="8893003"/>
            <a:ext cx="3065771" cy="46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76" tIns="46188" rIns="92376" bIns="46188" numCol="1" anchor="b" anchorCtr="0" compatLnSpc="1">
            <a:prstTxWarp prst="textNoShape">
              <a:avLst/>
            </a:prstTxWarp>
          </a:bodyPr>
          <a:lstStyle>
            <a:lvl1pPr algn="r" defTabSz="923254">
              <a:defRPr sz="1200"/>
            </a:lvl1pPr>
          </a:lstStyle>
          <a:p>
            <a:pPr>
              <a:defRPr/>
            </a:pPr>
            <a:fld id="{AB8068AD-6000-4666-ACAA-C814C600F812}" type="slidenum">
              <a:rPr lang="en-US"/>
              <a:pPr>
                <a:defRPr/>
              </a:pPr>
              <a:t>‹#›</a:t>
            </a:fld>
            <a:endParaRPr lang="en-US" dirty="0"/>
          </a:p>
        </p:txBody>
      </p:sp>
    </p:spTree>
    <p:extLst>
      <p:ext uri="{BB962C8B-B14F-4D97-AF65-F5344CB8AC3E}">
        <p14:creationId xmlns:p14="http://schemas.microsoft.com/office/powerpoint/2010/main" val="400292218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8349" y="4448101"/>
            <a:ext cx="5660378" cy="4653035"/>
          </a:xfrm>
        </p:spPr>
        <p:txBody>
          <a:bodyPr/>
          <a:lstStyle/>
          <a:p>
            <a:r>
              <a:rPr lang="en-US" sz="2400" dirty="0"/>
              <a:t>Good afternoon Madam Chairman, Board members, </a:t>
            </a:r>
            <a:r>
              <a:rPr lang="en-US" sz="2400" dirty="0" smtClean="0"/>
              <a:t>Commissioner Crittenden, </a:t>
            </a:r>
            <a:r>
              <a:rPr lang="en-US" sz="2400" dirty="0"/>
              <a:t>and DHS </a:t>
            </a:r>
            <a:r>
              <a:rPr lang="en-US" sz="2400" dirty="0" smtClean="0"/>
              <a:t>Members </a:t>
            </a:r>
            <a:r>
              <a:rPr lang="en-US" sz="2400" dirty="0"/>
              <a:t>and Guests.  </a:t>
            </a:r>
          </a:p>
          <a:p>
            <a:endParaRPr lang="en-US" sz="2400" dirty="0"/>
          </a:p>
          <a:p>
            <a:r>
              <a:rPr lang="en-US" sz="2400" dirty="0"/>
              <a:t>I am Charles Hicks, the Interim Director for the Office of Inspector General.  </a:t>
            </a:r>
          </a:p>
          <a:p>
            <a:endParaRPr lang="en-US" sz="2400" dirty="0"/>
          </a:p>
          <a:p>
            <a:r>
              <a:rPr lang="en-US" sz="2400" dirty="0"/>
              <a:t>Today we wanted to provide you information on one of our units, the Benefits Recovery Unit.</a:t>
            </a:r>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1</a:t>
            </a:fld>
            <a:endParaRPr lang="en-US" dirty="0"/>
          </a:p>
        </p:txBody>
      </p:sp>
    </p:spTree>
    <p:extLst>
      <p:ext uri="{BB962C8B-B14F-4D97-AF65-F5344CB8AC3E}">
        <p14:creationId xmlns:p14="http://schemas.microsoft.com/office/powerpoint/2010/main" val="688965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10</a:t>
            </a:fld>
            <a:endParaRPr lang="en-US" dirty="0"/>
          </a:p>
        </p:txBody>
      </p:sp>
    </p:spTree>
    <p:extLst>
      <p:ext uri="{BB962C8B-B14F-4D97-AF65-F5344CB8AC3E}">
        <p14:creationId xmlns:p14="http://schemas.microsoft.com/office/powerpoint/2010/main" val="414902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11</a:t>
            </a:fld>
            <a:endParaRPr lang="en-US" dirty="0"/>
          </a:p>
        </p:txBody>
      </p:sp>
    </p:spTree>
    <p:extLst>
      <p:ext uri="{BB962C8B-B14F-4D97-AF65-F5344CB8AC3E}">
        <p14:creationId xmlns:p14="http://schemas.microsoft.com/office/powerpoint/2010/main" val="2896258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ln/>
        </p:spPr>
      </p:sp>
      <p:sp>
        <p:nvSpPr>
          <p:cNvPr id="175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175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defRPr>
            </a:lvl1pPr>
            <a:lvl2pPr marL="748843" indent="-288017">
              <a:defRPr sz="2400">
                <a:solidFill>
                  <a:schemeClr val="tx1"/>
                </a:solidFill>
                <a:latin typeface="Arial" charset="0"/>
              </a:defRPr>
            </a:lvl2pPr>
            <a:lvl3pPr marL="1152066" indent="-230413">
              <a:defRPr sz="2400">
                <a:solidFill>
                  <a:schemeClr val="tx1"/>
                </a:solidFill>
                <a:latin typeface="Arial" charset="0"/>
              </a:defRPr>
            </a:lvl3pPr>
            <a:lvl4pPr marL="1612893" indent="-230413">
              <a:defRPr sz="2400">
                <a:solidFill>
                  <a:schemeClr val="tx1"/>
                </a:solidFill>
                <a:latin typeface="Arial" charset="0"/>
              </a:defRPr>
            </a:lvl4pPr>
            <a:lvl5pPr marL="2073720" indent="-230413">
              <a:defRPr sz="2400">
                <a:solidFill>
                  <a:schemeClr val="tx1"/>
                </a:solidFill>
                <a:latin typeface="Arial" charset="0"/>
              </a:defRPr>
            </a:lvl5pPr>
            <a:lvl6pPr marL="2534546" indent="-230413" eaLnBrk="0" fontAlgn="base" hangingPunct="0">
              <a:spcBef>
                <a:spcPct val="0"/>
              </a:spcBef>
              <a:spcAft>
                <a:spcPct val="0"/>
              </a:spcAft>
              <a:defRPr sz="2400">
                <a:solidFill>
                  <a:schemeClr val="tx1"/>
                </a:solidFill>
                <a:latin typeface="Arial" charset="0"/>
              </a:defRPr>
            </a:lvl6pPr>
            <a:lvl7pPr marL="2995374" indent="-230413" eaLnBrk="0" fontAlgn="base" hangingPunct="0">
              <a:spcBef>
                <a:spcPct val="0"/>
              </a:spcBef>
              <a:spcAft>
                <a:spcPct val="0"/>
              </a:spcAft>
              <a:defRPr sz="2400">
                <a:solidFill>
                  <a:schemeClr val="tx1"/>
                </a:solidFill>
                <a:latin typeface="Arial" charset="0"/>
              </a:defRPr>
            </a:lvl7pPr>
            <a:lvl8pPr marL="3456199" indent="-230413" eaLnBrk="0" fontAlgn="base" hangingPunct="0">
              <a:spcBef>
                <a:spcPct val="0"/>
              </a:spcBef>
              <a:spcAft>
                <a:spcPct val="0"/>
              </a:spcAft>
              <a:defRPr sz="2400">
                <a:solidFill>
                  <a:schemeClr val="tx1"/>
                </a:solidFill>
                <a:latin typeface="Arial" charset="0"/>
              </a:defRPr>
            </a:lvl8pPr>
            <a:lvl9pPr marL="3917026" indent="-230413" eaLnBrk="0" fontAlgn="base" hangingPunct="0">
              <a:spcBef>
                <a:spcPct val="0"/>
              </a:spcBef>
              <a:spcAft>
                <a:spcPct val="0"/>
              </a:spcAft>
              <a:defRPr sz="2400">
                <a:solidFill>
                  <a:schemeClr val="tx1"/>
                </a:solidFill>
                <a:latin typeface="Arial" charset="0"/>
              </a:defRPr>
            </a:lvl9pPr>
          </a:lstStyle>
          <a:p>
            <a:fld id="{F8252860-774F-4992-8DF4-5ABB3FBA389E}" type="slidenum">
              <a:rPr lang="en-US" sz="1200">
                <a:latin typeface="Times New Roman" pitchFamily="18" charset="0"/>
              </a:rPr>
              <a:pPr/>
              <a:t>12</a:t>
            </a:fld>
            <a:endParaRPr lang="en-US" sz="1200" dirty="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13</a:t>
            </a:fld>
            <a:endParaRPr lang="en-US" dirty="0"/>
          </a:p>
        </p:txBody>
      </p:sp>
    </p:spTree>
    <p:extLst>
      <p:ext uri="{BB962C8B-B14F-4D97-AF65-F5344CB8AC3E}">
        <p14:creationId xmlns:p14="http://schemas.microsoft.com/office/powerpoint/2010/main" val="4206576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smtClean="0"/>
              <a:t>This is the agenda we will follow for today’s meeting</a:t>
            </a:r>
            <a:endParaRPr lang="en-US" sz="1800" b="1" dirty="0"/>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2</a:t>
            </a:fld>
            <a:endParaRPr lang="en-US" dirty="0"/>
          </a:p>
        </p:txBody>
      </p:sp>
    </p:spTree>
    <p:extLst>
      <p:ext uri="{BB962C8B-B14F-4D97-AF65-F5344CB8AC3E}">
        <p14:creationId xmlns:p14="http://schemas.microsoft.com/office/powerpoint/2010/main" val="363199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This is the DHS Vision, Mission, and Core Values, which I am sure that you are familiar with. </a:t>
            </a:r>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3</a:t>
            </a:fld>
            <a:endParaRPr lang="en-US" dirty="0"/>
          </a:p>
        </p:txBody>
      </p:sp>
    </p:spTree>
    <p:extLst>
      <p:ext uri="{BB962C8B-B14F-4D97-AF65-F5344CB8AC3E}">
        <p14:creationId xmlns:p14="http://schemas.microsoft.com/office/powerpoint/2010/main" val="3248008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9137" y="4300537"/>
            <a:ext cx="5660378" cy="4876800"/>
          </a:xfrm>
        </p:spPr>
        <p:txBody>
          <a:bodyPr/>
          <a:lstStyle/>
          <a:p>
            <a:r>
              <a:rPr lang="en-US" sz="1600" dirty="0"/>
              <a:t>The purpose of the presentation is to provide the board members an overview of the Benefits Recovery unit, outlining </a:t>
            </a:r>
            <a:r>
              <a:rPr lang="en-US" sz="1600" dirty="0" smtClean="0"/>
              <a:t>its </a:t>
            </a:r>
            <a:r>
              <a:rPr lang="en-US" sz="1600" dirty="0"/>
              <a:t>mission, organization, and business processes.</a:t>
            </a:r>
          </a:p>
          <a:p>
            <a:endParaRPr lang="en-US" sz="1600" dirty="0"/>
          </a:p>
          <a:p>
            <a:r>
              <a:rPr lang="en-US" sz="1600" dirty="0"/>
              <a:t>Additionally, we will discuss the performance outcomes and accomplishments of the Unit during the last five years.</a:t>
            </a:r>
          </a:p>
          <a:p>
            <a:endParaRPr lang="en-US" sz="1600" dirty="0"/>
          </a:p>
          <a:p>
            <a:r>
              <a:rPr lang="en-US" sz="1600" dirty="0"/>
              <a:t>And finally we will discuss future initiatives that will assist the organization on combating fraud in the </a:t>
            </a:r>
            <a:r>
              <a:rPr lang="en-US" sz="1600" dirty="0" smtClean="0"/>
              <a:t>State benefit </a:t>
            </a:r>
            <a:r>
              <a:rPr lang="en-US" sz="1600" dirty="0"/>
              <a:t>programs.</a:t>
            </a:r>
          </a:p>
          <a:p>
            <a:endParaRPr lang="en-US" sz="1600" dirty="0"/>
          </a:p>
          <a:p>
            <a:r>
              <a:rPr lang="en-US" sz="1600" dirty="0"/>
              <a:t>The unit is headed by Maurice Ingram and Him along with his staff have been recognized for their outstanding work investigating fraudulent activities in these programs.  </a:t>
            </a:r>
            <a:endParaRPr lang="en-US" sz="1600" dirty="0" smtClean="0"/>
          </a:p>
          <a:p>
            <a:endParaRPr lang="en-US" sz="1600" dirty="0"/>
          </a:p>
          <a:p>
            <a:r>
              <a:rPr lang="en-US" sz="1600" dirty="0" smtClean="0"/>
              <a:t>At </a:t>
            </a:r>
            <a:r>
              <a:rPr lang="en-US" sz="1600" dirty="0"/>
              <a:t>this point I will turn it over to Mr. Ingram and he can give you more details on the unit.  Mr. Ingram?</a:t>
            </a:r>
          </a:p>
          <a:p>
            <a:endParaRPr lang="en-US" dirty="0"/>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4</a:t>
            </a:fld>
            <a:endParaRPr lang="en-US" dirty="0"/>
          </a:p>
        </p:txBody>
      </p:sp>
    </p:spTree>
    <p:extLst>
      <p:ext uri="{BB962C8B-B14F-4D97-AF65-F5344CB8AC3E}">
        <p14:creationId xmlns:p14="http://schemas.microsoft.com/office/powerpoint/2010/main" val="3232515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5</a:t>
            </a:fld>
            <a:endParaRPr lang="en-US" dirty="0"/>
          </a:p>
        </p:txBody>
      </p:sp>
    </p:spTree>
    <p:extLst>
      <p:ext uri="{BB962C8B-B14F-4D97-AF65-F5344CB8AC3E}">
        <p14:creationId xmlns:p14="http://schemas.microsoft.com/office/powerpoint/2010/main" val="1472240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6</a:t>
            </a:fld>
            <a:endParaRPr lang="en-US" dirty="0"/>
          </a:p>
        </p:txBody>
      </p:sp>
    </p:spTree>
    <p:extLst>
      <p:ext uri="{BB962C8B-B14F-4D97-AF65-F5344CB8AC3E}">
        <p14:creationId xmlns:p14="http://schemas.microsoft.com/office/powerpoint/2010/main" val="3445119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7</a:t>
            </a:fld>
            <a:endParaRPr lang="en-US" dirty="0"/>
          </a:p>
        </p:txBody>
      </p:sp>
    </p:spTree>
    <p:extLst>
      <p:ext uri="{BB962C8B-B14F-4D97-AF65-F5344CB8AC3E}">
        <p14:creationId xmlns:p14="http://schemas.microsoft.com/office/powerpoint/2010/main" val="2247285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8</a:t>
            </a:fld>
            <a:endParaRPr lang="en-US" dirty="0"/>
          </a:p>
        </p:txBody>
      </p:sp>
    </p:spTree>
    <p:extLst>
      <p:ext uri="{BB962C8B-B14F-4D97-AF65-F5344CB8AC3E}">
        <p14:creationId xmlns:p14="http://schemas.microsoft.com/office/powerpoint/2010/main" val="401674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B8068AD-6000-4666-ACAA-C814C600F812}" type="slidenum">
              <a:rPr lang="en-US" smtClean="0"/>
              <a:pPr>
                <a:defRPr/>
              </a:pPr>
              <a:t>9</a:t>
            </a:fld>
            <a:endParaRPr lang="en-US" dirty="0"/>
          </a:p>
        </p:txBody>
      </p:sp>
    </p:spTree>
    <p:extLst>
      <p:ext uri="{BB962C8B-B14F-4D97-AF65-F5344CB8AC3E}">
        <p14:creationId xmlns:p14="http://schemas.microsoft.com/office/powerpoint/2010/main" val="414902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1674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842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5200" y="57151"/>
            <a:ext cx="2286000" cy="453747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7151"/>
            <a:ext cx="6705600" cy="453747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2898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8D2686F-8B0D-4E3D-9A32-B74CA65AA8F6}" type="slidenum">
              <a:rPr lang="en-US"/>
              <a:pPr>
                <a:defRPr/>
              </a:pPr>
              <a:t>‹#›</a:t>
            </a:fld>
            <a:endParaRPr lang="en-US" dirty="0"/>
          </a:p>
        </p:txBody>
      </p:sp>
    </p:spTree>
    <p:extLst>
      <p:ext uri="{BB962C8B-B14F-4D97-AF65-F5344CB8AC3E}">
        <p14:creationId xmlns:p14="http://schemas.microsoft.com/office/powerpoint/2010/main" val="2899645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E7964DB-6554-4721-A1DC-18E5D774ED67}" type="slidenum">
              <a:rPr lang="en-US"/>
              <a:pPr>
                <a:defRPr/>
              </a:pPr>
              <a:t>‹#›</a:t>
            </a:fld>
            <a:endParaRPr lang="en-US" dirty="0"/>
          </a:p>
        </p:txBody>
      </p:sp>
    </p:spTree>
    <p:extLst>
      <p:ext uri="{BB962C8B-B14F-4D97-AF65-F5344CB8AC3E}">
        <p14:creationId xmlns:p14="http://schemas.microsoft.com/office/powerpoint/2010/main" val="1229932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918FD90-CE62-4EC3-A917-EDBCBBC56017}" type="slidenum">
              <a:rPr lang="en-US"/>
              <a:pPr>
                <a:defRPr/>
              </a:pPr>
              <a:t>‹#›</a:t>
            </a:fld>
            <a:endParaRPr lang="en-US" dirty="0"/>
          </a:p>
        </p:txBody>
      </p:sp>
    </p:spTree>
    <p:extLst>
      <p:ext uri="{BB962C8B-B14F-4D97-AF65-F5344CB8AC3E}">
        <p14:creationId xmlns:p14="http://schemas.microsoft.com/office/powerpoint/2010/main" val="3915230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8ED5FFE-EC01-4724-AF9A-B5379720F048}" type="slidenum">
              <a:rPr lang="en-US"/>
              <a:pPr>
                <a:defRPr/>
              </a:pPr>
              <a:t>‹#›</a:t>
            </a:fld>
            <a:endParaRPr lang="en-US" dirty="0"/>
          </a:p>
        </p:txBody>
      </p:sp>
    </p:spTree>
    <p:extLst>
      <p:ext uri="{BB962C8B-B14F-4D97-AF65-F5344CB8AC3E}">
        <p14:creationId xmlns:p14="http://schemas.microsoft.com/office/powerpoint/2010/main" val="2407177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D7AE985-6FE6-40B5-ABAA-B653B2ACB2DB}" type="slidenum">
              <a:rPr lang="en-US"/>
              <a:pPr>
                <a:defRPr/>
              </a:pPr>
              <a:t>‹#›</a:t>
            </a:fld>
            <a:endParaRPr lang="en-US" dirty="0"/>
          </a:p>
        </p:txBody>
      </p:sp>
    </p:spTree>
    <p:extLst>
      <p:ext uri="{BB962C8B-B14F-4D97-AF65-F5344CB8AC3E}">
        <p14:creationId xmlns:p14="http://schemas.microsoft.com/office/powerpoint/2010/main" val="17869867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F732F57-9102-4FF9-866A-06D5E5ECACD1}" type="slidenum">
              <a:rPr lang="en-US"/>
              <a:pPr>
                <a:defRPr/>
              </a:pPr>
              <a:t>‹#›</a:t>
            </a:fld>
            <a:endParaRPr lang="en-US" dirty="0"/>
          </a:p>
        </p:txBody>
      </p:sp>
    </p:spTree>
    <p:extLst>
      <p:ext uri="{BB962C8B-B14F-4D97-AF65-F5344CB8AC3E}">
        <p14:creationId xmlns:p14="http://schemas.microsoft.com/office/powerpoint/2010/main" val="32242348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6EB69CF-699C-4088-BF13-1A259323121D}" type="slidenum">
              <a:rPr lang="en-US"/>
              <a:pPr>
                <a:defRPr/>
              </a:pPr>
              <a:t>‹#›</a:t>
            </a:fld>
            <a:endParaRPr lang="en-US" dirty="0"/>
          </a:p>
        </p:txBody>
      </p:sp>
    </p:spTree>
    <p:extLst>
      <p:ext uri="{BB962C8B-B14F-4D97-AF65-F5344CB8AC3E}">
        <p14:creationId xmlns:p14="http://schemas.microsoft.com/office/powerpoint/2010/main" val="34403377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95486DF-958A-4A57-9A97-F79B8F4A92D2}" type="slidenum">
              <a:rPr lang="en-US"/>
              <a:pPr>
                <a:defRPr/>
              </a:pPr>
              <a:t>‹#›</a:t>
            </a:fld>
            <a:endParaRPr lang="en-US" dirty="0"/>
          </a:p>
        </p:txBody>
      </p:sp>
    </p:spTree>
    <p:extLst>
      <p:ext uri="{BB962C8B-B14F-4D97-AF65-F5344CB8AC3E}">
        <p14:creationId xmlns:p14="http://schemas.microsoft.com/office/powerpoint/2010/main" val="2327375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06948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149353E-2368-4DF6-AC01-EADC91642A22}" type="slidenum">
              <a:rPr lang="en-US"/>
              <a:pPr>
                <a:defRPr/>
              </a:pPr>
              <a:t>‹#›</a:t>
            </a:fld>
            <a:endParaRPr lang="en-US" dirty="0"/>
          </a:p>
        </p:txBody>
      </p:sp>
    </p:spTree>
    <p:extLst>
      <p:ext uri="{BB962C8B-B14F-4D97-AF65-F5344CB8AC3E}">
        <p14:creationId xmlns:p14="http://schemas.microsoft.com/office/powerpoint/2010/main" val="19582539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AEFE9C2-3187-48F1-A2E4-B25CFF28DDA9}" type="slidenum">
              <a:rPr lang="en-US"/>
              <a:pPr>
                <a:defRPr/>
              </a:pPr>
              <a:t>‹#›</a:t>
            </a:fld>
            <a:endParaRPr lang="en-US" dirty="0"/>
          </a:p>
        </p:txBody>
      </p:sp>
    </p:spTree>
    <p:extLst>
      <p:ext uri="{BB962C8B-B14F-4D97-AF65-F5344CB8AC3E}">
        <p14:creationId xmlns:p14="http://schemas.microsoft.com/office/powerpoint/2010/main" val="39181292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93D2F5-74AF-4BDB-879C-F36509DB403E}" type="slidenum">
              <a:rPr lang="en-US"/>
              <a:pPr>
                <a:defRPr/>
              </a:pPr>
              <a:t>‹#›</a:t>
            </a:fld>
            <a:endParaRPr lang="en-US" dirty="0"/>
          </a:p>
        </p:txBody>
      </p:sp>
    </p:spTree>
    <p:extLst>
      <p:ext uri="{BB962C8B-B14F-4D97-AF65-F5344CB8AC3E}">
        <p14:creationId xmlns:p14="http://schemas.microsoft.com/office/powerpoint/2010/main" val="1708146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E6E2C8A-9180-4514-ABAF-B86853AD65C8}" type="slidenum">
              <a:rPr lang="en-US"/>
              <a:pPr>
                <a:defRPr/>
              </a:pPr>
              <a:t>‹#›</a:t>
            </a:fld>
            <a:endParaRPr lang="en-US" dirty="0"/>
          </a:p>
        </p:txBody>
      </p:sp>
    </p:spTree>
    <p:extLst>
      <p:ext uri="{BB962C8B-B14F-4D97-AF65-F5344CB8AC3E}">
        <p14:creationId xmlns:p14="http://schemas.microsoft.com/office/powerpoint/2010/main" val="13896628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759F4A3-2DEA-4E79-A5AA-6463D7AA4C98}" type="slidenum">
              <a:rPr lang="en-US"/>
              <a:pPr>
                <a:defRPr/>
              </a:pPr>
              <a:t>‹#›</a:t>
            </a:fld>
            <a:endParaRPr lang="en-US" dirty="0"/>
          </a:p>
        </p:txBody>
      </p:sp>
    </p:spTree>
    <p:extLst>
      <p:ext uri="{BB962C8B-B14F-4D97-AF65-F5344CB8AC3E}">
        <p14:creationId xmlns:p14="http://schemas.microsoft.com/office/powerpoint/2010/main" val="34412859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76A6C2-DD89-4076-B388-84381A3CB1C6}" type="slidenum">
              <a:rPr lang="en-US"/>
              <a:pPr>
                <a:defRPr/>
              </a:pPr>
              <a:t>‹#›</a:t>
            </a:fld>
            <a:endParaRPr lang="en-US" dirty="0"/>
          </a:p>
        </p:txBody>
      </p:sp>
    </p:spTree>
    <p:extLst>
      <p:ext uri="{BB962C8B-B14F-4D97-AF65-F5344CB8AC3E}">
        <p14:creationId xmlns:p14="http://schemas.microsoft.com/office/powerpoint/2010/main" val="4025201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506726-D13F-4304-81E2-893FB550DD27}" type="slidenum">
              <a:rPr lang="en-US"/>
              <a:pPr>
                <a:defRPr/>
              </a:pPr>
              <a:t>‹#›</a:t>
            </a:fld>
            <a:endParaRPr lang="en-US" dirty="0"/>
          </a:p>
        </p:txBody>
      </p:sp>
    </p:spTree>
    <p:extLst>
      <p:ext uri="{BB962C8B-B14F-4D97-AF65-F5344CB8AC3E}">
        <p14:creationId xmlns:p14="http://schemas.microsoft.com/office/powerpoint/2010/main" val="13820896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1B290C5-B18F-4FE7-860A-671402433738}" type="slidenum">
              <a:rPr lang="en-US"/>
              <a:pPr>
                <a:defRPr/>
              </a:pPr>
              <a:t>‹#›</a:t>
            </a:fld>
            <a:endParaRPr lang="en-US" dirty="0"/>
          </a:p>
        </p:txBody>
      </p:sp>
    </p:spTree>
    <p:extLst>
      <p:ext uri="{BB962C8B-B14F-4D97-AF65-F5344CB8AC3E}">
        <p14:creationId xmlns:p14="http://schemas.microsoft.com/office/powerpoint/2010/main" val="2666078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3F4D1DA-84D4-49DA-908E-D4A4FAFF1284}" type="slidenum">
              <a:rPr lang="en-US"/>
              <a:pPr>
                <a:defRPr/>
              </a:pPr>
              <a:t>‹#›</a:t>
            </a:fld>
            <a:endParaRPr lang="en-US" dirty="0"/>
          </a:p>
        </p:txBody>
      </p:sp>
    </p:spTree>
    <p:extLst>
      <p:ext uri="{BB962C8B-B14F-4D97-AF65-F5344CB8AC3E}">
        <p14:creationId xmlns:p14="http://schemas.microsoft.com/office/powerpoint/2010/main" val="4468973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7F2C920-E88D-4C01-9095-2E52CCECFACF}" type="slidenum">
              <a:rPr lang="en-US"/>
              <a:pPr>
                <a:defRPr/>
              </a:pPr>
              <a:t>‹#›</a:t>
            </a:fld>
            <a:endParaRPr lang="en-US" dirty="0"/>
          </a:p>
        </p:txBody>
      </p:sp>
    </p:spTree>
    <p:extLst>
      <p:ext uri="{BB962C8B-B14F-4D97-AF65-F5344CB8AC3E}">
        <p14:creationId xmlns:p14="http://schemas.microsoft.com/office/powerpoint/2010/main" val="1789151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7347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049F987-825F-42FA-B50D-B89601112F12}" type="slidenum">
              <a:rPr lang="en-US"/>
              <a:pPr>
                <a:defRPr/>
              </a:pPr>
              <a:t>‹#›</a:t>
            </a:fld>
            <a:endParaRPr lang="en-US" dirty="0"/>
          </a:p>
        </p:txBody>
      </p:sp>
    </p:spTree>
    <p:extLst>
      <p:ext uri="{BB962C8B-B14F-4D97-AF65-F5344CB8AC3E}">
        <p14:creationId xmlns:p14="http://schemas.microsoft.com/office/powerpoint/2010/main" val="9782575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F28741E-5DD5-47AF-93F2-FCE0D182E430}" type="slidenum">
              <a:rPr lang="en-US"/>
              <a:pPr>
                <a:defRPr/>
              </a:pPr>
              <a:t>‹#›</a:t>
            </a:fld>
            <a:endParaRPr lang="en-US" dirty="0"/>
          </a:p>
        </p:txBody>
      </p:sp>
    </p:spTree>
    <p:extLst>
      <p:ext uri="{BB962C8B-B14F-4D97-AF65-F5344CB8AC3E}">
        <p14:creationId xmlns:p14="http://schemas.microsoft.com/office/powerpoint/2010/main" val="4630111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F81312-9015-43E6-BF24-4A96712F8CC8}" type="slidenum">
              <a:rPr lang="en-US"/>
              <a:pPr>
                <a:defRPr/>
              </a:pPr>
              <a:t>‹#›</a:t>
            </a:fld>
            <a:endParaRPr lang="en-US" dirty="0"/>
          </a:p>
        </p:txBody>
      </p:sp>
    </p:spTree>
    <p:extLst>
      <p:ext uri="{BB962C8B-B14F-4D97-AF65-F5344CB8AC3E}">
        <p14:creationId xmlns:p14="http://schemas.microsoft.com/office/powerpoint/2010/main" val="39638294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306D0F2-24C5-4A33-BF3C-3D29A7D6EEF5}" type="slidenum">
              <a:rPr lang="en-US"/>
              <a:pPr>
                <a:defRPr/>
              </a:pPr>
              <a:t>‹#›</a:t>
            </a:fld>
            <a:endParaRPr lang="en-US" dirty="0"/>
          </a:p>
        </p:txBody>
      </p:sp>
    </p:spTree>
    <p:extLst>
      <p:ext uri="{BB962C8B-B14F-4D97-AF65-F5344CB8AC3E}">
        <p14:creationId xmlns:p14="http://schemas.microsoft.com/office/powerpoint/2010/main" val="41218031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47119A4-5561-45AA-A2CF-3FC4F254B2E1}" type="slidenum">
              <a:rPr lang="en-US"/>
              <a:pPr>
                <a:defRPr/>
              </a:pPr>
              <a:t>‹#›</a:t>
            </a:fld>
            <a:endParaRPr lang="en-US" dirty="0"/>
          </a:p>
        </p:txBody>
      </p:sp>
    </p:spTree>
    <p:extLst>
      <p:ext uri="{BB962C8B-B14F-4D97-AF65-F5344CB8AC3E}">
        <p14:creationId xmlns:p14="http://schemas.microsoft.com/office/powerpoint/2010/main" val="156682099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381F1A1-C2B6-47EB-A149-C34D1F10C083}" type="slidenum">
              <a:rPr lang="en-US"/>
              <a:pPr>
                <a:defRPr/>
              </a:pPr>
              <a:t>‹#›</a:t>
            </a:fld>
            <a:endParaRPr lang="en-US" dirty="0"/>
          </a:p>
        </p:txBody>
      </p:sp>
    </p:spTree>
    <p:extLst>
      <p:ext uri="{BB962C8B-B14F-4D97-AF65-F5344CB8AC3E}">
        <p14:creationId xmlns:p14="http://schemas.microsoft.com/office/powerpoint/2010/main" val="8331969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D5FDBBF-FF8F-4604-8D20-C23CDCC0F5E4}" type="slidenum">
              <a:rPr lang="en-US"/>
              <a:pPr>
                <a:defRPr/>
              </a:pPr>
              <a:t>‹#›</a:t>
            </a:fld>
            <a:endParaRPr lang="en-US" dirty="0"/>
          </a:p>
        </p:txBody>
      </p:sp>
    </p:spTree>
    <p:extLst>
      <p:ext uri="{BB962C8B-B14F-4D97-AF65-F5344CB8AC3E}">
        <p14:creationId xmlns:p14="http://schemas.microsoft.com/office/powerpoint/2010/main" val="23358023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24B2D35-279F-4C78-A6E5-D692662D6514}" type="slidenum">
              <a:rPr lang="en-US"/>
              <a:pPr>
                <a:defRPr/>
              </a:pPr>
              <a:t>‹#›</a:t>
            </a:fld>
            <a:endParaRPr lang="en-US" dirty="0"/>
          </a:p>
        </p:txBody>
      </p:sp>
    </p:spTree>
    <p:extLst>
      <p:ext uri="{BB962C8B-B14F-4D97-AF65-F5344CB8AC3E}">
        <p14:creationId xmlns:p14="http://schemas.microsoft.com/office/powerpoint/2010/main" val="15164775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0273C21-A91C-4DFB-95D0-E4D4E95F4542}" type="slidenum">
              <a:rPr lang="en-US"/>
              <a:pPr>
                <a:defRPr/>
              </a:pPr>
              <a:t>‹#›</a:t>
            </a:fld>
            <a:endParaRPr lang="en-US" dirty="0"/>
          </a:p>
        </p:txBody>
      </p:sp>
    </p:spTree>
    <p:extLst>
      <p:ext uri="{BB962C8B-B14F-4D97-AF65-F5344CB8AC3E}">
        <p14:creationId xmlns:p14="http://schemas.microsoft.com/office/powerpoint/2010/main" val="20844368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D04D7AB-C01B-495C-ABC2-339DD5B518AC}" type="slidenum">
              <a:rPr lang="en-US"/>
              <a:pPr>
                <a:defRPr/>
              </a:pPr>
              <a:t>‹#›</a:t>
            </a:fld>
            <a:endParaRPr lang="en-US" dirty="0"/>
          </a:p>
        </p:txBody>
      </p:sp>
    </p:spTree>
    <p:extLst>
      <p:ext uri="{BB962C8B-B14F-4D97-AF65-F5344CB8AC3E}">
        <p14:creationId xmlns:p14="http://schemas.microsoft.com/office/powerpoint/2010/main" val="2288721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30997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7955720E-56BD-419D-95B0-1089FC9A7874}" type="slidenum">
              <a:rPr lang="en-US"/>
              <a:pPr>
                <a:defRPr/>
              </a:pPr>
              <a:t>‹#›</a:t>
            </a:fld>
            <a:endParaRPr lang="en-US" dirty="0"/>
          </a:p>
        </p:txBody>
      </p:sp>
    </p:spTree>
    <p:extLst>
      <p:ext uri="{BB962C8B-B14F-4D97-AF65-F5344CB8AC3E}">
        <p14:creationId xmlns:p14="http://schemas.microsoft.com/office/powerpoint/2010/main" val="19519140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4394593-92AF-4F44-B605-B7C7A9BBE41F}" type="slidenum">
              <a:rPr lang="en-US"/>
              <a:pPr>
                <a:defRPr/>
              </a:pPr>
              <a:t>‹#›</a:t>
            </a:fld>
            <a:endParaRPr lang="en-US" dirty="0"/>
          </a:p>
        </p:txBody>
      </p:sp>
    </p:spTree>
    <p:extLst>
      <p:ext uri="{BB962C8B-B14F-4D97-AF65-F5344CB8AC3E}">
        <p14:creationId xmlns:p14="http://schemas.microsoft.com/office/powerpoint/2010/main" val="21369337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1E1A9BB-2D31-4384-B734-6A1D8CD89FEB}" type="slidenum">
              <a:rPr lang="en-US"/>
              <a:pPr>
                <a:defRPr/>
              </a:pPr>
              <a:t>‹#›</a:t>
            </a:fld>
            <a:endParaRPr lang="en-US" dirty="0"/>
          </a:p>
        </p:txBody>
      </p:sp>
    </p:spTree>
    <p:extLst>
      <p:ext uri="{BB962C8B-B14F-4D97-AF65-F5344CB8AC3E}">
        <p14:creationId xmlns:p14="http://schemas.microsoft.com/office/powerpoint/2010/main" val="26847106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00AA097-DA04-4059-9F56-B55D2B7DAD57}" type="slidenum">
              <a:rPr lang="en-US"/>
              <a:pPr>
                <a:defRPr/>
              </a:pPr>
              <a:t>‹#›</a:t>
            </a:fld>
            <a:endParaRPr lang="en-US" dirty="0"/>
          </a:p>
        </p:txBody>
      </p:sp>
    </p:spTree>
    <p:extLst>
      <p:ext uri="{BB962C8B-B14F-4D97-AF65-F5344CB8AC3E}">
        <p14:creationId xmlns:p14="http://schemas.microsoft.com/office/powerpoint/2010/main" val="18120311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71B8FD8-504B-4220-94C4-290C1F631551}" type="slidenum">
              <a:rPr lang="en-US"/>
              <a:pPr>
                <a:defRPr/>
              </a:pPr>
              <a:t>‹#›</a:t>
            </a:fld>
            <a:endParaRPr lang="en-US" dirty="0"/>
          </a:p>
        </p:txBody>
      </p:sp>
    </p:spTree>
    <p:extLst>
      <p:ext uri="{BB962C8B-B14F-4D97-AF65-F5344CB8AC3E}">
        <p14:creationId xmlns:p14="http://schemas.microsoft.com/office/powerpoint/2010/main" val="42366393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DF7FDF-6E50-478C-97E1-57B756CCFF3C}" type="slidenum">
              <a:rPr lang="en-US"/>
              <a:pPr>
                <a:defRPr/>
              </a:pPr>
              <a:t>‹#›</a:t>
            </a:fld>
            <a:endParaRPr lang="en-US" dirty="0"/>
          </a:p>
        </p:txBody>
      </p:sp>
    </p:spTree>
    <p:extLst>
      <p:ext uri="{BB962C8B-B14F-4D97-AF65-F5344CB8AC3E}">
        <p14:creationId xmlns:p14="http://schemas.microsoft.com/office/powerpoint/2010/main" val="179214065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902E275-2982-4701-8642-41DFCCEF2D3C}" type="slidenum">
              <a:rPr lang="en-US"/>
              <a:pPr>
                <a:defRPr/>
              </a:pPr>
              <a:t>‹#›</a:t>
            </a:fld>
            <a:endParaRPr lang="en-US" dirty="0"/>
          </a:p>
        </p:txBody>
      </p:sp>
    </p:spTree>
    <p:extLst>
      <p:ext uri="{BB962C8B-B14F-4D97-AF65-F5344CB8AC3E}">
        <p14:creationId xmlns:p14="http://schemas.microsoft.com/office/powerpoint/2010/main" val="565759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0978C3C-D838-44F2-AD64-6E03C846B4BA}" type="slidenum">
              <a:rPr lang="en-US"/>
              <a:pPr>
                <a:defRPr/>
              </a:pPr>
              <a:t>‹#›</a:t>
            </a:fld>
            <a:endParaRPr lang="en-US" dirty="0"/>
          </a:p>
        </p:txBody>
      </p:sp>
    </p:spTree>
    <p:extLst>
      <p:ext uri="{BB962C8B-B14F-4D97-AF65-F5344CB8AC3E}">
        <p14:creationId xmlns:p14="http://schemas.microsoft.com/office/powerpoint/2010/main" val="213290135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A48BFBC-A18E-41B5-B43F-324EA3A60868}" type="slidenum">
              <a:rPr lang="en-US"/>
              <a:pPr>
                <a:defRPr/>
              </a:pPr>
              <a:t>‹#›</a:t>
            </a:fld>
            <a:endParaRPr lang="en-US" dirty="0"/>
          </a:p>
        </p:txBody>
      </p:sp>
    </p:spTree>
    <p:extLst>
      <p:ext uri="{BB962C8B-B14F-4D97-AF65-F5344CB8AC3E}">
        <p14:creationId xmlns:p14="http://schemas.microsoft.com/office/powerpoint/2010/main" val="18196441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518B39F-0AD9-41C7-B1CE-8AECAEBE0BFD}" type="slidenum">
              <a:rPr lang="en-US"/>
              <a:pPr>
                <a:defRPr/>
              </a:pPr>
              <a:t>‹#›</a:t>
            </a:fld>
            <a:endParaRPr lang="en-US" dirty="0"/>
          </a:p>
        </p:txBody>
      </p:sp>
    </p:spTree>
    <p:extLst>
      <p:ext uri="{BB962C8B-B14F-4D97-AF65-F5344CB8AC3E}">
        <p14:creationId xmlns:p14="http://schemas.microsoft.com/office/powerpoint/2010/main" val="3124905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825060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028BD7C-C8C3-48F7-929A-F7344ED0568D}" type="slidenum">
              <a:rPr lang="en-US"/>
              <a:pPr>
                <a:defRPr/>
              </a:pPr>
              <a:t>‹#›</a:t>
            </a:fld>
            <a:endParaRPr lang="en-US" dirty="0"/>
          </a:p>
        </p:txBody>
      </p:sp>
    </p:spTree>
    <p:extLst>
      <p:ext uri="{BB962C8B-B14F-4D97-AF65-F5344CB8AC3E}">
        <p14:creationId xmlns:p14="http://schemas.microsoft.com/office/powerpoint/2010/main" val="22404195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A33047A2-7508-491F-80C3-489969277CBE}" type="slidenum">
              <a:rPr lang="en-US"/>
              <a:pPr>
                <a:defRPr/>
              </a:pPr>
              <a:t>‹#›</a:t>
            </a:fld>
            <a:endParaRPr lang="en-US" dirty="0"/>
          </a:p>
        </p:txBody>
      </p:sp>
    </p:spTree>
    <p:extLst>
      <p:ext uri="{BB962C8B-B14F-4D97-AF65-F5344CB8AC3E}">
        <p14:creationId xmlns:p14="http://schemas.microsoft.com/office/powerpoint/2010/main" val="30628056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7A80089-A978-48CD-B96C-B81D290C9273}" type="slidenum">
              <a:rPr lang="en-US"/>
              <a:pPr>
                <a:defRPr/>
              </a:pPr>
              <a:t>‹#›</a:t>
            </a:fld>
            <a:endParaRPr lang="en-US" dirty="0"/>
          </a:p>
        </p:txBody>
      </p:sp>
    </p:spTree>
    <p:extLst>
      <p:ext uri="{BB962C8B-B14F-4D97-AF65-F5344CB8AC3E}">
        <p14:creationId xmlns:p14="http://schemas.microsoft.com/office/powerpoint/2010/main" val="187449572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3F3FC871-F3BE-4F47-A95D-2EEB67E998D1}" type="slidenum">
              <a:rPr lang="en-US"/>
              <a:pPr>
                <a:defRPr/>
              </a:pPr>
              <a:t>‹#›</a:t>
            </a:fld>
            <a:endParaRPr lang="en-US" dirty="0"/>
          </a:p>
        </p:txBody>
      </p:sp>
    </p:spTree>
    <p:extLst>
      <p:ext uri="{BB962C8B-B14F-4D97-AF65-F5344CB8AC3E}">
        <p14:creationId xmlns:p14="http://schemas.microsoft.com/office/powerpoint/2010/main" val="16574574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E877F52-CD87-4DE6-8314-23E84F4FE549}" type="slidenum">
              <a:rPr lang="en-US"/>
              <a:pPr>
                <a:defRPr/>
              </a:pPr>
              <a:t>‹#›</a:t>
            </a:fld>
            <a:endParaRPr lang="en-US" dirty="0"/>
          </a:p>
        </p:txBody>
      </p:sp>
    </p:spTree>
    <p:extLst>
      <p:ext uri="{BB962C8B-B14F-4D97-AF65-F5344CB8AC3E}">
        <p14:creationId xmlns:p14="http://schemas.microsoft.com/office/powerpoint/2010/main" val="342004155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A20F361-F7AD-42BE-916D-5AED615550FB}" type="slidenum">
              <a:rPr lang="en-US"/>
              <a:pPr>
                <a:defRPr/>
              </a:pPr>
              <a:t>‹#›</a:t>
            </a:fld>
            <a:endParaRPr lang="en-US" dirty="0"/>
          </a:p>
        </p:txBody>
      </p:sp>
    </p:spTree>
    <p:extLst>
      <p:ext uri="{BB962C8B-B14F-4D97-AF65-F5344CB8AC3E}">
        <p14:creationId xmlns:p14="http://schemas.microsoft.com/office/powerpoint/2010/main" val="352180975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4D3F1D2-6D51-475F-8174-0C28A78A8E42}" type="slidenum">
              <a:rPr lang="en-US"/>
              <a:pPr>
                <a:defRPr/>
              </a:pPr>
              <a:t>‹#›</a:t>
            </a:fld>
            <a:endParaRPr lang="en-US" dirty="0"/>
          </a:p>
        </p:txBody>
      </p:sp>
    </p:spTree>
    <p:extLst>
      <p:ext uri="{BB962C8B-B14F-4D97-AF65-F5344CB8AC3E}">
        <p14:creationId xmlns:p14="http://schemas.microsoft.com/office/powerpoint/2010/main" val="21558743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9A6B94E-8062-449A-A15E-1986DD79EACC}" type="slidenum">
              <a:rPr lang="en-US"/>
              <a:pPr>
                <a:defRPr/>
              </a:pPr>
              <a:t>‹#›</a:t>
            </a:fld>
            <a:endParaRPr lang="en-US" dirty="0"/>
          </a:p>
        </p:txBody>
      </p:sp>
    </p:spTree>
    <p:extLst>
      <p:ext uri="{BB962C8B-B14F-4D97-AF65-F5344CB8AC3E}">
        <p14:creationId xmlns:p14="http://schemas.microsoft.com/office/powerpoint/2010/main" val="394124375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5FA781B-11EF-4C92-A6A5-00616C219D5D}" type="slidenum">
              <a:rPr lang="en-US"/>
              <a:pPr>
                <a:defRPr/>
              </a:pPr>
              <a:t>‹#›</a:t>
            </a:fld>
            <a:endParaRPr lang="en-US" dirty="0"/>
          </a:p>
        </p:txBody>
      </p:sp>
    </p:spTree>
    <p:extLst>
      <p:ext uri="{BB962C8B-B14F-4D97-AF65-F5344CB8AC3E}">
        <p14:creationId xmlns:p14="http://schemas.microsoft.com/office/powerpoint/2010/main" val="46065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15908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534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4822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28042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ChangeArrowheads="1"/>
          </p:cNvSpPr>
          <p:nvPr userDrawn="1"/>
        </p:nvSpPr>
        <p:spPr bwMode="auto">
          <a:xfrm>
            <a:off x="14288" y="4400550"/>
            <a:ext cx="9144000" cy="742950"/>
          </a:xfrm>
          <a:prstGeom prst="rect">
            <a:avLst/>
          </a:prstGeom>
          <a:gradFill rotWithShape="1">
            <a:gsLst>
              <a:gs pos="0">
                <a:srgbClr val="14736B"/>
              </a:gs>
              <a:gs pos="50000">
                <a:srgbClr val="22A79C"/>
              </a:gs>
              <a:gs pos="100000">
                <a:srgbClr val="2BC7BB"/>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1027" name="Rectangle 11"/>
          <p:cNvSpPr>
            <a:spLocks noChangeArrowheads="1"/>
          </p:cNvSpPr>
          <p:nvPr userDrawn="1"/>
        </p:nvSpPr>
        <p:spPr bwMode="auto">
          <a:xfrm>
            <a:off x="0" y="0"/>
            <a:ext cx="9144000" cy="742950"/>
          </a:xfrm>
          <a:prstGeom prst="rect">
            <a:avLst/>
          </a:prstGeom>
          <a:gradFill rotWithShape="1">
            <a:gsLst>
              <a:gs pos="0">
                <a:srgbClr val="14736B"/>
              </a:gs>
              <a:gs pos="50000">
                <a:srgbClr val="22A79C"/>
              </a:gs>
              <a:gs pos="100000">
                <a:srgbClr val="2BC7BB"/>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1028" name="Rectangle 12"/>
          <p:cNvSpPr>
            <a:spLocks noChangeArrowheads="1"/>
          </p:cNvSpPr>
          <p:nvPr userDrawn="1"/>
        </p:nvSpPr>
        <p:spPr bwMode="auto">
          <a:xfrm>
            <a:off x="0" y="114300"/>
            <a:ext cx="9144000" cy="114300"/>
          </a:xfrm>
          <a:prstGeom prst="rect">
            <a:avLst/>
          </a:prstGeom>
          <a:solidFill>
            <a:srgbClr val="8DDFD9"/>
          </a:solidFill>
          <a:ln>
            <a:noFill/>
          </a:ln>
          <a:effectLst/>
          <a:extLst>
            <a:ext uri="{91240B29-F687-4F45-9708-019B960494DF}">
              <a14:hiddenLine xmlns:a14="http://schemas.microsoft.com/office/drawing/2010/main" w="25400">
                <a:solidFill>
                  <a:srgbClr val="CCE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029" name="Line 13"/>
          <p:cNvSpPr>
            <a:spLocks noChangeShapeType="1"/>
          </p:cNvSpPr>
          <p:nvPr userDrawn="1"/>
        </p:nvSpPr>
        <p:spPr bwMode="auto">
          <a:xfrm>
            <a:off x="0" y="114300"/>
            <a:ext cx="9144000" cy="0"/>
          </a:xfrm>
          <a:prstGeom prst="line">
            <a:avLst/>
          </a:prstGeom>
          <a:noFill/>
          <a:ln w="19050">
            <a:solidFill>
              <a:srgbClr val="CCE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30" name="Line 14"/>
          <p:cNvSpPr>
            <a:spLocks noChangeShapeType="1"/>
          </p:cNvSpPr>
          <p:nvPr userDrawn="1"/>
        </p:nvSpPr>
        <p:spPr bwMode="auto">
          <a:xfrm>
            <a:off x="14288" y="228600"/>
            <a:ext cx="9129712" cy="0"/>
          </a:xfrm>
          <a:prstGeom prst="line">
            <a:avLst/>
          </a:prstGeom>
          <a:noFill/>
          <a:ln w="19050">
            <a:solidFill>
              <a:srgbClr val="CCE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31" name="Rectangle 16"/>
          <p:cNvSpPr>
            <a:spLocks noGrp="1" noChangeArrowheads="1"/>
          </p:cNvSpPr>
          <p:nvPr>
            <p:ph type="title"/>
          </p:nvPr>
        </p:nvSpPr>
        <p:spPr bwMode="auto">
          <a:xfrm>
            <a:off x="457200" y="57150"/>
            <a:ext cx="91440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rgbClr val="009DD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 </a:t>
            </a:r>
          </a:p>
        </p:txBody>
      </p:sp>
      <p:sp>
        <p:nvSpPr>
          <p:cNvPr id="1032" name="Rectangle 17"/>
          <p:cNvSpPr>
            <a:spLocks noGrp="1" noChangeArrowheads="1"/>
          </p:cNvSpPr>
          <p:nvPr>
            <p:ph type="body" idx="1"/>
          </p:nvPr>
        </p:nvSpPr>
        <p:spPr bwMode="auto">
          <a:xfrm>
            <a:off x="457200" y="1200150"/>
            <a:ext cx="8229600" cy="339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  </a:t>
            </a:r>
          </a:p>
        </p:txBody>
      </p:sp>
      <p:pic>
        <p:nvPicPr>
          <p:cNvPr id="1033" name="Picture 21" descr="DHS_logo_c"/>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343400"/>
            <a:ext cx="7874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hf hdr="0" dt="0"/>
  <p:txStyles>
    <p:titleStyle>
      <a:lvl1pPr algn="l" rtl="0" eaLnBrk="0" fontAlgn="base" hangingPunct="0">
        <a:spcBef>
          <a:spcPct val="0"/>
        </a:spcBef>
        <a:spcAft>
          <a:spcPct val="0"/>
        </a:spcAft>
        <a:defRPr sz="4000" b="1">
          <a:solidFill>
            <a:schemeClr val="bg1"/>
          </a:solidFill>
          <a:latin typeface="+mj-lt"/>
          <a:ea typeface="+mj-ea"/>
          <a:cs typeface="+mj-cs"/>
        </a:defRPr>
      </a:lvl1pPr>
      <a:lvl2pPr algn="l" rtl="0" eaLnBrk="0" fontAlgn="base" hangingPunct="0">
        <a:spcBef>
          <a:spcPct val="0"/>
        </a:spcBef>
        <a:spcAft>
          <a:spcPct val="0"/>
        </a:spcAft>
        <a:defRPr sz="4000" b="1">
          <a:solidFill>
            <a:schemeClr val="bg1"/>
          </a:solidFill>
          <a:latin typeface="Arial Narrow" pitchFamily="34" charset="0"/>
        </a:defRPr>
      </a:lvl2pPr>
      <a:lvl3pPr algn="l" rtl="0" eaLnBrk="0" fontAlgn="base" hangingPunct="0">
        <a:spcBef>
          <a:spcPct val="0"/>
        </a:spcBef>
        <a:spcAft>
          <a:spcPct val="0"/>
        </a:spcAft>
        <a:defRPr sz="4000" b="1">
          <a:solidFill>
            <a:schemeClr val="bg1"/>
          </a:solidFill>
          <a:latin typeface="Arial Narrow" pitchFamily="34" charset="0"/>
        </a:defRPr>
      </a:lvl3pPr>
      <a:lvl4pPr algn="l" rtl="0" eaLnBrk="0" fontAlgn="base" hangingPunct="0">
        <a:spcBef>
          <a:spcPct val="0"/>
        </a:spcBef>
        <a:spcAft>
          <a:spcPct val="0"/>
        </a:spcAft>
        <a:defRPr sz="4000" b="1">
          <a:solidFill>
            <a:schemeClr val="bg1"/>
          </a:solidFill>
          <a:latin typeface="Arial Narrow" pitchFamily="34" charset="0"/>
        </a:defRPr>
      </a:lvl4pPr>
      <a:lvl5pPr algn="l" rtl="0" eaLnBrk="0" fontAlgn="base" hangingPunct="0">
        <a:spcBef>
          <a:spcPct val="0"/>
        </a:spcBef>
        <a:spcAft>
          <a:spcPct val="0"/>
        </a:spcAft>
        <a:defRPr sz="4000" b="1">
          <a:solidFill>
            <a:schemeClr val="bg1"/>
          </a:solidFill>
          <a:latin typeface="Arial Narrow" pitchFamily="34" charset="0"/>
        </a:defRPr>
      </a:lvl5pPr>
      <a:lvl6pPr marL="457200" algn="l" rtl="0" fontAlgn="base">
        <a:spcBef>
          <a:spcPct val="0"/>
        </a:spcBef>
        <a:spcAft>
          <a:spcPct val="0"/>
        </a:spcAft>
        <a:defRPr sz="4000" b="1">
          <a:solidFill>
            <a:schemeClr val="bg1"/>
          </a:solidFill>
          <a:latin typeface="Arial Narrow" pitchFamily="34" charset="0"/>
        </a:defRPr>
      </a:lvl6pPr>
      <a:lvl7pPr marL="914400" algn="l" rtl="0" fontAlgn="base">
        <a:spcBef>
          <a:spcPct val="0"/>
        </a:spcBef>
        <a:spcAft>
          <a:spcPct val="0"/>
        </a:spcAft>
        <a:defRPr sz="4000" b="1">
          <a:solidFill>
            <a:schemeClr val="bg1"/>
          </a:solidFill>
          <a:latin typeface="Arial Narrow" pitchFamily="34" charset="0"/>
        </a:defRPr>
      </a:lvl7pPr>
      <a:lvl8pPr marL="1371600" algn="l" rtl="0" fontAlgn="base">
        <a:spcBef>
          <a:spcPct val="0"/>
        </a:spcBef>
        <a:spcAft>
          <a:spcPct val="0"/>
        </a:spcAft>
        <a:defRPr sz="4000" b="1">
          <a:solidFill>
            <a:schemeClr val="bg1"/>
          </a:solidFill>
          <a:latin typeface="Arial Narrow" pitchFamily="34" charset="0"/>
        </a:defRPr>
      </a:lvl8pPr>
      <a:lvl9pPr marL="1828800" algn="l" rtl="0" fontAlgn="base">
        <a:spcBef>
          <a:spcPct val="0"/>
        </a:spcBef>
        <a:spcAft>
          <a:spcPct val="0"/>
        </a:spcAft>
        <a:defRPr sz="4000" b="1">
          <a:solidFill>
            <a:schemeClr val="bg1"/>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3200">
          <a:solidFill>
            <a:schemeClr val="tx1"/>
          </a:solidFill>
          <a:latin typeface="+mn-lt"/>
        </a:defRPr>
      </a:lvl5pPr>
      <a:lvl6pPr marL="2514600" indent="-228600" algn="l" rtl="0" fontAlgn="base">
        <a:spcBef>
          <a:spcPct val="20000"/>
        </a:spcBef>
        <a:spcAft>
          <a:spcPct val="0"/>
        </a:spcAft>
        <a:buChar char="»"/>
        <a:defRPr sz="3200">
          <a:solidFill>
            <a:schemeClr val="tx1"/>
          </a:solidFill>
          <a:latin typeface="+mn-lt"/>
        </a:defRPr>
      </a:lvl6pPr>
      <a:lvl7pPr marL="2971800" indent="-228600" algn="l" rtl="0" fontAlgn="base">
        <a:spcBef>
          <a:spcPct val="20000"/>
        </a:spcBef>
        <a:spcAft>
          <a:spcPct val="0"/>
        </a:spcAft>
        <a:buChar char="»"/>
        <a:defRPr sz="3200">
          <a:solidFill>
            <a:schemeClr val="tx1"/>
          </a:solidFill>
          <a:latin typeface="+mn-lt"/>
        </a:defRPr>
      </a:lvl7pPr>
      <a:lvl8pPr marL="3429000" indent="-228600" algn="l" rtl="0" fontAlgn="base">
        <a:spcBef>
          <a:spcPct val="20000"/>
        </a:spcBef>
        <a:spcAft>
          <a:spcPct val="0"/>
        </a:spcAft>
        <a:buChar char="»"/>
        <a:defRPr sz="3200">
          <a:solidFill>
            <a:schemeClr val="tx1"/>
          </a:solidFill>
          <a:latin typeface="+mn-lt"/>
        </a:defRPr>
      </a:lvl8pPr>
      <a:lvl9pPr marL="3886200" indent="-228600" algn="l" rtl="0" fontAlgn="base">
        <a:spcBef>
          <a:spcPct val="20000"/>
        </a:spcBef>
        <a:spcAft>
          <a:spcPct val="0"/>
        </a:spcAft>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E723DCF-DC35-4A7C-8B48-5D442EAC505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11484D9-73EE-4BAF-AF8C-26980481E6F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0BA16A-A16E-48A9-9903-01C375E31F4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D3C389A-C424-4659-8AEE-BE589833688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mailto:Terry.Hamrick@dhs.ga.gov"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hyperlink" Target="mailto:inspectorgeneralhotline@dhs.ga.gov" TargetMode="External"/><Relationship Id="rId4" Type="http://schemas.openxmlformats.org/officeDocument/2006/relationships/hyperlink" Target="mailto:IngramMaurice.Ingram@dhs.ga.gov"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39"/>
          <p:cNvSpPr>
            <a:spLocks noGrp="1" noChangeArrowheads="1"/>
          </p:cNvSpPr>
          <p:nvPr>
            <p:ph type="subTitle" idx="1"/>
          </p:nvPr>
        </p:nvSpPr>
        <p:spPr>
          <a:xfrm>
            <a:off x="0" y="0"/>
            <a:ext cx="9296400" cy="5257800"/>
          </a:xfrm>
          <a:solidFill>
            <a:schemeClr val="bg1"/>
          </a:solidFill>
        </p:spPr>
        <p:txBody>
          <a:bodyPr/>
          <a:lstStyle/>
          <a:p>
            <a:pPr eaLnBrk="1" hangingPunct="1"/>
            <a:endParaRPr lang="en-US" dirty="0" smtClean="0"/>
          </a:p>
        </p:txBody>
      </p:sp>
      <p:sp>
        <p:nvSpPr>
          <p:cNvPr id="2095" name="Rectangle 47"/>
          <p:cNvSpPr>
            <a:spLocks noChangeArrowheads="1"/>
          </p:cNvSpPr>
          <p:nvPr/>
        </p:nvSpPr>
        <p:spPr bwMode="auto">
          <a:xfrm>
            <a:off x="-1" y="4686300"/>
            <a:ext cx="6964335" cy="571500"/>
          </a:xfrm>
          <a:prstGeom prst="rect">
            <a:avLst/>
          </a:prstGeom>
          <a:gradFill flip="none" rotWithShape="1">
            <a:gsLst>
              <a:gs pos="0">
                <a:srgbClr val="35BDB2">
                  <a:shade val="30000"/>
                  <a:satMod val="115000"/>
                </a:srgbClr>
              </a:gs>
              <a:gs pos="50000">
                <a:srgbClr val="35BDB2">
                  <a:shade val="67500"/>
                  <a:satMod val="115000"/>
                </a:srgbClr>
              </a:gs>
              <a:gs pos="100000">
                <a:srgbClr val="35BDB2">
                  <a:shade val="100000"/>
                  <a:satMod val="115000"/>
                </a:srgbClr>
              </a:gs>
            </a:gsLst>
            <a:path path="circle">
              <a:fillToRect r="100000" b="100000"/>
            </a:path>
            <a:tileRect l="-100000" t="-100000"/>
          </a:gradFill>
          <a:ln>
            <a:noFill/>
          </a:ln>
          <a:effectLst/>
        </p:spPr>
        <p:txBody>
          <a:bodyPr wrap="none" anchor="ctr"/>
          <a:lstStyle/>
          <a:p>
            <a:pPr>
              <a:defRPr/>
            </a:pPr>
            <a:endParaRPr lang="en-US" dirty="0"/>
          </a:p>
        </p:txBody>
      </p:sp>
      <p:sp>
        <p:nvSpPr>
          <p:cNvPr id="6150" name="Rectangle 52"/>
          <p:cNvSpPr>
            <a:spLocks noChangeArrowheads="1"/>
          </p:cNvSpPr>
          <p:nvPr/>
        </p:nvSpPr>
        <p:spPr bwMode="auto">
          <a:xfrm>
            <a:off x="-1222" y="-19050"/>
            <a:ext cx="6948488" cy="4608859"/>
          </a:xfrm>
          <a:prstGeom prst="rect">
            <a:avLst/>
          </a:prstGeom>
          <a:gradFill rotWithShape="1">
            <a:gsLst>
              <a:gs pos="0">
                <a:srgbClr val="14736B"/>
              </a:gs>
              <a:gs pos="50000">
                <a:srgbClr val="22A79C"/>
              </a:gs>
              <a:gs pos="100000">
                <a:srgbClr val="2BC7BB"/>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6151" name="Rectangle 53"/>
          <p:cNvSpPr>
            <a:spLocks noChangeArrowheads="1"/>
          </p:cNvSpPr>
          <p:nvPr/>
        </p:nvSpPr>
        <p:spPr bwMode="auto">
          <a:xfrm>
            <a:off x="14288" y="103187"/>
            <a:ext cx="6893951" cy="86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9DD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spcAft>
                <a:spcPct val="25000"/>
              </a:spcAft>
            </a:pPr>
            <a:r>
              <a:rPr lang="en-US" sz="4000" b="1" spc="-150" dirty="0" smtClean="0">
                <a:solidFill>
                  <a:schemeClr val="bg1"/>
                </a:solidFill>
                <a:latin typeface="Arial Narrow" pitchFamily="34" charset="0"/>
              </a:rPr>
              <a:t>OFFICE OF INSPECTOR GENERAL</a:t>
            </a:r>
            <a:endParaRPr lang="en-US" sz="4000" b="1" spc="-150" dirty="0">
              <a:solidFill>
                <a:schemeClr val="bg1"/>
              </a:solidFill>
              <a:latin typeface="Arial Narrow" pitchFamily="34" charset="0"/>
            </a:endParaRPr>
          </a:p>
        </p:txBody>
      </p:sp>
      <p:sp>
        <p:nvSpPr>
          <p:cNvPr id="6152" name="Rectangle 54"/>
          <p:cNvSpPr>
            <a:spLocks noChangeArrowheads="1"/>
          </p:cNvSpPr>
          <p:nvPr/>
        </p:nvSpPr>
        <p:spPr bwMode="auto">
          <a:xfrm>
            <a:off x="93663" y="1114425"/>
            <a:ext cx="6840537" cy="3475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spcBef>
                <a:spcPct val="20000"/>
              </a:spcBef>
              <a:tabLst>
                <a:tab pos="1947863" algn="l"/>
              </a:tabLst>
            </a:pPr>
            <a:r>
              <a:rPr lang="en-US" sz="2400" b="1" dirty="0" smtClean="0">
                <a:solidFill>
                  <a:schemeClr val="bg1"/>
                </a:solidFill>
                <a:latin typeface="Arial Narrow" pitchFamily="34" charset="0"/>
              </a:rPr>
              <a:t>PRESENTERS</a:t>
            </a:r>
            <a:r>
              <a:rPr lang="en-US" sz="2400" dirty="0" smtClean="0">
                <a:solidFill>
                  <a:schemeClr val="bg1"/>
                </a:solidFill>
                <a:latin typeface="Arial Narrow" pitchFamily="34" charset="0"/>
              </a:rPr>
              <a:t>:</a:t>
            </a:r>
            <a:r>
              <a:rPr lang="en-US" sz="2800" dirty="0" smtClean="0">
                <a:solidFill>
                  <a:schemeClr val="bg1"/>
                </a:solidFill>
                <a:latin typeface="Arial Narrow" pitchFamily="34" charset="0"/>
              </a:rPr>
              <a:t> 		</a:t>
            </a:r>
            <a:r>
              <a:rPr lang="en-US" sz="2200" b="1" dirty="0" smtClean="0">
                <a:solidFill>
                  <a:schemeClr val="bg1"/>
                </a:solidFill>
                <a:latin typeface="Arial Narrow" pitchFamily="34" charset="0"/>
              </a:rPr>
              <a:t>Charles W. Hicks, Jr., </a:t>
            </a:r>
          </a:p>
          <a:p>
            <a:pPr>
              <a:lnSpc>
                <a:spcPct val="80000"/>
              </a:lnSpc>
              <a:spcBef>
                <a:spcPct val="20000"/>
              </a:spcBef>
              <a:tabLst>
                <a:tab pos="1947863" algn="l"/>
              </a:tabLst>
            </a:pPr>
            <a:r>
              <a:rPr lang="en-US" sz="2200" b="1" dirty="0">
                <a:solidFill>
                  <a:schemeClr val="bg1"/>
                </a:solidFill>
                <a:latin typeface="Arial Narrow" pitchFamily="34" charset="0"/>
              </a:rPr>
              <a:t>	</a:t>
            </a:r>
            <a:r>
              <a:rPr lang="en-US" sz="2200" b="1" dirty="0" smtClean="0">
                <a:solidFill>
                  <a:schemeClr val="bg1"/>
                </a:solidFill>
                <a:latin typeface="Arial Narrow" pitchFamily="34" charset="0"/>
              </a:rPr>
              <a:t>	Interim Inspector General</a:t>
            </a:r>
          </a:p>
          <a:p>
            <a:pPr>
              <a:lnSpc>
                <a:spcPct val="80000"/>
              </a:lnSpc>
              <a:spcBef>
                <a:spcPct val="20000"/>
              </a:spcBef>
              <a:tabLst>
                <a:tab pos="1947863" algn="l"/>
              </a:tabLst>
            </a:pPr>
            <a:endParaRPr lang="en-US" sz="2200" b="1" dirty="0" smtClean="0">
              <a:solidFill>
                <a:schemeClr val="bg1"/>
              </a:solidFill>
              <a:latin typeface="Arial Narrow" pitchFamily="34" charset="0"/>
            </a:endParaRPr>
          </a:p>
          <a:p>
            <a:pPr>
              <a:lnSpc>
                <a:spcPct val="80000"/>
              </a:lnSpc>
              <a:spcBef>
                <a:spcPct val="20000"/>
              </a:spcBef>
              <a:tabLst>
                <a:tab pos="1947863" algn="l"/>
              </a:tabLst>
            </a:pPr>
            <a:r>
              <a:rPr lang="en-US" sz="2200" b="1" dirty="0" smtClean="0">
                <a:solidFill>
                  <a:schemeClr val="bg1"/>
                </a:solidFill>
                <a:latin typeface="Arial Narrow" pitchFamily="34" charset="0"/>
              </a:rPr>
              <a:t>		S. Maurice D. Ingram, </a:t>
            </a:r>
          </a:p>
          <a:p>
            <a:pPr>
              <a:lnSpc>
                <a:spcPct val="80000"/>
              </a:lnSpc>
              <a:spcBef>
                <a:spcPct val="20000"/>
              </a:spcBef>
              <a:tabLst>
                <a:tab pos="1947863" algn="l"/>
              </a:tabLst>
            </a:pPr>
            <a:r>
              <a:rPr lang="en-US" sz="2200" b="1" dirty="0">
                <a:solidFill>
                  <a:schemeClr val="bg1"/>
                </a:solidFill>
                <a:latin typeface="Arial Narrow" pitchFamily="34" charset="0"/>
              </a:rPr>
              <a:t>	</a:t>
            </a:r>
            <a:r>
              <a:rPr lang="en-US" sz="2200" b="1" dirty="0" smtClean="0">
                <a:solidFill>
                  <a:schemeClr val="bg1"/>
                </a:solidFill>
                <a:latin typeface="Arial Narrow" pitchFamily="34" charset="0"/>
              </a:rPr>
              <a:t>	Manager, Benefits Recovery Unit</a:t>
            </a:r>
            <a:endParaRPr lang="en-US" sz="2200" b="1" dirty="0">
              <a:solidFill>
                <a:schemeClr val="bg1"/>
              </a:solidFill>
              <a:latin typeface="Arial Narrow" pitchFamily="34" charset="0"/>
            </a:endParaRPr>
          </a:p>
          <a:p>
            <a:pPr>
              <a:lnSpc>
                <a:spcPct val="80000"/>
              </a:lnSpc>
              <a:spcBef>
                <a:spcPct val="20000"/>
              </a:spcBef>
              <a:tabLst>
                <a:tab pos="1947863" algn="l"/>
              </a:tabLst>
            </a:pPr>
            <a:endParaRPr lang="en-US" sz="2800" b="1" dirty="0">
              <a:solidFill>
                <a:schemeClr val="bg1"/>
              </a:solidFill>
              <a:latin typeface="Arial Narrow" pitchFamily="34" charset="0"/>
            </a:endParaRPr>
          </a:p>
          <a:p>
            <a:pPr>
              <a:lnSpc>
                <a:spcPct val="80000"/>
              </a:lnSpc>
              <a:spcBef>
                <a:spcPct val="20000"/>
              </a:spcBef>
              <a:tabLst>
                <a:tab pos="1947863" algn="l"/>
              </a:tabLst>
            </a:pPr>
            <a:r>
              <a:rPr lang="en-US" sz="2400" b="1" dirty="0" smtClean="0">
                <a:solidFill>
                  <a:schemeClr val="bg1"/>
                </a:solidFill>
                <a:latin typeface="Arial Narrow" pitchFamily="34" charset="0"/>
              </a:rPr>
              <a:t>PRESENTED</a:t>
            </a:r>
            <a:r>
              <a:rPr lang="en-US" sz="2400" dirty="0" smtClean="0">
                <a:solidFill>
                  <a:schemeClr val="bg1"/>
                </a:solidFill>
                <a:latin typeface="Arial Narrow" pitchFamily="34" charset="0"/>
              </a:rPr>
              <a:t>: 		</a:t>
            </a:r>
            <a:r>
              <a:rPr lang="en-US" sz="2200" b="1" dirty="0" smtClean="0">
                <a:solidFill>
                  <a:schemeClr val="bg1"/>
                </a:solidFill>
                <a:latin typeface="Arial Narrow" pitchFamily="34" charset="0"/>
              </a:rPr>
              <a:t>DHS Board Meeting</a:t>
            </a:r>
            <a:endParaRPr lang="en-US" sz="2200" b="1" dirty="0">
              <a:solidFill>
                <a:schemeClr val="bg1"/>
              </a:solidFill>
              <a:latin typeface="Arial Narrow" pitchFamily="34" charset="0"/>
            </a:endParaRPr>
          </a:p>
          <a:p>
            <a:pPr>
              <a:lnSpc>
                <a:spcPct val="80000"/>
              </a:lnSpc>
              <a:spcBef>
                <a:spcPct val="20000"/>
              </a:spcBef>
              <a:tabLst>
                <a:tab pos="1947863" algn="l"/>
              </a:tabLst>
            </a:pPr>
            <a:endParaRPr lang="en-US" sz="2800" dirty="0">
              <a:solidFill>
                <a:schemeClr val="bg1"/>
              </a:solidFill>
              <a:latin typeface="Arial Narrow" pitchFamily="34" charset="0"/>
            </a:endParaRPr>
          </a:p>
          <a:p>
            <a:pPr>
              <a:lnSpc>
                <a:spcPct val="80000"/>
              </a:lnSpc>
              <a:spcBef>
                <a:spcPct val="20000"/>
              </a:spcBef>
              <a:tabLst>
                <a:tab pos="1947863" algn="l"/>
              </a:tabLst>
            </a:pPr>
            <a:r>
              <a:rPr lang="en-US" sz="2400" b="1" dirty="0" smtClean="0">
                <a:solidFill>
                  <a:schemeClr val="bg1"/>
                </a:solidFill>
                <a:latin typeface="Arial Narrow" pitchFamily="34" charset="0"/>
              </a:rPr>
              <a:t>DATE</a:t>
            </a:r>
            <a:r>
              <a:rPr lang="en-US" sz="2400" dirty="0" smtClean="0">
                <a:solidFill>
                  <a:schemeClr val="bg1"/>
                </a:solidFill>
                <a:latin typeface="Arial Narrow" pitchFamily="34" charset="0"/>
              </a:rPr>
              <a:t>: 		</a:t>
            </a:r>
            <a:r>
              <a:rPr lang="en-US" sz="2200" b="1" dirty="0" smtClean="0">
                <a:solidFill>
                  <a:schemeClr val="bg1"/>
                </a:solidFill>
                <a:latin typeface="Arial Narrow" pitchFamily="34" charset="0"/>
              </a:rPr>
              <a:t>October 21,  2015</a:t>
            </a:r>
            <a:endParaRPr lang="en-US" sz="2200" b="1" dirty="0">
              <a:solidFill>
                <a:schemeClr val="bg1"/>
              </a:solidFill>
              <a:latin typeface="Arial Narrow" pitchFamily="34" charset="0"/>
            </a:endParaRPr>
          </a:p>
        </p:txBody>
      </p:sp>
      <p:sp>
        <p:nvSpPr>
          <p:cNvPr id="6153" name="Rectangle 55"/>
          <p:cNvSpPr>
            <a:spLocks noChangeArrowheads="1"/>
          </p:cNvSpPr>
          <p:nvPr/>
        </p:nvSpPr>
        <p:spPr bwMode="auto">
          <a:xfrm>
            <a:off x="-14288" y="996950"/>
            <a:ext cx="6962776" cy="114300"/>
          </a:xfrm>
          <a:prstGeom prst="rect">
            <a:avLst/>
          </a:prstGeom>
          <a:solidFill>
            <a:srgbClr val="8DDFD9"/>
          </a:solidFill>
          <a:ln>
            <a:noFill/>
          </a:ln>
          <a:effectLst/>
          <a:extLst>
            <a:ext uri="{91240B29-F687-4F45-9708-019B960494DF}">
              <a14:hiddenLine xmlns:a14="http://schemas.microsoft.com/office/drawing/2010/main" w="25400">
                <a:solidFill>
                  <a:srgbClr val="CCE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6154" name="Line 58"/>
          <p:cNvSpPr>
            <a:spLocks noChangeShapeType="1"/>
          </p:cNvSpPr>
          <p:nvPr/>
        </p:nvSpPr>
        <p:spPr bwMode="auto">
          <a:xfrm>
            <a:off x="0" y="996950"/>
            <a:ext cx="6948488" cy="0"/>
          </a:xfrm>
          <a:prstGeom prst="line">
            <a:avLst/>
          </a:prstGeom>
          <a:noFill/>
          <a:ln w="19050">
            <a:solidFill>
              <a:srgbClr val="CCE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6155" name="Line 59"/>
          <p:cNvSpPr>
            <a:spLocks noChangeShapeType="1"/>
          </p:cNvSpPr>
          <p:nvPr/>
        </p:nvSpPr>
        <p:spPr bwMode="auto">
          <a:xfrm>
            <a:off x="0" y="1114425"/>
            <a:ext cx="6948488" cy="0"/>
          </a:xfrm>
          <a:prstGeom prst="line">
            <a:avLst/>
          </a:prstGeom>
          <a:noFill/>
          <a:ln w="19050">
            <a:solidFill>
              <a:srgbClr val="CCE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6157" name="Text Box 66"/>
          <p:cNvSpPr txBox="1">
            <a:spLocks noChangeArrowheads="1"/>
          </p:cNvSpPr>
          <p:nvPr/>
        </p:nvSpPr>
        <p:spPr bwMode="auto">
          <a:xfrm>
            <a:off x="14288" y="4738688"/>
            <a:ext cx="69342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dirty="0">
                <a:solidFill>
                  <a:schemeClr val="bg1"/>
                </a:solidFill>
              </a:rPr>
              <a:t>          Georgia Department of Human Services </a:t>
            </a:r>
            <a:endParaRPr lang="en-US" sz="2000" b="1" dirty="0"/>
          </a:p>
        </p:txBody>
      </p:sp>
      <p:pic>
        <p:nvPicPr>
          <p:cNvPr id="17" name="Picture 61" descr="iStock_00000319096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78396" y="1371600"/>
            <a:ext cx="2318004"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8" name="Picture 62" descr="iStock_000006944381Lar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8240" y="3921819"/>
            <a:ext cx="2388160" cy="133598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9" name="Picture 63" descr="Togethernes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64336" y="2686051"/>
            <a:ext cx="2332065" cy="116054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 name="Picture 65" descr="AsianMomAndNewborn_UNHSP"/>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34200" y="57150"/>
            <a:ext cx="2388160" cy="119345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6162" name="Picture 21" descr="DHS_logo_c"/>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3663" y="4614863"/>
            <a:ext cx="473075"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type="body" sz="half" idx="2"/>
          </p:nvPr>
        </p:nvSpPr>
        <p:spPr>
          <a:xfrm>
            <a:off x="28575" y="666750"/>
            <a:ext cx="9144000" cy="3581400"/>
          </a:xfrm>
        </p:spPr>
        <p:txBody>
          <a:bodyPr/>
          <a:lstStyle/>
          <a:p>
            <a:endParaRPr lang="en-US" sz="1300" dirty="0" smtClean="0"/>
          </a:p>
          <a:p>
            <a:r>
              <a:rPr lang="en-US" sz="1800" dirty="0" smtClean="0"/>
              <a:t>• </a:t>
            </a:r>
            <a:r>
              <a:rPr lang="en-US" sz="2000" b="1" dirty="0"/>
              <a:t>In May 2014, the US Department of Agriculture's Western Region invited BRU to present at a round table meeting for west coast welfare fraud agencies. The presentation centered on </a:t>
            </a:r>
            <a:r>
              <a:rPr lang="en-US" sz="2000" b="1" dirty="0" smtClean="0"/>
              <a:t>the Department’s success </a:t>
            </a:r>
            <a:r>
              <a:rPr lang="en-US" sz="2000" b="1" dirty="0"/>
              <a:t>in pursuing recipient trafficking, collecting evidence to </a:t>
            </a:r>
            <a:r>
              <a:rPr lang="en-US" sz="2000" b="1" dirty="0" smtClean="0"/>
              <a:t>establish intentional program violations, </a:t>
            </a:r>
            <a:r>
              <a:rPr lang="en-US" sz="2000" b="1" dirty="0"/>
              <a:t>and pursuing administrative disqualification hearings or prosecutions</a:t>
            </a:r>
            <a:r>
              <a:rPr lang="en-US" sz="2000" dirty="0"/>
              <a:t>. </a:t>
            </a:r>
          </a:p>
          <a:p>
            <a:pPr>
              <a:spcBef>
                <a:spcPts val="100"/>
              </a:spcBef>
            </a:pPr>
            <a:endParaRPr lang="en-US" sz="2000" dirty="0"/>
          </a:p>
          <a:p>
            <a:r>
              <a:rPr lang="en-US" sz="2000" dirty="0"/>
              <a:t>• </a:t>
            </a:r>
            <a:r>
              <a:rPr lang="en-US" sz="2000" b="1" dirty="0"/>
              <a:t>In October 2014, </a:t>
            </a:r>
            <a:r>
              <a:rPr lang="en-US" sz="2000" b="1" dirty="0" smtClean="0"/>
              <a:t>the Food and Nutrition Service </a:t>
            </a:r>
            <a:r>
              <a:rPr lang="en-US" sz="2000" b="1" dirty="0"/>
              <a:t>asked BRU to host a training event for members of its Southeastern Region (SERO). The SERO Region is comprised of Alabama, Mississippi, Tennessee, Kentucky, South Carolina, North Carolina, and Florida. The training focused on exchanging best practices and allowed the states the opportunity to question BRU on its management of fraud investigations in SNAP, TANF, and </a:t>
            </a:r>
            <a:r>
              <a:rPr lang="en-US" sz="2000" b="1" dirty="0" smtClean="0"/>
              <a:t>CAPS.</a:t>
            </a:r>
            <a:endParaRPr lang="en-US" sz="2000" b="1" dirty="0"/>
          </a:p>
          <a:p>
            <a:endParaRPr lang="en-US" sz="1300" b="1" dirty="0" smtClean="0"/>
          </a:p>
          <a:p>
            <a:endParaRPr lang="en-US" dirty="0" smtClean="0"/>
          </a:p>
          <a:p>
            <a:endParaRPr lang="en-US" dirty="0" smtClean="0"/>
          </a:p>
          <a:p>
            <a:pPr algn="ctr"/>
            <a:r>
              <a:rPr lang="en-US" b="1" dirty="0" smtClean="0"/>
              <a:t>10</a:t>
            </a:r>
            <a:endParaRPr lang="en-US" b="1" dirty="0"/>
          </a:p>
          <a:p>
            <a:pPr algn="ctr"/>
            <a:endParaRPr lang="en-US" dirty="0" smtClean="0"/>
          </a:p>
          <a:p>
            <a:endParaRPr lang="en-US" dirty="0" smtClean="0"/>
          </a:p>
        </p:txBody>
      </p:sp>
      <p:sp>
        <p:nvSpPr>
          <p:cNvPr id="7" name="Title 1"/>
          <p:cNvSpPr>
            <a:spLocks noGrp="1"/>
          </p:cNvSpPr>
          <p:nvPr>
            <p:ph type="title"/>
          </p:nvPr>
        </p:nvSpPr>
        <p:spPr>
          <a:xfrm>
            <a:off x="0" y="57150"/>
            <a:ext cx="9144000" cy="762000"/>
          </a:xfrm>
        </p:spPr>
        <p:txBody>
          <a:bodyPr/>
          <a:lstStyle/>
          <a:p>
            <a:pPr algn="ctr"/>
            <a:r>
              <a:rPr lang="en-US" sz="4000" dirty="0" smtClean="0"/>
              <a:t>ACCOMPLISHMENTS</a:t>
            </a:r>
            <a:endParaRPr lang="en-US" sz="4000" dirty="0"/>
          </a:p>
        </p:txBody>
      </p:sp>
    </p:spTree>
    <p:extLst>
      <p:ext uri="{BB962C8B-B14F-4D97-AF65-F5344CB8AC3E}">
        <p14:creationId xmlns:p14="http://schemas.microsoft.com/office/powerpoint/2010/main" val="1844497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FUTURE INITIATIVES</a:t>
            </a:r>
            <a:endParaRPr lang="en-US" dirty="0"/>
          </a:p>
        </p:txBody>
      </p:sp>
      <p:sp>
        <p:nvSpPr>
          <p:cNvPr id="3" name="TextBox 2"/>
          <p:cNvSpPr txBox="1"/>
          <p:nvPr/>
        </p:nvSpPr>
        <p:spPr>
          <a:xfrm>
            <a:off x="76200" y="895350"/>
            <a:ext cx="8991600" cy="3139321"/>
          </a:xfrm>
          <a:prstGeom prst="rect">
            <a:avLst/>
          </a:prstGeom>
          <a:noFill/>
        </p:spPr>
        <p:txBody>
          <a:bodyPr wrap="square" rtlCol="0">
            <a:spAutoFit/>
          </a:bodyPr>
          <a:lstStyle/>
          <a:p>
            <a:r>
              <a:rPr lang="en-US" dirty="0" smtClean="0"/>
              <a:t>• </a:t>
            </a:r>
            <a:r>
              <a:rPr lang="en-US" b="1" dirty="0" smtClean="0"/>
              <a:t>Integrated Eligibility System (Gateway)</a:t>
            </a:r>
          </a:p>
          <a:p>
            <a:endParaRPr lang="en-US" dirty="0" smtClean="0"/>
          </a:p>
          <a:p>
            <a:r>
              <a:rPr lang="en-US" dirty="0" smtClean="0"/>
              <a:t>• </a:t>
            </a:r>
            <a:r>
              <a:rPr lang="en-US" b="1" dirty="0" smtClean="0"/>
              <a:t>Fraud Awareness Campaign</a:t>
            </a:r>
          </a:p>
          <a:p>
            <a:endParaRPr lang="en-US" dirty="0" smtClean="0"/>
          </a:p>
          <a:p>
            <a:r>
              <a:rPr lang="en-US" dirty="0" smtClean="0"/>
              <a:t>• </a:t>
            </a:r>
            <a:r>
              <a:rPr lang="en-US" b="1" dirty="0" smtClean="0"/>
              <a:t>Expansion of the Special Operations Group</a:t>
            </a:r>
          </a:p>
          <a:p>
            <a:endParaRPr lang="en-US" dirty="0" smtClean="0"/>
          </a:p>
          <a:p>
            <a:r>
              <a:rPr lang="en-US" dirty="0" smtClean="0"/>
              <a:t>• </a:t>
            </a:r>
            <a:r>
              <a:rPr lang="en-US" b="1" dirty="0" smtClean="0"/>
              <a:t>Training and Staff Development</a:t>
            </a:r>
          </a:p>
          <a:p>
            <a:endParaRPr lang="en-US" dirty="0" smtClean="0"/>
          </a:p>
          <a:p>
            <a:r>
              <a:rPr lang="en-US" dirty="0" smtClean="0"/>
              <a:t>• </a:t>
            </a:r>
            <a:r>
              <a:rPr lang="en-US" b="1" dirty="0" smtClean="0"/>
              <a:t>Law Enforcement Outreach Initiative</a:t>
            </a:r>
          </a:p>
          <a:p>
            <a:endParaRPr lang="en-US" dirty="0" smtClean="0"/>
          </a:p>
          <a:p>
            <a:endParaRPr lang="en-US" dirty="0"/>
          </a:p>
        </p:txBody>
      </p:sp>
      <p:sp>
        <p:nvSpPr>
          <p:cNvPr id="4" name="Rectangle 3"/>
          <p:cNvSpPr/>
          <p:nvPr/>
        </p:nvSpPr>
        <p:spPr>
          <a:xfrm>
            <a:off x="4720345" y="4629150"/>
            <a:ext cx="348172" cy="307777"/>
          </a:xfrm>
          <a:prstGeom prst="rect">
            <a:avLst/>
          </a:prstGeom>
        </p:spPr>
        <p:txBody>
          <a:bodyPr wrap="none">
            <a:spAutoFit/>
          </a:bodyPr>
          <a:lstStyle/>
          <a:p>
            <a:pPr algn="ctr"/>
            <a:r>
              <a:rPr lang="en-US" sz="1400" b="1" dirty="0" smtClean="0">
                <a:latin typeface="+mn-lt"/>
              </a:rPr>
              <a:t>11</a:t>
            </a:r>
            <a:endParaRPr lang="en-US" sz="1400" b="1" dirty="0">
              <a:latin typeface="+mn-lt"/>
            </a:endParaRPr>
          </a:p>
        </p:txBody>
      </p:sp>
    </p:spTree>
    <p:extLst>
      <p:ext uri="{BB962C8B-B14F-4D97-AF65-F5344CB8AC3E}">
        <p14:creationId xmlns:p14="http://schemas.microsoft.com/office/powerpoint/2010/main" val="814914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0" y="228601"/>
            <a:ext cx="9144000" cy="536972"/>
          </a:xfrm>
        </p:spPr>
        <p:txBody>
          <a:bodyPr/>
          <a:lstStyle/>
          <a:p>
            <a:pPr algn="ctr" eaLnBrk="1" hangingPunct="1"/>
            <a:r>
              <a:rPr lang="en-US" dirty="0" smtClean="0"/>
              <a:t>DHS OFFICE OF INSPECTOR GENERAL</a:t>
            </a:r>
          </a:p>
        </p:txBody>
      </p:sp>
      <p:sp>
        <p:nvSpPr>
          <p:cNvPr id="93187" name="Content Placeholder 3"/>
          <p:cNvSpPr>
            <a:spLocks noGrp="1"/>
          </p:cNvSpPr>
          <p:nvPr>
            <p:ph sz="half" idx="2"/>
          </p:nvPr>
        </p:nvSpPr>
        <p:spPr>
          <a:xfrm>
            <a:off x="228600" y="971550"/>
            <a:ext cx="4419600" cy="1447800"/>
          </a:xfrm>
        </p:spPr>
        <p:txBody>
          <a:bodyPr/>
          <a:lstStyle/>
          <a:p>
            <a:pPr eaLnBrk="1" hangingPunct="1">
              <a:spcBef>
                <a:spcPts val="0"/>
              </a:spcBef>
            </a:pPr>
            <a:r>
              <a:rPr lang="en-US" sz="2000" dirty="0" smtClean="0"/>
              <a:t>2 Peachtree Street, NW, Suite 30.450</a:t>
            </a:r>
          </a:p>
          <a:p>
            <a:pPr eaLnBrk="1" hangingPunct="1">
              <a:spcBef>
                <a:spcPts val="0"/>
              </a:spcBef>
              <a:buFontTx/>
              <a:buNone/>
            </a:pPr>
            <a:r>
              <a:rPr lang="en-US" sz="2000" dirty="0" smtClean="0"/>
              <a:t>	Atlanta, GA 30303</a:t>
            </a:r>
          </a:p>
          <a:p>
            <a:pPr eaLnBrk="1" hangingPunct="1">
              <a:spcBef>
                <a:spcPts val="0"/>
              </a:spcBef>
              <a:buFontTx/>
              <a:buNone/>
            </a:pPr>
            <a:r>
              <a:rPr lang="en-US" sz="2000" dirty="0" smtClean="0"/>
              <a:t>	Main Number (404) 463-5495</a:t>
            </a:r>
          </a:p>
          <a:p>
            <a:pPr eaLnBrk="1" hangingPunct="1">
              <a:spcBef>
                <a:spcPts val="0"/>
              </a:spcBef>
              <a:buFontTx/>
              <a:buNone/>
            </a:pPr>
            <a:r>
              <a:rPr lang="en-US" sz="2000" dirty="0" smtClean="0"/>
              <a:t>	Fax Number   (404) 463-5496</a:t>
            </a:r>
          </a:p>
          <a:p>
            <a:pPr eaLnBrk="1" hangingPunct="1">
              <a:buFontTx/>
              <a:buNone/>
            </a:pPr>
            <a:endParaRPr lang="en-US" sz="2000" dirty="0" smtClean="0"/>
          </a:p>
          <a:p>
            <a:pPr eaLnBrk="1" hangingPunct="1"/>
            <a:endParaRPr lang="en-US" sz="2000" dirty="0" smtClean="0"/>
          </a:p>
          <a:p>
            <a:pPr eaLnBrk="1" hangingPunct="1">
              <a:buFontTx/>
              <a:buNone/>
            </a:pPr>
            <a:endParaRPr lang="en-US" sz="2000" dirty="0" smtClean="0"/>
          </a:p>
        </p:txBody>
      </p:sp>
      <p:sp>
        <p:nvSpPr>
          <p:cNvPr id="93189" name="Content Placeholder 3"/>
          <p:cNvSpPr>
            <a:spLocks noGrp="1"/>
          </p:cNvSpPr>
          <p:nvPr>
            <p:ph sz="half" idx="2"/>
          </p:nvPr>
        </p:nvSpPr>
        <p:spPr>
          <a:xfrm>
            <a:off x="4648200" y="971550"/>
            <a:ext cx="4343400" cy="1371600"/>
          </a:xfrm>
        </p:spPr>
        <p:txBody>
          <a:bodyPr/>
          <a:lstStyle/>
          <a:p>
            <a:pPr eaLnBrk="1" hangingPunct="1"/>
            <a:r>
              <a:rPr lang="en-US" sz="2000" dirty="0" smtClean="0"/>
              <a:t>Charles Hicks, Interim Inspector General</a:t>
            </a:r>
            <a:br>
              <a:rPr lang="en-US" sz="2000" dirty="0" smtClean="0"/>
            </a:br>
            <a:r>
              <a:rPr lang="en-US" sz="2000" dirty="0" smtClean="0"/>
              <a:t>Office: (404) 463-5486</a:t>
            </a:r>
            <a:br>
              <a:rPr lang="en-US" sz="2000" dirty="0" smtClean="0"/>
            </a:br>
            <a:r>
              <a:rPr lang="en-US" sz="2000" dirty="0" smtClean="0"/>
              <a:t>Mobile: (404) 683-3585</a:t>
            </a:r>
            <a:br>
              <a:rPr lang="en-US" sz="2000" dirty="0" smtClean="0"/>
            </a:br>
            <a:r>
              <a:rPr lang="en-US" sz="2000" dirty="0" smtClean="0">
                <a:hlinkClick r:id="rId3"/>
              </a:rPr>
              <a:t>Charles.Hicks@dhs.ga.gov</a:t>
            </a:r>
            <a:r>
              <a:rPr lang="en-US" sz="2000" dirty="0" smtClean="0"/>
              <a:t> </a:t>
            </a:r>
          </a:p>
          <a:p>
            <a:pPr eaLnBrk="1" hangingPunct="1"/>
            <a:endParaRPr lang="en-US" sz="2000" dirty="0" smtClean="0"/>
          </a:p>
        </p:txBody>
      </p:sp>
      <p:sp>
        <p:nvSpPr>
          <p:cNvPr id="93190" name="Content Placeholder 3"/>
          <p:cNvSpPr>
            <a:spLocks noGrp="1"/>
          </p:cNvSpPr>
          <p:nvPr>
            <p:ph sz="half" idx="2"/>
          </p:nvPr>
        </p:nvSpPr>
        <p:spPr>
          <a:xfrm>
            <a:off x="4724400" y="4604325"/>
            <a:ext cx="457200" cy="379268"/>
          </a:xfrm>
        </p:spPr>
        <p:txBody>
          <a:bodyPr/>
          <a:lstStyle/>
          <a:p>
            <a:pPr marL="0" indent="0" algn="ctr" eaLnBrk="1" hangingPunct="1">
              <a:buNone/>
            </a:pPr>
            <a:r>
              <a:rPr lang="en-US" sz="1400" b="1" dirty="0" smtClean="0"/>
              <a:t>12</a:t>
            </a:r>
            <a:endParaRPr lang="en-US" sz="1400" b="1" dirty="0"/>
          </a:p>
        </p:txBody>
      </p:sp>
      <p:sp>
        <p:nvSpPr>
          <p:cNvPr id="93191" name="Content Placeholder 3"/>
          <p:cNvSpPr>
            <a:spLocks noGrp="1"/>
          </p:cNvSpPr>
          <p:nvPr>
            <p:ph sz="half" idx="2"/>
          </p:nvPr>
        </p:nvSpPr>
        <p:spPr>
          <a:xfrm>
            <a:off x="228600" y="2571750"/>
            <a:ext cx="4040188" cy="1371600"/>
          </a:xfrm>
        </p:spPr>
        <p:txBody>
          <a:bodyPr/>
          <a:lstStyle/>
          <a:p>
            <a:pPr eaLnBrk="1" hangingPunct="1"/>
            <a:r>
              <a:rPr lang="en-US" sz="2000" dirty="0" smtClean="0"/>
              <a:t>S. Maurice D. Ingram, Manager</a:t>
            </a:r>
            <a:br>
              <a:rPr lang="en-US" sz="2000" dirty="0" smtClean="0"/>
            </a:br>
            <a:r>
              <a:rPr lang="en-US" sz="2000" dirty="0" smtClean="0"/>
              <a:t>Office: (404) 463-1752</a:t>
            </a:r>
            <a:br>
              <a:rPr lang="en-US" sz="2000" dirty="0" smtClean="0"/>
            </a:br>
            <a:r>
              <a:rPr lang="en-US" sz="2000" dirty="0" smtClean="0">
                <a:solidFill>
                  <a:srgbClr val="35BDB2"/>
                </a:solidFill>
                <a:hlinkClick r:id="rId4"/>
              </a:rPr>
              <a:t>Maurice.Ingram@dhs.ga.gov</a:t>
            </a:r>
            <a:r>
              <a:rPr lang="en-US" sz="2000" dirty="0" smtClean="0">
                <a:solidFill>
                  <a:srgbClr val="35BDB2"/>
                </a:solidFill>
              </a:rPr>
              <a:t> </a:t>
            </a:r>
          </a:p>
          <a:p>
            <a:pPr marL="0" indent="0" eaLnBrk="1" hangingPunct="1">
              <a:buNone/>
            </a:pPr>
            <a:r>
              <a:rPr lang="en-US" sz="2000" dirty="0" smtClean="0"/>
              <a:t/>
            </a:r>
            <a:br>
              <a:rPr lang="en-US" sz="2000" dirty="0" smtClean="0"/>
            </a:br>
            <a:endParaRPr lang="en-US" sz="2000" dirty="0" smtClean="0"/>
          </a:p>
        </p:txBody>
      </p:sp>
      <p:sp>
        <p:nvSpPr>
          <p:cNvPr id="9" name="TextBox 8"/>
          <p:cNvSpPr txBox="1"/>
          <p:nvPr/>
        </p:nvSpPr>
        <p:spPr>
          <a:xfrm>
            <a:off x="0" y="4019550"/>
            <a:ext cx="9144000" cy="584775"/>
          </a:xfrm>
          <a:prstGeom prst="rect">
            <a:avLst/>
          </a:prstGeom>
          <a:noFill/>
        </p:spPr>
        <p:txBody>
          <a:bodyPr wrap="square" rtlCol="0">
            <a:spAutoFit/>
          </a:bodyPr>
          <a:lstStyle/>
          <a:p>
            <a:pPr algn="ctr"/>
            <a:r>
              <a:rPr lang="en-US" sz="1600" dirty="0" smtClean="0"/>
              <a:t>Hotline Email: </a:t>
            </a:r>
            <a:r>
              <a:rPr lang="en-US" sz="1600" dirty="0" smtClean="0">
                <a:hlinkClick r:id="rId5"/>
              </a:rPr>
              <a:t>inspectorgeneralhotline@dhs.ga.gov</a:t>
            </a:r>
            <a:r>
              <a:rPr lang="en-US" sz="1600" dirty="0" smtClean="0"/>
              <a:t> </a:t>
            </a:r>
          </a:p>
          <a:p>
            <a:endParaRPr lang="en-US" sz="1600" dirty="0"/>
          </a:p>
        </p:txBody>
      </p:sp>
    </p:spTree>
    <p:extLst>
      <p:ext uri="{BB962C8B-B14F-4D97-AF65-F5344CB8AC3E}">
        <p14:creationId xmlns:p14="http://schemas.microsoft.com/office/powerpoint/2010/main" val="2253319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2400" y="971550"/>
            <a:ext cx="8839200" cy="1877437"/>
          </a:xfrm>
          <a:prstGeom prst="rect">
            <a:avLst/>
          </a:prstGeom>
          <a:noFill/>
        </p:spPr>
        <p:txBody>
          <a:bodyPr wrap="square" rtlCol="0">
            <a:spAutoFit/>
          </a:bodyPr>
          <a:lstStyle/>
          <a:p>
            <a:pPr algn="ctr"/>
            <a:endParaRPr lang="en-US" dirty="0" smtClean="0"/>
          </a:p>
          <a:p>
            <a:pPr algn="ctr"/>
            <a:endParaRPr lang="en-US" dirty="0"/>
          </a:p>
          <a:p>
            <a:pPr algn="ctr"/>
            <a:endParaRPr lang="en-US" dirty="0" smtClean="0"/>
          </a:p>
          <a:p>
            <a:pPr algn="ctr"/>
            <a:endParaRPr lang="en-US" dirty="0" smtClean="0"/>
          </a:p>
          <a:p>
            <a:pPr algn="ctr"/>
            <a:r>
              <a:rPr lang="en-US" sz="4400" dirty="0" smtClean="0"/>
              <a:t>QUESTIONS</a:t>
            </a:r>
            <a:endParaRPr lang="en-US" sz="4400" dirty="0"/>
          </a:p>
        </p:txBody>
      </p:sp>
      <p:sp>
        <p:nvSpPr>
          <p:cNvPr id="2" name="Rectangle 1"/>
          <p:cNvSpPr/>
          <p:nvPr/>
        </p:nvSpPr>
        <p:spPr>
          <a:xfrm>
            <a:off x="4800600" y="4629150"/>
            <a:ext cx="348172" cy="307777"/>
          </a:xfrm>
          <a:prstGeom prst="rect">
            <a:avLst/>
          </a:prstGeom>
        </p:spPr>
        <p:txBody>
          <a:bodyPr wrap="none">
            <a:spAutoFit/>
          </a:bodyPr>
          <a:lstStyle/>
          <a:p>
            <a:r>
              <a:rPr lang="en-US" sz="1400" b="1" dirty="0" smtClean="0">
                <a:latin typeface="+mn-lt"/>
              </a:rPr>
              <a:t>13</a:t>
            </a:r>
            <a:endParaRPr lang="en-US" sz="1400" b="1" dirty="0">
              <a:latin typeface="+mn-lt"/>
            </a:endParaRPr>
          </a:p>
        </p:txBody>
      </p:sp>
    </p:spTree>
    <p:extLst>
      <p:ext uri="{BB962C8B-B14F-4D97-AF65-F5344CB8AC3E}">
        <p14:creationId xmlns:p14="http://schemas.microsoft.com/office/powerpoint/2010/main" val="2552854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AGENDA</a:t>
            </a:r>
            <a:endParaRPr lang="en-US" dirty="0"/>
          </a:p>
        </p:txBody>
      </p:sp>
      <p:sp>
        <p:nvSpPr>
          <p:cNvPr id="3" name="Content Placeholder 2"/>
          <p:cNvSpPr>
            <a:spLocks noGrp="1"/>
          </p:cNvSpPr>
          <p:nvPr>
            <p:ph idx="1"/>
          </p:nvPr>
        </p:nvSpPr>
        <p:spPr>
          <a:xfrm>
            <a:off x="0" y="742951"/>
            <a:ext cx="9144000" cy="3581399"/>
          </a:xfrm>
        </p:spPr>
        <p:txBody>
          <a:bodyPr/>
          <a:lstStyle/>
          <a:p>
            <a:r>
              <a:rPr lang="en-US" sz="2400" b="1" dirty="0" smtClean="0"/>
              <a:t>DHS Vision, Mission and Core Values</a:t>
            </a:r>
          </a:p>
          <a:p>
            <a:r>
              <a:rPr lang="en-US" sz="2400" b="1" dirty="0" smtClean="0"/>
              <a:t>Purpose of Presentation</a:t>
            </a:r>
          </a:p>
          <a:p>
            <a:r>
              <a:rPr lang="en-US" sz="2400" b="1" dirty="0" smtClean="0"/>
              <a:t>The Benefits Recovery Unit (BRU)</a:t>
            </a:r>
          </a:p>
          <a:p>
            <a:r>
              <a:rPr lang="en-US" sz="2400" b="1" dirty="0" smtClean="0"/>
              <a:t>BRU Organizational Structure</a:t>
            </a:r>
          </a:p>
          <a:p>
            <a:r>
              <a:rPr lang="en-US" sz="2400" b="1" dirty="0" smtClean="0"/>
              <a:t>BRU Performance Outcomes</a:t>
            </a:r>
          </a:p>
          <a:p>
            <a:r>
              <a:rPr lang="en-US" sz="2400" b="1" dirty="0" smtClean="0"/>
              <a:t>BRU Accomplishments</a:t>
            </a:r>
          </a:p>
          <a:p>
            <a:r>
              <a:rPr lang="en-US" sz="2400" b="1" dirty="0" smtClean="0"/>
              <a:t>BRU Future Initiatives</a:t>
            </a:r>
          </a:p>
          <a:p>
            <a:r>
              <a:rPr lang="en-US" sz="2400" b="1" dirty="0" smtClean="0"/>
              <a:t>BRU Points </a:t>
            </a:r>
            <a:r>
              <a:rPr lang="en-US" sz="2400" b="1" smtClean="0"/>
              <a:t>of Contact</a:t>
            </a:r>
            <a:endParaRPr lang="en-US" sz="2400" b="1" dirty="0" smtClean="0"/>
          </a:p>
          <a:p>
            <a:pPr marL="0" indent="0">
              <a:spcBef>
                <a:spcPts val="100"/>
              </a:spcBef>
              <a:buNone/>
            </a:pPr>
            <a:endParaRPr lang="en-US" sz="2400" dirty="0" smtClean="0"/>
          </a:p>
        </p:txBody>
      </p:sp>
      <p:sp>
        <p:nvSpPr>
          <p:cNvPr id="4" name="Rectangle 3"/>
          <p:cNvSpPr/>
          <p:nvPr/>
        </p:nvSpPr>
        <p:spPr>
          <a:xfrm>
            <a:off x="5029200" y="4706838"/>
            <a:ext cx="266420" cy="307777"/>
          </a:xfrm>
          <a:prstGeom prst="rect">
            <a:avLst/>
          </a:prstGeom>
        </p:spPr>
        <p:txBody>
          <a:bodyPr wrap="none">
            <a:spAutoFit/>
          </a:bodyPr>
          <a:lstStyle/>
          <a:p>
            <a:r>
              <a:rPr lang="en-US" sz="1400" b="1" dirty="0" smtClean="0">
                <a:latin typeface="+mn-lt"/>
              </a:rPr>
              <a:t>2</a:t>
            </a:r>
            <a:endParaRPr lang="en-US" sz="1400" b="1" dirty="0">
              <a:latin typeface="+mn-lt"/>
            </a:endParaRPr>
          </a:p>
        </p:txBody>
      </p:sp>
    </p:spTree>
    <p:extLst>
      <p:ext uri="{BB962C8B-B14F-4D97-AF65-F5344CB8AC3E}">
        <p14:creationId xmlns:p14="http://schemas.microsoft.com/office/powerpoint/2010/main" val="1942797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57150"/>
            <a:ext cx="9144000" cy="857250"/>
          </a:xfrm>
        </p:spPr>
        <p:txBody>
          <a:bodyPr/>
          <a:lstStyle/>
          <a:p>
            <a:pPr algn="ctr" eaLnBrk="1" hangingPunct="1"/>
            <a:r>
              <a:rPr lang="en-US" dirty="0" smtClean="0"/>
              <a:t>VISION, MISSION AND CORE VALUES</a:t>
            </a:r>
          </a:p>
        </p:txBody>
      </p:sp>
      <p:sp>
        <p:nvSpPr>
          <p:cNvPr id="7171" name="Rectangle 3"/>
          <p:cNvSpPr>
            <a:spLocks noGrp="1" noChangeArrowheads="1"/>
          </p:cNvSpPr>
          <p:nvPr>
            <p:ph type="body" idx="1"/>
          </p:nvPr>
        </p:nvSpPr>
        <p:spPr>
          <a:xfrm>
            <a:off x="381000" y="819151"/>
            <a:ext cx="8229600" cy="3581400"/>
          </a:xfrm>
        </p:spPr>
        <p:txBody>
          <a:bodyPr/>
          <a:lstStyle/>
          <a:p>
            <a:pPr>
              <a:lnSpc>
                <a:spcPct val="80000"/>
              </a:lnSpc>
              <a:buFontTx/>
              <a:buNone/>
              <a:defRPr/>
            </a:pPr>
            <a:r>
              <a:rPr lang="en-US" sz="2400" b="1" i="1" dirty="0" smtClean="0">
                <a:solidFill>
                  <a:srgbClr val="35BDB2"/>
                </a:solidFill>
                <a:effectLst>
                  <a:outerShdw blurRad="38100" dist="38100" dir="2700000" algn="tl">
                    <a:srgbClr val="C0C0C0"/>
                  </a:outerShdw>
                </a:effectLst>
              </a:rPr>
              <a:t>Vision </a:t>
            </a:r>
          </a:p>
          <a:p>
            <a:pPr>
              <a:lnSpc>
                <a:spcPct val="80000"/>
              </a:lnSpc>
              <a:buFontTx/>
              <a:buNone/>
              <a:defRPr/>
            </a:pPr>
            <a:r>
              <a:rPr lang="en-US" sz="2000" b="1" dirty="0" smtClean="0">
                <a:effectLst>
                  <a:outerShdw blurRad="38100" dist="38100" dir="2700000" algn="tl">
                    <a:srgbClr val="C0C0C0"/>
                  </a:outerShdw>
                </a:effectLst>
              </a:rPr>
              <a:t>	</a:t>
            </a:r>
            <a:r>
              <a:rPr lang="en-US" sz="1600" b="1" dirty="0" smtClean="0"/>
              <a:t>Stronger Families for a Stronger Georgia.</a:t>
            </a:r>
          </a:p>
          <a:p>
            <a:pPr>
              <a:lnSpc>
                <a:spcPct val="80000"/>
              </a:lnSpc>
              <a:buFontTx/>
              <a:buNone/>
              <a:defRPr/>
            </a:pPr>
            <a:endParaRPr lang="en-US" sz="800" b="1" dirty="0" smtClean="0">
              <a:effectLst>
                <a:outerShdw blurRad="38100" dist="38100" dir="2700000" algn="tl">
                  <a:srgbClr val="C0C0C0"/>
                </a:outerShdw>
              </a:effectLst>
            </a:endParaRPr>
          </a:p>
          <a:p>
            <a:pPr>
              <a:lnSpc>
                <a:spcPct val="80000"/>
              </a:lnSpc>
              <a:buFontTx/>
              <a:buNone/>
              <a:defRPr/>
            </a:pPr>
            <a:r>
              <a:rPr lang="en-US" sz="2400" b="1" i="1" dirty="0" smtClean="0">
                <a:solidFill>
                  <a:srgbClr val="35BDB2"/>
                </a:solidFill>
                <a:effectLst>
                  <a:outerShdw blurRad="38100" dist="38100" dir="2700000" algn="tl">
                    <a:srgbClr val="C0C0C0"/>
                  </a:outerShdw>
                </a:effectLst>
              </a:rPr>
              <a:t>Mission</a:t>
            </a:r>
            <a:endParaRPr lang="en-US" sz="2400" b="1" dirty="0" smtClean="0">
              <a:solidFill>
                <a:srgbClr val="35BDB2"/>
              </a:solidFill>
            </a:endParaRPr>
          </a:p>
          <a:p>
            <a:pPr>
              <a:lnSpc>
                <a:spcPct val="80000"/>
              </a:lnSpc>
              <a:buFontTx/>
              <a:buNone/>
              <a:defRPr/>
            </a:pPr>
            <a:r>
              <a:rPr lang="en-US" sz="2000" b="1" dirty="0" smtClean="0"/>
              <a:t>	</a:t>
            </a:r>
            <a:r>
              <a:rPr lang="en-US" sz="1600" b="1" dirty="0" smtClean="0"/>
              <a:t>Strengthen Georgia by providing Individuals and Families access to services that promote self-sufficiency, independence, and protect Georgia's vulnerable children and adults.</a:t>
            </a:r>
          </a:p>
          <a:p>
            <a:pPr>
              <a:lnSpc>
                <a:spcPct val="80000"/>
              </a:lnSpc>
              <a:buFontTx/>
              <a:buNone/>
              <a:defRPr/>
            </a:pPr>
            <a:endParaRPr lang="en-US" sz="800" b="1" i="1" dirty="0" smtClean="0">
              <a:effectLst>
                <a:outerShdw blurRad="38100" dist="38100" dir="2700000" algn="tl">
                  <a:srgbClr val="C0C0C0"/>
                </a:outerShdw>
              </a:effectLst>
            </a:endParaRPr>
          </a:p>
          <a:p>
            <a:pPr>
              <a:lnSpc>
                <a:spcPct val="80000"/>
              </a:lnSpc>
              <a:buFontTx/>
              <a:buNone/>
              <a:defRPr/>
            </a:pPr>
            <a:r>
              <a:rPr lang="en-US" sz="2400" b="1" i="1" dirty="0" smtClean="0">
                <a:solidFill>
                  <a:srgbClr val="35BDB2"/>
                </a:solidFill>
                <a:effectLst>
                  <a:outerShdw blurRad="38100" dist="38100" dir="2700000" algn="tl">
                    <a:srgbClr val="C0C0C0"/>
                  </a:outerShdw>
                </a:effectLst>
              </a:rPr>
              <a:t>Core Values</a:t>
            </a:r>
            <a:endParaRPr lang="en-US" sz="2400" b="1" dirty="0" smtClean="0">
              <a:solidFill>
                <a:srgbClr val="35BDB2"/>
              </a:solidFill>
            </a:endParaRPr>
          </a:p>
          <a:p>
            <a:pPr>
              <a:lnSpc>
                <a:spcPct val="80000"/>
              </a:lnSpc>
              <a:defRPr/>
            </a:pPr>
            <a:r>
              <a:rPr lang="en-US" sz="1600" b="1" dirty="0" smtClean="0"/>
              <a:t>Provide access to resources that offer support and empower Georgians and their families. </a:t>
            </a:r>
          </a:p>
          <a:p>
            <a:pPr>
              <a:lnSpc>
                <a:spcPct val="80000"/>
              </a:lnSpc>
              <a:defRPr/>
            </a:pPr>
            <a:r>
              <a:rPr lang="en-US" sz="1600" b="1" dirty="0" smtClean="0"/>
              <a:t>Deliver services professionally and treat all clients with dignity and respect. </a:t>
            </a:r>
          </a:p>
          <a:p>
            <a:pPr>
              <a:lnSpc>
                <a:spcPct val="80000"/>
              </a:lnSpc>
              <a:defRPr/>
            </a:pPr>
            <a:r>
              <a:rPr lang="en-US" sz="1600" b="1" dirty="0" smtClean="0"/>
              <a:t>Manage business operations effectively and efficiently by aligning resources across the agency. </a:t>
            </a:r>
          </a:p>
          <a:p>
            <a:pPr>
              <a:lnSpc>
                <a:spcPct val="80000"/>
              </a:lnSpc>
              <a:defRPr/>
            </a:pPr>
            <a:r>
              <a:rPr lang="en-US" sz="1600" b="1" dirty="0" smtClean="0"/>
              <a:t>Promote accountability, transparency and quality in all services we deliver and programs we administer. </a:t>
            </a:r>
          </a:p>
          <a:p>
            <a:pPr>
              <a:lnSpc>
                <a:spcPct val="80000"/>
              </a:lnSpc>
              <a:defRPr/>
            </a:pPr>
            <a:r>
              <a:rPr lang="en-US" sz="1600" b="1" dirty="0" smtClean="0"/>
              <a:t>Develop our employees at all levels of the agency.</a:t>
            </a:r>
            <a:r>
              <a:rPr lang="en-US" sz="1600" dirty="0" smtClean="0"/>
              <a:t> </a:t>
            </a:r>
          </a:p>
        </p:txBody>
      </p:sp>
      <p:sp>
        <p:nvSpPr>
          <p:cNvPr id="2" name="Rectangle 1"/>
          <p:cNvSpPr/>
          <p:nvPr/>
        </p:nvSpPr>
        <p:spPr>
          <a:xfrm>
            <a:off x="4953000" y="4706838"/>
            <a:ext cx="266420" cy="307777"/>
          </a:xfrm>
          <a:prstGeom prst="rect">
            <a:avLst/>
          </a:prstGeom>
        </p:spPr>
        <p:txBody>
          <a:bodyPr wrap="none">
            <a:spAutoFit/>
          </a:bodyPr>
          <a:lstStyle/>
          <a:p>
            <a:pPr algn="ctr"/>
            <a:r>
              <a:rPr lang="en-US" sz="1400" b="1" dirty="0" smtClean="0">
                <a:latin typeface="+mn-lt"/>
              </a:rPr>
              <a:t>3</a:t>
            </a:r>
            <a:endParaRPr lang="en-US" sz="1400" b="1" dirty="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PURPOSE</a:t>
            </a:r>
            <a:endParaRPr lang="en-US" dirty="0"/>
          </a:p>
        </p:txBody>
      </p:sp>
      <p:sp>
        <p:nvSpPr>
          <p:cNvPr id="3" name="Content Placeholder 2"/>
          <p:cNvSpPr>
            <a:spLocks noGrp="1"/>
          </p:cNvSpPr>
          <p:nvPr>
            <p:ph idx="1"/>
          </p:nvPr>
        </p:nvSpPr>
        <p:spPr>
          <a:xfrm>
            <a:off x="0" y="742951"/>
            <a:ext cx="9144000" cy="3581399"/>
          </a:xfrm>
        </p:spPr>
        <p:txBody>
          <a:bodyPr/>
          <a:lstStyle/>
          <a:p>
            <a:r>
              <a:rPr lang="en-US" sz="2400" b="1" dirty="0" smtClean="0"/>
              <a:t>Provide the Board with an overview of the business operations of the Benefits Recovery Unit (BRU) in the DHS Office of Inspector General.</a:t>
            </a:r>
          </a:p>
          <a:p>
            <a:pPr marL="0" indent="0">
              <a:spcBef>
                <a:spcPts val="100"/>
              </a:spcBef>
              <a:buNone/>
            </a:pPr>
            <a:endParaRPr lang="en-US" sz="2400" dirty="0" smtClean="0"/>
          </a:p>
          <a:p>
            <a:r>
              <a:rPr lang="en-US" sz="2400" b="1" dirty="0" smtClean="0"/>
              <a:t>Discuss the performance outcomes and accomplishments of the Unit during the last five years.</a:t>
            </a:r>
          </a:p>
          <a:p>
            <a:pPr marL="0" indent="0">
              <a:spcBef>
                <a:spcPts val="100"/>
              </a:spcBef>
              <a:buNone/>
            </a:pPr>
            <a:endParaRPr lang="en-US" sz="2400" dirty="0" smtClean="0"/>
          </a:p>
          <a:p>
            <a:r>
              <a:rPr lang="en-US" sz="2400" b="1" dirty="0" smtClean="0"/>
              <a:t>Detail the Unit’s future initiatives designed to increase its effectiveness and efficiency in combating fraud, waste, and abuse.</a:t>
            </a:r>
            <a:endParaRPr lang="en-US" sz="2400" b="1" dirty="0"/>
          </a:p>
        </p:txBody>
      </p:sp>
      <p:sp>
        <p:nvSpPr>
          <p:cNvPr id="4" name="Rectangle 3"/>
          <p:cNvSpPr/>
          <p:nvPr/>
        </p:nvSpPr>
        <p:spPr>
          <a:xfrm>
            <a:off x="5029200" y="4706838"/>
            <a:ext cx="266420" cy="307777"/>
          </a:xfrm>
          <a:prstGeom prst="rect">
            <a:avLst/>
          </a:prstGeom>
        </p:spPr>
        <p:txBody>
          <a:bodyPr wrap="none">
            <a:spAutoFit/>
          </a:bodyPr>
          <a:lstStyle/>
          <a:p>
            <a:r>
              <a:rPr lang="en-US" sz="1400" b="1" dirty="0" smtClean="0">
                <a:latin typeface="+mn-lt"/>
              </a:rPr>
              <a:t>4</a:t>
            </a:r>
            <a:endParaRPr lang="en-US" sz="1400" b="1" dirty="0">
              <a:latin typeface="+mn-lt"/>
            </a:endParaRPr>
          </a:p>
        </p:txBody>
      </p:sp>
    </p:spTree>
    <p:extLst>
      <p:ext uri="{BB962C8B-B14F-4D97-AF65-F5344CB8AC3E}">
        <p14:creationId xmlns:p14="http://schemas.microsoft.com/office/powerpoint/2010/main" val="3981144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BENEFITS RECOVERY UNIT</a:t>
            </a:r>
            <a:endParaRPr lang="en-US" dirty="0"/>
          </a:p>
        </p:txBody>
      </p:sp>
      <p:sp>
        <p:nvSpPr>
          <p:cNvPr id="3" name="Content Placeholder 2"/>
          <p:cNvSpPr>
            <a:spLocks noGrp="1"/>
          </p:cNvSpPr>
          <p:nvPr>
            <p:ph idx="1"/>
          </p:nvPr>
        </p:nvSpPr>
        <p:spPr>
          <a:xfrm>
            <a:off x="0" y="742950"/>
            <a:ext cx="9144000" cy="3581400"/>
          </a:xfrm>
        </p:spPr>
        <p:txBody>
          <a:bodyPr/>
          <a:lstStyle/>
          <a:p>
            <a:r>
              <a:rPr lang="en-US" sz="1800" b="1" dirty="0" smtClean="0"/>
              <a:t>Investigate ALL allegations of fraud, </a:t>
            </a:r>
            <a:r>
              <a:rPr lang="en-US" sz="1800" b="1" dirty="0"/>
              <a:t>w</a:t>
            </a:r>
            <a:r>
              <a:rPr lang="en-US" sz="1800" b="1" dirty="0" smtClean="0"/>
              <a:t>aste, and abuse committed by recipients of the Supplemental Nutrition Assistance Program (SNAP), Temporary Assistance for Needy Families Program (TANF), and the Child and Parents Service Program (CAPS).</a:t>
            </a:r>
          </a:p>
          <a:p>
            <a:pPr marL="0" indent="0">
              <a:spcBef>
                <a:spcPts val="200"/>
              </a:spcBef>
              <a:buNone/>
            </a:pPr>
            <a:endParaRPr lang="en-US" sz="1800" b="1" dirty="0" smtClean="0"/>
          </a:p>
          <a:p>
            <a:r>
              <a:rPr lang="en-US" sz="1800" b="1" dirty="0" smtClean="0"/>
              <a:t>Recover established overpayment claims in SNAP and TANF.</a:t>
            </a:r>
          </a:p>
          <a:p>
            <a:pPr marL="0" indent="0">
              <a:spcBef>
                <a:spcPts val="200"/>
              </a:spcBef>
              <a:buNone/>
            </a:pPr>
            <a:endParaRPr lang="en-US" sz="1800" b="1" dirty="0" smtClean="0"/>
          </a:p>
          <a:p>
            <a:r>
              <a:rPr lang="en-US" sz="1800" b="1" dirty="0" smtClean="0"/>
              <a:t>Recover funds on defaulted accounts within the Title IV-E Child Welfare Program.</a:t>
            </a:r>
          </a:p>
          <a:p>
            <a:pPr marL="0" indent="0">
              <a:spcBef>
                <a:spcPts val="200"/>
              </a:spcBef>
              <a:buNone/>
            </a:pPr>
            <a:endParaRPr lang="en-US" sz="1800" b="1" dirty="0" smtClean="0"/>
          </a:p>
          <a:p>
            <a:r>
              <a:rPr lang="en-US" sz="1800" b="1" dirty="0" smtClean="0"/>
              <a:t>Administer the State Law Enforcement Bureau.</a:t>
            </a:r>
          </a:p>
          <a:p>
            <a:pPr marL="0" indent="0">
              <a:spcBef>
                <a:spcPts val="200"/>
              </a:spcBef>
              <a:buNone/>
            </a:pPr>
            <a:endParaRPr lang="en-US" sz="1800" b="1" dirty="0" smtClean="0"/>
          </a:p>
          <a:p>
            <a:r>
              <a:rPr lang="en-US" sz="1800" b="1" dirty="0" smtClean="0"/>
              <a:t>Oversee the Department’s participation in the National Accuracy Clearinghouse (NAC) and Public Assistance Reporting System (PARIS). </a:t>
            </a:r>
          </a:p>
          <a:p>
            <a:endParaRPr lang="en-US" sz="1800" b="1" dirty="0" smtClean="0"/>
          </a:p>
          <a:p>
            <a:endParaRPr lang="en-US" sz="1800" dirty="0"/>
          </a:p>
        </p:txBody>
      </p:sp>
      <p:sp>
        <p:nvSpPr>
          <p:cNvPr id="4" name="Rectangle 3"/>
          <p:cNvSpPr/>
          <p:nvPr/>
        </p:nvSpPr>
        <p:spPr>
          <a:xfrm>
            <a:off x="4876940" y="4705350"/>
            <a:ext cx="266420" cy="307777"/>
          </a:xfrm>
          <a:prstGeom prst="rect">
            <a:avLst/>
          </a:prstGeom>
        </p:spPr>
        <p:txBody>
          <a:bodyPr wrap="none">
            <a:spAutoFit/>
          </a:bodyPr>
          <a:lstStyle/>
          <a:p>
            <a:pPr algn="ctr"/>
            <a:r>
              <a:rPr lang="en-US" sz="1400" b="1" dirty="0" smtClean="0">
                <a:latin typeface="+mn-lt"/>
              </a:rPr>
              <a:t>5</a:t>
            </a:r>
            <a:endParaRPr lang="en-US" sz="1400" b="1" dirty="0">
              <a:latin typeface="+mn-lt"/>
            </a:endParaRPr>
          </a:p>
        </p:txBody>
      </p:sp>
    </p:spTree>
    <p:extLst>
      <p:ext uri="{BB962C8B-B14F-4D97-AF65-F5344CB8AC3E}">
        <p14:creationId xmlns:p14="http://schemas.microsoft.com/office/powerpoint/2010/main" val="1633901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BRU ORGANIZATIONAL STRUCTURE</a:t>
            </a:r>
            <a:endParaRPr lang="en-US"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742950"/>
            <a:ext cx="8839200" cy="350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791200" y="3838456"/>
            <a:ext cx="3124200" cy="276999"/>
          </a:xfrm>
          <a:prstGeom prst="rect">
            <a:avLst/>
          </a:prstGeom>
          <a:noFill/>
        </p:spPr>
        <p:txBody>
          <a:bodyPr wrap="square" rtlCol="0">
            <a:spAutoFit/>
          </a:bodyPr>
          <a:lstStyle/>
          <a:p>
            <a:pPr algn="ctr"/>
            <a:r>
              <a:rPr lang="en-US" sz="1200" b="1" dirty="0" smtClean="0">
                <a:latin typeface="+mn-lt"/>
              </a:rPr>
              <a:t>119 Full-time Employees</a:t>
            </a:r>
            <a:endParaRPr lang="en-US" sz="1200" b="1" dirty="0">
              <a:latin typeface="+mn-lt"/>
            </a:endParaRPr>
          </a:p>
        </p:txBody>
      </p:sp>
      <p:sp>
        <p:nvSpPr>
          <p:cNvPr id="3" name="Rectangle 2"/>
          <p:cNvSpPr/>
          <p:nvPr/>
        </p:nvSpPr>
        <p:spPr>
          <a:xfrm>
            <a:off x="4728453" y="4706838"/>
            <a:ext cx="266420" cy="307777"/>
          </a:xfrm>
          <a:prstGeom prst="rect">
            <a:avLst/>
          </a:prstGeom>
        </p:spPr>
        <p:txBody>
          <a:bodyPr wrap="none">
            <a:spAutoFit/>
          </a:bodyPr>
          <a:lstStyle/>
          <a:p>
            <a:r>
              <a:rPr lang="en-US" sz="1400" b="1" dirty="0" smtClean="0">
                <a:latin typeface="+mn-lt"/>
              </a:rPr>
              <a:t>6</a:t>
            </a:r>
            <a:endParaRPr lang="en-US" sz="1400" b="1" dirty="0">
              <a:latin typeface="+mn-lt"/>
            </a:endParaRPr>
          </a:p>
        </p:txBody>
      </p:sp>
    </p:spTree>
    <p:extLst>
      <p:ext uri="{BB962C8B-B14F-4D97-AF65-F5344CB8AC3E}">
        <p14:creationId xmlns:p14="http://schemas.microsoft.com/office/powerpoint/2010/main" val="10386458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PERFORMANCE OUTCOMES</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3419283509"/>
              </p:ext>
            </p:extLst>
          </p:nvPr>
        </p:nvGraphicFramePr>
        <p:xfrm>
          <a:off x="76200" y="1047750"/>
          <a:ext cx="4343400" cy="25786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1396147622"/>
              </p:ext>
            </p:extLst>
          </p:nvPr>
        </p:nvGraphicFramePr>
        <p:xfrm>
          <a:off x="4572000" y="1123950"/>
          <a:ext cx="4495800" cy="2468880"/>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6553200" y="4629150"/>
            <a:ext cx="2387192" cy="276999"/>
          </a:xfrm>
          <a:prstGeom prst="rect">
            <a:avLst/>
          </a:prstGeom>
        </p:spPr>
        <p:txBody>
          <a:bodyPr wrap="none">
            <a:spAutoFit/>
          </a:bodyPr>
          <a:lstStyle/>
          <a:p>
            <a:pPr algn="ctr"/>
            <a:r>
              <a:rPr lang="en-US" sz="1200" b="1" dirty="0">
                <a:latin typeface="+mn-lt"/>
              </a:rPr>
              <a:t>* </a:t>
            </a:r>
            <a:r>
              <a:rPr lang="en-US" sz="1200" b="1" dirty="0" smtClean="0">
                <a:latin typeface="+mn-lt"/>
              </a:rPr>
              <a:t>Data for 2015 is </a:t>
            </a:r>
            <a:r>
              <a:rPr lang="en-US" sz="1200" b="1" dirty="0">
                <a:latin typeface="+mn-lt"/>
              </a:rPr>
              <a:t>through 09/30/2015</a:t>
            </a:r>
          </a:p>
        </p:txBody>
      </p:sp>
      <p:sp>
        <p:nvSpPr>
          <p:cNvPr id="4" name="Rectangle 3"/>
          <p:cNvSpPr/>
          <p:nvPr/>
        </p:nvSpPr>
        <p:spPr>
          <a:xfrm>
            <a:off x="4800600" y="4629150"/>
            <a:ext cx="266420" cy="307777"/>
          </a:xfrm>
          <a:prstGeom prst="rect">
            <a:avLst/>
          </a:prstGeom>
        </p:spPr>
        <p:txBody>
          <a:bodyPr wrap="none">
            <a:spAutoFit/>
          </a:bodyPr>
          <a:lstStyle/>
          <a:p>
            <a:r>
              <a:rPr lang="en-US" sz="1400" b="1" dirty="0" smtClean="0">
                <a:latin typeface="+mn-lt"/>
              </a:rPr>
              <a:t>7</a:t>
            </a:r>
            <a:endParaRPr lang="en-US" sz="1400" b="1" dirty="0">
              <a:latin typeface="+mn-lt"/>
            </a:endParaRPr>
          </a:p>
        </p:txBody>
      </p:sp>
    </p:spTree>
    <p:extLst>
      <p:ext uri="{BB962C8B-B14F-4D97-AF65-F5344CB8AC3E}">
        <p14:creationId xmlns:p14="http://schemas.microsoft.com/office/powerpoint/2010/main" val="3350297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533400"/>
          </a:xfrm>
        </p:spPr>
        <p:txBody>
          <a:bodyPr/>
          <a:lstStyle/>
          <a:p>
            <a:pPr algn="ctr"/>
            <a:r>
              <a:rPr lang="en-US" dirty="0" smtClean="0"/>
              <a:t>PERFORMANCE OUTCOMES</a:t>
            </a:r>
            <a:endParaRPr lang="en-US" dirty="0"/>
          </a:p>
        </p:txBody>
      </p:sp>
      <p:graphicFrame>
        <p:nvGraphicFramePr>
          <p:cNvPr id="3" name="Chart 2"/>
          <p:cNvGraphicFramePr>
            <a:graphicFrameLocks noChangeAspect="1"/>
          </p:cNvGraphicFramePr>
          <p:nvPr>
            <p:extLst>
              <p:ext uri="{D42A27DB-BD31-4B8C-83A1-F6EECF244321}">
                <p14:modId xmlns:p14="http://schemas.microsoft.com/office/powerpoint/2010/main" val="3349516814"/>
              </p:ext>
            </p:extLst>
          </p:nvPr>
        </p:nvGraphicFramePr>
        <p:xfrm>
          <a:off x="1981200" y="1047750"/>
          <a:ext cx="4873924" cy="309981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6096000" y="4691448"/>
            <a:ext cx="2819400" cy="276999"/>
          </a:xfrm>
          <a:prstGeom prst="rect">
            <a:avLst/>
          </a:prstGeom>
          <a:noFill/>
        </p:spPr>
        <p:txBody>
          <a:bodyPr wrap="square" rtlCol="0">
            <a:spAutoFit/>
          </a:bodyPr>
          <a:lstStyle/>
          <a:p>
            <a:pPr algn="ctr"/>
            <a:r>
              <a:rPr lang="en-US" sz="1200" b="1" dirty="0" smtClean="0">
                <a:latin typeface="+mn-lt"/>
              </a:rPr>
              <a:t>* Data for 2015 is through 09/30/2015</a:t>
            </a:r>
            <a:endParaRPr lang="en-US" sz="1200" b="1" dirty="0">
              <a:latin typeface="+mn-lt"/>
            </a:endParaRPr>
          </a:p>
        </p:txBody>
      </p:sp>
      <p:sp>
        <p:nvSpPr>
          <p:cNvPr id="5" name="Rectangle 4"/>
          <p:cNvSpPr/>
          <p:nvPr/>
        </p:nvSpPr>
        <p:spPr>
          <a:xfrm>
            <a:off x="4876800" y="4660670"/>
            <a:ext cx="266420" cy="307777"/>
          </a:xfrm>
          <a:prstGeom prst="rect">
            <a:avLst/>
          </a:prstGeom>
        </p:spPr>
        <p:txBody>
          <a:bodyPr wrap="none">
            <a:spAutoFit/>
          </a:bodyPr>
          <a:lstStyle/>
          <a:p>
            <a:r>
              <a:rPr lang="en-US" sz="1400" b="1" dirty="0" smtClean="0">
                <a:latin typeface="+mn-lt"/>
              </a:rPr>
              <a:t>8</a:t>
            </a:r>
            <a:endParaRPr lang="en-US" sz="1400" b="1" dirty="0">
              <a:latin typeface="+mn-lt"/>
            </a:endParaRPr>
          </a:p>
        </p:txBody>
      </p:sp>
    </p:spTree>
    <p:extLst>
      <p:ext uri="{BB962C8B-B14F-4D97-AF65-F5344CB8AC3E}">
        <p14:creationId xmlns:p14="http://schemas.microsoft.com/office/powerpoint/2010/main" val="545135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type="body" sz="half" idx="2"/>
          </p:nvPr>
        </p:nvSpPr>
        <p:spPr>
          <a:xfrm>
            <a:off x="0" y="666750"/>
            <a:ext cx="9144000" cy="3581400"/>
          </a:xfrm>
        </p:spPr>
        <p:txBody>
          <a:bodyPr/>
          <a:lstStyle/>
          <a:p>
            <a:endParaRPr lang="en-US" dirty="0" smtClean="0"/>
          </a:p>
          <a:p>
            <a:r>
              <a:rPr lang="en-US" dirty="0" smtClean="0"/>
              <a:t>• </a:t>
            </a:r>
            <a:r>
              <a:rPr lang="en-US" sz="2000" b="1" dirty="0" smtClean="0"/>
              <a:t>Since 2010, Georgia has led the Southeast in the establishment of fraud claims in SNAP. Georgia ranks second to Florida in the number of investigations that have been conducted on allegations of suspected fraud in SNAP.</a:t>
            </a:r>
          </a:p>
          <a:p>
            <a:pPr>
              <a:spcBef>
                <a:spcPts val="50"/>
              </a:spcBef>
            </a:pPr>
            <a:endParaRPr lang="en-US" sz="2000" dirty="0" smtClean="0"/>
          </a:p>
          <a:p>
            <a:r>
              <a:rPr lang="en-US" sz="2000" dirty="0" smtClean="0"/>
              <a:t>• </a:t>
            </a:r>
            <a:r>
              <a:rPr lang="en-US" sz="2000" b="1" dirty="0" smtClean="0"/>
              <a:t>Since 2010, either Georgia or Florida has led the Southeast in the number of recipients who have been disqualified from participating in the Food Stamp Program.</a:t>
            </a:r>
          </a:p>
          <a:p>
            <a:pPr>
              <a:spcBef>
                <a:spcPts val="100"/>
              </a:spcBef>
            </a:pPr>
            <a:endParaRPr lang="en-US" sz="2000" dirty="0" smtClean="0"/>
          </a:p>
          <a:p>
            <a:r>
              <a:rPr lang="en-US" sz="2000" dirty="0"/>
              <a:t>• </a:t>
            </a:r>
            <a:r>
              <a:rPr lang="en-US" sz="2000" b="1" dirty="0"/>
              <a:t>In addition to leading the Southeast in the establishment of fraud claims in SNAP, Georgia also led the nation in 2010, 2011, and 2013 in this investigative area. In 2012, Georgia ranked second nationally; Michigan was ranked first</a:t>
            </a:r>
            <a:r>
              <a:rPr lang="en-US" sz="2000" b="1" dirty="0" smtClean="0"/>
              <a:t>.</a:t>
            </a:r>
          </a:p>
          <a:p>
            <a:pPr>
              <a:spcBef>
                <a:spcPts val="100"/>
              </a:spcBef>
            </a:pPr>
            <a:endParaRPr lang="en-US" sz="1800" dirty="0" smtClean="0"/>
          </a:p>
          <a:p>
            <a:pPr>
              <a:spcBef>
                <a:spcPts val="100"/>
              </a:spcBef>
            </a:pPr>
            <a:endParaRPr lang="en-US" sz="1300" b="1" dirty="0"/>
          </a:p>
          <a:p>
            <a:endParaRPr lang="en-US" sz="1300" b="1" dirty="0" smtClean="0"/>
          </a:p>
          <a:p>
            <a:pPr algn="ctr"/>
            <a:r>
              <a:rPr lang="en-US" b="1" dirty="0" smtClean="0"/>
              <a:t>9</a:t>
            </a:r>
            <a:endParaRPr lang="en-US" b="1" dirty="0"/>
          </a:p>
          <a:p>
            <a:pPr algn="ctr"/>
            <a:endParaRPr lang="en-US" dirty="0" smtClean="0"/>
          </a:p>
          <a:p>
            <a:endParaRPr lang="en-US" dirty="0" smtClean="0"/>
          </a:p>
          <a:p>
            <a:endParaRPr lang="en-US" dirty="0" smtClean="0"/>
          </a:p>
          <a:p>
            <a:endParaRPr lang="en-US" dirty="0" smtClean="0"/>
          </a:p>
        </p:txBody>
      </p:sp>
      <p:sp>
        <p:nvSpPr>
          <p:cNvPr id="7" name="Title 1"/>
          <p:cNvSpPr>
            <a:spLocks noGrp="1"/>
          </p:cNvSpPr>
          <p:nvPr>
            <p:ph type="title"/>
          </p:nvPr>
        </p:nvSpPr>
        <p:spPr>
          <a:xfrm>
            <a:off x="0" y="57150"/>
            <a:ext cx="9144000" cy="762000"/>
          </a:xfrm>
        </p:spPr>
        <p:txBody>
          <a:bodyPr/>
          <a:lstStyle/>
          <a:p>
            <a:pPr algn="ctr"/>
            <a:r>
              <a:rPr lang="en-US" sz="4000" dirty="0" smtClean="0"/>
              <a:t>ACCOMPLISHMENTS</a:t>
            </a:r>
            <a:endParaRPr lang="en-US" sz="4000" dirty="0"/>
          </a:p>
        </p:txBody>
      </p:sp>
    </p:spTree>
    <p:extLst>
      <p:ext uri="{BB962C8B-B14F-4D97-AF65-F5344CB8AC3E}">
        <p14:creationId xmlns:p14="http://schemas.microsoft.com/office/powerpoint/2010/main" val="738076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6213</TotalTime>
  <Words>815</Words>
  <Application>Microsoft Office PowerPoint</Application>
  <PresentationFormat>On-screen Show (16:9)</PresentationFormat>
  <Paragraphs>157</Paragraphs>
  <Slides>13</Slides>
  <Notes>13</Notes>
  <HiddenSlides>0</HiddenSlides>
  <MMClips>0</MMClips>
  <ScaleCrop>false</ScaleCrop>
  <HeadingPairs>
    <vt:vector size="4" baseType="variant">
      <vt:variant>
        <vt:lpstr>Theme</vt:lpstr>
      </vt:variant>
      <vt:variant>
        <vt:i4>5</vt:i4>
      </vt:variant>
      <vt:variant>
        <vt:lpstr>Slide Titles</vt:lpstr>
      </vt:variant>
      <vt:variant>
        <vt:i4>13</vt:i4>
      </vt:variant>
    </vt:vector>
  </HeadingPairs>
  <TitlesOfParts>
    <vt:vector size="18" baseType="lpstr">
      <vt:lpstr>Default Design</vt:lpstr>
      <vt:lpstr>Custom Design</vt:lpstr>
      <vt:lpstr>1_Custom Design</vt:lpstr>
      <vt:lpstr>2_Custom Design</vt:lpstr>
      <vt:lpstr>3_Custom Design</vt:lpstr>
      <vt:lpstr>PowerPoint Presentation</vt:lpstr>
      <vt:lpstr>AGENDA</vt:lpstr>
      <vt:lpstr>VISION, MISSION AND CORE VALUES</vt:lpstr>
      <vt:lpstr>PURPOSE</vt:lpstr>
      <vt:lpstr>BENEFITS RECOVERY UNIT</vt:lpstr>
      <vt:lpstr>BRU ORGANIZATIONAL STRUCTURE</vt:lpstr>
      <vt:lpstr>PERFORMANCE OUTCOMES</vt:lpstr>
      <vt:lpstr>PERFORMANCE OUTCOMES</vt:lpstr>
      <vt:lpstr>ACCOMPLISHMENTS</vt:lpstr>
      <vt:lpstr>ACCOMPLISHMENTS</vt:lpstr>
      <vt:lpstr>FUTURE INITIATIVES</vt:lpstr>
      <vt:lpstr>DHS OFFICE OF INSPECTOR GENERAL</vt:lpstr>
      <vt:lpstr>PowerPoint Presentation</vt:lpstr>
    </vt:vector>
  </TitlesOfParts>
  <Manager>Terry Hamrick</Manager>
  <Company>DCH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OIG</dc:title>
  <dc:creator>Terry Hamrick</dc:creator>
  <cp:lastModifiedBy>Hicks, Charles</cp:lastModifiedBy>
  <cp:revision>288</cp:revision>
  <cp:lastPrinted>2015-10-13T19:21:04Z</cp:lastPrinted>
  <dcterms:created xsi:type="dcterms:W3CDTF">2006-10-19T21:28:07Z</dcterms:created>
  <dcterms:modified xsi:type="dcterms:W3CDTF">2015-10-19T16:53:49Z</dcterms:modified>
  <cp:category>Overview Presentation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ILEGUID">
    <vt:lpwstr>e184c194-d952-4ca7-bb27-ea714642d1cd</vt:lpwstr>
  </property>
  <property fmtid="{D5CDD505-2E9C-101B-9397-08002B2CF9AE}" pid="3" name="MODFILEGUID">
    <vt:lpwstr>914ae773-9409-461c-a60e-9ecf64c68255</vt:lpwstr>
  </property>
  <property fmtid="{D5CDD505-2E9C-101B-9397-08002B2CF9AE}" pid="4" name="FILEOWNER">
    <vt:lpwstr>lkuczmarski</vt:lpwstr>
  </property>
  <property fmtid="{D5CDD505-2E9C-101B-9397-08002B2CF9AE}" pid="5" name="MODFILEOWNER">
    <vt:lpwstr>A68034</vt:lpwstr>
  </property>
  <property fmtid="{D5CDD505-2E9C-101B-9397-08002B2CF9AE}" pid="6" name="IPPCLASS">
    <vt:i4>1</vt:i4>
  </property>
  <property fmtid="{D5CDD505-2E9C-101B-9397-08002B2CF9AE}" pid="7" name="MODIPPCLASS">
    <vt:i4>1</vt:i4>
  </property>
  <property fmtid="{D5CDD505-2E9C-101B-9397-08002B2CF9AE}" pid="8" name="MACHINEID">
    <vt:lpwstr>A68034-0811</vt:lpwstr>
  </property>
  <property fmtid="{D5CDD505-2E9C-101B-9397-08002B2CF9AE}" pid="9" name="MODMACHINEID">
    <vt:lpwstr>A68034-0811</vt:lpwstr>
  </property>
  <property fmtid="{D5CDD505-2E9C-101B-9397-08002B2CF9AE}" pid="10" name="CURRENTCLASS">
    <vt:lpwstr>Classified - Internal use</vt:lpwstr>
  </property>
</Properties>
</file>