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2" r:id="rId1"/>
  </p:sldMasterIdLst>
  <p:notesMasterIdLst>
    <p:notesMasterId r:id="rId17"/>
  </p:notesMasterIdLst>
  <p:sldIdLst>
    <p:sldId id="256" r:id="rId2"/>
    <p:sldId id="257" r:id="rId3"/>
    <p:sldId id="296" r:id="rId4"/>
    <p:sldId id="258" r:id="rId5"/>
    <p:sldId id="297" r:id="rId6"/>
    <p:sldId id="299" r:id="rId7"/>
    <p:sldId id="300" r:id="rId8"/>
    <p:sldId id="314" r:id="rId9"/>
    <p:sldId id="315" r:id="rId10"/>
    <p:sldId id="303" r:id="rId11"/>
    <p:sldId id="305" r:id="rId12"/>
    <p:sldId id="307" r:id="rId13"/>
    <p:sldId id="310" r:id="rId14"/>
    <p:sldId id="311" r:id="rId15"/>
    <p:sldId id="312" r:id="rId16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76" autoAdjust="0"/>
    <p:restoredTop sz="94737" autoAdjust="0"/>
  </p:normalViewPr>
  <p:slideViewPr>
    <p:cSldViewPr snapToGrid="0" snapToObjects="1">
      <p:cViewPr varScale="1">
        <p:scale>
          <a:sx n="116" d="100"/>
          <a:sy n="116" d="100"/>
        </p:scale>
        <p:origin x="147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akhatri\AppData\Local\Microsoft\Windows\Temporary%20Internet%20Files\Content.Outlook\4VPIGPHD\Users%20Response%20for%20ICON%20Recieved%2006102015_NJD%20(2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n-US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Device Distribution</a:t>
            </a:r>
            <a:endParaRPr lang="en-US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Sessions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</c:spPr>
          </c:dPt>
          <c:dPt>
            <c:idx val="1"/>
            <c:bubble3D val="0"/>
            <c:spPr>
              <a:solidFill>
                <a:srgbClr val="92D050"/>
              </a:solidFill>
            </c:spPr>
          </c:dPt>
          <c:dPt>
            <c:idx val="2"/>
            <c:bubble3D val="0"/>
            <c:spPr>
              <a:solidFill>
                <a:srgbClr val="FFC000"/>
              </a:solidFill>
            </c:spPr>
          </c:dPt>
          <c:cat>
            <c:strRef>
              <c:f>Sheet1!$A$2:$A$4</c:f>
              <c:strCache>
                <c:ptCount val="3"/>
                <c:pt idx="0">
                  <c:v>Desktop</c:v>
                </c:pt>
                <c:pt idx="1">
                  <c:v>Mobile</c:v>
                </c:pt>
                <c:pt idx="2">
                  <c:v>Tablet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>
                  <c:v>626144</c:v>
                </c:pt>
                <c:pt idx="1">
                  <c:v>541964</c:v>
                </c:pt>
                <c:pt idx="2">
                  <c:v>81654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600" baseline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600" baseline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600" baseline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ayout/>
      <c:overlay val="0"/>
      <c:txPr>
        <a:bodyPr/>
        <a:lstStyle/>
        <a:p>
          <a:pPr>
            <a:defRPr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'[Users Response for ICON Recieved 06102015_NJD (2).xls]Sheet1'!$B$143:$K$143</c:f>
              <c:strCache>
                <c:ptCount val="3"/>
                <c:pt idx="0">
                  <c:v>$TARS Active Cases</c:v>
                </c:pt>
                <c:pt idx="1">
                  <c:v>CSP CP/CU   Registrations</c:v>
                </c:pt>
                <c:pt idx="2">
                  <c:v>CSP NCP   Registrations</c:v>
                </c:pt>
              </c:strCache>
            </c:strRef>
          </c:cat>
          <c:val>
            <c:numRef>
              <c:f>'[Users Response for ICON Recieved 06102015_NJD (2).xls]Sheet1'!$B$144:$K$144</c:f>
              <c:numCache>
                <c:formatCode>#,##0</c:formatCode>
                <c:ptCount val="3"/>
                <c:pt idx="0">
                  <c:v>416200</c:v>
                </c:pt>
                <c:pt idx="1">
                  <c:v>246900</c:v>
                </c:pt>
                <c:pt idx="2">
                  <c:v>109700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6857280"/>
        <c:axId val="167748256"/>
        <c:axId val="0"/>
      </c:bar3DChart>
      <c:catAx>
        <c:axId val="1668572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67748256"/>
        <c:crosses val="autoZero"/>
        <c:auto val="1"/>
        <c:lblAlgn val="ctr"/>
        <c:lblOffset val="100"/>
        <c:noMultiLvlLbl val="0"/>
      </c:catAx>
      <c:valAx>
        <c:axId val="167748256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668572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009DB74-DCA1-4CC5-9435-DC6349FD4256}" type="datetimeFigureOut">
              <a:rPr lang="en-US" smtClean="0"/>
              <a:t>2/16/2016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A399837-C687-4597-BCAD-19DD0FB8DA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984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99837-C687-4597-BCAD-19DD0FB8DA7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339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99837-C687-4597-BCAD-19DD0FB8DA7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652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Venkat.Krishnan@dhs.ga.gov" TargetMode="External"/><Relationship Id="rId4" Type="http://schemas.openxmlformats.org/officeDocument/2006/relationships/hyperlink" Target="mailto:Tanguler.Gray@dhs.ga.go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045" y="4717123"/>
            <a:ext cx="8821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Division of Child Support Services – Mobile  Application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43166" y="5178788"/>
            <a:ext cx="6431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Venkat Krishnan &amp; Tanguler Gray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1164" y="6214244"/>
            <a:ext cx="64315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latin typeface="Book Antiqua"/>
                <a:cs typeface="Book Antiqua"/>
              </a:rPr>
              <a:t>Stronger Families for a Stronger Georgia</a:t>
            </a:r>
            <a:endParaRPr lang="en-US" sz="1400" b="1" i="1" dirty="0">
              <a:latin typeface="Book Antiqua"/>
              <a:cs typeface="Book Antiqu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82703" y="6247373"/>
            <a:ext cx="127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latin typeface="Book Antiqua"/>
                <a:cs typeface="Book Antiqua"/>
              </a:rPr>
              <a:t>02/17/2016</a:t>
            </a:r>
            <a:endParaRPr lang="en-US" sz="1000" dirty="0">
              <a:latin typeface="Book Antiqua"/>
              <a:cs typeface="Book Antiqu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24125" y="6210061"/>
            <a:ext cx="8280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Georgia Department of Human Services</a:t>
            </a:r>
            <a:endParaRPr lang="en-US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24125" y="6043492"/>
            <a:ext cx="82801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Division of Child Support Services/ Office of Information Technology</a:t>
            </a:r>
          </a:p>
        </p:txBody>
      </p:sp>
      <p:sp>
        <p:nvSpPr>
          <p:cNvPr id="6" name="Rectangle 5"/>
          <p:cNvSpPr/>
          <p:nvPr/>
        </p:nvSpPr>
        <p:spPr>
          <a:xfrm>
            <a:off x="241300" y="1100991"/>
            <a:ext cx="83185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6125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Market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leaders in Mobile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Application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</a:p>
          <a:p>
            <a:pPr marL="746125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Provides complete solution to build, deploy and manage the Apps</a:t>
            </a:r>
          </a:p>
          <a:p>
            <a:pPr marL="746125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Easy to use interface reducing development time</a:t>
            </a:r>
          </a:p>
          <a:p>
            <a:pPr marL="746125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Operational analytics for usage insights</a:t>
            </a:r>
          </a:p>
          <a:p>
            <a:pPr marL="746125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Build one application that can be deployed on all platforms/models</a:t>
            </a:r>
          </a:p>
          <a:p>
            <a:pPr marL="746125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Common technical skills to build apps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6125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Working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models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Georgia Department of Corrections (GDC)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Georgia Department of Revenue (DOR)</a:t>
            </a:r>
          </a:p>
          <a:p>
            <a:pPr marL="746125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Ability to leverage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IBM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Mobility Technical Resources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through the GETS contract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76200"/>
            <a:ext cx="8059783" cy="620486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Why Choose IBM Mobile First?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89900" y="5715000"/>
            <a:ext cx="469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423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24125" y="6210061"/>
            <a:ext cx="8280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Georgia Department of Human Services</a:t>
            </a:r>
            <a:endParaRPr lang="en-US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24125" y="6043492"/>
            <a:ext cx="82801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Division of Child Support Services/ Office of Information Technology</a:t>
            </a:r>
          </a:p>
        </p:txBody>
      </p:sp>
      <p:sp>
        <p:nvSpPr>
          <p:cNvPr id="6" name="Rectangle 5"/>
          <p:cNvSpPr/>
          <p:nvPr/>
        </p:nvSpPr>
        <p:spPr>
          <a:xfrm>
            <a:off x="480658" y="864245"/>
            <a:ext cx="840079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Reduces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implementation costs as most of the services are already in place and could be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re-used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Ownership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 the product along with the knowledge gained while developing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Flexibility with the number of deployments or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enhancements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Resources available have a long term experience with the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current applications -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TARS and CSP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6320" y="214545"/>
            <a:ext cx="8280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Why Build In-House?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89900" y="5715000"/>
            <a:ext cx="469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441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24125" y="6210061"/>
            <a:ext cx="8280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Georgia Department of Human Services</a:t>
            </a:r>
            <a:endParaRPr lang="en-US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24125" y="6043492"/>
            <a:ext cx="82801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Division of Child Support Services/ Office of Information Technology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599" y="214545"/>
            <a:ext cx="7958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Project Scope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7340" y="1169482"/>
            <a:ext cx="835185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I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Register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Georgia Child Support Services 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Mobile Portal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payments 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(limited for Phase I, complete for Phase II)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payment 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history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case 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general information about DCSS program 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 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demographics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Phases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 for direct 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deposit 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Allow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language and disability 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provisions 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Upload documents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89900" y="5715000"/>
            <a:ext cx="469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487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24125" y="6210061"/>
            <a:ext cx="8280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Georgia Department of Human Services</a:t>
            </a:r>
            <a:endParaRPr lang="en-US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24125" y="6043492"/>
            <a:ext cx="82801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Division of Child Support Services/ Office of Information Technology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862" y="1073612"/>
            <a:ext cx="8055044" cy="47346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95862" y="210173"/>
            <a:ext cx="8280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Project Timeline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89900" y="5715000"/>
            <a:ext cx="469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5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24125" y="6210061"/>
            <a:ext cx="8280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Georgia Department of Human Services</a:t>
            </a:r>
            <a:endParaRPr lang="en-US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24125" y="6043492"/>
            <a:ext cx="82801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Division of Child Support Services/ Office of Information Technology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5862" y="2221853"/>
            <a:ext cx="8280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Mobile App Demonstration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89900" y="5715000"/>
            <a:ext cx="469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984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24125" y="6210061"/>
            <a:ext cx="8280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Georgia Department of Human Services</a:t>
            </a:r>
            <a:endParaRPr lang="en-US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24125" y="6043492"/>
            <a:ext cx="82801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Division of Child Support Services/ Office of Information Technology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5529" y="213901"/>
            <a:ext cx="8280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https://www.fluentstream.com/wp-content/uploads/2012/07/question-mar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3887" y="1273835"/>
            <a:ext cx="4343399" cy="311528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190421" y="4222214"/>
            <a:ext cx="55140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Additional Information: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Tanguler.Gray@dhs.ga.gov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Venkat.Krishnan@dhs.ga.gov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89900" y="5715000"/>
            <a:ext cx="469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444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862" y="54491"/>
            <a:ext cx="8280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24125" y="6210061"/>
            <a:ext cx="6779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latin typeface="Book Antiqua"/>
                <a:cs typeface="Book Antiqua"/>
              </a:rPr>
              <a:t>Georgia Department of Human Services</a:t>
            </a:r>
            <a:endParaRPr lang="en-US" sz="1200" b="1" i="1" dirty="0">
              <a:latin typeface="Book Antiqua"/>
              <a:cs typeface="Book Antiqu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24125" y="6043492"/>
            <a:ext cx="71012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>
                <a:latin typeface="Book Antiqua"/>
                <a:cs typeface="Book Antiqua"/>
              </a:rPr>
              <a:t>Division of </a:t>
            </a:r>
            <a:r>
              <a:rPr lang="en-US" sz="1000" i="1" dirty="0">
                <a:latin typeface="Book Antiqua"/>
                <a:cs typeface="Book Antiqua"/>
              </a:rPr>
              <a:t>Child Support </a:t>
            </a:r>
            <a:r>
              <a:rPr lang="en-US" sz="1000" i="1" dirty="0" smtClean="0">
                <a:latin typeface="Book Antiqua"/>
                <a:cs typeface="Book Antiqua"/>
              </a:rPr>
              <a:t>Services/ Office of Information Technology</a:t>
            </a:r>
            <a:endParaRPr lang="en-US" sz="1000" i="1" dirty="0">
              <a:latin typeface="Book Antiqua"/>
              <a:cs typeface="Book Antiqua"/>
            </a:endParaRPr>
          </a:p>
          <a:p>
            <a:endParaRPr lang="en-US" sz="1000" i="1" dirty="0">
              <a:latin typeface="Book Antiqua"/>
              <a:cs typeface="Book Antiqu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6749" y="694320"/>
            <a:ext cx="861889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Business Need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Purpose of Project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Why Go </a:t>
            </a:r>
            <a:r>
              <a:rPr lang="en-US" sz="2400" dirty="0" smtClean="0"/>
              <a:t>Mobile?</a:t>
            </a: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Device Usage </a:t>
            </a:r>
            <a:r>
              <a:rPr lang="en-US" sz="2400" dirty="0" smtClean="0"/>
              <a:t>Statistics - COMPASS</a:t>
            </a: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$</a:t>
            </a:r>
            <a:r>
              <a:rPr lang="en-US" sz="2400" dirty="0" smtClean="0"/>
              <a:t>TARS/Constituent Services Portal (CSP) Statistics</a:t>
            </a: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Child Support Mobility Features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Why Choose </a:t>
            </a:r>
            <a:r>
              <a:rPr lang="en-US" sz="2400" dirty="0" smtClean="0"/>
              <a:t>IBM Mobile </a:t>
            </a:r>
            <a:r>
              <a:rPr lang="en-US" sz="2400" dirty="0"/>
              <a:t>First?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Why Build In-House?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Project </a:t>
            </a:r>
            <a:r>
              <a:rPr lang="en-US" sz="2400" dirty="0" smtClean="0"/>
              <a:t>Scope </a:t>
            </a: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Project </a:t>
            </a:r>
            <a:r>
              <a:rPr lang="en-US" sz="2400" dirty="0" smtClean="0"/>
              <a:t>Timeline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Mobile Application Demonstration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Questions?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8089900" y="5715000"/>
            <a:ext cx="469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925" y="300523"/>
            <a:ext cx="8280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Business Need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862" y="894461"/>
            <a:ext cx="86394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With over 400,000 child support cases, the Division of Child Support Services (DCSS) has a challenging mission serving a diverse customer base  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Child Support business needs include: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Simplifying the payment process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Providing alternate methods for parents to perform self-service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Spending more time on the most difficult cases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Furthering better case management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Reducing Call Volume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Enhancing Customer Engagement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24125" y="6210061"/>
            <a:ext cx="66397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latin typeface="Book Antiqua"/>
                <a:cs typeface="Book Antiqua"/>
              </a:rPr>
              <a:t>Georgia Department of Human Services</a:t>
            </a:r>
            <a:endParaRPr lang="en-US" sz="1200" b="1" i="1" dirty="0">
              <a:latin typeface="Book Antiqua"/>
              <a:cs typeface="Book Antiqu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24125" y="6043492"/>
            <a:ext cx="6639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latin typeface="Book Antiqua"/>
                <a:cs typeface="Book Antiqua"/>
              </a:rPr>
              <a:t>Division of Child Support Services/ Office of Information Technology</a:t>
            </a:r>
          </a:p>
          <a:p>
            <a:endParaRPr lang="en-US" sz="1000" i="1" dirty="0">
              <a:latin typeface="Book Antiqua"/>
              <a:cs typeface="Book Antiqu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89900" y="5715000"/>
            <a:ext cx="469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33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862" y="445378"/>
            <a:ext cx="8280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Purpose of Project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3006" y="1220666"/>
            <a:ext cx="82824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develop a mobile application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provides convenient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and easy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information access to customers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provides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pertinent information to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both custodial and non-custodial parents</a:t>
            </a:r>
          </a:p>
          <a:p>
            <a:pPr lvl="1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reduces call volumes and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walk-in traffic in DCSS offices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24125" y="6210061"/>
            <a:ext cx="8280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latin typeface="Book Antiqua"/>
                <a:cs typeface="Book Antiqua"/>
              </a:rPr>
              <a:t>Georgia Department of Human Services</a:t>
            </a:r>
            <a:endParaRPr lang="en-US" sz="1200" b="1" i="1" dirty="0">
              <a:latin typeface="Book Antiqua"/>
              <a:cs typeface="Book Antiqu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24125" y="6043492"/>
            <a:ext cx="82801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latin typeface="Book Antiqua"/>
                <a:cs typeface="Book Antiqua"/>
              </a:rPr>
              <a:t>Division of Child Support Services/ Office of Information Technology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89900" y="5715000"/>
            <a:ext cx="469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24125" y="6210061"/>
            <a:ext cx="8280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latin typeface="Book Antiqua"/>
                <a:cs typeface="Book Antiqua"/>
              </a:rPr>
              <a:t>Georgia Department of Human Services</a:t>
            </a:r>
            <a:endParaRPr lang="en-US" sz="1200" b="1" i="1" dirty="0">
              <a:latin typeface="Book Antiqua"/>
              <a:cs typeface="Book Antiqu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24125" y="6043492"/>
            <a:ext cx="82801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latin typeface="Book Antiqua"/>
                <a:cs typeface="Book Antiqua"/>
              </a:rPr>
              <a:t>Division of Child Support Services/ Office of Information Technology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5463" y="708523"/>
            <a:ext cx="897853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no longer confined to the four walls of an office or eight hours in a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citizens use a wider array of devices, the presentation of government content needs to adapt to those varied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platforms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Child support portal is the largest application in the Georgia Portal that is accessed by a mobile device.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recent study shows consumers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prefer using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mobile apps over websites with 64% of adult population owning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smart mobile device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user spends more than 4 hours a day on their mobile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device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mobile app development projects will outnumber native PC projects by a ratio of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4:1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862" y="124431"/>
            <a:ext cx="8280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Why Go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Mobile?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89900" y="5715000"/>
            <a:ext cx="469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36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24125" y="6210061"/>
            <a:ext cx="8280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latin typeface="Book Antiqua"/>
                <a:cs typeface="Book Antiqua"/>
              </a:rPr>
              <a:t>Georgia Department of Human Services</a:t>
            </a:r>
            <a:endParaRPr lang="en-US" sz="1200" b="1" i="1" dirty="0">
              <a:latin typeface="Book Antiqua"/>
              <a:cs typeface="Book Antiqu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24125" y="6043492"/>
            <a:ext cx="82801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latin typeface="Book Antiqua"/>
                <a:cs typeface="Book Antiqua"/>
              </a:rPr>
              <a:t>Division of Child Support Services/ Office of Information Technology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7935645"/>
              </p:ext>
            </p:extLst>
          </p:nvPr>
        </p:nvGraphicFramePr>
        <p:xfrm>
          <a:off x="1219200" y="1397000"/>
          <a:ext cx="6324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2300"/>
                <a:gridCol w="31623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Device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Sessions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Desktop</a:t>
                      </a:r>
                      <a:endParaRPr 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626,144 (50.10%)</a:t>
                      </a:r>
                      <a:endParaRPr 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Mobile</a:t>
                      </a:r>
                      <a:endParaRPr 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541,964 (43.37%)</a:t>
                      </a:r>
                      <a:endParaRPr 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Tablet</a:t>
                      </a:r>
                      <a:endParaRPr 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81,654 (6.53%)</a:t>
                      </a:r>
                      <a:endParaRPr 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1,249,762</a:t>
                      </a:r>
                      <a:endParaRPr 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210785837"/>
              </p:ext>
            </p:extLst>
          </p:nvPr>
        </p:nvGraphicFramePr>
        <p:xfrm>
          <a:off x="2362200" y="3429000"/>
          <a:ext cx="3886200" cy="203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457200" y="76200"/>
            <a:ext cx="7598229" cy="57694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Device Usage Statistics - COMPASS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89900" y="5715000"/>
            <a:ext cx="469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090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24125" y="6210061"/>
            <a:ext cx="8280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Georgia Department of Human Services</a:t>
            </a:r>
            <a:endParaRPr lang="en-US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24125" y="6043492"/>
            <a:ext cx="82801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Division of Child Support Services/ Office of Information Technology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6096387"/>
              </p:ext>
            </p:extLst>
          </p:nvPr>
        </p:nvGraphicFramePr>
        <p:xfrm>
          <a:off x="321492" y="1111341"/>
          <a:ext cx="8238308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9154"/>
                <a:gridCol w="4119154"/>
              </a:tblGrid>
              <a:tr h="2184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$TARS Active Cases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CSP Registrations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≈ 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416,200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CP   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 ~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246,900 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(Custodial Parent)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NCP =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~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109,700 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(Non Custodial Parent)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4841159"/>
              </p:ext>
            </p:extLst>
          </p:nvPr>
        </p:nvGraphicFramePr>
        <p:xfrm>
          <a:off x="2031332" y="258552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itle 1"/>
          <p:cNvSpPr txBox="1">
            <a:spLocks/>
          </p:cNvSpPr>
          <p:nvPr/>
        </p:nvSpPr>
        <p:spPr>
          <a:xfrm>
            <a:off x="457199" y="76200"/>
            <a:ext cx="8324661" cy="56823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$TARS/Constituent Services Portal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CSP)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Statistics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89900" y="5715000"/>
            <a:ext cx="469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132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24125" y="6210061"/>
            <a:ext cx="8280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latin typeface="Book Antiqua"/>
                <a:cs typeface="Book Antiqua"/>
              </a:rPr>
              <a:t>Georgia Department of Human Services</a:t>
            </a:r>
            <a:endParaRPr lang="en-US" sz="1200" b="1" i="1" dirty="0">
              <a:latin typeface="Book Antiqua"/>
              <a:cs typeface="Book Antiqu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24125" y="6043492"/>
            <a:ext cx="82801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latin typeface="Book Antiqua"/>
                <a:cs typeface="Book Antiqua"/>
              </a:rPr>
              <a:t>Division of Child Support Services/ Office of Information Technology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1066800" y="1371600"/>
          <a:ext cx="7391401" cy="4343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9600"/>
                <a:gridCol w="1447800"/>
                <a:gridCol w="1524001"/>
              </a:tblGrid>
              <a:tr h="70740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Features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Custodial Parent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Non-Custodial Parent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97365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1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Register on the Georgia Child Support Services</a:t>
                      </a:r>
                      <a:r>
                        <a:rPr lang="en-US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Portal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/>
                        </a:rPr>
                        <a:t></a:t>
                      </a:r>
                      <a:endParaRPr lang="en-US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/>
                        </a:rPr>
                        <a:t></a:t>
                      </a:r>
                      <a:endParaRPr lang="en-US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45843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1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Make Payment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/>
                        </a:rPr>
                        <a:t></a:t>
                      </a:r>
                      <a:endParaRPr lang="en-US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/>
                        </a:rPr>
                        <a:t>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45843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1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Sign</a:t>
                      </a:r>
                      <a:r>
                        <a:rPr lang="en-US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up for Direct Deposit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/>
                        </a:rPr>
                        <a:t>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45843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1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Review Payment History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/>
                        </a:rPr>
                        <a:t></a:t>
                      </a:r>
                      <a:endParaRPr lang="en-US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/>
                        </a:rPr>
                        <a:t>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6206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1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Customizable Case Alerts (email</a:t>
                      </a:r>
                      <a:r>
                        <a:rPr lang="en-US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or Text)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/>
                        </a:rPr>
                        <a:t>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/>
                        </a:rPr>
                        <a:t>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45843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1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Receive Notifications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/>
                        </a:rPr>
                        <a:t>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/>
                        </a:rPr>
                        <a:t>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45843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1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View App in English and Spanish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/>
                        </a:rPr>
                        <a:t>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/>
                        </a:rPr>
                        <a:t>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45843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1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Customer Service- Call/Email/Chat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/>
                        </a:rPr>
                        <a:t></a:t>
                      </a:r>
                      <a:endParaRPr lang="en-US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/>
                        </a:rPr>
                        <a:t></a:t>
                      </a:r>
                      <a:endParaRPr lang="en-US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97365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Upload Documents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/>
                        </a:rPr>
                        <a:t></a:t>
                      </a:r>
                      <a:endParaRPr lang="en-US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/>
                        </a:rPr>
                        <a:t></a:t>
                      </a:r>
                      <a:endParaRPr lang="en-US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 bwMode="auto">
          <a:xfrm>
            <a:off x="523603" y="76200"/>
            <a:ext cx="8477794" cy="6030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en-US" sz="24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 Support </a:t>
            </a:r>
            <a:r>
              <a:rPr lang="en-US" sz="24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Mobility </a:t>
            </a:r>
            <a:r>
              <a:rPr lang="en-US" sz="24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Features</a:t>
            </a:r>
            <a:endParaRPr lang="en-US" sz="24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066800" y="883070"/>
            <a:ext cx="6529251" cy="437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r>
              <a:rPr lang="en-US" sz="20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Activities that could be done via a mobile device:</a:t>
            </a:r>
            <a:endParaRPr lang="en-US" sz="2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89900" y="6040783"/>
            <a:ext cx="469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685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24125" y="6210061"/>
            <a:ext cx="8280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latin typeface="Book Antiqua"/>
                <a:cs typeface="Book Antiqua"/>
              </a:rPr>
              <a:t>Georgia Department of Human Services</a:t>
            </a:r>
            <a:endParaRPr lang="en-US" sz="1200" b="1" i="1" dirty="0">
              <a:latin typeface="Book Antiqua"/>
              <a:cs typeface="Book Antiqu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24125" y="6043492"/>
            <a:ext cx="82801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latin typeface="Book Antiqua"/>
                <a:cs typeface="Book Antiqua"/>
              </a:rPr>
              <a:t>Division of Child Support Services/ Office of Information Technology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457200" y="76200"/>
            <a:ext cx="8477794" cy="6030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en-US" sz="24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 Support </a:t>
            </a:r>
            <a:r>
              <a:rPr lang="en-US" sz="24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Mobility </a:t>
            </a:r>
            <a:r>
              <a:rPr lang="en-US" sz="24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Features (continued)</a:t>
            </a:r>
            <a:endParaRPr lang="en-US" sz="24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788126" y="1097094"/>
          <a:ext cx="7763690" cy="43893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2206"/>
                <a:gridCol w="1520722"/>
                <a:gridCol w="1600762"/>
              </a:tblGrid>
              <a:tr h="806882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Features</a:t>
                      </a:r>
                      <a:endParaRPr lang="en-US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Custodial Parent</a:t>
                      </a:r>
                      <a:endParaRPr lang="en-US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Non-Custodial Parent</a:t>
                      </a:r>
                      <a:endParaRPr lang="en-US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78800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1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Review case information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/>
                        </a:rPr>
                        <a:t></a:t>
                      </a:r>
                      <a:endParaRPr lang="en-US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/>
                        </a:rPr>
                        <a:t></a:t>
                      </a:r>
                      <a:endParaRPr lang="en-US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11025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1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Access general information about DCSS program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/>
                        </a:rPr>
                        <a:t></a:t>
                      </a:r>
                      <a:endParaRPr lang="en-US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/>
                        </a:rPr>
                        <a:t>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35336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1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Locate the Nearest office  to the constituent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/>
                        </a:rPr>
                        <a:t>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/>
                        </a:rPr>
                        <a:t></a:t>
                      </a:r>
                      <a:endParaRPr lang="en-US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35336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1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Provide/Update Information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/>
                        </a:rPr>
                        <a:t></a:t>
                      </a:r>
                      <a:endParaRPr lang="en-US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/>
                        </a:rPr>
                        <a:t>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96202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1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Review Checks Information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/>
                        </a:rPr>
                        <a:t>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11025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1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View Support Order and Arrears Balance Information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/>
                        </a:rPr>
                        <a:t>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/>
                        </a:rPr>
                        <a:t>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35336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1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Review Appointments scheduled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/>
                        </a:rPr>
                        <a:t>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/>
                        </a:rPr>
                        <a:t>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35336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Request Case</a:t>
                      </a:r>
                      <a:r>
                        <a:rPr lang="en-US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Closure</a:t>
                      </a:r>
                      <a:endParaRPr lang="en-US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/>
                        </a:rPr>
                        <a:t></a:t>
                      </a:r>
                      <a:endParaRPr lang="en-US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089900" y="5928984"/>
            <a:ext cx="469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4857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906</Words>
  <Application>Microsoft Office PowerPoint</Application>
  <PresentationFormat>On-screen Show (4:3)</PresentationFormat>
  <Paragraphs>210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Book Antiqua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Venkat R Krishnan</dc:creator>
  <cp:lastModifiedBy>Krishnan, Venkat</cp:lastModifiedBy>
  <cp:revision>55</cp:revision>
  <cp:lastPrinted>2016-02-10T16:25:36Z</cp:lastPrinted>
  <dcterms:created xsi:type="dcterms:W3CDTF">2015-12-22T03:12:10Z</dcterms:created>
  <dcterms:modified xsi:type="dcterms:W3CDTF">2016-02-16T19:19:55Z</dcterms:modified>
</cp:coreProperties>
</file>