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1"/>
  </p:sldMasterIdLst>
  <p:sldIdLst>
    <p:sldId id="256" r:id="rId2"/>
    <p:sldId id="257" r:id="rId3"/>
    <p:sldId id="258" r:id="rId4"/>
    <p:sldId id="259" r:id="rId5"/>
    <p:sldId id="260" r:id="rId6"/>
    <p:sldId id="261" r:id="rId7"/>
    <p:sldId id="269" r:id="rId8"/>
    <p:sldId id="262" r:id="rId9"/>
    <p:sldId id="263" r:id="rId10"/>
    <p:sldId id="264" r:id="rId11"/>
    <p:sldId id="271" r:id="rId12"/>
    <p:sldId id="270" r:id="rId13"/>
    <p:sldId id="272" r:id="rId14"/>
    <p:sldId id="273" r:id="rId15"/>
    <p:sldId id="274" r:id="rId16"/>
    <p:sldId id="268" r:id="rId17"/>
    <p:sldId id="266"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075E6D8-FE7E-48BA-8FF7-519A09BE891A}">
          <p14:sldIdLst>
            <p14:sldId id="256"/>
          </p14:sldIdLst>
        </p14:section>
        <p14:section name="General Assembly Update" id="{205A05CE-C260-4DE3-8B08-A46EFA76FC09}">
          <p14:sldIdLst>
            <p14:sldId id="257"/>
            <p14:sldId id="258"/>
            <p14:sldId id="259"/>
            <p14:sldId id="260"/>
            <p14:sldId id="261"/>
            <p14:sldId id="269"/>
            <p14:sldId id="262"/>
            <p14:sldId id="263"/>
            <p14:sldId id="264"/>
            <p14:sldId id="271"/>
            <p14:sldId id="270"/>
            <p14:sldId id="272"/>
            <p14:sldId id="273"/>
            <p14:sldId id="274"/>
          </p14:sldIdLst>
        </p14:section>
        <p14:section name="Branding Update" id="{BDDCC774-80CB-4592-B984-B462507CC96A}">
          <p14:sldIdLst>
            <p14:sldId id="268"/>
            <p14:sldId id="26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84" autoAdjust="0"/>
    <p:restoredTop sz="94737" autoAdjust="0"/>
  </p:normalViewPr>
  <p:slideViewPr>
    <p:cSldViewPr snapToGrid="0" snapToObjects="1">
      <p:cViewPr>
        <p:scale>
          <a:sx n="119" d="100"/>
          <a:sy n="119" d="100"/>
        </p:scale>
        <p:origin x="56" y="-2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tiff"/></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351164" y="4463123"/>
            <a:ext cx="6431539" cy="830997"/>
          </a:xfrm>
          <a:prstGeom prst="rect">
            <a:avLst/>
          </a:prstGeom>
          <a:noFill/>
        </p:spPr>
        <p:txBody>
          <a:bodyPr wrap="square" rtlCol="0">
            <a:spAutoFit/>
          </a:bodyPr>
          <a:lstStyle/>
          <a:p>
            <a:pPr algn="ctr"/>
            <a:r>
              <a:rPr lang="en-US" sz="2400" b="1" dirty="0" smtClean="0">
                <a:latin typeface="Book Antiqua"/>
                <a:cs typeface="Book Antiqua"/>
              </a:rPr>
              <a:t>Update from the Office of Legislative Affairs and Communications</a:t>
            </a:r>
            <a:endParaRPr lang="en-US" sz="2400" b="1" dirty="0">
              <a:latin typeface="Book Antiqua"/>
              <a:cs typeface="Book Antiqua"/>
            </a:endParaRPr>
          </a:p>
        </p:txBody>
      </p:sp>
      <p:sp>
        <p:nvSpPr>
          <p:cNvPr id="3" name="TextBox 2"/>
          <p:cNvSpPr txBox="1"/>
          <p:nvPr/>
        </p:nvSpPr>
        <p:spPr>
          <a:xfrm>
            <a:off x="1351164" y="5241490"/>
            <a:ext cx="6431539" cy="400110"/>
          </a:xfrm>
          <a:prstGeom prst="rect">
            <a:avLst/>
          </a:prstGeom>
          <a:noFill/>
        </p:spPr>
        <p:txBody>
          <a:bodyPr wrap="square" rtlCol="0">
            <a:spAutoFit/>
          </a:bodyPr>
          <a:lstStyle/>
          <a:p>
            <a:pPr algn="ctr"/>
            <a:r>
              <a:rPr lang="en-US" sz="2000" dirty="0" smtClean="0">
                <a:latin typeface="Book Antiqua"/>
                <a:cs typeface="Book Antiqua"/>
              </a:rPr>
              <a:t>Ashley Fielding</a:t>
            </a:r>
            <a:endParaRPr lang="en-US" sz="2000" dirty="0">
              <a:latin typeface="Book Antiqua"/>
              <a:cs typeface="Book Antiqua"/>
            </a:endParaRPr>
          </a:p>
        </p:txBody>
      </p:sp>
      <p:sp>
        <p:nvSpPr>
          <p:cNvPr id="4" name="TextBox 3"/>
          <p:cNvSpPr txBox="1"/>
          <p:nvPr/>
        </p:nvSpPr>
        <p:spPr>
          <a:xfrm>
            <a:off x="1351164" y="5606852"/>
            <a:ext cx="6431539" cy="338554"/>
          </a:xfrm>
          <a:prstGeom prst="rect">
            <a:avLst/>
          </a:prstGeom>
          <a:noFill/>
        </p:spPr>
        <p:txBody>
          <a:bodyPr wrap="square" rtlCol="0">
            <a:spAutoFit/>
          </a:bodyPr>
          <a:lstStyle/>
          <a:p>
            <a:pPr algn="ctr"/>
            <a:r>
              <a:rPr lang="en-US" sz="1600" dirty="0" smtClean="0">
                <a:latin typeface="Book Antiqua"/>
                <a:cs typeface="Book Antiqua"/>
              </a:rPr>
              <a:t>Director, Legislative Affairs and Communications</a:t>
            </a:r>
            <a:endParaRPr lang="en-US" sz="1600" dirty="0">
              <a:latin typeface="Book Antiqua"/>
              <a:cs typeface="Book Antiqua"/>
            </a:endParaRPr>
          </a:p>
        </p:txBody>
      </p:sp>
      <p:sp>
        <p:nvSpPr>
          <p:cNvPr id="5" name="TextBox 4"/>
          <p:cNvSpPr txBox="1"/>
          <p:nvPr/>
        </p:nvSpPr>
        <p:spPr>
          <a:xfrm>
            <a:off x="1351164" y="6214244"/>
            <a:ext cx="6431539" cy="307777"/>
          </a:xfrm>
          <a:prstGeom prst="rect">
            <a:avLst/>
          </a:prstGeom>
          <a:noFill/>
        </p:spPr>
        <p:txBody>
          <a:bodyPr wrap="square" rtlCol="0">
            <a:spAutoFit/>
          </a:bodyPr>
          <a:lstStyle/>
          <a:p>
            <a:pPr algn="ctr"/>
            <a:r>
              <a:rPr lang="en-US" sz="1400" b="1" i="1" dirty="0" smtClean="0">
                <a:latin typeface="Book Antiqua"/>
                <a:cs typeface="Book Antiqua"/>
              </a:rPr>
              <a:t>Stronger Families for a Stronger Georgia</a:t>
            </a:r>
            <a:endParaRPr lang="en-US" sz="1400" b="1" i="1" dirty="0">
              <a:latin typeface="Book Antiqua"/>
              <a:cs typeface="Book Antiqua"/>
            </a:endParaRPr>
          </a:p>
        </p:txBody>
      </p:sp>
      <p:sp>
        <p:nvSpPr>
          <p:cNvPr id="6" name="TextBox 5"/>
          <p:cNvSpPr txBox="1"/>
          <p:nvPr/>
        </p:nvSpPr>
        <p:spPr>
          <a:xfrm>
            <a:off x="7782703" y="6247373"/>
            <a:ext cx="1270000" cy="246221"/>
          </a:xfrm>
          <a:prstGeom prst="rect">
            <a:avLst/>
          </a:prstGeom>
          <a:noFill/>
        </p:spPr>
        <p:txBody>
          <a:bodyPr wrap="square" rtlCol="0">
            <a:spAutoFit/>
          </a:bodyPr>
          <a:lstStyle/>
          <a:p>
            <a:pPr algn="r"/>
            <a:r>
              <a:rPr lang="en-US" sz="1000" dirty="0" smtClean="0">
                <a:latin typeface="Book Antiqua"/>
                <a:cs typeface="Book Antiqua"/>
              </a:rPr>
              <a:t>2/19/16</a:t>
            </a:r>
            <a:fld id="{D363DB9C-B656-4157-8921-90EF6E005B19}" type="slidenum">
              <a:rPr lang="en-US" sz="1000" smtClean="0">
                <a:latin typeface="Book Antiqua"/>
                <a:cs typeface="Book Antiqua"/>
              </a:rPr>
              <a:t>1</a:t>
            </a:fld>
            <a:endParaRPr lang="en-US" sz="1000" dirty="0">
              <a:latin typeface="Book Antiqua"/>
              <a:cs typeface="Book Antiqu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95862" y="445378"/>
            <a:ext cx="8280114" cy="461665"/>
          </a:xfrm>
          <a:prstGeom prst="rect">
            <a:avLst/>
          </a:prstGeom>
          <a:noFill/>
        </p:spPr>
        <p:txBody>
          <a:bodyPr wrap="square" rtlCol="0">
            <a:spAutoFit/>
          </a:bodyPr>
          <a:lstStyle/>
          <a:p>
            <a:pPr algn="ctr"/>
            <a:r>
              <a:rPr lang="en-US" sz="2400" b="1" dirty="0" smtClean="0">
                <a:latin typeface="Book Antiqua"/>
                <a:cs typeface="Book Antiqua"/>
              </a:rPr>
              <a:t>General Assembly Update</a:t>
            </a:r>
            <a:endParaRPr lang="en-US" sz="2400" b="1" dirty="0">
              <a:latin typeface="Book Antiqua"/>
              <a:cs typeface="Book Antiqua"/>
            </a:endParaRPr>
          </a:p>
        </p:txBody>
      </p:sp>
      <p:sp>
        <p:nvSpPr>
          <p:cNvPr id="3" name="TextBox 2"/>
          <p:cNvSpPr txBox="1"/>
          <p:nvPr/>
        </p:nvSpPr>
        <p:spPr>
          <a:xfrm>
            <a:off x="395863" y="966666"/>
            <a:ext cx="7993297" cy="4401205"/>
          </a:xfrm>
          <a:prstGeom prst="rect">
            <a:avLst/>
          </a:prstGeom>
          <a:noFill/>
        </p:spPr>
        <p:txBody>
          <a:bodyPr wrap="square" rtlCol="0">
            <a:spAutoFit/>
          </a:bodyPr>
          <a:lstStyle/>
          <a:p>
            <a:r>
              <a:rPr lang="en-US" sz="2000" b="1" dirty="0" smtClean="0">
                <a:latin typeface="Book Antiqua"/>
                <a:cs typeface="Book Antiqua"/>
              </a:rPr>
              <a:t>Senate Bill 207</a:t>
            </a:r>
          </a:p>
          <a:p>
            <a:r>
              <a:rPr lang="en-US" sz="2000" i="1" dirty="0" smtClean="0">
                <a:latin typeface="Book Antiqua"/>
                <a:cs typeface="Book Antiqua"/>
              </a:rPr>
              <a:t>Sen. Josh </a:t>
            </a:r>
            <a:r>
              <a:rPr lang="en-US" sz="2000" i="1" dirty="0" err="1" smtClean="0">
                <a:latin typeface="Book Antiqua"/>
                <a:cs typeface="Book Antiqua"/>
              </a:rPr>
              <a:t>McKoon</a:t>
            </a:r>
            <a:endParaRPr lang="en-US" sz="2000" i="1" dirty="0" smtClean="0">
              <a:latin typeface="Book Antiqua"/>
              <a:cs typeface="Book Antiqua"/>
            </a:endParaRPr>
          </a:p>
          <a:p>
            <a:r>
              <a:rPr lang="en-US" i="1" dirty="0" smtClean="0">
                <a:solidFill>
                  <a:srgbClr val="FF0000"/>
                </a:solidFill>
                <a:latin typeface="Book Antiqua"/>
                <a:cs typeface="Book Antiqua"/>
              </a:rPr>
              <a:t>Status: Senate Judiciary Committee – Favorably Reported</a:t>
            </a:r>
            <a:endParaRPr lang="en-US" i="1" dirty="0" smtClean="0">
              <a:solidFill>
                <a:srgbClr val="FF0000"/>
              </a:solidFill>
              <a:latin typeface="Book Antiqua"/>
              <a:cs typeface="Book Antiqua"/>
            </a:endParaRPr>
          </a:p>
          <a:p>
            <a:endParaRPr lang="en-US" sz="2000" i="1" dirty="0">
              <a:latin typeface="Book Antiqua"/>
              <a:cs typeface="Book Antiqua"/>
            </a:endParaRPr>
          </a:p>
          <a:p>
            <a:r>
              <a:rPr lang="en-US" sz="2000" b="1" dirty="0" smtClean="0">
                <a:latin typeface="Book Antiqua"/>
                <a:cs typeface="Book Antiqua"/>
              </a:rPr>
              <a:t>Synopsis: </a:t>
            </a:r>
            <a:r>
              <a:rPr lang="en-US" sz="2000" dirty="0" smtClean="0">
                <a:latin typeface="Book Antiqua"/>
                <a:cs typeface="Book Antiqua"/>
              </a:rPr>
              <a:t>Bill enacts the </a:t>
            </a:r>
            <a:r>
              <a:rPr lang="en-US" sz="2000" dirty="0" smtClean="0">
                <a:latin typeface="Book Antiqua" panose="02040602050305030304" pitchFamily="18" charset="0"/>
              </a:rPr>
              <a:t>Uniform </a:t>
            </a:r>
            <a:r>
              <a:rPr lang="en-US" sz="2000" dirty="0">
                <a:latin typeface="Book Antiqua" panose="02040602050305030304" pitchFamily="18" charset="0"/>
              </a:rPr>
              <a:t>Adult Guardianship and Protective Proceedings Jurisdiction </a:t>
            </a:r>
            <a:r>
              <a:rPr lang="en-US" sz="2000" dirty="0" smtClean="0">
                <a:latin typeface="Book Antiqua" panose="02040602050305030304" pitchFamily="18" charset="0"/>
              </a:rPr>
              <a:t>Act, which has been enacted in 33 states</a:t>
            </a:r>
            <a:r>
              <a:rPr lang="en-US" sz="2000" dirty="0" smtClean="0">
                <a:latin typeface="Book Antiqua" panose="02040602050305030304" pitchFamily="18" charset="0"/>
              </a:rPr>
              <a:t>. There is an identical bill in the House: HB 954.</a:t>
            </a:r>
            <a:endParaRPr lang="en-US" sz="2000" dirty="0" smtClean="0">
              <a:latin typeface="Book Antiqua" panose="02040602050305030304" pitchFamily="18" charset="0"/>
            </a:endParaRPr>
          </a:p>
          <a:p>
            <a:endParaRPr lang="en-US" sz="2000" dirty="0">
              <a:latin typeface="Book Antiqua"/>
              <a:cs typeface="Book Antiqua"/>
            </a:endParaRPr>
          </a:p>
          <a:p>
            <a:r>
              <a:rPr lang="en-US" sz="2000" b="1" dirty="0" smtClean="0">
                <a:latin typeface="Book Antiqua"/>
                <a:cs typeface="Book Antiqua"/>
              </a:rPr>
              <a:t>Impact: </a:t>
            </a:r>
            <a:r>
              <a:rPr lang="en-US" sz="2000" dirty="0">
                <a:latin typeface="Book Antiqua" panose="02040602050305030304" pitchFamily="18" charset="0"/>
              </a:rPr>
              <a:t>The </a:t>
            </a:r>
            <a:r>
              <a:rPr lang="en-US" sz="2000" dirty="0" smtClean="0">
                <a:latin typeface="Book Antiqua" panose="02040602050305030304" pitchFamily="18" charset="0"/>
              </a:rPr>
              <a:t>bill will help courts </a:t>
            </a:r>
            <a:r>
              <a:rPr lang="en-US" sz="2000" dirty="0">
                <a:latin typeface="Book Antiqua" panose="02040602050305030304" pitchFamily="18" charset="0"/>
              </a:rPr>
              <a:t>decide </a:t>
            </a:r>
            <a:r>
              <a:rPr lang="en-US" sz="2000" dirty="0" smtClean="0">
                <a:latin typeface="Book Antiqua" panose="02040602050305030304" pitchFamily="18" charset="0"/>
              </a:rPr>
              <a:t>which state </a:t>
            </a:r>
            <a:r>
              <a:rPr lang="en-US" sz="2000" dirty="0">
                <a:latin typeface="Book Antiqua" panose="02040602050305030304" pitchFamily="18" charset="0"/>
              </a:rPr>
              <a:t>would have jurisdiction over a case if it is not clear where the case should be heard. It also makes the transfer of cases across state lines easier, makes the collection of evidence outside a state </a:t>
            </a:r>
            <a:r>
              <a:rPr lang="en-US" sz="2000" dirty="0" smtClean="0">
                <a:latin typeface="Book Antiqua" panose="02040602050305030304" pitchFamily="18" charset="0"/>
              </a:rPr>
              <a:t>easier and </a:t>
            </a:r>
            <a:r>
              <a:rPr lang="en-US" sz="2000" dirty="0">
                <a:latin typeface="Book Antiqua" panose="02040602050305030304" pitchFamily="18" charset="0"/>
              </a:rPr>
              <a:t>gives Georgia special jurisdiction to appoint an emergency guardian in certain </a:t>
            </a:r>
            <a:r>
              <a:rPr lang="en-US" sz="2000" dirty="0" smtClean="0">
                <a:latin typeface="Book Antiqua" panose="02040602050305030304" pitchFamily="18" charset="0"/>
              </a:rPr>
              <a:t>cases. </a:t>
            </a:r>
            <a:endParaRPr lang="en-US" sz="2000" dirty="0">
              <a:latin typeface="Book Antiqua" panose="02040602050305030304" pitchFamily="18" charset="0"/>
              <a:cs typeface="Book Antiqua"/>
            </a:endParaRPr>
          </a:p>
        </p:txBody>
      </p:sp>
      <p:sp>
        <p:nvSpPr>
          <p:cNvPr id="4" name="TextBox 3"/>
          <p:cNvSpPr txBox="1"/>
          <p:nvPr/>
        </p:nvSpPr>
        <p:spPr>
          <a:xfrm>
            <a:off x="1224125" y="6210061"/>
            <a:ext cx="8280114" cy="276999"/>
          </a:xfrm>
          <a:prstGeom prst="rect">
            <a:avLst/>
          </a:prstGeom>
          <a:noFill/>
        </p:spPr>
        <p:txBody>
          <a:bodyPr wrap="square" rtlCol="0">
            <a:spAutoFit/>
          </a:bodyPr>
          <a:lstStyle/>
          <a:p>
            <a:r>
              <a:rPr lang="en-US" sz="1200" b="1" i="1" dirty="0" smtClean="0">
                <a:latin typeface="Book Antiqua"/>
                <a:cs typeface="Book Antiqua"/>
              </a:rPr>
              <a:t>Georgia Department of Human Services</a:t>
            </a:r>
            <a:endParaRPr lang="en-US" sz="1200" b="1" i="1" dirty="0">
              <a:latin typeface="Book Antiqua"/>
              <a:cs typeface="Book Antiqua"/>
            </a:endParaRPr>
          </a:p>
        </p:txBody>
      </p:sp>
      <p:sp>
        <p:nvSpPr>
          <p:cNvPr id="5" name="TextBox 4"/>
          <p:cNvSpPr txBox="1"/>
          <p:nvPr/>
        </p:nvSpPr>
        <p:spPr>
          <a:xfrm>
            <a:off x="1224125" y="6043492"/>
            <a:ext cx="8280114" cy="246221"/>
          </a:xfrm>
          <a:prstGeom prst="rect">
            <a:avLst/>
          </a:prstGeom>
          <a:noFill/>
        </p:spPr>
        <p:txBody>
          <a:bodyPr wrap="square" rtlCol="0">
            <a:spAutoFit/>
          </a:bodyPr>
          <a:lstStyle/>
          <a:p>
            <a:r>
              <a:rPr lang="en-US" sz="1000" i="1" dirty="0" smtClean="0">
                <a:latin typeface="Book Antiqua"/>
                <a:cs typeface="Book Antiqua"/>
              </a:rPr>
              <a:t>Office of Legislative Affairs and Communications</a:t>
            </a:r>
            <a:endParaRPr lang="en-US" sz="1000" i="1" dirty="0">
              <a:latin typeface="Book Antiqua"/>
              <a:cs typeface="Book Antiqua"/>
            </a:endParaRPr>
          </a:p>
        </p:txBody>
      </p:sp>
    </p:spTree>
    <p:extLst>
      <p:ext uri="{BB962C8B-B14F-4D97-AF65-F5344CB8AC3E}">
        <p14:creationId xmlns:p14="http://schemas.microsoft.com/office/powerpoint/2010/main" val="4145377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95862" y="445378"/>
            <a:ext cx="8280114" cy="461665"/>
          </a:xfrm>
          <a:prstGeom prst="rect">
            <a:avLst/>
          </a:prstGeom>
          <a:noFill/>
        </p:spPr>
        <p:txBody>
          <a:bodyPr wrap="square" rtlCol="0">
            <a:spAutoFit/>
          </a:bodyPr>
          <a:lstStyle/>
          <a:p>
            <a:pPr algn="ctr"/>
            <a:r>
              <a:rPr lang="en-US" sz="2400" b="1" dirty="0" smtClean="0">
                <a:latin typeface="Book Antiqua"/>
                <a:cs typeface="Book Antiqua"/>
              </a:rPr>
              <a:t>General Assembly Update</a:t>
            </a:r>
            <a:endParaRPr lang="en-US" sz="2400" b="1" dirty="0">
              <a:latin typeface="Book Antiqua"/>
              <a:cs typeface="Book Antiqua"/>
            </a:endParaRPr>
          </a:p>
        </p:txBody>
      </p:sp>
      <p:sp>
        <p:nvSpPr>
          <p:cNvPr id="3" name="TextBox 2"/>
          <p:cNvSpPr txBox="1"/>
          <p:nvPr/>
        </p:nvSpPr>
        <p:spPr>
          <a:xfrm>
            <a:off x="395863" y="966666"/>
            <a:ext cx="7993297" cy="3447098"/>
          </a:xfrm>
          <a:prstGeom prst="rect">
            <a:avLst/>
          </a:prstGeom>
          <a:noFill/>
        </p:spPr>
        <p:txBody>
          <a:bodyPr wrap="square" rtlCol="0">
            <a:spAutoFit/>
          </a:bodyPr>
          <a:lstStyle/>
          <a:p>
            <a:r>
              <a:rPr lang="en-US" sz="2000" b="1" dirty="0" smtClean="0">
                <a:latin typeface="Book Antiqua"/>
                <a:cs typeface="Book Antiqua"/>
              </a:rPr>
              <a:t>House Bill 934</a:t>
            </a:r>
            <a:endParaRPr lang="en-US" sz="2000" b="1" dirty="0" smtClean="0">
              <a:latin typeface="Book Antiqua"/>
              <a:cs typeface="Book Antiqua"/>
            </a:endParaRPr>
          </a:p>
          <a:p>
            <a:r>
              <a:rPr lang="en-US" sz="2000" i="1" dirty="0" smtClean="0">
                <a:latin typeface="Book Antiqua"/>
                <a:cs typeface="Book Antiqua"/>
              </a:rPr>
              <a:t>Rep. Tom Kirby</a:t>
            </a:r>
          </a:p>
          <a:p>
            <a:r>
              <a:rPr lang="en-US" i="1" dirty="0" smtClean="0">
                <a:solidFill>
                  <a:srgbClr val="FF0000"/>
                </a:solidFill>
                <a:latin typeface="Book Antiqua"/>
                <a:cs typeface="Book Antiqua"/>
              </a:rPr>
              <a:t>Status: House Human Relations and Aging</a:t>
            </a:r>
            <a:endParaRPr lang="en-US" i="1" dirty="0" smtClean="0">
              <a:solidFill>
                <a:srgbClr val="FF0000"/>
              </a:solidFill>
              <a:latin typeface="Book Antiqua"/>
              <a:cs typeface="Book Antiqua"/>
            </a:endParaRPr>
          </a:p>
          <a:p>
            <a:endParaRPr lang="en-US" sz="2000" i="1" dirty="0">
              <a:latin typeface="Book Antiqua"/>
              <a:cs typeface="Book Antiqua"/>
            </a:endParaRPr>
          </a:p>
          <a:p>
            <a:r>
              <a:rPr lang="en-US" sz="2000" b="1" dirty="0" smtClean="0">
                <a:latin typeface="Book Antiqua"/>
                <a:cs typeface="Book Antiqua"/>
              </a:rPr>
              <a:t>Synopsis: </a:t>
            </a:r>
            <a:r>
              <a:rPr lang="en-US" sz="2000" dirty="0" smtClean="0">
                <a:latin typeface="Book Antiqua"/>
                <a:cs typeface="Book Antiqua"/>
              </a:rPr>
              <a:t>Bill </a:t>
            </a:r>
            <a:r>
              <a:rPr lang="en-US" sz="2000" dirty="0" smtClean="0">
                <a:latin typeface="Book Antiqua"/>
                <a:cs typeface="Book Antiqua"/>
              </a:rPr>
              <a:t>requires DHS to provide a separate link on the agency website for kinship caregivers.</a:t>
            </a:r>
            <a:endParaRPr lang="en-US" sz="2000" dirty="0" smtClean="0">
              <a:latin typeface="Book Antiqua" panose="02040602050305030304" pitchFamily="18" charset="0"/>
            </a:endParaRPr>
          </a:p>
          <a:p>
            <a:endParaRPr lang="en-US" sz="2000" dirty="0">
              <a:latin typeface="Book Antiqua"/>
              <a:cs typeface="Book Antiqua"/>
            </a:endParaRPr>
          </a:p>
          <a:p>
            <a:r>
              <a:rPr lang="en-US" sz="2000" b="1" dirty="0" smtClean="0">
                <a:latin typeface="Book Antiqua"/>
                <a:cs typeface="Book Antiqua"/>
              </a:rPr>
              <a:t>Impact</a:t>
            </a:r>
            <a:r>
              <a:rPr lang="en-US" sz="2000" b="1" dirty="0" smtClean="0">
                <a:latin typeface="Book Antiqua"/>
                <a:cs typeface="Book Antiqua"/>
              </a:rPr>
              <a:t>: </a:t>
            </a:r>
            <a:r>
              <a:rPr lang="en-US" sz="2000" dirty="0" smtClean="0">
                <a:latin typeface="Book Antiqua"/>
                <a:cs typeface="Book Antiqua"/>
              </a:rPr>
              <a:t>This bill is part of a larger package of legislation seeking to provide additional services and supports to kinship caregivers in Georgia. The legislation can be implemented through current efforts to update and redesign the agency website.</a:t>
            </a:r>
            <a:endParaRPr lang="en-US" sz="2000" dirty="0">
              <a:latin typeface="Book Antiqua" panose="02040602050305030304" pitchFamily="18" charset="0"/>
              <a:cs typeface="Book Antiqua"/>
            </a:endParaRPr>
          </a:p>
        </p:txBody>
      </p:sp>
      <p:sp>
        <p:nvSpPr>
          <p:cNvPr id="4" name="TextBox 3"/>
          <p:cNvSpPr txBox="1"/>
          <p:nvPr/>
        </p:nvSpPr>
        <p:spPr>
          <a:xfrm>
            <a:off x="1224125" y="6210061"/>
            <a:ext cx="8280114" cy="276999"/>
          </a:xfrm>
          <a:prstGeom prst="rect">
            <a:avLst/>
          </a:prstGeom>
          <a:noFill/>
        </p:spPr>
        <p:txBody>
          <a:bodyPr wrap="square" rtlCol="0">
            <a:spAutoFit/>
          </a:bodyPr>
          <a:lstStyle/>
          <a:p>
            <a:r>
              <a:rPr lang="en-US" sz="1200" b="1" i="1" dirty="0" smtClean="0">
                <a:latin typeface="Book Antiqua"/>
                <a:cs typeface="Book Antiqua"/>
              </a:rPr>
              <a:t>Georgia Department of Human Services</a:t>
            </a:r>
            <a:endParaRPr lang="en-US" sz="1200" b="1" i="1" dirty="0">
              <a:latin typeface="Book Antiqua"/>
              <a:cs typeface="Book Antiqua"/>
            </a:endParaRPr>
          </a:p>
        </p:txBody>
      </p:sp>
      <p:sp>
        <p:nvSpPr>
          <p:cNvPr id="5" name="TextBox 4"/>
          <p:cNvSpPr txBox="1"/>
          <p:nvPr/>
        </p:nvSpPr>
        <p:spPr>
          <a:xfrm>
            <a:off x="1224125" y="6043492"/>
            <a:ext cx="8280114" cy="246221"/>
          </a:xfrm>
          <a:prstGeom prst="rect">
            <a:avLst/>
          </a:prstGeom>
          <a:noFill/>
        </p:spPr>
        <p:txBody>
          <a:bodyPr wrap="square" rtlCol="0">
            <a:spAutoFit/>
          </a:bodyPr>
          <a:lstStyle/>
          <a:p>
            <a:r>
              <a:rPr lang="en-US" sz="1000" i="1" dirty="0" smtClean="0">
                <a:latin typeface="Book Antiqua"/>
                <a:cs typeface="Book Antiqua"/>
              </a:rPr>
              <a:t>Office of Legislative Affairs and Communications</a:t>
            </a:r>
            <a:endParaRPr lang="en-US" sz="1000" i="1" dirty="0">
              <a:latin typeface="Book Antiqua"/>
              <a:cs typeface="Book Antiqua"/>
            </a:endParaRPr>
          </a:p>
        </p:txBody>
      </p:sp>
    </p:spTree>
    <p:extLst>
      <p:ext uri="{BB962C8B-B14F-4D97-AF65-F5344CB8AC3E}">
        <p14:creationId xmlns:p14="http://schemas.microsoft.com/office/powerpoint/2010/main" val="3493146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95862" y="445378"/>
            <a:ext cx="8280114" cy="461665"/>
          </a:xfrm>
          <a:prstGeom prst="rect">
            <a:avLst/>
          </a:prstGeom>
          <a:noFill/>
        </p:spPr>
        <p:txBody>
          <a:bodyPr wrap="square" rtlCol="0">
            <a:spAutoFit/>
          </a:bodyPr>
          <a:lstStyle/>
          <a:p>
            <a:pPr algn="ctr"/>
            <a:r>
              <a:rPr lang="en-US" sz="2400" b="1" dirty="0" smtClean="0">
                <a:latin typeface="Book Antiqua"/>
                <a:cs typeface="Book Antiqua"/>
              </a:rPr>
              <a:t>General Assembly Update</a:t>
            </a:r>
            <a:endParaRPr lang="en-US" sz="2400" b="1" dirty="0">
              <a:latin typeface="Book Antiqua"/>
              <a:cs typeface="Book Antiqua"/>
            </a:endParaRPr>
          </a:p>
        </p:txBody>
      </p:sp>
      <p:sp>
        <p:nvSpPr>
          <p:cNvPr id="3" name="TextBox 2"/>
          <p:cNvSpPr txBox="1"/>
          <p:nvPr/>
        </p:nvSpPr>
        <p:spPr>
          <a:xfrm>
            <a:off x="395863" y="966666"/>
            <a:ext cx="7993297" cy="4370427"/>
          </a:xfrm>
          <a:prstGeom prst="rect">
            <a:avLst/>
          </a:prstGeom>
          <a:noFill/>
        </p:spPr>
        <p:txBody>
          <a:bodyPr wrap="square" rtlCol="0">
            <a:spAutoFit/>
          </a:bodyPr>
          <a:lstStyle/>
          <a:p>
            <a:r>
              <a:rPr lang="en-US" sz="2000" b="1" dirty="0" smtClean="0">
                <a:latin typeface="Book Antiqua"/>
                <a:cs typeface="Book Antiqua"/>
              </a:rPr>
              <a:t>House Bill 950</a:t>
            </a:r>
            <a:endParaRPr lang="en-US" sz="2000" b="1" dirty="0" smtClean="0">
              <a:latin typeface="Book Antiqua"/>
              <a:cs typeface="Book Antiqua"/>
            </a:endParaRPr>
          </a:p>
          <a:p>
            <a:r>
              <a:rPr lang="en-US" sz="2000" i="1" dirty="0" smtClean="0">
                <a:latin typeface="Book Antiqua"/>
                <a:cs typeface="Book Antiqua"/>
              </a:rPr>
              <a:t>Rep. Karen Bennett</a:t>
            </a:r>
            <a:endParaRPr lang="en-US" sz="2000" i="1" dirty="0" smtClean="0">
              <a:latin typeface="Book Antiqua"/>
              <a:cs typeface="Book Antiqua"/>
            </a:endParaRPr>
          </a:p>
          <a:p>
            <a:r>
              <a:rPr lang="en-US" i="1" dirty="0" smtClean="0">
                <a:solidFill>
                  <a:srgbClr val="FF0000"/>
                </a:solidFill>
                <a:latin typeface="Book Antiqua"/>
                <a:cs typeface="Book Antiqua"/>
              </a:rPr>
              <a:t>Status: House Judiciary Committee </a:t>
            </a:r>
          </a:p>
          <a:p>
            <a:endParaRPr lang="en-US" sz="2000" i="1" dirty="0" smtClean="0">
              <a:latin typeface="Book Antiqua"/>
              <a:cs typeface="Book Antiqua"/>
            </a:endParaRPr>
          </a:p>
          <a:p>
            <a:r>
              <a:rPr lang="en-US" sz="2000" b="1" dirty="0" smtClean="0">
                <a:latin typeface="Book Antiqua"/>
                <a:cs typeface="Book Antiqua"/>
              </a:rPr>
              <a:t>Synopsis: </a:t>
            </a:r>
            <a:r>
              <a:rPr lang="en-US" sz="2000" dirty="0" smtClean="0">
                <a:latin typeface="Book Antiqua"/>
                <a:cs typeface="Book Antiqua"/>
              </a:rPr>
              <a:t>Bill requires DFCS to notify relatives of financial assistance available to them as part of the diligent search for suitable relatives to care for the child.</a:t>
            </a:r>
            <a:endParaRPr lang="en-US" sz="2000" dirty="0" smtClean="0">
              <a:latin typeface="Book Antiqua" panose="02040602050305030304" pitchFamily="18" charset="0"/>
            </a:endParaRPr>
          </a:p>
          <a:p>
            <a:endParaRPr lang="en-US" sz="2000" dirty="0">
              <a:latin typeface="Book Antiqua"/>
              <a:cs typeface="Book Antiqua"/>
            </a:endParaRPr>
          </a:p>
          <a:p>
            <a:r>
              <a:rPr lang="en-US" sz="2000" b="1" dirty="0" smtClean="0">
                <a:latin typeface="Book Antiqua"/>
                <a:cs typeface="Book Antiqua"/>
              </a:rPr>
              <a:t>Impact: </a:t>
            </a:r>
            <a:r>
              <a:rPr lang="en-US" sz="2000" dirty="0">
                <a:latin typeface="Book Antiqua"/>
                <a:cs typeface="Book Antiqua"/>
              </a:rPr>
              <a:t>This bill is part of a larger package of legislation seeking to provide additional services and supports to kinship caregivers in Georgia. </a:t>
            </a:r>
            <a:r>
              <a:rPr lang="en-US" sz="2000" dirty="0" smtClean="0">
                <a:latin typeface="Book Antiqua"/>
                <a:cs typeface="Book Antiqua"/>
              </a:rPr>
              <a:t>It should not have an impact on DFCS programs, because current law requires that notices sent to relatives contain information about financial resources available to relatives who care for a child in DFCS custody.</a:t>
            </a:r>
            <a:endParaRPr lang="en-US" sz="2000" dirty="0">
              <a:latin typeface="Book Antiqua" panose="02040602050305030304" pitchFamily="18" charset="0"/>
              <a:cs typeface="Book Antiqua"/>
            </a:endParaRPr>
          </a:p>
        </p:txBody>
      </p:sp>
      <p:sp>
        <p:nvSpPr>
          <p:cNvPr id="4" name="TextBox 3"/>
          <p:cNvSpPr txBox="1"/>
          <p:nvPr/>
        </p:nvSpPr>
        <p:spPr>
          <a:xfrm>
            <a:off x="1224125" y="6210061"/>
            <a:ext cx="8280114" cy="276999"/>
          </a:xfrm>
          <a:prstGeom prst="rect">
            <a:avLst/>
          </a:prstGeom>
          <a:noFill/>
        </p:spPr>
        <p:txBody>
          <a:bodyPr wrap="square" rtlCol="0">
            <a:spAutoFit/>
          </a:bodyPr>
          <a:lstStyle/>
          <a:p>
            <a:r>
              <a:rPr lang="en-US" sz="1200" b="1" i="1" dirty="0" smtClean="0">
                <a:latin typeface="Book Antiqua"/>
                <a:cs typeface="Book Antiqua"/>
              </a:rPr>
              <a:t>Georgia Department of Human Services</a:t>
            </a:r>
            <a:endParaRPr lang="en-US" sz="1200" b="1" i="1" dirty="0">
              <a:latin typeface="Book Antiqua"/>
              <a:cs typeface="Book Antiqua"/>
            </a:endParaRPr>
          </a:p>
        </p:txBody>
      </p:sp>
      <p:sp>
        <p:nvSpPr>
          <p:cNvPr id="5" name="TextBox 4"/>
          <p:cNvSpPr txBox="1"/>
          <p:nvPr/>
        </p:nvSpPr>
        <p:spPr>
          <a:xfrm>
            <a:off x="1224125" y="6043492"/>
            <a:ext cx="8280114" cy="246221"/>
          </a:xfrm>
          <a:prstGeom prst="rect">
            <a:avLst/>
          </a:prstGeom>
          <a:noFill/>
        </p:spPr>
        <p:txBody>
          <a:bodyPr wrap="square" rtlCol="0">
            <a:spAutoFit/>
          </a:bodyPr>
          <a:lstStyle/>
          <a:p>
            <a:r>
              <a:rPr lang="en-US" sz="1000" i="1" dirty="0" smtClean="0">
                <a:latin typeface="Book Antiqua"/>
                <a:cs typeface="Book Antiqua"/>
              </a:rPr>
              <a:t>Office of Legislative Affairs and Communications</a:t>
            </a:r>
            <a:endParaRPr lang="en-US" sz="1000" i="1" dirty="0">
              <a:latin typeface="Book Antiqua"/>
              <a:cs typeface="Book Antiqua"/>
            </a:endParaRPr>
          </a:p>
        </p:txBody>
      </p:sp>
    </p:spTree>
    <p:extLst>
      <p:ext uri="{BB962C8B-B14F-4D97-AF65-F5344CB8AC3E}">
        <p14:creationId xmlns:p14="http://schemas.microsoft.com/office/powerpoint/2010/main" val="1996208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95862" y="445378"/>
            <a:ext cx="8280114" cy="461665"/>
          </a:xfrm>
          <a:prstGeom prst="rect">
            <a:avLst/>
          </a:prstGeom>
          <a:noFill/>
        </p:spPr>
        <p:txBody>
          <a:bodyPr wrap="square" rtlCol="0">
            <a:spAutoFit/>
          </a:bodyPr>
          <a:lstStyle/>
          <a:p>
            <a:pPr algn="ctr"/>
            <a:r>
              <a:rPr lang="en-US" sz="2400" b="1" dirty="0" smtClean="0">
                <a:latin typeface="Book Antiqua"/>
                <a:cs typeface="Book Antiqua"/>
              </a:rPr>
              <a:t>General Assembly Update</a:t>
            </a:r>
            <a:endParaRPr lang="en-US" sz="2400" b="1" dirty="0">
              <a:latin typeface="Book Antiqua"/>
              <a:cs typeface="Book Antiqua"/>
            </a:endParaRPr>
          </a:p>
        </p:txBody>
      </p:sp>
      <p:sp>
        <p:nvSpPr>
          <p:cNvPr id="3" name="TextBox 2"/>
          <p:cNvSpPr txBox="1"/>
          <p:nvPr/>
        </p:nvSpPr>
        <p:spPr>
          <a:xfrm>
            <a:off x="395863" y="966666"/>
            <a:ext cx="7993297" cy="4370427"/>
          </a:xfrm>
          <a:prstGeom prst="rect">
            <a:avLst/>
          </a:prstGeom>
          <a:noFill/>
        </p:spPr>
        <p:txBody>
          <a:bodyPr wrap="square" rtlCol="0">
            <a:spAutoFit/>
          </a:bodyPr>
          <a:lstStyle/>
          <a:p>
            <a:r>
              <a:rPr lang="en-US" sz="2000" b="1" dirty="0" smtClean="0">
                <a:latin typeface="Book Antiqua"/>
                <a:cs typeface="Book Antiqua"/>
              </a:rPr>
              <a:t>House Bill 961</a:t>
            </a:r>
            <a:endParaRPr lang="en-US" sz="2000" b="1" dirty="0" smtClean="0">
              <a:latin typeface="Book Antiqua"/>
              <a:cs typeface="Book Antiqua"/>
            </a:endParaRPr>
          </a:p>
          <a:p>
            <a:r>
              <a:rPr lang="en-US" sz="2000" i="1" dirty="0" smtClean="0">
                <a:latin typeface="Book Antiqua"/>
                <a:cs typeface="Book Antiqua"/>
              </a:rPr>
              <a:t>Rep. Stacey Abrams</a:t>
            </a:r>
            <a:endParaRPr lang="en-US" sz="2000" i="1" dirty="0" smtClean="0">
              <a:latin typeface="Book Antiqua"/>
              <a:cs typeface="Book Antiqua"/>
            </a:endParaRPr>
          </a:p>
          <a:p>
            <a:r>
              <a:rPr lang="en-US" i="1" dirty="0" smtClean="0">
                <a:solidFill>
                  <a:srgbClr val="FF0000"/>
                </a:solidFill>
                <a:latin typeface="Book Antiqua"/>
                <a:cs typeface="Book Antiqua"/>
              </a:rPr>
              <a:t>Status: House Judiciary Committee </a:t>
            </a:r>
          </a:p>
          <a:p>
            <a:endParaRPr lang="en-US" sz="2000" i="1" dirty="0" smtClean="0">
              <a:latin typeface="Book Antiqua"/>
              <a:cs typeface="Book Antiqua"/>
            </a:endParaRPr>
          </a:p>
          <a:p>
            <a:r>
              <a:rPr lang="en-US" sz="2000" b="1" dirty="0" smtClean="0">
                <a:latin typeface="Book Antiqua"/>
                <a:cs typeface="Book Antiqua"/>
              </a:rPr>
              <a:t>Synopsis: </a:t>
            </a:r>
            <a:r>
              <a:rPr lang="en-US" sz="2000" dirty="0" smtClean="0">
                <a:latin typeface="Book Antiqua"/>
                <a:cs typeface="Book Antiqua"/>
              </a:rPr>
              <a:t>Bill requires DFCS to provide subsidies to kinship caregivers based on the eligibility of the children they are caring for, rather than the income or age of the caregiver, to the extent permitted by federal law.</a:t>
            </a:r>
            <a:endParaRPr lang="en-US" sz="2000" dirty="0" smtClean="0">
              <a:latin typeface="Book Antiqua" panose="02040602050305030304" pitchFamily="18" charset="0"/>
            </a:endParaRPr>
          </a:p>
          <a:p>
            <a:endParaRPr lang="en-US" sz="2000" dirty="0">
              <a:latin typeface="Book Antiqua"/>
              <a:cs typeface="Book Antiqua"/>
            </a:endParaRPr>
          </a:p>
          <a:p>
            <a:r>
              <a:rPr lang="en-US" sz="2000" b="1" dirty="0" smtClean="0">
                <a:latin typeface="Book Antiqua"/>
                <a:cs typeface="Book Antiqua"/>
              </a:rPr>
              <a:t>Impact: </a:t>
            </a:r>
            <a:r>
              <a:rPr lang="en-US" sz="2000" dirty="0">
                <a:latin typeface="Book Antiqua"/>
                <a:cs typeface="Book Antiqua"/>
              </a:rPr>
              <a:t>This bill is part of a larger package of legislation seeking to provide additional services and supports to kinship caregivers in Georgia. </a:t>
            </a:r>
            <a:r>
              <a:rPr lang="en-US" sz="2000" dirty="0" smtClean="0">
                <a:latin typeface="Book Antiqua"/>
                <a:cs typeface="Book Antiqua"/>
              </a:rPr>
              <a:t>If enacted, this bill will prevent the use of a means test when providing any state-funded subsidy to caregivers. It does not affect federally-funded public assistance.</a:t>
            </a:r>
            <a:endParaRPr lang="en-US" sz="2000" dirty="0">
              <a:latin typeface="Book Antiqua" panose="02040602050305030304" pitchFamily="18" charset="0"/>
              <a:cs typeface="Book Antiqua"/>
            </a:endParaRPr>
          </a:p>
        </p:txBody>
      </p:sp>
      <p:sp>
        <p:nvSpPr>
          <p:cNvPr id="4" name="TextBox 3"/>
          <p:cNvSpPr txBox="1"/>
          <p:nvPr/>
        </p:nvSpPr>
        <p:spPr>
          <a:xfrm>
            <a:off x="1224125" y="6210061"/>
            <a:ext cx="8280114" cy="276999"/>
          </a:xfrm>
          <a:prstGeom prst="rect">
            <a:avLst/>
          </a:prstGeom>
          <a:noFill/>
        </p:spPr>
        <p:txBody>
          <a:bodyPr wrap="square" rtlCol="0">
            <a:spAutoFit/>
          </a:bodyPr>
          <a:lstStyle/>
          <a:p>
            <a:r>
              <a:rPr lang="en-US" sz="1200" b="1" i="1" dirty="0" smtClean="0">
                <a:latin typeface="Book Antiqua"/>
                <a:cs typeface="Book Antiqua"/>
              </a:rPr>
              <a:t>Georgia Department of Human Services</a:t>
            </a:r>
            <a:endParaRPr lang="en-US" sz="1200" b="1" i="1" dirty="0">
              <a:latin typeface="Book Antiqua"/>
              <a:cs typeface="Book Antiqua"/>
            </a:endParaRPr>
          </a:p>
        </p:txBody>
      </p:sp>
      <p:sp>
        <p:nvSpPr>
          <p:cNvPr id="5" name="TextBox 4"/>
          <p:cNvSpPr txBox="1"/>
          <p:nvPr/>
        </p:nvSpPr>
        <p:spPr>
          <a:xfrm>
            <a:off x="1224125" y="6043492"/>
            <a:ext cx="8280114" cy="246221"/>
          </a:xfrm>
          <a:prstGeom prst="rect">
            <a:avLst/>
          </a:prstGeom>
          <a:noFill/>
        </p:spPr>
        <p:txBody>
          <a:bodyPr wrap="square" rtlCol="0">
            <a:spAutoFit/>
          </a:bodyPr>
          <a:lstStyle/>
          <a:p>
            <a:r>
              <a:rPr lang="en-US" sz="1000" i="1" dirty="0" smtClean="0">
                <a:latin typeface="Book Antiqua"/>
                <a:cs typeface="Book Antiqua"/>
              </a:rPr>
              <a:t>Office of Legislative Affairs and Communications</a:t>
            </a:r>
            <a:endParaRPr lang="en-US" sz="1000" i="1" dirty="0">
              <a:latin typeface="Book Antiqua"/>
              <a:cs typeface="Book Antiqua"/>
            </a:endParaRPr>
          </a:p>
        </p:txBody>
      </p:sp>
    </p:spTree>
    <p:extLst>
      <p:ext uri="{BB962C8B-B14F-4D97-AF65-F5344CB8AC3E}">
        <p14:creationId xmlns:p14="http://schemas.microsoft.com/office/powerpoint/2010/main" val="26597181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95862" y="445378"/>
            <a:ext cx="8280114" cy="461665"/>
          </a:xfrm>
          <a:prstGeom prst="rect">
            <a:avLst/>
          </a:prstGeom>
          <a:noFill/>
        </p:spPr>
        <p:txBody>
          <a:bodyPr wrap="square" rtlCol="0">
            <a:spAutoFit/>
          </a:bodyPr>
          <a:lstStyle/>
          <a:p>
            <a:pPr algn="ctr"/>
            <a:r>
              <a:rPr lang="en-US" sz="2400" b="1" dirty="0" smtClean="0">
                <a:latin typeface="Book Antiqua"/>
                <a:cs typeface="Book Antiqua"/>
              </a:rPr>
              <a:t>General Assembly Update</a:t>
            </a:r>
            <a:endParaRPr lang="en-US" sz="2400" b="1" dirty="0">
              <a:latin typeface="Book Antiqua"/>
              <a:cs typeface="Book Antiqua"/>
            </a:endParaRPr>
          </a:p>
        </p:txBody>
      </p:sp>
      <p:sp>
        <p:nvSpPr>
          <p:cNvPr id="3" name="TextBox 2"/>
          <p:cNvSpPr txBox="1"/>
          <p:nvPr/>
        </p:nvSpPr>
        <p:spPr>
          <a:xfrm>
            <a:off x="395863" y="966666"/>
            <a:ext cx="7993297" cy="4370427"/>
          </a:xfrm>
          <a:prstGeom prst="rect">
            <a:avLst/>
          </a:prstGeom>
          <a:noFill/>
        </p:spPr>
        <p:txBody>
          <a:bodyPr wrap="square" rtlCol="0">
            <a:spAutoFit/>
          </a:bodyPr>
          <a:lstStyle/>
          <a:p>
            <a:r>
              <a:rPr lang="en-US" sz="2000" b="1" dirty="0" smtClean="0">
                <a:latin typeface="Book Antiqua"/>
                <a:cs typeface="Book Antiqua"/>
              </a:rPr>
              <a:t>House Bill 961</a:t>
            </a:r>
            <a:endParaRPr lang="en-US" sz="2000" b="1" dirty="0" smtClean="0">
              <a:latin typeface="Book Antiqua"/>
              <a:cs typeface="Book Antiqua"/>
            </a:endParaRPr>
          </a:p>
          <a:p>
            <a:r>
              <a:rPr lang="en-US" sz="2000" i="1" dirty="0" smtClean="0">
                <a:latin typeface="Book Antiqua"/>
                <a:cs typeface="Book Antiqua"/>
              </a:rPr>
              <a:t>Rep. Stacey Abrams</a:t>
            </a:r>
            <a:endParaRPr lang="en-US" sz="2000" i="1" dirty="0" smtClean="0">
              <a:latin typeface="Book Antiqua"/>
              <a:cs typeface="Book Antiqua"/>
            </a:endParaRPr>
          </a:p>
          <a:p>
            <a:r>
              <a:rPr lang="en-US" i="1" dirty="0" smtClean="0">
                <a:solidFill>
                  <a:srgbClr val="FF0000"/>
                </a:solidFill>
                <a:latin typeface="Book Antiqua"/>
                <a:cs typeface="Book Antiqua"/>
              </a:rPr>
              <a:t>Status: House Judiciary Committee </a:t>
            </a:r>
          </a:p>
          <a:p>
            <a:endParaRPr lang="en-US" sz="2000" i="1" dirty="0" smtClean="0">
              <a:latin typeface="Book Antiqua"/>
              <a:cs typeface="Book Antiqua"/>
            </a:endParaRPr>
          </a:p>
          <a:p>
            <a:r>
              <a:rPr lang="en-US" sz="2000" b="1" dirty="0" smtClean="0">
                <a:latin typeface="Book Antiqua"/>
                <a:cs typeface="Book Antiqua"/>
              </a:rPr>
              <a:t>Synopsis: </a:t>
            </a:r>
            <a:r>
              <a:rPr lang="en-US" sz="2000" dirty="0" smtClean="0">
                <a:latin typeface="Book Antiqua"/>
                <a:cs typeface="Book Antiqua"/>
              </a:rPr>
              <a:t>Bill requires DFCS to provide subsidies to kinship caregivers based on the eligibility of the children they are caring for, rather than the income or age of the caregiver, to the extent permitted by federal law.</a:t>
            </a:r>
            <a:endParaRPr lang="en-US" sz="2000" dirty="0" smtClean="0">
              <a:latin typeface="Book Antiqua" panose="02040602050305030304" pitchFamily="18" charset="0"/>
            </a:endParaRPr>
          </a:p>
          <a:p>
            <a:endParaRPr lang="en-US" sz="2000" dirty="0">
              <a:latin typeface="Book Antiqua"/>
              <a:cs typeface="Book Antiqua"/>
            </a:endParaRPr>
          </a:p>
          <a:p>
            <a:r>
              <a:rPr lang="en-US" sz="2000" b="1" dirty="0" smtClean="0">
                <a:latin typeface="Book Antiqua"/>
                <a:cs typeface="Book Antiqua"/>
              </a:rPr>
              <a:t>Impact: </a:t>
            </a:r>
            <a:r>
              <a:rPr lang="en-US" sz="2000" dirty="0">
                <a:latin typeface="Book Antiqua"/>
                <a:cs typeface="Book Antiqua"/>
              </a:rPr>
              <a:t>This bill is part of a larger package of legislation seeking to provide additional services and supports to kinship caregivers in Georgia. </a:t>
            </a:r>
            <a:r>
              <a:rPr lang="en-US" sz="2000" dirty="0" smtClean="0">
                <a:latin typeface="Book Antiqua"/>
                <a:cs typeface="Book Antiqua"/>
              </a:rPr>
              <a:t>If enacted, this bill will prevent the use of a means test when providing any state-funded subsidy to caregivers. It does not affect federally-funded public assistance.</a:t>
            </a:r>
            <a:endParaRPr lang="en-US" sz="2000" dirty="0">
              <a:latin typeface="Book Antiqua" panose="02040602050305030304" pitchFamily="18" charset="0"/>
              <a:cs typeface="Book Antiqua"/>
            </a:endParaRPr>
          </a:p>
        </p:txBody>
      </p:sp>
      <p:sp>
        <p:nvSpPr>
          <p:cNvPr id="4" name="TextBox 3"/>
          <p:cNvSpPr txBox="1"/>
          <p:nvPr/>
        </p:nvSpPr>
        <p:spPr>
          <a:xfrm>
            <a:off x="1224125" y="6210061"/>
            <a:ext cx="8280114" cy="276999"/>
          </a:xfrm>
          <a:prstGeom prst="rect">
            <a:avLst/>
          </a:prstGeom>
          <a:noFill/>
        </p:spPr>
        <p:txBody>
          <a:bodyPr wrap="square" rtlCol="0">
            <a:spAutoFit/>
          </a:bodyPr>
          <a:lstStyle/>
          <a:p>
            <a:r>
              <a:rPr lang="en-US" sz="1200" b="1" i="1" dirty="0" smtClean="0">
                <a:latin typeface="Book Antiqua"/>
                <a:cs typeface="Book Antiqua"/>
              </a:rPr>
              <a:t>Georgia Department of Human Services</a:t>
            </a:r>
            <a:endParaRPr lang="en-US" sz="1200" b="1" i="1" dirty="0">
              <a:latin typeface="Book Antiqua"/>
              <a:cs typeface="Book Antiqua"/>
            </a:endParaRPr>
          </a:p>
        </p:txBody>
      </p:sp>
      <p:sp>
        <p:nvSpPr>
          <p:cNvPr id="5" name="TextBox 4"/>
          <p:cNvSpPr txBox="1"/>
          <p:nvPr/>
        </p:nvSpPr>
        <p:spPr>
          <a:xfrm>
            <a:off x="1224125" y="6043492"/>
            <a:ext cx="8280114" cy="246221"/>
          </a:xfrm>
          <a:prstGeom prst="rect">
            <a:avLst/>
          </a:prstGeom>
          <a:noFill/>
        </p:spPr>
        <p:txBody>
          <a:bodyPr wrap="square" rtlCol="0">
            <a:spAutoFit/>
          </a:bodyPr>
          <a:lstStyle/>
          <a:p>
            <a:r>
              <a:rPr lang="en-US" sz="1000" i="1" dirty="0" smtClean="0">
                <a:latin typeface="Book Antiqua"/>
                <a:cs typeface="Book Antiqua"/>
              </a:rPr>
              <a:t>Office of Legislative Affairs and Communications</a:t>
            </a:r>
            <a:endParaRPr lang="en-US" sz="1000" i="1" dirty="0">
              <a:latin typeface="Book Antiqua"/>
              <a:cs typeface="Book Antiqua"/>
            </a:endParaRPr>
          </a:p>
        </p:txBody>
      </p:sp>
    </p:spTree>
    <p:extLst>
      <p:ext uri="{BB962C8B-B14F-4D97-AF65-F5344CB8AC3E}">
        <p14:creationId xmlns:p14="http://schemas.microsoft.com/office/powerpoint/2010/main" val="3319444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95862" y="445378"/>
            <a:ext cx="8280114" cy="461665"/>
          </a:xfrm>
          <a:prstGeom prst="rect">
            <a:avLst/>
          </a:prstGeom>
          <a:noFill/>
        </p:spPr>
        <p:txBody>
          <a:bodyPr wrap="square" rtlCol="0">
            <a:spAutoFit/>
          </a:bodyPr>
          <a:lstStyle/>
          <a:p>
            <a:pPr algn="ctr"/>
            <a:r>
              <a:rPr lang="en-US" sz="2400" b="1" dirty="0" smtClean="0">
                <a:latin typeface="Book Antiqua"/>
                <a:cs typeface="Book Antiqua"/>
              </a:rPr>
              <a:t>General Assembly Update</a:t>
            </a:r>
            <a:endParaRPr lang="en-US" sz="2400" b="1" dirty="0">
              <a:latin typeface="Book Antiqua"/>
              <a:cs typeface="Book Antiqua"/>
            </a:endParaRPr>
          </a:p>
        </p:txBody>
      </p:sp>
      <p:sp>
        <p:nvSpPr>
          <p:cNvPr id="3" name="TextBox 2"/>
          <p:cNvSpPr txBox="1"/>
          <p:nvPr/>
        </p:nvSpPr>
        <p:spPr>
          <a:xfrm>
            <a:off x="395863" y="966666"/>
            <a:ext cx="7993297" cy="3754874"/>
          </a:xfrm>
          <a:prstGeom prst="rect">
            <a:avLst/>
          </a:prstGeom>
          <a:noFill/>
        </p:spPr>
        <p:txBody>
          <a:bodyPr wrap="square" rtlCol="0">
            <a:spAutoFit/>
          </a:bodyPr>
          <a:lstStyle/>
          <a:p>
            <a:r>
              <a:rPr lang="en-US" sz="2000" b="1" dirty="0" smtClean="0">
                <a:latin typeface="Book Antiqua"/>
                <a:cs typeface="Book Antiqua"/>
              </a:rPr>
              <a:t>House Bill 962</a:t>
            </a:r>
            <a:endParaRPr lang="en-US" sz="2000" b="1" dirty="0" smtClean="0">
              <a:latin typeface="Book Antiqua"/>
              <a:cs typeface="Book Antiqua"/>
            </a:endParaRPr>
          </a:p>
          <a:p>
            <a:r>
              <a:rPr lang="en-US" sz="2000" i="1" dirty="0" smtClean="0">
                <a:latin typeface="Book Antiqua"/>
                <a:cs typeface="Book Antiqua"/>
              </a:rPr>
              <a:t>Rep. Stacey Abrams</a:t>
            </a:r>
            <a:endParaRPr lang="en-US" sz="2000" i="1" dirty="0" smtClean="0">
              <a:latin typeface="Book Antiqua"/>
              <a:cs typeface="Book Antiqua"/>
            </a:endParaRPr>
          </a:p>
          <a:p>
            <a:r>
              <a:rPr lang="en-US" i="1" dirty="0" smtClean="0">
                <a:solidFill>
                  <a:srgbClr val="FF0000"/>
                </a:solidFill>
                <a:latin typeface="Book Antiqua"/>
                <a:cs typeface="Book Antiqua"/>
              </a:rPr>
              <a:t>Status: House Juvenile Justice </a:t>
            </a:r>
          </a:p>
          <a:p>
            <a:endParaRPr lang="en-US" sz="2000" i="1" dirty="0" smtClean="0">
              <a:latin typeface="Book Antiqua"/>
              <a:cs typeface="Book Antiqua"/>
            </a:endParaRPr>
          </a:p>
          <a:p>
            <a:r>
              <a:rPr lang="en-US" sz="2000" b="1" dirty="0" smtClean="0">
                <a:latin typeface="Book Antiqua"/>
                <a:cs typeface="Book Antiqua"/>
              </a:rPr>
              <a:t>Synopsis: </a:t>
            </a:r>
            <a:r>
              <a:rPr lang="en-US" sz="2000" dirty="0" smtClean="0">
                <a:latin typeface="Book Antiqua"/>
                <a:cs typeface="Book Antiqua"/>
              </a:rPr>
              <a:t>Bill calls for the creation of a kinship care enforcement administrator.</a:t>
            </a:r>
            <a:endParaRPr lang="en-US" sz="2000" dirty="0" smtClean="0">
              <a:latin typeface="Book Antiqua" panose="02040602050305030304" pitchFamily="18" charset="0"/>
            </a:endParaRPr>
          </a:p>
          <a:p>
            <a:endParaRPr lang="en-US" sz="2000" dirty="0">
              <a:latin typeface="Book Antiqua"/>
              <a:cs typeface="Book Antiqua"/>
            </a:endParaRPr>
          </a:p>
          <a:p>
            <a:r>
              <a:rPr lang="en-US" sz="2000" b="1" dirty="0" smtClean="0">
                <a:latin typeface="Book Antiqua"/>
                <a:cs typeface="Book Antiqua"/>
              </a:rPr>
              <a:t>Impact: </a:t>
            </a:r>
            <a:r>
              <a:rPr lang="en-US" sz="2000" dirty="0">
                <a:latin typeface="Book Antiqua"/>
                <a:cs typeface="Book Antiqua"/>
              </a:rPr>
              <a:t>This bill is part of a larger package of legislation seeking to provide additional services and supports to kinship caregivers in Georgia. </a:t>
            </a:r>
            <a:r>
              <a:rPr lang="en-US" sz="2000" dirty="0" smtClean="0">
                <a:latin typeface="Book Antiqua"/>
                <a:cs typeface="Book Antiqua"/>
              </a:rPr>
              <a:t>The bill, as written, would have the administrator appointed by the board and approved by the Governor, though conversations with the author demonstrate that is not the intent.</a:t>
            </a:r>
            <a:endParaRPr lang="en-US" sz="2000" dirty="0">
              <a:latin typeface="Book Antiqua" panose="02040602050305030304" pitchFamily="18" charset="0"/>
              <a:cs typeface="Book Antiqua"/>
            </a:endParaRPr>
          </a:p>
        </p:txBody>
      </p:sp>
      <p:sp>
        <p:nvSpPr>
          <p:cNvPr id="4" name="TextBox 3"/>
          <p:cNvSpPr txBox="1"/>
          <p:nvPr/>
        </p:nvSpPr>
        <p:spPr>
          <a:xfrm>
            <a:off x="1224125" y="6210061"/>
            <a:ext cx="8280114" cy="276999"/>
          </a:xfrm>
          <a:prstGeom prst="rect">
            <a:avLst/>
          </a:prstGeom>
          <a:noFill/>
        </p:spPr>
        <p:txBody>
          <a:bodyPr wrap="square" rtlCol="0">
            <a:spAutoFit/>
          </a:bodyPr>
          <a:lstStyle/>
          <a:p>
            <a:r>
              <a:rPr lang="en-US" sz="1200" b="1" i="1" dirty="0" smtClean="0">
                <a:latin typeface="Book Antiqua"/>
                <a:cs typeface="Book Antiqua"/>
              </a:rPr>
              <a:t>Georgia Department of Human Services</a:t>
            </a:r>
            <a:endParaRPr lang="en-US" sz="1200" b="1" i="1" dirty="0">
              <a:latin typeface="Book Antiqua"/>
              <a:cs typeface="Book Antiqua"/>
            </a:endParaRPr>
          </a:p>
        </p:txBody>
      </p:sp>
      <p:sp>
        <p:nvSpPr>
          <p:cNvPr id="5" name="TextBox 4"/>
          <p:cNvSpPr txBox="1"/>
          <p:nvPr/>
        </p:nvSpPr>
        <p:spPr>
          <a:xfrm>
            <a:off x="1224125" y="6043492"/>
            <a:ext cx="8280114" cy="246221"/>
          </a:xfrm>
          <a:prstGeom prst="rect">
            <a:avLst/>
          </a:prstGeom>
          <a:noFill/>
        </p:spPr>
        <p:txBody>
          <a:bodyPr wrap="square" rtlCol="0">
            <a:spAutoFit/>
          </a:bodyPr>
          <a:lstStyle/>
          <a:p>
            <a:r>
              <a:rPr lang="en-US" sz="1000" i="1" dirty="0" smtClean="0">
                <a:latin typeface="Book Antiqua"/>
                <a:cs typeface="Book Antiqua"/>
              </a:rPr>
              <a:t>Office of Legislative Affairs and Communications</a:t>
            </a:r>
            <a:endParaRPr lang="en-US" sz="1000" i="1" dirty="0">
              <a:latin typeface="Book Antiqua"/>
              <a:cs typeface="Book Antiqua"/>
            </a:endParaRPr>
          </a:p>
        </p:txBody>
      </p:sp>
    </p:spTree>
    <p:extLst>
      <p:ext uri="{BB962C8B-B14F-4D97-AF65-F5344CB8AC3E}">
        <p14:creationId xmlns:p14="http://schemas.microsoft.com/office/powerpoint/2010/main" val="10456491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95862" y="445378"/>
            <a:ext cx="8280114" cy="461665"/>
          </a:xfrm>
          <a:prstGeom prst="rect">
            <a:avLst/>
          </a:prstGeom>
          <a:noFill/>
        </p:spPr>
        <p:txBody>
          <a:bodyPr wrap="square" rtlCol="0">
            <a:spAutoFit/>
          </a:bodyPr>
          <a:lstStyle/>
          <a:p>
            <a:pPr algn="ctr"/>
            <a:r>
              <a:rPr lang="en-US" sz="2400" b="1" dirty="0" smtClean="0">
                <a:solidFill>
                  <a:prstClr val="black"/>
                </a:solidFill>
                <a:latin typeface="Book Antiqua"/>
                <a:cs typeface="Book Antiqua"/>
              </a:rPr>
              <a:t>DHS Branding Update</a:t>
            </a:r>
            <a:endParaRPr lang="en-US" sz="2400" b="1" dirty="0">
              <a:solidFill>
                <a:prstClr val="black"/>
              </a:solidFill>
              <a:latin typeface="Book Antiqua"/>
              <a:cs typeface="Book Antiqua"/>
            </a:endParaRPr>
          </a:p>
        </p:txBody>
      </p:sp>
      <p:sp>
        <p:nvSpPr>
          <p:cNvPr id="4" name="TextBox 3"/>
          <p:cNvSpPr txBox="1"/>
          <p:nvPr/>
        </p:nvSpPr>
        <p:spPr>
          <a:xfrm>
            <a:off x="1224125" y="6210061"/>
            <a:ext cx="8280114" cy="276999"/>
          </a:xfrm>
          <a:prstGeom prst="rect">
            <a:avLst/>
          </a:prstGeom>
          <a:noFill/>
        </p:spPr>
        <p:txBody>
          <a:bodyPr wrap="square" rtlCol="0">
            <a:spAutoFit/>
          </a:bodyPr>
          <a:lstStyle/>
          <a:p>
            <a:r>
              <a:rPr lang="en-US" sz="1200" b="1" i="1" dirty="0" smtClean="0">
                <a:solidFill>
                  <a:prstClr val="black"/>
                </a:solidFill>
                <a:latin typeface="Book Antiqua"/>
                <a:cs typeface="Book Antiqua"/>
              </a:rPr>
              <a:t>Georgia Department of Human Services</a:t>
            </a:r>
            <a:endParaRPr lang="en-US" sz="1200" b="1" i="1" dirty="0">
              <a:solidFill>
                <a:prstClr val="black"/>
              </a:solidFill>
              <a:latin typeface="Book Antiqua"/>
              <a:cs typeface="Book Antiqua"/>
            </a:endParaRPr>
          </a:p>
        </p:txBody>
      </p:sp>
      <p:sp>
        <p:nvSpPr>
          <p:cNvPr id="5" name="TextBox 4"/>
          <p:cNvSpPr txBox="1"/>
          <p:nvPr/>
        </p:nvSpPr>
        <p:spPr>
          <a:xfrm>
            <a:off x="1224125" y="6043492"/>
            <a:ext cx="8280114" cy="246221"/>
          </a:xfrm>
          <a:prstGeom prst="rect">
            <a:avLst/>
          </a:prstGeom>
          <a:noFill/>
        </p:spPr>
        <p:txBody>
          <a:bodyPr wrap="square" rtlCol="0">
            <a:spAutoFit/>
          </a:bodyPr>
          <a:lstStyle/>
          <a:p>
            <a:r>
              <a:rPr lang="en-US" sz="1000" i="1" dirty="0" smtClean="0">
                <a:solidFill>
                  <a:prstClr val="black"/>
                </a:solidFill>
                <a:latin typeface="Book Antiqua"/>
                <a:cs typeface="Book Antiqua"/>
              </a:rPr>
              <a:t>Office of Legislative Affairs and Communications</a:t>
            </a:r>
            <a:endParaRPr lang="en-US" sz="1000" i="1" dirty="0">
              <a:solidFill>
                <a:prstClr val="black"/>
              </a:solidFill>
              <a:latin typeface="Book Antiqua"/>
              <a:cs typeface="Book Antiqua"/>
            </a:endParaRPr>
          </a:p>
        </p:txBody>
      </p:sp>
      <p:sp>
        <p:nvSpPr>
          <p:cNvPr id="7" name="Rectangle 6"/>
          <p:cNvSpPr/>
          <p:nvPr/>
        </p:nvSpPr>
        <p:spPr>
          <a:xfrm>
            <a:off x="457199" y="1206708"/>
            <a:ext cx="7959777" cy="4801314"/>
          </a:xfrm>
          <a:prstGeom prst="rect">
            <a:avLst/>
          </a:prstGeom>
        </p:spPr>
        <p:txBody>
          <a:bodyPr wrap="square">
            <a:spAutoFit/>
          </a:bodyPr>
          <a:lstStyle/>
          <a:p>
            <a:r>
              <a:rPr lang="en-US" b="1" dirty="0" smtClean="0">
                <a:solidFill>
                  <a:prstClr val="black"/>
                </a:solidFill>
                <a:latin typeface="Book Antiqua"/>
                <a:cs typeface="Book Antiqua"/>
              </a:rPr>
              <a:t>The Office of Legislative Affairs and Communications is undergoing an effort to bring agency branding in line with other state agencies and to standardize agency marketing materials.</a:t>
            </a:r>
          </a:p>
          <a:p>
            <a:endParaRPr lang="en-US" b="1" dirty="0">
              <a:solidFill>
                <a:prstClr val="black"/>
              </a:solidFill>
              <a:latin typeface="Book Antiqua"/>
              <a:cs typeface="Book Antiqua"/>
            </a:endParaRPr>
          </a:p>
          <a:p>
            <a:r>
              <a:rPr lang="en-US" dirty="0" smtClean="0">
                <a:solidFill>
                  <a:prstClr val="black"/>
                </a:solidFill>
                <a:latin typeface="Book Antiqua"/>
                <a:cs typeface="Book Antiqua"/>
              </a:rPr>
              <a:t>The first phase of re-branding has been </a:t>
            </a:r>
            <a:r>
              <a:rPr lang="en-US" dirty="0" smtClean="0">
                <a:solidFill>
                  <a:prstClr val="black"/>
                </a:solidFill>
                <a:latin typeface="Book Antiqua"/>
                <a:cs typeface="Book Antiqua"/>
              </a:rPr>
              <a:t>completed. This phase </a:t>
            </a:r>
            <a:r>
              <a:rPr lang="en-US" dirty="0" smtClean="0">
                <a:solidFill>
                  <a:prstClr val="black"/>
                </a:solidFill>
                <a:latin typeface="Book Antiqua"/>
                <a:cs typeface="Book Antiqua"/>
              </a:rPr>
              <a:t>included an update to agency templates to reflect the new DHS logo incorporating the state seal. </a:t>
            </a:r>
            <a:r>
              <a:rPr lang="en-US" dirty="0" smtClean="0">
                <a:solidFill>
                  <a:prstClr val="black"/>
                </a:solidFill>
                <a:latin typeface="Book Antiqua"/>
                <a:cs typeface="Book Antiqua"/>
              </a:rPr>
              <a:t>Regularly-used templates, including letterhead</a:t>
            </a:r>
            <a:r>
              <a:rPr lang="en-US" dirty="0">
                <a:solidFill>
                  <a:prstClr val="black"/>
                </a:solidFill>
                <a:latin typeface="Book Antiqua"/>
                <a:cs typeface="Book Antiqua"/>
              </a:rPr>
              <a:t>, business cards and </a:t>
            </a:r>
            <a:r>
              <a:rPr lang="en-US" dirty="0" smtClean="0">
                <a:solidFill>
                  <a:prstClr val="black"/>
                </a:solidFill>
                <a:latin typeface="Book Antiqua"/>
                <a:cs typeface="Book Antiqua"/>
              </a:rPr>
              <a:t>PowerPoint have been updated to reflect the change and disseminated for use by all DHS staff.</a:t>
            </a:r>
            <a:endParaRPr lang="en-US" dirty="0">
              <a:solidFill>
                <a:prstClr val="black"/>
              </a:solidFill>
              <a:latin typeface="Book Antiqua"/>
              <a:cs typeface="Book Antiqua"/>
            </a:endParaRPr>
          </a:p>
          <a:p>
            <a:endParaRPr lang="en-US" b="1" dirty="0">
              <a:solidFill>
                <a:prstClr val="black"/>
              </a:solidFill>
              <a:latin typeface="Book Antiqua"/>
              <a:cs typeface="Book Antiqua"/>
            </a:endParaRPr>
          </a:p>
          <a:p>
            <a:r>
              <a:rPr lang="en-US" dirty="0" smtClean="0">
                <a:solidFill>
                  <a:prstClr val="black"/>
                </a:solidFill>
                <a:latin typeface="Book Antiqua"/>
                <a:cs typeface="Book Antiqua"/>
              </a:rPr>
              <a:t>Phase 2 will include an update of the agency style guide, a refresh of agency pamphlets and marketing materials and standards for use of agency logos.</a:t>
            </a:r>
          </a:p>
          <a:p>
            <a:endParaRPr lang="en-US" dirty="0">
              <a:solidFill>
                <a:prstClr val="black"/>
              </a:solidFill>
              <a:latin typeface="Book Antiqua"/>
              <a:cs typeface="Book Antiqua"/>
            </a:endParaRPr>
          </a:p>
          <a:p>
            <a:r>
              <a:rPr lang="en-US" dirty="0" smtClean="0">
                <a:solidFill>
                  <a:prstClr val="black"/>
                </a:solidFill>
                <a:latin typeface="Book Antiqua"/>
                <a:cs typeface="Book Antiqua"/>
              </a:rPr>
              <a:t>Phase 3 includes a reboot of the agency website to a more customer-friendly and intuitive format.</a:t>
            </a:r>
            <a:endParaRPr lang="en-US" dirty="0" smtClean="0">
              <a:solidFill>
                <a:prstClr val="black"/>
              </a:solidFill>
              <a:latin typeface="Book Antiqua"/>
              <a:cs typeface="Book Antiqua"/>
            </a:endParaRPr>
          </a:p>
          <a:p>
            <a:endParaRPr lang="en-US" dirty="0">
              <a:solidFill>
                <a:prstClr val="black"/>
              </a:solidFill>
              <a:latin typeface="Book Antiqua"/>
              <a:cs typeface="Book Antiqua"/>
            </a:endParaRPr>
          </a:p>
          <a:p>
            <a:endParaRPr lang="en-US" dirty="0" smtClean="0">
              <a:solidFill>
                <a:prstClr val="black"/>
              </a:solidFill>
              <a:latin typeface="Book Antiqua"/>
              <a:cs typeface="Book Antiqua"/>
            </a:endParaRPr>
          </a:p>
        </p:txBody>
      </p:sp>
    </p:spTree>
    <p:extLst>
      <p:ext uri="{BB962C8B-B14F-4D97-AF65-F5344CB8AC3E}">
        <p14:creationId xmlns:p14="http://schemas.microsoft.com/office/powerpoint/2010/main" val="1845384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95862" y="445378"/>
            <a:ext cx="8280114" cy="830997"/>
          </a:xfrm>
          <a:prstGeom prst="rect">
            <a:avLst/>
          </a:prstGeom>
          <a:noFill/>
        </p:spPr>
        <p:txBody>
          <a:bodyPr wrap="square" rtlCol="0">
            <a:spAutoFit/>
          </a:bodyPr>
          <a:lstStyle/>
          <a:p>
            <a:pPr algn="ctr"/>
            <a:r>
              <a:rPr lang="en-US" sz="2400" b="1" dirty="0" smtClean="0">
                <a:latin typeface="Book Antiqua"/>
                <a:cs typeface="Book Antiqua"/>
              </a:rPr>
              <a:t>DHS Branding Update</a:t>
            </a:r>
            <a:endParaRPr lang="en-US" sz="2400" b="1" dirty="0">
              <a:latin typeface="Book Antiqua"/>
              <a:cs typeface="Book Antiqua"/>
            </a:endParaRPr>
          </a:p>
          <a:p>
            <a:pPr algn="ctr"/>
            <a:r>
              <a:rPr lang="en-US" sz="2400" b="1" i="1" smtClean="0">
                <a:latin typeface="Book Antiqua"/>
                <a:cs typeface="Book Antiqua"/>
              </a:rPr>
              <a:t>Templates</a:t>
            </a:r>
            <a:endParaRPr lang="en-US" sz="2400" b="1" i="1" dirty="0">
              <a:latin typeface="Book Antiqua"/>
              <a:cs typeface="Book Antiqua"/>
            </a:endParaRPr>
          </a:p>
        </p:txBody>
      </p:sp>
      <p:sp>
        <p:nvSpPr>
          <p:cNvPr id="4" name="TextBox 3"/>
          <p:cNvSpPr txBox="1"/>
          <p:nvPr/>
        </p:nvSpPr>
        <p:spPr>
          <a:xfrm>
            <a:off x="1224125" y="6210061"/>
            <a:ext cx="8280114" cy="276999"/>
          </a:xfrm>
          <a:prstGeom prst="rect">
            <a:avLst/>
          </a:prstGeom>
          <a:noFill/>
        </p:spPr>
        <p:txBody>
          <a:bodyPr wrap="square" rtlCol="0">
            <a:spAutoFit/>
          </a:bodyPr>
          <a:lstStyle/>
          <a:p>
            <a:r>
              <a:rPr lang="en-US" sz="1200" b="1" i="1" dirty="0" smtClean="0">
                <a:latin typeface="Book Antiqua"/>
                <a:cs typeface="Book Antiqua"/>
              </a:rPr>
              <a:t>Georgia Department of Human Services</a:t>
            </a:r>
            <a:endParaRPr lang="en-US" sz="1200" b="1" i="1" dirty="0">
              <a:latin typeface="Book Antiqua"/>
              <a:cs typeface="Book Antiqua"/>
            </a:endParaRPr>
          </a:p>
        </p:txBody>
      </p:sp>
      <p:sp>
        <p:nvSpPr>
          <p:cNvPr id="5" name="TextBox 4"/>
          <p:cNvSpPr txBox="1"/>
          <p:nvPr/>
        </p:nvSpPr>
        <p:spPr>
          <a:xfrm>
            <a:off x="1224125" y="6043492"/>
            <a:ext cx="8280114" cy="246221"/>
          </a:xfrm>
          <a:prstGeom prst="rect">
            <a:avLst/>
          </a:prstGeom>
          <a:noFill/>
        </p:spPr>
        <p:txBody>
          <a:bodyPr wrap="square" rtlCol="0">
            <a:spAutoFit/>
          </a:bodyPr>
          <a:lstStyle/>
          <a:p>
            <a:r>
              <a:rPr lang="en-US" sz="1000" i="1" dirty="0" smtClean="0">
                <a:latin typeface="Book Antiqua"/>
                <a:cs typeface="Book Antiqua"/>
              </a:rPr>
              <a:t>Office of Legislative Affairs and Communications</a:t>
            </a:r>
            <a:endParaRPr lang="en-US" sz="1000" i="1" dirty="0">
              <a:latin typeface="Book Antiqua"/>
              <a:cs typeface="Book Antiqua"/>
            </a:endParaRPr>
          </a:p>
        </p:txBody>
      </p:sp>
      <p:pic>
        <p:nvPicPr>
          <p:cNvPr id="6" name="Picture 5"/>
          <p:cNvPicPr>
            <a:picLocks noChangeAspect="1"/>
          </p:cNvPicPr>
          <p:nvPr/>
        </p:nvPicPr>
        <p:blipFill>
          <a:blip r:embed="rId3"/>
          <a:stretch>
            <a:fillRect/>
          </a:stretch>
        </p:blipFill>
        <p:spPr>
          <a:xfrm>
            <a:off x="825033" y="1674706"/>
            <a:ext cx="2208574" cy="2858153"/>
          </a:xfrm>
          <a:prstGeom prst="rect">
            <a:avLst/>
          </a:prstGeom>
          <a:ln w="19050">
            <a:solidFill>
              <a:schemeClr val="tx1"/>
            </a:solidFill>
          </a:ln>
        </p:spPr>
      </p:pic>
      <p:pic>
        <p:nvPicPr>
          <p:cNvPr id="7" name="Picture 6"/>
          <p:cNvPicPr>
            <a:picLocks noChangeAspect="1"/>
          </p:cNvPicPr>
          <p:nvPr/>
        </p:nvPicPr>
        <p:blipFill>
          <a:blip r:embed="rId4"/>
          <a:stretch>
            <a:fillRect/>
          </a:stretch>
        </p:blipFill>
        <p:spPr>
          <a:xfrm>
            <a:off x="5443815" y="907043"/>
            <a:ext cx="3529890" cy="4525359"/>
          </a:xfrm>
          <a:prstGeom prst="rect">
            <a:avLst/>
          </a:prstGeom>
        </p:spPr>
      </p:pic>
      <p:pic>
        <p:nvPicPr>
          <p:cNvPr id="3" name="Picture 2"/>
          <p:cNvPicPr>
            <a:picLocks noChangeAspect="1"/>
          </p:cNvPicPr>
          <p:nvPr/>
        </p:nvPicPr>
        <p:blipFill>
          <a:blip r:embed="rId5"/>
          <a:stretch>
            <a:fillRect/>
          </a:stretch>
        </p:blipFill>
        <p:spPr>
          <a:xfrm>
            <a:off x="4078918" y="3247383"/>
            <a:ext cx="3129842" cy="2351588"/>
          </a:xfrm>
          <a:prstGeom prst="rect">
            <a:avLst/>
          </a:prstGeom>
          <a:ln w="19050">
            <a:solidFill>
              <a:schemeClr val="tx1"/>
            </a:solidFill>
          </a:ln>
        </p:spPr>
      </p:pic>
    </p:spTree>
    <p:extLst>
      <p:ext uri="{BB962C8B-B14F-4D97-AF65-F5344CB8AC3E}">
        <p14:creationId xmlns:p14="http://schemas.microsoft.com/office/powerpoint/2010/main" val="1793310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95862" y="318378"/>
            <a:ext cx="8280114" cy="461665"/>
          </a:xfrm>
          <a:prstGeom prst="rect">
            <a:avLst/>
          </a:prstGeom>
          <a:noFill/>
        </p:spPr>
        <p:txBody>
          <a:bodyPr wrap="square" rtlCol="0">
            <a:spAutoFit/>
          </a:bodyPr>
          <a:lstStyle/>
          <a:p>
            <a:pPr algn="ctr"/>
            <a:r>
              <a:rPr lang="en-US" sz="2400" b="1" dirty="0" smtClean="0">
                <a:latin typeface="Book Antiqua"/>
                <a:cs typeface="Book Antiqua"/>
              </a:rPr>
              <a:t>General Assembly Update</a:t>
            </a:r>
            <a:endParaRPr lang="en-US" sz="2400" b="1" dirty="0">
              <a:latin typeface="Book Antiqua"/>
              <a:cs typeface="Book Antiqua"/>
            </a:endParaRPr>
          </a:p>
        </p:txBody>
      </p:sp>
      <p:sp>
        <p:nvSpPr>
          <p:cNvPr id="3" name="TextBox 2"/>
          <p:cNvSpPr txBox="1"/>
          <p:nvPr/>
        </p:nvSpPr>
        <p:spPr>
          <a:xfrm>
            <a:off x="395862" y="783872"/>
            <a:ext cx="8280114" cy="5324535"/>
          </a:xfrm>
          <a:prstGeom prst="rect">
            <a:avLst/>
          </a:prstGeom>
          <a:noFill/>
        </p:spPr>
        <p:txBody>
          <a:bodyPr wrap="square" rtlCol="0">
            <a:spAutoFit/>
          </a:bodyPr>
          <a:lstStyle/>
          <a:p>
            <a:r>
              <a:rPr lang="en-US" sz="2000" dirty="0" smtClean="0">
                <a:latin typeface="Book Antiqua"/>
                <a:cs typeface="Book Antiqua"/>
              </a:rPr>
              <a:t>The Office of Legislative Affairs and Communications is tracking approximately 70 bills that may impact departmental policies and operations.</a:t>
            </a:r>
          </a:p>
          <a:p>
            <a:endParaRPr lang="en-US" sz="2000" dirty="0" smtClean="0">
              <a:latin typeface="Book Antiqua"/>
              <a:cs typeface="Book Antiqua"/>
            </a:endParaRPr>
          </a:p>
          <a:p>
            <a:r>
              <a:rPr lang="en-US" sz="2000" dirty="0" smtClean="0">
                <a:latin typeface="Book Antiqua"/>
                <a:cs typeface="Book Antiqua"/>
              </a:rPr>
              <a:t>These include:</a:t>
            </a:r>
          </a:p>
          <a:p>
            <a:endParaRPr lang="en-US" sz="2000" dirty="0" smtClean="0">
              <a:latin typeface="Book Antiqua"/>
              <a:cs typeface="Book Antiqua"/>
            </a:endParaRPr>
          </a:p>
          <a:p>
            <a:pPr lvl="1">
              <a:buFont typeface="Arial"/>
              <a:buChar char="•"/>
            </a:pPr>
            <a:r>
              <a:rPr lang="en-US" sz="2000" i="1" dirty="0" smtClean="0">
                <a:latin typeface="Book Antiqua"/>
                <a:cs typeface="Book Antiqua"/>
              </a:rPr>
              <a:t>House Bills 750 and 751</a:t>
            </a:r>
          </a:p>
          <a:p>
            <a:pPr lvl="1">
              <a:buFont typeface="Arial"/>
              <a:buChar char="•"/>
            </a:pPr>
            <a:r>
              <a:rPr lang="en-US" sz="2000" i="1" dirty="0" smtClean="0">
                <a:latin typeface="Book Antiqua"/>
                <a:cs typeface="Book Antiqua"/>
              </a:rPr>
              <a:t>House Bill </a:t>
            </a:r>
            <a:r>
              <a:rPr lang="en-US" sz="2000" i="1" dirty="0" smtClean="0">
                <a:latin typeface="Book Antiqua"/>
                <a:cs typeface="Book Antiqua"/>
              </a:rPr>
              <a:t>713</a:t>
            </a:r>
            <a:endParaRPr lang="en-US" sz="2000" i="1" dirty="0" smtClean="0">
              <a:latin typeface="Book Antiqua"/>
              <a:cs typeface="Book Antiqua"/>
            </a:endParaRPr>
          </a:p>
          <a:p>
            <a:pPr lvl="1">
              <a:buFont typeface="Arial"/>
              <a:buChar char="•"/>
            </a:pPr>
            <a:r>
              <a:rPr lang="en-US" sz="2000" i="1" dirty="0" smtClean="0">
                <a:latin typeface="Book Antiqua"/>
                <a:cs typeface="Book Antiqua"/>
              </a:rPr>
              <a:t>House Bill 725</a:t>
            </a:r>
          </a:p>
          <a:p>
            <a:pPr lvl="1">
              <a:buFont typeface="Arial"/>
              <a:buChar char="•"/>
            </a:pPr>
            <a:r>
              <a:rPr lang="en-US" sz="2000" i="1" dirty="0" smtClean="0">
                <a:latin typeface="Book Antiqua"/>
                <a:cs typeface="Book Antiqua"/>
              </a:rPr>
              <a:t>House Bill 765</a:t>
            </a:r>
          </a:p>
          <a:p>
            <a:pPr lvl="1">
              <a:buFont typeface="Arial"/>
              <a:buChar char="•"/>
            </a:pPr>
            <a:r>
              <a:rPr lang="en-US" sz="2000" i="1" dirty="0" smtClean="0">
                <a:latin typeface="Book Antiqua"/>
                <a:cs typeface="Book Antiqua"/>
              </a:rPr>
              <a:t>House Bill 847</a:t>
            </a:r>
          </a:p>
          <a:p>
            <a:pPr lvl="1">
              <a:buFont typeface="Arial"/>
              <a:buChar char="•"/>
            </a:pPr>
            <a:r>
              <a:rPr lang="en-US" sz="2000" i="1" dirty="0" smtClean="0">
                <a:latin typeface="Book Antiqua"/>
                <a:cs typeface="Book Antiqua"/>
              </a:rPr>
              <a:t>House Bill 887</a:t>
            </a:r>
            <a:endParaRPr lang="en-US" sz="2000" i="1" dirty="0" smtClean="0">
              <a:latin typeface="Book Antiqua"/>
              <a:cs typeface="Book Antiqua"/>
            </a:endParaRPr>
          </a:p>
          <a:p>
            <a:pPr lvl="1">
              <a:buFont typeface="Arial"/>
              <a:buChar char="•"/>
            </a:pPr>
            <a:r>
              <a:rPr lang="en-US" sz="2000" i="1" dirty="0" smtClean="0">
                <a:latin typeface="Book Antiqua"/>
                <a:cs typeface="Book Antiqua"/>
              </a:rPr>
              <a:t>House Bill 905</a:t>
            </a:r>
          </a:p>
          <a:p>
            <a:pPr lvl="1">
              <a:buFont typeface="Arial"/>
              <a:buChar char="•"/>
            </a:pPr>
            <a:r>
              <a:rPr lang="en-US" sz="2000" i="1" dirty="0" smtClean="0">
                <a:latin typeface="Book Antiqua"/>
                <a:cs typeface="Book Antiqua"/>
              </a:rPr>
              <a:t>House Bill 915</a:t>
            </a:r>
            <a:endParaRPr lang="en-US" sz="2000" i="1" dirty="0" smtClean="0">
              <a:latin typeface="Book Antiqua"/>
              <a:cs typeface="Book Antiqua"/>
            </a:endParaRPr>
          </a:p>
          <a:p>
            <a:pPr lvl="1">
              <a:buFont typeface="Arial"/>
              <a:buChar char="•"/>
            </a:pPr>
            <a:r>
              <a:rPr lang="en-US" sz="2000" i="1" dirty="0" smtClean="0">
                <a:latin typeface="Book Antiqua"/>
                <a:cs typeface="Book Antiqua"/>
              </a:rPr>
              <a:t>Senate Bill 3</a:t>
            </a:r>
          </a:p>
          <a:p>
            <a:pPr lvl="1">
              <a:buFont typeface="Arial"/>
              <a:buChar char="•"/>
            </a:pPr>
            <a:r>
              <a:rPr lang="en-US" sz="2000" i="1" dirty="0" smtClean="0">
                <a:latin typeface="Book Antiqua"/>
                <a:cs typeface="Book Antiqua"/>
              </a:rPr>
              <a:t>Senate Bill 207</a:t>
            </a:r>
          </a:p>
          <a:p>
            <a:endParaRPr lang="en-US" sz="2000" dirty="0">
              <a:latin typeface="Book Antiqua"/>
              <a:cs typeface="Book Antiqua"/>
            </a:endParaRPr>
          </a:p>
        </p:txBody>
      </p:sp>
      <p:sp>
        <p:nvSpPr>
          <p:cNvPr id="4" name="TextBox 3"/>
          <p:cNvSpPr txBox="1"/>
          <p:nvPr/>
        </p:nvSpPr>
        <p:spPr>
          <a:xfrm>
            <a:off x="1224125" y="6210061"/>
            <a:ext cx="8280114" cy="276999"/>
          </a:xfrm>
          <a:prstGeom prst="rect">
            <a:avLst/>
          </a:prstGeom>
          <a:noFill/>
        </p:spPr>
        <p:txBody>
          <a:bodyPr wrap="square" rtlCol="0">
            <a:spAutoFit/>
          </a:bodyPr>
          <a:lstStyle/>
          <a:p>
            <a:r>
              <a:rPr lang="en-US" sz="1200" b="1" i="1" dirty="0" smtClean="0">
                <a:latin typeface="Book Antiqua"/>
                <a:cs typeface="Book Antiqua"/>
              </a:rPr>
              <a:t>Georgia Department of Human Services</a:t>
            </a:r>
            <a:endParaRPr lang="en-US" sz="1200" b="1" i="1" dirty="0">
              <a:latin typeface="Book Antiqua"/>
              <a:cs typeface="Book Antiqua"/>
            </a:endParaRPr>
          </a:p>
        </p:txBody>
      </p:sp>
      <p:sp>
        <p:nvSpPr>
          <p:cNvPr id="5" name="TextBox 4"/>
          <p:cNvSpPr txBox="1"/>
          <p:nvPr/>
        </p:nvSpPr>
        <p:spPr>
          <a:xfrm>
            <a:off x="1224125" y="6043492"/>
            <a:ext cx="8280114" cy="246221"/>
          </a:xfrm>
          <a:prstGeom prst="rect">
            <a:avLst/>
          </a:prstGeom>
          <a:noFill/>
        </p:spPr>
        <p:txBody>
          <a:bodyPr wrap="square" rtlCol="0">
            <a:spAutoFit/>
          </a:bodyPr>
          <a:lstStyle/>
          <a:p>
            <a:r>
              <a:rPr lang="en-US" sz="1000" i="1" dirty="0" smtClean="0">
                <a:latin typeface="Book Antiqua"/>
                <a:cs typeface="Book Antiqua"/>
              </a:rPr>
              <a:t>Office of Legislative Affairs and Communications</a:t>
            </a:r>
            <a:endParaRPr lang="en-US" sz="1000" i="1" dirty="0">
              <a:latin typeface="Book Antiqua"/>
              <a:cs typeface="Book Antiqu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95862" y="318378"/>
            <a:ext cx="8280114" cy="461665"/>
          </a:xfrm>
          <a:prstGeom prst="rect">
            <a:avLst/>
          </a:prstGeom>
          <a:noFill/>
        </p:spPr>
        <p:txBody>
          <a:bodyPr wrap="square" rtlCol="0">
            <a:spAutoFit/>
          </a:bodyPr>
          <a:lstStyle/>
          <a:p>
            <a:pPr algn="ctr"/>
            <a:r>
              <a:rPr lang="en-US" sz="2400" b="1" dirty="0" smtClean="0">
                <a:latin typeface="Book Antiqua"/>
                <a:cs typeface="Book Antiqua"/>
              </a:rPr>
              <a:t>General Assembly Update</a:t>
            </a:r>
            <a:endParaRPr lang="en-US" sz="2400" b="1" dirty="0">
              <a:latin typeface="Book Antiqua"/>
              <a:cs typeface="Book Antiqua"/>
            </a:endParaRPr>
          </a:p>
        </p:txBody>
      </p:sp>
      <p:sp>
        <p:nvSpPr>
          <p:cNvPr id="3" name="TextBox 2"/>
          <p:cNvSpPr txBox="1"/>
          <p:nvPr/>
        </p:nvSpPr>
        <p:spPr>
          <a:xfrm>
            <a:off x="395863" y="712666"/>
            <a:ext cx="7993297" cy="4985980"/>
          </a:xfrm>
          <a:prstGeom prst="rect">
            <a:avLst/>
          </a:prstGeom>
          <a:noFill/>
        </p:spPr>
        <p:txBody>
          <a:bodyPr wrap="square" rtlCol="0">
            <a:spAutoFit/>
          </a:bodyPr>
          <a:lstStyle/>
          <a:p>
            <a:r>
              <a:rPr lang="en-US" sz="2000" b="1" dirty="0" smtClean="0">
                <a:latin typeface="Book Antiqua"/>
                <a:cs typeface="Book Antiqua"/>
              </a:rPr>
              <a:t>House Bill 713</a:t>
            </a:r>
          </a:p>
          <a:p>
            <a:r>
              <a:rPr lang="en-US" sz="2000" i="1" dirty="0" smtClean="0">
                <a:latin typeface="Book Antiqua"/>
                <a:cs typeface="Book Antiqua"/>
              </a:rPr>
              <a:t>Rep. Brad </a:t>
            </a:r>
            <a:r>
              <a:rPr lang="en-US" sz="2000" i="1" dirty="0" err="1" smtClean="0">
                <a:latin typeface="Book Antiqua"/>
                <a:cs typeface="Book Antiqua"/>
              </a:rPr>
              <a:t>Raffensperger</a:t>
            </a:r>
            <a:endParaRPr lang="en-US" sz="2000" i="1" dirty="0" smtClean="0">
              <a:latin typeface="Book Antiqua"/>
              <a:cs typeface="Book Antiqua"/>
            </a:endParaRPr>
          </a:p>
          <a:p>
            <a:r>
              <a:rPr lang="en-US" i="1" dirty="0" smtClean="0">
                <a:solidFill>
                  <a:srgbClr val="FF0000"/>
                </a:solidFill>
                <a:latin typeface="Book Antiqua"/>
                <a:cs typeface="Book Antiqua"/>
              </a:rPr>
              <a:t>Status: House Juvenile Justice Subcommittee – Vote Thursday</a:t>
            </a:r>
          </a:p>
          <a:p>
            <a:endParaRPr lang="en-US" sz="2000" i="1" dirty="0">
              <a:solidFill>
                <a:srgbClr val="FF0000"/>
              </a:solidFill>
              <a:latin typeface="Book Antiqua"/>
              <a:cs typeface="Book Antiqua"/>
            </a:endParaRPr>
          </a:p>
          <a:p>
            <a:r>
              <a:rPr lang="en-US" sz="2000" b="1" dirty="0" smtClean="0">
                <a:latin typeface="Book Antiqua"/>
                <a:cs typeface="Book Antiqua"/>
              </a:rPr>
              <a:t>Synopsis: </a:t>
            </a:r>
            <a:r>
              <a:rPr lang="en-US" sz="2000" dirty="0" smtClean="0">
                <a:latin typeface="Book Antiqua"/>
                <a:cs typeface="Book Antiqua"/>
              </a:rPr>
              <a:t>Bill proposes that causing a child to be conceived as a result of rape is grounds for termination of parental rights of the offending </a:t>
            </a:r>
            <a:r>
              <a:rPr lang="en-US" sz="2000" dirty="0" smtClean="0">
                <a:latin typeface="Book Antiqua"/>
                <a:cs typeface="Book Antiqua"/>
              </a:rPr>
              <a:t>party.</a:t>
            </a:r>
          </a:p>
          <a:p>
            <a:endParaRPr lang="en-US" sz="2000" dirty="0">
              <a:latin typeface="Book Antiqua"/>
              <a:cs typeface="Book Antiqua"/>
            </a:endParaRPr>
          </a:p>
          <a:p>
            <a:r>
              <a:rPr lang="en-US" sz="2000" b="1" dirty="0" smtClean="0">
                <a:latin typeface="Book Antiqua"/>
                <a:cs typeface="Book Antiqua"/>
              </a:rPr>
              <a:t>Impact: </a:t>
            </a:r>
            <a:r>
              <a:rPr lang="en-US" sz="2000" dirty="0" smtClean="0">
                <a:latin typeface="Book Antiqua"/>
                <a:cs typeface="Book Antiqua"/>
              </a:rPr>
              <a:t>C</a:t>
            </a:r>
            <a:r>
              <a:rPr lang="en-US" sz="2000" dirty="0" smtClean="0">
                <a:latin typeface="Book Antiqua" panose="02040602050305030304" pitchFamily="18" charset="0"/>
              </a:rPr>
              <a:t>lear </a:t>
            </a:r>
            <a:r>
              <a:rPr lang="en-US" sz="2000" dirty="0">
                <a:latin typeface="Book Antiqua" panose="02040602050305030304" pitchFamily="18" charset="0"/>
              </a:rPr>
              <a:t>and convincing evidence that a parent has committed </a:t>
            </a:r>
            <a:r>
              <a:rPr lang="en-US" sz="2000" dirty="0" smtClean="0">
                <a:latin typeface="Book Antiqua" panose="02040602050305030304" pitchFamily="18" charset="0"/>
              </a:rPr>
              <a:t>rape will </a:t>
            </a:r>
            <a:r>
              <a:rPr lang="en-US" sz="2000" dirty="0">
                <a:latin typeface="Book Antiqua" panose="02040602050305030304" pitchFamily="18" charset="0"/>
              </a:rPr>
              <a:t>make a consent to adoption from the parent unnecessary in an adoption action. While one would not anticipate that this section would have a significant impact </a:t>
            </a:r>
            <a:r>
              <a:rPr lang="en-US" sz="2000" dirty="0" smtClean="0">
                <a:latin typeface="Book Antiqua" panose="02040602050305030304" pitchFamily="18" charset="0"/>
              </a:rPr>
              <a:t>on the agency in </a:t>
            </a:r>
            <a:r>
              <a:rPr lang="en-US" sz="2000" dirty="0">
                <a:latin typeface="Book Antiqua" panose="02040602050305030304" pitchFamily="18" charset="0"/>
              </a:rPr>
              <a:t>terms of numbers, it will permit the rights of the parent who has committed such an act to be dealt with quickly and will minimize the contact of the offending parent with the victim </a:t>
            </a:r>
            <a:r>
              <a:rPr lang="en-US" sz="2000" dirty="0" smtClean="0">
                <a:latin typeface="Book Antiqua" panose="02040602050305030304" pitchFamily="18" charset="0"/>
              </a:rPr>
              <a:t>child/victim parent </a:t>
            </a:r>
            <a:r>
              <a:rPr lang="en-US" sz="2000" dirty="0">
                <a:latin typeface="Book Antiqua" panose="02040602050305030304" pitchFamily="18" charset="0"/>
              </a:rPr>
              <a:t>and the child who was born after rape, incest or trafficking. </a:t>
            </a:r>
            <a:endParaRPr lang="en-US" sz="2000" dirty="0" smtClean="0">
              <a:latin typeface="Book Antiqua" panose="02040602050305030304" pitchFamily="18" charset="0"/>
            </a:endParaRPr>
          </a:p>
        </p:txBody>
      </p:sp>
      <p:sp>
        <p:nvSpPr>
          <p:cNvPr id="4" name="TextBox 3"/>
          <p:cNvSpPr txBox="1"/>
          <p:nvPr/>
        </p:nvSpPr>
        <p:spPr>
          <a:xfrm>
            <a:off x="1224125" y="6210061"/>
            <a:ext cx="8280114" cy="276999"/>
          </a:xfrm>
          <a:prstGeom prst="rect">
            <a:avLst/>
          </a:prstGeom>
          <a:noFill/>
        </p:spPr>
        <p:txBody>
          <a:bodyPr wrap="square" rtlCol="0">
            <a:spAutoFit/>
          </a:bodyPr>
          <a:lstStyle/>
          <a:p>
            <a:r>
              <a:rPr lang="en-US" sz="1200" b="1" i="1" dirty="0" smtClean="0">
                <a:latin typeface="Book Antiqua"/>
                <a:cs typeface="Book Antiqua"/>
              </a:rPr>
              <a:t>Georgia Department of Human Services</a:t>
            </a:r>
            <a:endParaRPr lang="en-US" sz="1200" b="1" i="1" dirty="0">
              <a:latin typeface="Book Antiqua"/>
              <a:cs typeface="Book Antiqua"/>
            </a:endParaRPr>
          </a:p>
        </p:txBody>
      </p:sp>
      <p:sp>
        <p:nvSpPr>
          <p:cNvPr id="5" name="TextBox 4"/>
          <p:cNvSpPr txBox="1"/>
          <p:nvPr/>
        </p:nvSpPr>
        <p:spPr>
          <a:xfrm>
            <a:off x="1224125" y="6043492"/>
            <a:ext cx="8280114" cy="246221"/>
          </a:xfrm>
          <a:prstGeom prst="rect">
            <a:avLst/>
          </a:prstGeom>
          <a:noFill/>
        </p:spPr>
        <p:txBody>
          <a:bodyPr wrap="square" rtlCol="0">
            <a:spAutoFit/>
          </a:bodyPr>
          <a:lstStyle/>
          <a:p>
            <a:r>
              <a:rPr lang="en-US" sz="1000" i="1" dirty="0" smtClean="0">
                <a:latin typeface="Book Antiqua"/>
                <a:cs typeface="Book Antiqua"/>
              </a:rPr>
              <a:t>Office of Legislative Affairs and Communications</a:t>
            </a:r>
            <a:endParaRPr lang="en-US" sz="1000" i="1" dirty="0">
              <a:latin typeface="Book Antiqua"/>
              <a:cs typeface="Book Antiqu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95862" y="445378"/>
            <a:ext cx="8280114" cy="461665"/>
          </a:xfrm>
          <a:prstGeom prst="rect">
            <a:avLst/>
          </a:prstGeom>
          <a:noFill/>
        </p:spPr>
        <p:txBody>
          <a:bodyPr wrap="square" rtlCol="0">
            <a:spAutoFit/>
          </a:bodyPr>
          <a:lstStyle/>
          <a:p>
            <a:pPr algn="ctr"/>
            <a:r>
              <a:rPr lang="en-US" sz="2400" b="1" dirty="0" smtClean="0">
                <a:latin typeface="Book Antiqua"/>
                <a:cs typeface="Book Antiqua"/>
              </a:rPr>
              <a:t>General Assembly Update</a:t>
            </a:r>
            <a:endParaRPr lang="en-US" sz="2400" b="1" dirty="0">
              <a:latin typeface="Book Antiqua"/>
              <a:cs typeface="Book Antiqua"/>
            </a:endParaRPr>
          </a:p>
        </p:txBody>
      </p:sp>
      <p:sp>
        <p:nvSpPr>
          <p:cNvPr id="3" name="TextBox 2"/>
          <p:cNvSpPr txBox="1"/>
          <p:nvPr/>
        </p:nvSpPr>
        <p:spPr>
          <a:xfrm>
            <a:off x="395863" y="839666"/>
            <a:ext cx="7993297" cy="4093428"/>
          </a:xfrm>
          <a:prstGeom prst="rect">
            <a:avLst/>
          </a:prstGeom>
          <a:noFill/>
        </p:spPr>
        <p:txBody>
          <a:bodyPr wrap="square" rtlCol="0">
            <a:spAutoFit/>
          </a:bodyPr>
          <a:lstStyle/>
          <a:p>
            <a:r>
              <a:rPr lang="en-US" sz="2000" b="1" dirty="0" smtClean="0">
                <a:latin typeface="Book Antiqua"/>
                <a:cs typeface="Book Antiqua"/>
              </a:rPr>
              <a:t>House Bill 725</a:t>
            </a:r>
          </a:p>
          <a:p>
            <a:r>
              <a:rPr lang="en-US" sz="2000" i="1" dirty="0" smtClean="0">
                <a:latin typeface="Book Antiqua"/>
                <a:cs typeface="Book Antiqua"/>
              </a:rPr>
              <a:t>Rep. Wes Cantrell</a:t>
            </a:r>
          </a:p>
          <a:p>
            <a:r>
              <a:rPr lang="en-US" i="1" dirty="0" smtClean="0">
                <a:solidFill>
                  <a:srgbClr val="FF0000"/>
                </a:solidFill>
                <a:latin typeface="Book Antiqua"/>
                <a:cs typeface="Book Antiqua"/>
              </a:rPr>
              <a:t>Status: House Juvenile Justice Subcommittee – Vote today</a:t>
            </a:r>
          </a:p>
          <a:p>
            <a:endParaRPr lang="en-US" sz="2000" i="1" dirty="0">
              <a:solidFill>
                <a:srgbClr val="FF0000"/>
              </a:solidFill>
              <a:latin typeface="Book Antiqua"/>
              <a:cs typeface="Book Antiqua"/>
            </a:endParaRPr>
          </a:p>
          <a:p>
            <a:r>
              <a:rPr lang="en-US" sz="2000" b="1" dirty="0" smtClean="0">
                <a:latin typeface="Book Antiqua"/>
                <a:cs typeface="Book Antiqua"/>
              </a:rPr>
              <a:t>Synopsis: </a:t>
            </a:r>
            <a:r>
              <a:rPr lang="en-US" sz="2000" dirty="0">
                <a:latin typeface="Book Antiqua" panose="02040602050305030304" pitchFamily="18" charset="0"/>
              </a:rPr>
              <a:t>The purpose of this bill is to protect the records of Child Advocacy Centers from disclosure by making them confidential under O.C.G.A. Section 49-5-40(b), the statute which protects DFCS child abuse and neglect records. Under this legislation, CAC child abuse and neglect records and information may only be disclosed as permitted under O.C.G.A. Section 49-5-41.</a:t>
            </a:r>
            <a:endParaRPr lang="en-US" sz="2000" dirty="0">
              <a:latin typeface="Book Antiqua" panose="02040602050305030304" pitchFamily="18" charset="0"/>
              <a:cs typeface="Book Antiqua"/>
            </a:endParaRPr>
          </a:p>
          <a:p>
            <a:endParaRPr lang="en-US" sz="2000" dirty="0">
              <a:latin typeface="Book Antiqua"/>
              <a:cs typeface="Book Antiqua"/>
            </a:endParaRPr>
          </a:p>
          <a:p>
            <a:r>
              <a:rPr lang="en-US" sz="2000" b="1" dirty="0" smtClean="0">
                <a:latin typeface="Book Antiqua"/>
                <a:cs typeface="Book Antiqua"/>
              </a:rPr>
              <a:t>Impact: </a:t>
            </a:r>
            <a:r>
              <a:rPr lang="en-US" sz="2000" dirty="0" smtClean="0">
                <a:latin typeface="Book Antiqua"/>
                <a:cs typeface="Book Antiqua"/>
              </a:rPr>
              <a:t>Bill adds uniformity to treatment of records collected in an investigation of child abuse.</a:t>
            </a:r>
            <a:endParaRPr lang="en-US" sz="2000" dirty="0">
              <a:latin typeface="Book Antiqua" panose="02040602050305030304" pitchFamily="18" charset="0"/>
              <a:cs typeface="Book Antiqua"/>
            </a:endParaRPr>
          </a:p>
        </p:txBody>
      </p:sp>
      <p:sp>
        <p:nvSpPr>
          <p:cNvPr id="4" name="TextBox 3"/>
          <p:cNvSpPr txBox="1"/>
          <p:nvPr/>
        </p:nvSpPr>
        <p:spPr>
          <a:xfrm>
            <a:off x="1224125" y="6210061"/>
            <a:ext cx="8280114" cy="276999"/>
          </a:xfrm>
          <a:prstGeom prst="rect">
            <a:avLst/>
          </a:prstGeom>
          <a:noFill/>
        </p:spPr>
        <p:txBody>
          <a:bodyPr wrap="square" rtlCol="0">
            <a:spAutoFit/>
          </a:bodyPr>
          <a:lstStyle/>
          <a:p>
            <a:r>
              <a:rPr lang="en-US" sz="1200" b="1" i="1" dirty="0" smtClean="0">
                <a:latin typeface="Book Antiqua"/>
                <a:cs typeface="Book Antiqua"/>
              </a:rPr>
              <a:t>Georgia Department of Human Services</a:t>
            </a:r>
            <a:endParaRPr lang="en-US" sz="1200" b="1" i="1" dirty="0">
              <a:latin typeface="Book Antiqua"/>
              <a:cs typeface="Book Antiqua"/>
            </a:endParaRPr>
          </a:p>
        </p:txBody>
      </p:sp>
      <p:sp>
        <p:nvSpPr>
          <p:cNvPr id="5" name="TextBox 4"/>
          <p:cNvSpPr txBox="1"/>
          <p:nvPr/>
        </p:nvSpPr>
        <p:spPr>
          <a:xfrm>
            <a:off x="1224125" y="6043492"/>
            <a:ext cx="8280114" cy="246221"/>
          </a:xfrm>
          <a:prstGeom prst="rect">
            <a:avLst/>
          </a:prstGeom>
          <a:noFill/>
        </p:spPr>
        <p:txBody>
          <a:bodyPr wrap="square" rtlCol="0">
            <a:spAutoFit/>
          </a:bodyPr>
          <a:lstStyle/>
          <a:p>
            <a:r>
              <a:rPr lang="en-US" sz="1000" i="1" dirty="0" smtClean="0">
                <a:latin typeface="Book Antiqua"/>
                <a:cs typeface="Book Antiqua"/>
              </a:rPr>
              <a:t>Office of Legislative Affairs and Communications</a:t>
            </a:r>
            <a:endParaRPr lang="en-US" sz="1000" i="1" dirty="0">
              <a:latin typeface="Book Antiqua"/>
              <a:cs typeface="Book Antiqua"/>
            </a:endParaRPr>
          </a:p>
        </p:txBody>
      </p:sp>
    </p:spTree>
    <p:extLst>
      <p:ext uri="{BB962C8B-B14F-4D97-AF65-F5344CB8AC3E}">
        <p14:creationId xmlns:p14="http://schemas.microsoft.com/office/powerpoint/2010/main" val="3079138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95862" y="191378"/>
            <a:ext cx="8280114" cy="461665"/>
          </a:xfrm>
          <a:prstGeom prst="rect">
            <a:avLst/>
          </a:prstGeom>
          <a:noFill/>
        </p:spPr>
        <p:txBody>
          <a:bodyPr wrap="square" rtlCol="0">
            <a:spAutoFit/>
          </a:bodyPr>
          <a:lstStyle/>
          <a:p>
            <a:pPr algn="ctr"/>
            <a:r>
              <a:rPr lang="en-US" sz="2400" b="1" dirty="0" smtClean="0">
                <a:latin typeface="Book Antiqua"/>
                <a:cs typeface="Book Antiqua"/>
              </a:rPr>
              <a:t>General Assembly Update</a:t>
            </a:r>
            <a:endParaRPr lang="en-US" sz="2400" b="1" dirty="0">
              <a:latin typeface="Book Antiqua"/>
              <a:cs typeface="Book Antiqua"/>
            </a:endParaRPr>
          </a:p>
        </p:txBody>
      </p:sp>
      <p:sp>
        <p:nvSpPr>
          <p:cNvPr id="3" name="TextBox 2"/>
          <p:cNvSpPr txBox="1"/>
          <p:nvPr/>
        </p:nvSpPr>
        <p:spPr>
          <a:xfrm>
            <a:off x="337042" y="640832"/>
            <a:ext cx="7993297" cy="5078313"/>
          </a:xfrm>
          <a:prstGeom prst="rect">
            <a:avLst/>
          </a:prstGeom>
          <a:noFill/>
        </p:spPr>
        <p:txBody>
          <a:bodyPr wrap="square" rtlCol="0">
            <a:spAutoFit/>
          </a:bodyPr>
          <a:lstStyle/>
          <a:p>
            <a:r>
              <a:rPr lang="en-US" sz="2000" b="1" dirty="0" smtClean="0">
                <a:latin typeface="Book Antiqua"/>
                <a:cs typeface="Book Antiqua"/>
              </a:rPr>
              <a:t>House Bill 765</a:t>
            </a:r>
          </a:p>
          <a:p>
            <a:r>
              <a:rPr lang="en-US" sz="2000" i="1" dirty="0" smtClean="0">
                <a:latin typeface="Book Antiqua"/>
                <a:cs typeface="Book Antiqua"/>
              </a:rPr>
              <a:t>Rep. Jay Powell</a:t>
            </a:r>
          </a:p>
          <a:p>
            <a:r>
              <a:rPr lang="en-US" i="1" dirty="0" smtClean="0">
                <a:solidFill>
                  <a:srgbClr val="FF0000"/>
                </a:solidFill>
                <a:latin typeface="Book Antiqua"/>
                <a:cs typeface="Book Antiqua"/>
              </a:rPr>
              <a:t>Status: Passed House, referred to Senate Health and Human Services</a:t>
            </a:r>
          </a:p>
          <a:p>
            <a:endParaRPr lang="en-US" sz="2000" i="1" dirty="0">
              <a:solidFill>
                <a:srgbClr val="FF0000"/>
              </a:solidFill>
              <a:latin typeface="Book Antiqua"/>
              <a:cs typeface="Book Antiqua"/>
            </a:endParaRPr>
          </a:p>
          <a:p>
            <a:r>
              <a:rPr lang="en-US" sz="2000" b="1" dirty="0" smtClean="0">
                <a:latin typeface="Book Antiqua"/>
                <a:cs typeface="Book Antiqua"/>
              </a:rPr>
              <a:t>Synopsis: </a:t>
            </a:r>
            <a:r>
              <a:rPr lang="en-US" sz="2000" dirty="0">
                <a:latin typeface="Book Antiqua" panose="02040602050305030304" pitchFamily="18" charset="0"/>
              </a:rPr>
              <a:t>The </a:t>
            </a:r>
            <a:r>
              <a:rPr lang="en-US" sz="2000" dirty="0" smtClean="0">
                <a:latin typeface="Book Antiqua" panose="02040602050305030304" pitchFamily="18" charset="0"/>
              </a:rPr>
              <a:t>proposed bill seeks to increase the types of people eligible for service on local DFCS </a:t>
            </a:r>
            <a:r>
              <a:rPr lang="en-US" sz="2000" dirty="0" smtClean="0">
                <a:latin typeface="Book Antiqua" panose="02040602050305030304" pitchFamily="18" charset="0"/>
              </a:rPr>
              <a:t>boards</a:t>
            </a:r>
          </a:p>
          <a:p>
            <a:endParaRPr lang="en-US" sz="2000" dirty="0">
              <a:latin typeface="Book Antiqua"/>
              <a:cs typeface="Book Antiqua"/>
            </a:endParaRPr>
          </a:p>
          <a:p>
            <a:r>
              <a:rPr lang="en-US" sz="2000" b="1" dirty="0" smtClean="0">
                <a:latin typeface="Book Antiqua"/>
                <a:cs typeface="Book Antiqua"/>
              </a:rPr>
              <a:t>Impact: </a:t>
            </a:r>
            <a:r>
              <a:rPr lang="en-US" sz="2000" dirty="0" smtClean="0">
                <a:latin typeface="Book Antiqua"/>
                <a:cs typeface="Book Antiqua"/>
              </a:rPr>
              <a:t>Bill adds the qualifying language “active or retired” to each of the approved categories for board service. </a:t>
            </a:r>
            <a:r>
              <a:rPr lang="en-US" sz="2000" dirty="0">
                <a:latin typeface="Book Antiqua" panose="02040602050305030304" pitchFamily="18" charset="0"/>
                <a:cs typeface="Book Antiqua"/>
              </a:rPr>
              <a:t> </a:t>
            </a:r>
            <a:r>
              <a:rPr lang="en-US" sz="2000" dirty="0" smtClean="0">
                <a:latin typeface="Book Antiqua" panose="02040602050305030304" pitchFamily="18" charset="0"/>
                <a:cs typeface="Book Antiqua"/>
              </a:rPr>
              <a:t>These include:</a:t>
            </a:r>
          </a:p>
          <a:p>
            <a:pPr marL="342900" indent="-342900">
              <a:buFont typeface="Arial" panose="020B0604020202020204" pitchFamily="34" charset="0"/>
              <a:buChar char="•"/>
            </a:pPr>
            <a:r>
              <a:rPr lang="en-US" sz="1600" dirty="0" smtClean="0">
                <a:latin typeface="Book Antiqua" panose="02040602050305030304" pitchFamily="18" charset="0"/>
              </a:rPr>
              <a:t>Pediatric </a:t>
            </a:r>
            <a:r>
              <a:rPr lang="en-US" sz="1600" dirty="0">
                <a:latin typeface="Book Antiqua" panose="02040602050305030304" pitchFamily="18" charset="0"/>
              </a:rPr>
              <a:t>health care providers</a:t>
            </a:r>
            <a:r>
              <a:rPr lang="en-US" sz="1600" dirty="0" smtClean="0">
                <a:latin typeface="Book Antiqua" panose="02040602050305030304" pitchFamily="18" charset="0"/>
              </a:rPr>
              <a:t>,</a:t>
            </a:r>
          </a:p>
          <a:p>
            <a:pPr marL="342900" indent="-342900">
              <a:buFont typeface="Arial" panose="020B0604020202020204" pitchFamily="34" charset="0"/>
              <a:buChar char="•"/>
            </a:pPr>
            <a:r>
              <a:rPr lang="en-US" sz="1600" dirty="0" smtClean="0">
                <a:latin typeface="Book Antiqua" panose="02040602050305030304" pitchFamily="18" charset="0"/>
              </a:rPr>
              <a:t>Appropriate </a:t>
            </a:r>
            <a:r>
              <a:rPr lang="en-US" sz="1600" dirty="0">
                <a:latin typeface="Book Antiqua" panose="02040602050305030304" pitchFamily="18" charset="0"/>
              </a:rPr>
              <a:t>school </a:t>
            </a:r>
            <a:r>
              <a:rPr lang="en-US" sz="1600" dirty="0" smtClean="0">
                <a:latin typeface="Book Antiqua" panose="02040602050305030304" pitchFamily="18" charset="0"/>
              </a:rPr>
              <a:t>personnel</a:t>
            </a:r>
          </a:p>
          <a:p>
            <a:pPr marL="342900" indent="-342900">
              <a:buFont typeface="Arial" panose="020B0604020202020204" pitchFamily="34" charset="0"/>
              <a:buChar char="•"/>
            </a:pPr>
            <a:r>
              <a:rPr lang="en-US" sz="1600" dirty="0" smtClean="0">
                <a:latin typeface="Book Antiqua" panose="02040602050305030304" pitchFamily="18" charset="0"/>
              </a:rPr>
              <a:t>Emergency responders</a:t>
            </a:r>
          </a:p>
          <a:p>
            <a:pPr marL="342900" indent="-342900">
              <a:buFont typeface="Arial" panose="020B0604020202020204" pitchFamily="34" charset="0"/>
              <a:buChar char="•"/>
            </a:pPr>
            <a:r>
              <a:rPr lang="en-US" sz="1600" dirty="0" smtClean="0">
                <a:latin typeface="Book Antiqua" panose="02040602050305030304" pitchFamily="18" charset="0"/>
              </a:rPr>
              <a:t>Law </a:t>
            </a:r>
            <a:r>
              <a:rPr lang="en-US" sz="1600" dirty="0">
                <a:latin typeface="Book Antiqua" panose="02040602050305030304" pitchFamily="18" charset="0"/>
              </a:rPr>
              <a:t>enforcement </a:t>
            </a:r>
            <a:r>
              <a:rPr lang="en-US" sz="1600" dirty="0" smtClean="0">
                <a:latin typeface="Book Antiqua" panose="02040602050305030304" pitchFamily="18" charset="0"/>
              </a:rPr>
              <a:t>personnel</a:t>
            </a:r>
          </a:p>
          <a:p>
            <a:pPr marL="342900" indent="-342900">
              <a:buFont typeface="Arial" panose="020B0604020202020204" pitchFamily="34" charset="0"/>
              <a:buChar char="•"/>
            </a:pPr>
            <a:r>
              <a:rPr lang="en-US" sz="1600" dirty="0" smtClean="0">
                <a:latin typeface="Book Antiqua" panose="02040602050305030304" pitchFamily="18" charset="0"/>
              </a:rPr>
              <a:t>Private </a:t>
            </a:r>
            <a:r>
              <a:rPr lang="en-US" sz="1600" dirty="0">
                <a:latin typeface="Book Antiqua" panose="02040602050305030304" pitchFamily="18" charset="0"/>
              </a:rPr>
              <a:t>child welfare service </a:t>
            </a:r>
            <a:r>
              <a:rPr lang="en-US" sz="1600" dirty="0" smtClean="0">
                <a:latin typeface="Book Antiqua" panose="02040602050305030304" pitchFamily="18" charset="0"/>
              </a:rPr>
              <a:t>providers</a:t>
            </a:r>
          </a:p>
          <a:p>
            <a:pPr marL="342900" indent="-342900">
              <a:buFont typeface="Arial" panose="020B0604020202020204" pitchFamily="34" charset="0"/>
              <a:buChar char="•"/>
            </a:pPr>
            <a:r>
              <a:rPr lang="en-US" sz="1600" dirty="0" smtClean="0">
                <a:latin typeface="Book Antiqua" panose="02040602050305030304" pitchFamily="18" charset="0"/>
              </a:rPr>
              <a:t>Alumni </a:t>
            </a:r>
            <a:r>
              <a:rPr lang="en-US" sz="1600" dirty="0">
                <a:latin typeface="Book Antiqua" panose="02040602050305030304" pitchFamily="18" charset="0"/>
              </a:rPr>
              <a:t>of the child welfare </a:t>
            </a:r>
            <a:r>
              <a:rPr lang="en-US" sz="1600" dirty="0" smtClean="0">
                <a:latin typeface="Book Antiqua" panose="02040602050305030304" pitchFamily="18" charset="0"/>
              </a:rPr>
              <a:t>system</a:t>
            </a:r>
          </a:p>
          <a:p>
            <a:pPr marL="342900" indent="-342900">
              <a:buFont typeface="Arial" panose="020B0604020202020204" pitchFamily="34" charset="0"/>
              <a:buChar char="•"/>
            </a:pPr>
            <a:r>
              <a:rPr lang="en-US" sz="1600" dirty="0" smtClean="0">
                <a:latin typeface="Book Antiqua" panose="02040602050305030304" pitchFamily="18" charset="0"/>
              </a:rPr>
              <a:t>Mental </a:t>
            </a:r>
            <a:r>
              <a:rPr lang="en-US" sz="1600" dirty="0">
                <a:latin typeface="Book Antiqua" panose="02040602050305030304" pitchFamily="18" charset="0"/>
              </a:rPr>
              <a:t>health care providers, active or </a:t>
            </a:r>
            <a:r>
              <a:rPr lang="en-US" sz="1600" dirty="0" smtClean="0">
                <a:latin typeface="Book Antiqua" panose="02040602050305030304" pitchFamily="18" charset="0"/>
              </a:rPr>
              <a:t>retired</a:t>
            </a:r>
          </a:p>
          <a:p>
            <a:pPr marL="342900" indent="-342900">
              <a:buFont typeface="Arial" panose="020B0604020202020204" pitchFamily="34" charset="0"/>
              <a:buChar char="•"/>
            </a:pPr>
            <a:r>
              <a:rPr lang="en-US" sz="1600" dirty="0" smtClean="0">
                <a:latin typeface="Book Antiqua" panose="02040602050305030304" pitchFamily="18" charset="0"/>
              </a:rPr>
              <a:t>Former </a:t>
            </a:r>
            <a:r>
              <a:rPr lang="en-US" sz="1600" dirty="0">
                <a:latin typeface="Book Antiqua" panose="02040602050305030304" pitchFamily="18" charset="0"/>
              </a:rPr>
              <a:t>foster </a:t>
            </a:r>
            <a:r>
              <a:rPr lang="en-US" sz="1600" dirty="0" smtClean="0">
                <a:latin typeface="Book Antiqua" panose="02040602050305030304" pitchFamily="18" charset="0"/>
              </a:rPr>
              <a:t>parents</a:t>
            </a:r>
          </a:p>
          <a:p>
            <a:pPr marL="342900" indent="-342900">
              <a:buFont typeface="Arial" panose="020B0604020202020204" pitchFamily="34" charset="0"/>
              <a:buChar char="•"/>
            </a:pPr>
            <a:r>
              <a:rPr lang="en-US" sz="1600" dirty="0" smtClean="0">
                <a:latin typeface="Book Antiqua" panose="02040602050305030304" pitchFamily="18" charset="0"/>
              </a:rPr>
              <a:t>Leaders </a:t>
            </a:r>
            <a:r>
              <a:rPr lang="en-US" sz="1600" dirty="0">
                <a:latin typeface="Book Antiqua" panose="02040602050305030304" pitchFamily="18" charset="0"/>
              </a:rPr>
              <a:t>within the faith-based </a:t>
            </a:r>
            <a:r>
              <a:rPr lang="en-US" sz="1600" dirty="0" smtClean="0">
                <a:latin typeface="Book Antiqua" panose="02040602050305030304" pitchFamily="18" charset="0"/>
              </a:rPr>
              <a:t>community</a:t>
            </a:r>
            <a:endParaRPr lang="en-US" sz="1600" dirty="0" smtClean="0">
              <a:latin typeface="Book Antiqua" panose="02040602050305030304" pitchFamily="18" charset="0"/>
              <a:cs typeface="Book Antiqua"/>
            </a:endParaRPr>
          </a:p>
        </p:txBody>
      </p:sp>
      <p:sp>
        <p:nvSpPr>
          <p:cNvPr id="4" name="TextBox 3"/>
          <p:cNvSpPr txBox="1"/>
          <p:nvPr/>
        </p:nvSpPr>
        <p:spPr>
          <a:xfrm>
            <a:off x="1224125" y="6210061"/>
            <a:ext cx="8280114" cy="276999"/>
          </a:xfrm>
          <a:prstGeom prst="rect">
            <a:avLst/>
          </a:prstGeom>
          <a:noFill/>
        </p:spPr>
        <p:txBody>
          <a:bodyPr wrap="square" rtlCol="0">
            <a:spAutoFit/>
          </a:bodyPr>
          <a:lstStyle/>
          <a:p>
            <a:r>
              <a:rPr lang="en-US" sz="1200" b="1" i="1" dirty="0" smtClean="0">
                <a:latin typeface="Book Antiqua"/>
                <a:cs typeface="Book Antiqua"/>
              </a:rPr>
              <a:t>Georgia Department of Human Services</a:t>
            </a:r>
            <a:endParaRPr lang="en-US" sz="1200" b="1" i="1" dirty="0">
              <a:latin typeface="Book Antiqua"/>
              <a:cs typeface="Book Antiqua"/>
            </a:endParaRPr>
          </a:p>
        </p:txBody>
      </p:sp>
      <p:sp>
        <p:nvSpPr>
          <p:cNvPr id="5" name="TextBox 4"/>
          <p:cNvSpPr txBox="1"/>
          <p:nvPr/>
        </p:nvSpPr>
        <p:spPr>
          <a:xfrm>
            <a:off x="1224125" y="6043492"/>
            <a:ext cx="8280114" cy="246221"/>
          </a:xfrm>
          <a:prstGeom prst="rect">
            <a:avLst/>
          </a:prstGeom>
          <a:noFill/>
        </p:spPr>
        <p:txBody>
          <a:bodyPr wrap="square" rtlCol="0">
            <a:spAutoFit/>
          </a:bodyPr>
          <a:lstStyle/>
          <a:p>
            <a:r>
              <a:rPr lang="en-US" sz="1000" i="1" dirty="0" smtClean="0">
                <a:latin typeface="Book Antiqua"/>
                <a:cs typeface="Book Antiqua"/>
              </a:rPr>
              <a:t>Office of Legislative Affairs and Communications</a:t>
            </a:r>
            <a:endParaRPr lang="en-US" sz="1000" i="1" dirty="0">
              <a:latin typeface="Book Antiqua"/>
              <a:cs typeface="Book Antiqua"/>
            </a:endParaRPr>
          </a:p>
        </p:txBody>
      </p:sp>
    </p:spTree>
    <p:extLst>
      <p:ext uri="{BB962C8B-B14F-4D97-AF65-F5344CB8AC3E}">
        <p14:creationId xmlns:p14="http://schemas.microsoft.com/office/powerpoint/2010/main" val="211326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95862" y="445378"/>
            <a:ext cx="8280114" cy="461665"/>
          </a:xfrm>
          <a:prstGeom prst="rect">
            <a:avLst/>
          </a:prstGeom>
          <a:noFill/>
        </p:spPr>
        <p:txBody>
          <a:bodyPr wrap="square" rtlCol="0">
            <a:spAutoFit/>
          </a:bodyPr>
          <a:lstStyle/>
          <a:p>
            <a:pPr algn="ctr"/>
            <a:r>
              <a:rPr lang="en-US" sz="2400" b="1" dirty="0" smtClean="0">
                <a:latin typeface="Book Antiqua"/>
                <a:cs typeface="Book Antiqua"/>
              </a:rPr>
              <a:t>General Assembly Update</a:t>
            </a:r>
            <a:endParaRPr lang="en-US" sz="2400" b="1" dirty="0">
              <a:latin typeface="Book Antiqua"/>
              <a:cs typeface="Book Antiqua"/>
            </a:endParaRPr>
          </a:p>
        </p:txBody>
      </p:sp>
      <p:sp>
        <p:nvSpPr>
          <p:cNvPr id="3" name="TextBox 2"/>
          <p:cNvSpPr txBox="1"/>
          <p:nvPr/>
        </p:nvSpPr>
        <p:spPr>
          <a:xfrm>
            <a:off x="395863" y="966666"/>
            <a:ext cx="7993297" cy="3477875"/>
          </a:xfrm>
          <a:prstGeom prst="rect">
            <a:avLst/>
          </a:prstGeom>
          <a:noFill/>
        </p:spPr>
        <p:txBody>
          <a:bodyPr wrap="square" rtlCol="0">
            <a:spAutoFit/>
          </a:bodyPr>
          <a:lstStyle/>
          <a:p>
            <a:r>
              <a:rPr lang="en-US" sz="2000" b="1" dirty="0" smtClean="0">
                <a:latin typeface="Book Antiqua"/>
                <a:cs typeface="Book Antiqua"/>
              </a:rPr>
              <a:t>House Bill 847</a:t>
            </a:r>
          </a:p>
          <a:p>
            <a:r>
              <a:rPr lang="en-US" sz="2000" i="1" dirty="0" smtClean="0">
                <a:latin typeface="Book Antiqua"/>
                <a:cs typeface="Book Antiqua"/>
              </a:rPr>
              <a:t>Rep. David </a:t>
            </a:r>
            <a:r>
              <a:rPr lang="en-US" sz="2000" i="1" dirty="0" smtClean="0">
                <a:latin typeface="Book Antiqua"/>
                <a:cs typeface="Book Antiqua"/>
              </a:rPr>
              <a:t>Clark</a:t>
            </a:r>
          </a:p>
          <a:p>
            <a:r>
              <a:rPr lang="en-US" i="1" dirty="0" smtClean="0">
                <a:solidFill>
                  <a:srgbClr val="FF0000"/>
                </a:solidFill>
                <a:latin typeface="Book Antiqua"/>
                <a:cs typeface="Book Antiqua"/>
              </a:rPr>
              <a:t>Status: House Judiciary Non-Civil Committee - Favorably Reported</a:t>
            </a:r>
            <a:endParaRPr lang="en-US" i="1" dirty="0" smtClean="0">
              <a:solidFill>
                <a:srgbClr val="FF0000"/>
              </a:solidFill>
              <a:latin typeface="Book Antiqua"/>
              <a:cs typeface="Book Antiqua"/>
            </a:endParaRPr>
          </a:p>
          <a:p>
            <a:endParaRPr lang="en-US" sz="2000" i="1" dirty="0">
              <a:latin typeface="Book Antiqua"/>
              <a:cs typeface="Book Antiqua"/>
            </a:endParaRPr>
          </a:p>
          <a:p>
            <a:r>
              <a:rPr lang="en-US" sz="2000" b="1" dirty="0" smtClean="0">
                <a:latin typeface="Book Antiqua"/>
                <a:cs typeface="Book Antiqua"/>
              </a:rPr>
              <a:t>Synopsis</a:t>
            </a:r>
            <a:r>
              <a:rPr lang="en-US" sz="2000" dirty="0" smtClean="0">
                <a:latin typeface="Book Antiqua"/>
                <a:cs typeface="Book Antiqua"/>
              </a:rPr>
              <a:t>: Bill updates language regarding fraud and abuse of food stamp benefits. Bill also moves</a:t>
            </a:r>
            <a:r>
              <a:rPr lang="en-US" sz="2000" dirty="0" smtClean="0">
                <a:latin typeface="Book Antiqua" panose="02040602050305030304" pitchFamily="18" charset="0"/>
              </a:rPr>
              <a:t> </a:t>
            </a:r>
            <a:r>
              <a:rPr lang="en-US" sz="2000" dirty="0">
                <a:latin typeface="Book Antiqua" panose="02040602050305030304" pitchFamily="18" charset="0"/>
              </a:rPr>
              <a:t>the discussion of public assistance fraud from Title 49 (Social Services) to Title 16 (Crimes and Offenses) with other criminal </a:t>
            </a:r>
            <a:r>
              <a:rPr lang="en-US" sz="2000" dirty="0" smtClean="0">
                <a:latin typeface="Book Antiqua" panose="02040602050305030304" pitchFamily="18" charset="0"/>
              </a:rPr>
              <a:t>offenses.</a:t>
            </a:r>
          </a:p>
          <a:p>
            <a:endParaRPr lang="en-US" sz="2000" dirty="0">
              <a:latin typeface="Book Antiqua"/>
              <a:cs typeface="Book Antiqua"/>
            </a:endParaRPr>
          </a:p>
          <a:p>
            <a:r>
              <a:rPr lang="en-US" sz="2000" b="1" dirty="0" smtClean="0">
                <a:latin typeface="Book Antiqua"/>
                <a:cs typeface="Book Antiqua"/>
              </a:rPr>
              <a:t>Impact: </a:t>
            </a:r>
            <a:r>
              <a:rPr lang="en-US" sz="2000" dirty="0" smtClean="0">
                <a:latin typeface="Book Antiqua"/>
                <a:cs typeface="Book Antiqua"/>
              </a:rPr>
              <a:t>Bill allows prosecutors greater leverage in taking on fraud, waste and abuse in economic assistance programs.</a:t>
            </a:r>
            <a:endParaRPr lang="en-US" sz="2000" dirty="0">
              <a:latin typeface="Book Antiqua" panose="02040602050305030304" pitchFamily="18" charset="0"/>
              <a:cs typeface="Book Antiqua"/>
            </a:endParaRPr>
          </a:p>
        </p:txBody>
      </p:sp>
      <p:sp>
        <p:nvSpPr>
          <p:cNvPr id="4" name="TextBox 3"/>
          <p:cNvSpPr txBox="1"/>
          <p:nvPr/>
        </p:nvSpPr>
        <p:spPr>
          <a:xfrm>
            <a:off x="1224125" y="6210061"/>
            <a:ext cx="8280114" cy="276999"/>
          </a:xfrm>
          <a:prstGeom prst="rect">
            <a:avLst/>
          </a:prstGeom>
          <a:noFill/>
        </p:spPr>
        <p:txBody>
          <a:bodyPr wrap="square" rtlCol="0">
            <a:spAutoFit/>
          </a:bodyPr>
          <a:lstStyle/>
          <a:p>
            <a:r>
              <a:rPr lang="en-US" sz="1200" b="1" i="1" dirty="0" smtClean="0">
                <a:latin typeface="Book Antiqua"/>
                <a:cs typeface="Book Antiqua"/>
              </a:rPr>
              <a:t>Georgia Department of Human Services</a:t>
            </a:r>
            <a:endParaRPr lang="en-US" sz="1200" b="1" i="1" dirty="0">
              <a:latin typeface="Book Antiqua"/>
              <a:cs typeface="Book Antiqua"/>
            </a:endParaRPr>
          </a:p>
        </p:txBody>
      </p:sp>
      <p:sp>
        <p:nvSpPr>
          <p:cNvPr id="5" name="TextBox 4"/>
          <p:cNvSpPr txBox="1"/>
          <p:nvPr/>
        </p:nvSpPr>
        <p:spPr>
          <a:xfrm>
            <a:off x="1224125" y="6043492"/>
            <a:ext cx="8280114" cy="246221"/>
          </a:xfrm>
          <a:prstGeom prst="rect">
            <a:avLst/>
          </a:prstGeom>
          <a:noFill/>
        </p:spPr>
        <p:txBody>
          <a:bodyPr wrap="square" rtlCol="0">
            <a:spAutoFit/>
          </a:bodyPr>
          <a:lstStyle/>
          <a:p>
            <a:r>
              <a:rPr lang="en-US" sz="1000" i="1" dirty="0" smtClean="0">
                <a:latin typeface="Book Antiqua"/>
                <a:cs typeface="Book Antiqua"/>
              </a:rPr>
              <a:t>Office of Legislative Affairs and Communications</a:t>
            </a:r>
            <a:endParaRPr lang="en-US" sz="1000" i="1" dirty="0">
              <a:latin typeface="Book Antiqua"/>
              <a:cs typeface="Book Antiqua"/>
            </a:endParaRPr>
          </a:p>
        </p:txBody>
      </p:sp>
    </p:spTree>
    <p:extLst>
      <p:ext uri="{BB962C8B-B14F-4D97-AF65-F5344CB8AC3E}">
        <p14:creationId xmlns:p14="http://schemas.microsoft.com/office/powerpoint/2010/main" val="1915763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95862" y="445378"/>
            <a:ext cx="8280114" cy="461665"/>
          </a:xfrm>
          <a:prstGeom prst="rect">
            <a:avLst/>
          </a:prstGeom>
          <a:noFill/>
        </p:spPr>
        <p:txBody>
          <a:bodyPr wrap="square" rtlCol="0">
            <a:spAutoFit/>
          </a:bodyPr>
          <a:lstStyle/>
          <a:p>
            <a:pPr algn="ctr"/>
            <a:r>
              <a:rPr lang="en-US" sz="2400" b="1" dirty="0" smtClean="0">
                <a:latin typeface="Book Antiqua"/>
                <a:cs typeface="Book Antiqua"/>
              </a:rPr>
              <a:t>General Assembly Update</a:t>
            </a:r>
            <a:endParaRPr lang="en-US" sz="2400" b="1" dirty="0">
              <a:latin typeface="Book Antiqua"/>
              <a:cs typeface="Book Antiqua"/>
            </a:endParaRPr>
          </a:p>
        </p:txBody>
      </p:sp>
      <p:sp>
        <p:nvSpPr>
          <p:cNvPr id="3" name="TextBox 2"/>
          <p:cNvSpPr txBox="1"/>
          <p:nvPr/>
        </p:nvSpPr>
        <p:spPr>
          <a:xfrm>
            <a:off x="395863" y="966666"/>
            <a:ext cx="7993297" cy="4062651"/>
          </a:xfrm>
          <a:prstGeom prst="rect">
            <a:avLst/>
          </a:prstGeom>
          <a:noFill/>
        </p:spPr>
        <p:txBody>
          <a:bodyPr wrap="square" rtlCol="0">
            <a:spAutoFit/>
          </a:bodyPr>
          <a:lstStyle/>
          <a:p>
            <a:r>
              <a:rPr lang="en-US" sz="2000" b="1" dirty="0" smtClean="0">
                <a:latin typeface="Book Antiqua"/>
                <a:cs typeface="Book Antiqua"/>
              </a:rPr>
              <a:t>House Bill 887</a:t>
            </a:r>
            <a:endParaRPr lang="en-US" sz="2000" b="1" dirty="0" smtClean="0">
              <a:latin typeface="Book Antiqua"/>
              <a:cs typeface="Book Antiqua"/>
            </a:endParaRPr>
          </a:p>
          <a:p>
            <a:r>
              <a:rPr lang="en-US" sz="2000" i="1" dirty="0" smtClean="0">
                <a:latin typeface="Book Antiqua"/>
                <a:cs typeface="Book Antiqua"/>
              </a:rPr>
              <a:t>Rep. Chuck </a:t>
            </a:r>
            <a:r>
              <a:rPr lang="en-US" sz="2000" i="1" dirty="0" err="1" smtClean="0">
                <a:latin typeface="Book Antiqua"/>
                <a:cs typeface="Book Antiqua"/>
              </a:rPr>
              <a:t>Efstration</a:t>
            </a:r>
            <a:endParaRPr lang="en-US" sz="2000" i="1" dirty="0" smtClean="0">
              <a:latin typeface="Book Antiqua"/>
              <a:cs typeface="Book Antiqua"/>
            </a:endParaRPr>
          </a:p>
          <a:p>
            <a:r>
              <a:rPr lang="en-US" i="1" dirty="0" smtClean="0">
                <a:solidFill>
                  <a:srgbClr val="FF0000"/>
                </a:solidFill>
                <a:latin typeface="Book Antiqua"/>
                <a:cs typeface="Book Antiqua"/>
              </a:rPr>
              <a:t>Status: House Juvenile Justice Committee</a:t>
            </a:r>
            <a:endParaRPr lang="en-US" i="1" dirty="0" smtClean="0">
              <a:solidFill>
                <a:srgbClr val="FF0000"/>
              </a:solidFill>
              <a:latin typeface="Book Antiqua"/>
              <a:cs typeface="Book Antiqua"/>
            </a:endParaRPr>
          </a:p>
          <a:p>
            <a:endParaRPr lang="en-US" sz="2000" i="1" dirty="0">
              <a:latin typeface="Book Antiqua"/>
              <a:cs typeface="Book Antiqua"/>
            </a:endParaRPr>
          </a:p>
          <a:p>
            <a:r>
              <a:rPr lang="en-US" sz="2000" b="1" dirty="0" smtClean="0">
                <a:latin typeface="Book Antiqua"/>
                <a:cs typeface="Book Antiqua"/>
              </a:rPr>
              <a:t>Synopsis: </a:t>
            </a:r>
            <a:r>
              <a:rPr lang="en-US" sz="2000" dirty="0" smtClean="0">
                <a:latin typeface="Book Antiqua"/>
                <a:cs typeface="Book Antiqua"/>
              </a:rPr>
              <a:t>Bill </a:t>
            </a:r>
            <a:r>
              <a:rPr lang="en-US" sz="2000" dirty="0" smtClean="0">
                <a:latin typeface="Book Antiqua"/>
                <a:cs typeface="Book Antiqua"/>
              </a:rPr>
              <a:t>seeks to prioritize placement of a child who comes into foster care with an adult relative or fictive kin.</a:t>
            </a:r>
            <a:endParaRPr lang="en-US" sz="2000" dirty="0" smtClean="0">
              <a:latin typeface="Book Antiqua" panose="02040602050305030304" pitchFamily="18" charset="0"/>
            </a:endParaRPr>
          </a:p>
          <a:p>
            <a:endParaRPr lang="en-US" sz="2000" dirty="0">
              <a:latin typeface="Book Antiqua"/>
              <a:cs typeface="Book Antiqua"/>
            </a:endParaRPr>
          </a:p>
          <a:p>
            <a:r>
              <a:rPr lang="en-US" sz="2000" b="1" dirty="0" smtClean="0">
                <a:latin typeface="Book Antiqua"/>
                <a:cs typeface="Book Antiqua"/>
              </a:rPr>
              <a:t>Impact: </a:t>
            </a:r>
            <a:r>
              <a:rPr lang="en-US" sz="2000" dirty="0">
                <a:latin typeface="Book Antiqua" panose="02040602050305030304" pitchFamily="18" charset="0"/>
              </a:rPr>
              <a:t>The </a:t>
            </a:r>
            <a:r>
              <a:rPr lang="en-US" sz="2000" dirty="0" smtClean="0">
                <a:latin typeface="Book Antiqua" panose="02040602050305030304" pitchFamily="18" charset="0"/>
              </a:rPr>
              <a:t>bill will </a:t>
            </a:r>
            <a:r>
              <a:rPr lang="en-US" sz="2000" dirty="0" smtClean="0">
                <a:latin typeface="Book Antiqua" panose="02040602050305030304" pitchFamily="18" charset="0"/>
              </a:rPr>
              <a:t>require DFCS case managers to prioritize placement of a child who comes into foster care with relatives or fictive kin. Currently  the bill does not give DFCS discretion in determining safety of placement. However, revisions are underway to ensure relatives considered for placement are properly vetted </a:t>
            </a:r>
            <a:r>
              <a:rPr lang="en-US" sz="2000" dirty="0" smtClean="0">
                <a:latin typeface="Book Antiqua" panose="02040602050305030304" pitchFamily="18" charset="0"/>
              </a:rPr>
              <a:t>and </a:t>
            </a:r>
            <a:r>
              <a:rPr lang="en-US" sz="2000" dirty="0" smtClean="0">
                <a:latin typeface="Book Antiqua" panose="02040602050305030304" pitchFamily="18" charset="0"/>
              </a:rPr>
              <a:t>meet state and federal standards for appropriate placement.</a:t>
            </a:r>
            <a:endParaRPr lang="en-US" sz="2000" dirty="0">
              <a:latin typeface="Book Antiqua" panose="02040602050305030304" pitchFamily="18" charset="0"/>
              <a:cs typeface="Book Antiqua"/>
            </a:endParaRPr>
          </a:p>
        </p:txBody>
      </p:sp>
      <p:sp>
        <p:nvSpPr>
          <p:cNvPr id="4" name="TextBox 3"/>
          <p:cNvSpPr txBox="1"/>
          <p:nvPr/>
        </p:nvSpPr>
        <p:spPr>
          <a:xfrm>
            <a:off x="1224125" y="6210061"/>
            <a:ext cx="8280114" cy="276999"/>
          </a:xfrm>
          <a:prstGeom prst="rect">
            <a:avLst/>
          </a:prstGeom>
          <a:noFill/>
        </p:spPr>
        <p:txBody>
          <a:bodyPr wrap="square" rtlCol="0">
            <a:spAutoFit/>
          </a:bodyPr>
          <a:lstStyle/>
          <a:p>
            <a:r>
              <a:rPr lang="en-US" sz="1200" b="1" i="1" dirty="0" smtClean="0">
                <a:latin typeface="Book Antiqua"/>
                <a:cs typeface="Book Antiqua"/>
              </a:rPr>
              <a:t>Georgia Department of Human Services</a:t>
            </a:r>
            <a:endParaRPr lang="en-US" sz="1200" b="1" i="1" dirty="0">
              <a:latin typeface="Book Antiqua"/>
              <a:cs typeface="Book Antiqua"/>
            </a:endParaRPr>
          </a:p>
        </p:txBody>
      </p:sp>
      <p:sp>
        <p:nvSpPr>
          <p:cNvPr id="5" name="TextBox 4"/>
          <p:cNvSpPr txBox="1"/>
          <p:nvPr/>
        </p:nvSpPr>
        <p:spPr>
          <a:xfrm>
            <a:off x="1224125" y="6043492"/>
            <a:ext cx="8280114" cy="246221"/>
          </a:xfrm>
          <a:prstGeom prst="rect">
            <a:avLst/>
          </a:prstGeom>
          <a:noFill/>
        </p:spPr>
        <p:txBody>
          <a:bodyPr wrap="square" rtlCol="0">
            <a:spAutoFit/>
          </a:bodyPr>
          <a:lstStyle/>
          <a:p>
            <a:r>
              <a:rPr lang="en-US" sz="1000" i="1" dirty="0" smtClean="0">
                <a:latin typeface="Book Antiqua"/>
                <a:cs typeface="Book Antiqua"/>
              </a:rPr>
              <a:t>Office of Legislative Affairs and Communications</a:t>
            </a:r>
            <a:endParaRPr lang="en-US" sz="1000" i="1" dirty="0">
              <a:latin typeface="Book Antiqua"/>
              <a:cs typeface="Book Antiqua"/>
            </a:endParaRPr>
          </a:p>
        </p:txBody>
      </p:sp>
    </p:spTree>
    <p:extLst>
      <p:ext uri="{BB962C8B-B14F-4D97-AF65-F5344CB8AC3E}">
        <p14:creationId xmlns:p14="http://schemas.microsoft.com/office/powerpoint/2010/main" val="522260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95862" y="445378"/>
            <a:ext cx="8280114" cy="461665"/>
          </a:xfrm>
          <a:prstGeom prst="rect">
            <a:avLst/>
          </a:prstGeom>
          <a:noFill/>
        </p:spPr>
        <p:txBody>
          <a:bodyPr wrap="square" rtlCol="0">
            <a:spAutoFit/>
          </a:bodyPr>
          <a:lstStyle/>
          <a:p>
            <a:pPr algn="ctr"/>
            <a:r>
              <a:rPr lang="en-US" sz="2400" b="1" dirty="0" smtClean="0">
                <a:latin typeface="Book Antiqua"/>
                <a:cs typeface="Book Antiqua"/>
              </a:rPr>
              <a:t>General Assembly Update</a:t>
            </a:r>
            <a:endParaRPr lang="en-US" sz="2400" b="1" dirty="0">
              <a:latin typeface="Book Antiqua"/>
              <a:cs typeface="Book Antiqua"/>
            </a:endParaRPr>
          </a:p>
        </p:txBody>
      </p:sp>
      <p:sp>
        <p:nvSpPr>
          <p:cNvPr id="3" name="TextBox 2"/>
          <p:cNvSpPr txBox="1"/>
          <p:nvPr/>
        </p:nvSpPr>
        <p:spPr>
          <a:xfrm>
            <a:off x="395863" y="966666"/>
            <a:ext cx="7993297" cy="4401205"/>
          </a:xfrm>
          <a:prstGeom prst="rect">
            <a:avLst/>
          </a:prstGeom>
          <a:noFill/>
        </p:spPr>
        <p:txBody>
          <a:bodyPr wrap="square" rtlCol="0">
            <a:spAutoFit/>
          </a:bodyPr>
          <a:lstStyle/>
          <a:p>
            <a:r>
              <a:rPr lang="en-US" sz="2000" b="1" dirty="0" smtClean="0">
                <a:latin typeface="Book Antiqua"/>
                <a:cs typeface="Book Antiqua"/>
              </a:rPr>
              <a:t>House Bill 905</a:t>
            </a:r>
          </a:p>
          <a:p>
            <a:r>
              <a:rPr lang="en-US" sz="2000" i="1" dirty="0" smtClean="0">
                <a:latin typeface="Book Antiqua"/>
                <a:cs typeface="Book Antiqua"/>
              </a:rPr>
              <a:t>Rep. Mandi </a:t>
            </a:r>
            <a:r>
              <a:rPr lang="en-US" sz="2000" i="1" dirty="0" smtClean="0">
                <a:latin typeface="Book Antiqua"/>
                <a:cs typeface="Book Antiqua"/>
              </a:rPr>
              <a:t>Ballinger</a:t>
            </a:r>
          </a:p>
          <a:p>
            <a:r>
              <a:rPr lang="en-US" i="1" dirty="0" smtClean="0">
                <a:solidFill>
                  <a:srgbClr val="FF0000"/>
                </a:solidFill>
                <a:latin typeface="Book Antiqua"/>
                <a:cs typeface="Book Antiqua"/>
              </a:rPr>
              <a:t>Status: House Judiciary Non-Civil Subcommittee – Favorably Reported</a:t>
            </a:r>
            <a:endParaRPr lang="en-US" i="1" dirty="0" smtClean="0">
              <a:solidFill>
                <a:srgbClr val="FF0000"/>
              </a:solidFill>
              <a:latin typeface="Book Antiqua"/>
              <a:cs typeface="Book Antiqua"/>
            </a:endParaRPr>
          </a:p>
          <a:p>
            <a:endParaRPr lang="en-US" sz="2000" i="1" dirty="0">
              <a:latin typeface="Book Antiqua"/>
              <a:cs typeface="Book Antiqua"/>
            </a:endParaRPr>
          </a:p>
          <a:p>
            <a:r>
              <a:rPr lang="en-US" sz="2000" b="1" dirty="0" smtClean="0">
                <a:latin typeface="Book Antiqua"/>
                <a:cs typeface="Book Antiqua"/>
              </a:rPr>
              <a:t>Synopsis: </a:t>
            </a:r>
            <a:r>
              <a:rPr lang="en-US" sz="2000" dirty="0" smtClean="0">
                <a:latin typeface="Book Antiqua"/>
                <a:cs typeface="Book Antiqua"/>
              </a:rPr>
              <a:t>Bill makes changes to state child abuse protocols, removes criminal convictions from the state child abuse registry and adds the term “child endangerment” to the definition of “child abuse.”</a:t>
            </a:r>
            <a:endParaRPr lang="en-US" sz="2000" dirty="0" smtClean="0">
              <a:latin typeface="Book Antiqua" panose="02040602050305030304" pitchFamily="18" charset="0"/>
            </a:endParaRPr>
          </a:p>
          <a:p>
            <a:endParaRPr lang="en-US" sz="2000" dirty="0">
              <a:latin typeface="Book Antiqua"/>
              <a:cs typeface="Book Antiqua"/>
            </a:endParaRPr>
          </a:p>
          <a:p>
            <a:r>
              <a:rPr lang="en-US" sz="2000" b="1" dirty="0" smtClean="0">
                <a:latin typeface="Book Antiqua"/>
                <a:cs typeface="Book Antiqua"/>
              </a:rPr>
              <a:t>Impact: </a:t>
            </a:r>
            <a:r>
              <a:rPr lang="en-US" sz="2000" dirty="0" smtClean="0">
                <a:latin typeface="Book Antiqua"/>
                <a:cs typeface="Book Antiqua"/>
              </a:rPr>
              <a:t>Bill eliminates convictions of child abuse crimes from the Child Abuse Registry and adds child endangerment to the list of actions that must be reported to the Division of Family and Children Services. Child endangerment includes driving while intoxicated with a child in the car and having a child in the home as drugs are manufactured.</a:t>
            </a:r>
            <a:endParaRPr lang="en-US" sz="2000" dirty="0">
              <a:latin typeface="Book Antiqua" panose="02040602050305030304" pitchFamily="18" charset="0"/>
              <a:cs typeface="Book Antiqua"/>
            </a:endParaRPr>
          </a:p>
        </p:txBody>
      </p:sp>
      <p:sp>
        <p:nvSpPr>
          <p:cNvPr id="4" name="TextBox 3"/>
          <p:cNvSpPr txBox="1"/>
          <p:nvPr/>
        </p:nvSpPr>
        <p:spPr>
          <a:xfrm>
            <a:off x="1224125" y="6210061"/>
            <a:ext cx="8280114" cy="276999"/>
          </a:xfrm>
          <a:prstGeom prst="rect">
            <a:avLst/>
          </a:prstGeom>
          <a:noFill/>
        </p:spPr>
        <p:txBody>
          <a:bodyPr wrap="square" rtlCol="0">
            <a:spAutoFit/>
          </a:bodyPr>
          <a:lstStyle/>
          <a:p>
            <a:r>
              <a:rPr lang="en-US" sz="1200" b="1" i="1" dirty="0" smtClean="0">
                <a:latin typeface="Book Antiqua"/>
                <a:cs typeface="Book Antiqua"/>
              </a:rPr>
              <a:t>Georgia Department of Human Services</a:t>
            </a:r>
            <a:endParaRPr lang="en-US" sz="1200" b="1" i="1" dirty="0">
              <a:latin typeface="Book Antiqua"/>
              <a:cs typeface="Book Antiqua"/>
            </a:endParaRPr>
          </a:p>
        </p:txBody>
      </p:sp>
      <p:sp>
        <p:nvSpPr>
          <p:cNvPr id="5" name="TextBox 4"/>
          <p:cNvSpPr txBox="1"/>
          <p:nvPr/>
        </p:nvSpPr>
        <p:spPr>
          <a:xfrm>
            <a:off x="1224125" y="6043492"/>
            <a:ext cx="8280114" cy="246221"/>
          </a:xfrm>
          <a:prstGeom prst="rect">
            <a:avLst/>
          </a:prstGeom>
          <a:noFill/>
        </p:spPr>
        <p:txBody>
          <a:bodyPr wrap="square" rtlCol="0">
            <a:spAutoFit/>
          </a:bodyPr>
          <a:lstStyle/>
          <a:p>
            <a:r>
              <a:rPr lang="en-US" sz="1000" i="1" dirty="0" smtClean="0">
                <a:latin typeface="Book Antiqua"/>
                <a:cs typeface="Book Antiqua"/>
              </a:rPr>
              <a:t>Office of Legislative Affairs and Communications</a:t>
            </a:r>
            <a:endParaRPr lang="en-US" sz="1000" i="1" dirty="0">
              <a:latin typeface="Book Antiqua"/>
              <a:cs typeface="Book Antiqua"/>
            </a:endParaRPr>
          </a:p>
        </p:txBody>
      </p:sp>
    </p:spTree>
    <p:extLst>
      <p:ext uri="{BB962C8B-B14F-4D97-AF65-F5344CB8AC3E}">
        <p14:creationId xmlns:p14="http://schemas.microsoft.com/office/powerpoint/2010/main" val="2338886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95862" y="445378"/>
            <a:ext cx="8280114" cy="461665"/>
          </a:xfrm>
          <a:prstGeom prst="rect">
            <a:avLst/>
          </a:prstGeom>
          <a:noFill/>
        </p:spPr>
        <p:txBody>
          <a:bodyPr wrap="square" rtlCol="0">
            <a:spAutoFit/>
          </a:bodyPr>
          <a:lstStyle/>
          <a:p>
            <a:pPr algn="ctr"/>
            <a:r>
              <a:rPr lang="en-US" sz="2400" b="1" dirty="0" smtClean="0">
                <a:latin typeface="Book Antiqua"/>
                <a:cs typeface="Book Antiqua"/>
              </a:rPr>
              <a:t>General Assembly Update</a:t>
            </a:r>
            <a:endParaRPr lang="en-US" sz="2400" b="1" dirty="0">
              <a:latin typeface="Book Antiqua"/>
              <a:cs typeface="Book Antiqua"/>
            </a:endParaRPr>
          </a:p>
        </p:txBody>
      </p:sp>
      <p:sp>
        <p:nvSpPr>
          <p:cNvPr id="3" name="TextBox 2"/>
          <p:cNvSpPr txBox="1"/>
          <p:nvPr/>
        </p:nvSpPr>
        <p:spPr>
          <a:xfrm>
            <a:off x="395863" y="966666"/>
            <a:ext cx="7993297" cy="4401205"/>
          </a:xfrm>
          <a:prstGeom prst="rect">
            <a:avLst/>
          </a:prstGeom>
          <a:noFill/>
        </p:spPr>
        <p:txBody>
          <a:bodyPr wrap="square" rtlCol="0">
            <a:spAutoFit/>
          </a:bodyPr>
          <a:lstStyle/>
          <a:p>
            <a:r>
              <a:rPr lang="en-US" sz="2000" b="1" dirty="0" smtClean="0">
                <a:latin typeface="Book Antiqua"/>
                <a:cs typeface="Book Antiqua"/>
              </a:rPr>
              <a:t>House Bill 915</a:t>
            </a:r>
          </a:p>
          <a:p>
            <a:r>
              <a:rPr lang="en-US" sz="2000" i="1" dirty="0" smtClean="0">
                <a:latin typeface="Book Antiqua"/>
                <a:cs typeface="Book Antiqua"/>
              </a:rPr>
              <a:t>Rep. Andy </a:t>
            </a:r>
            <a:r>
              <a:rPr lang="en-US" sz="2000" i="1" dirty="0" smtClean="0">
                <a:latin typeface="Book Antiqua"/>
                <a:cs typeface="Book Antiqua"/>
              </a:rPr>
              <a:t>Welch</a:t>
            </a:r>
          </a:p>
          <a:p>
            <a:r>
              <a:rPr lang="en-US" i="1" dirty="0" smtClean="0">
                <a:solidFill>
                  <a:srgbClr val="FF0000"/>
                </a:solidFill>
                <a:latin typeface="Book Antiqua"/>
                <a:cs typeface="Book Antiqua"/>
              </a:rPr>
              <a:t>Status: House Health and Human Services – vote postponed</a:t>
            </a:r>
            <a:endParaRPr lang="en-US" i="1" dirty="0" smtClean="0">
              <a:solidFill>
                <a:srgbClr val="FF0000"/>
              </a:solidFill>
              <a:latin typeface="Book Antiqua"/>
              <a:cs typeface="Book Antiqua"/>
            </a:endParaRPr>
          </a:p>
          <a:p>
            <a:endParaRPr lang="en-US" sz="2000" i="1" dirty="0">
              <a:latin typeface="Book Antiqua"/>
              <a:cs typeface="Book Antiqua"/>
            </a:endParaRPr>
          </a:p>
          <a:p>
            <a:r>
              <a:rPr lang="en-US" sz="2000" b="1" dirty="0" smtClean="0">
                <a:latin typeface="Book Antiqua"/>
                <a:cs typeface="Book Antiqua"/>
              </a:rPr>
              <a:t>Synopsis: </a:t>
            </a:r>
            <a:r>
              <a:rPr lang="en-US" sz="2000" dirty="0" smtClean="0">
                <a:latin typeface="Book Antiqua"/>
                <a:cs typeface="Book Antiqua"/>
              </a:rPr>
              <a:t>Bill requires DHS to conduct criminal records checks for employment decisions of contractors of DJJ, DBHDD and DCH who provide residential child care services; requires the Departments to create a universal scorecard that combines the grades of providers into one score; eliminates ability for Commissioner-level review of Administrative Court decisions.</a:t>
            </a:r>
            <a:endParaRPr lang="en-US" sz="2000" dirty="0" smtClean="0">
              <a:latin typeface="Book Antiqua" panose="02040602050305030304" pitchFamily="18" charset="0"/>
            </a:endParaRPr>
          </a:p>
          <a:p>
            <a:endParaRPr lang="en-US" sz="2000" dirty="0">
              <a:latin typeface="Book Antiqua"/>
              <a:cs typeface="Book Antiqua"/>
            </a:endParaRPr>
          </a:p>
          <a:p>
            <a:r>
              <a:rPr lang="en-US" sz="2000" b="1" dirty="0" smtClean="0">
                <a:latin typeface="Book Antiqua"/>
                <a:cs typeface="Book Antiqua"/>
              </a:rPr>
              <a:t>Impact: </a:t>
            </a:r>
            <a:r>
              <a:rPr lang="en-US" sz="2000" dirty="0" smtClean="0">
                <a:latin typeface="Book Antiqua"/>
                <a:cs typeface="Book Antiqua"/>
              </a:rPr>
              <a:t>If the process for criminal background checks is approved by the FBI, bill would require a significant number of resources to handle the volume of criminal records checks.</a:t>
            </a:r>
            <a:endParaRPr lang="en-US" sz="2000" dirty="0">
              <a:latin typeface="Book Antiqua" panose="02040602050305030304" pitchFamily="18" charset="0"/>
              <a:cs typeface="Book Antiqua"/>
            </a:endParaRPr>
          </a:p>
        </p:txBody>
      </p:sp>
      <p:sp>
        <p:nvSpPr>
          <p:cNvPr id="4" name="TextBox 3"/>
          <p:cNvSpPr txBox="1"/>
          <p:nvPr/>
        </p:nvSpPr>
        <p:spPr>
          <a:xfrm>
            <a:off x="1224125" y="6210061"/>
            <a:ext cx="8280114" cy="276999"/>
          </a:xfrm>
          <a:prstGeom prst="rect">
            <a:avLst/>
          </a:prstGeom>
          <a:noFill/>
        </p:spPr>
        <p:txBody>
          <a:bodyPr wrap="square" rtlCol="0">
            <a:spAutoFit/>
          </a:bodyPr>
          <a:lstStyle/>
          <a:p>
            <a:r>
              <a:rPr lang="en-US" sz="1200" b="1" i="1" dirty="0" smtClean="0">
                <a:latin typeface="Book Antiqua"/>
                <a:cs typeface="Book Antiqua"/>
              </a:rPr>
              <a:t>Georgia Department of Human Services</a:t>
            </a:r>
            <a:endParaRPr lang="en-US" sz="1200" b="1" i="1" dirty="0">
              <a:latin typeface="Book Antiqua"/>
              <a:cs typeface="Book Antiqua"/>
            </a:endParaRPr>
          </a:p>
        </p:txBody>
      </p:sp>
      <p:sp>
        <p:nvSpPr>
          <p:cNvPr id="5" name="TextBox 4"/>
          <p:cNvSpPr txBox="1"/>
          <p:nvPr/>
        </p:nvSpPr>
        <p:spPr>
          <a:xfrm>
            <a:off x="1224125" y="6043492"/>
            <a:ext cx="8280114" cy="246221"/>
          </a:xfrm>
          <a:prstGeom prst="rect">
            <a:avLst/>
          </a:prstGeom>
          <a:noFill/>
        </p:spPr>
        <p:txBody>
          <a:bodyPr wrap="square" rtlCol="0">
            <a:spAutoFit/>
          </a:bodyPr>
          <a:lstStyle/>
          <a:p>
            <a:r>
              <a:rPr lang="en-US" sz="1000" i="1" dirty="0" smtClean="0">
                <a:latin typeface="Book Antiqua"/>
                <a:cs typeface="Book Antiqua"/>
              </a:rPr>
              <a:t>Office of Legislative Affairs and Communications</a:t>
            </a:r>
            <a:endParaRPr lang="en-US" sz="1000" i="1" dirty="0">
              <a:latin typeface="Book Antiqua"/>
              <a:cs typeface="Book Antiqua"/>
            </a:endParaRPr>
          </a:p>
        </p:txBody>
      </p:sp>
    </p:spTree>
    <p:extLst>
      <p:ext uri="{BB962C8B-B14F-4D97-AF65-F5344CB8AC3E}">
        <p14:creationId xmlns:p14="http://schemas.microsoft.com/office/powerpoint/2010/main" val="4932069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375</TotalTime>
  <Words>1713</Words>
  <Application>Microsoft Office PowerPoint</Application>
  <PresentationFormat>On-screen Show (4:3)</PresentationFormat>
  <Paragraphs>175</Paragraphs>
  <Slides>17</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Book Antiqua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Tahni Segars</dc:creator>
  <cp:lastModifiedBy>Fielding, Ashley</cp:lastModifiedBy>
  <cp:revision>43</cp:revision>
  <dcterms:created xsi:type="dcterms:W3CDTF">2015-12-22T03:12:10Z</dcterms:created>
  <dcterms:modified xsi:type="dcterms:W3CDTF">2016-02-17T05:20:25Z</dcterms:modified>
</cp:coreProperties>
</file>