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1"/>
  </p:notesMasterIdLst>
  <p:sldIdLst>
    <p:sldId id="256" r:id="rId2"/>
    <p:sldId id="293" r:id="rId3"/>
    <p:sldId id="257" r:id="rId4"/>
    <p:sldId id="259" r:id="rId5"/>
    <p:sldId id="299" r:id="rId6"/>
    <p:sldId id="306" r:id="rId7"/>
    <p:sldId id="298" r:id="rId8"/>
    <p:sldId id="310" r:id="rId9"/>
    <p:sldId id="288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799" autoAdjust="0"/>
  </p:normalViewPr>
  <p:slideViewPr>
    <p:cSldViewPr snapToGrid="0" snapToObjects="1">
      <p:cViewPr>
        <p:scale>
          <a:sx n="63" d="100"/>
          <a:sy n="63" d="100"/>
        </p:scale>
        <p:origin x="120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3038476" cy="466725"/>
          </a:xfrm>
          <a:prstGeom prst="rect">
            <a:avLst/>
          </a:prstGeom>
        </p:spPr>
        <p:txBody>
          <a:bodyPr vert="horz" lIns="91394" tIns="45696" rIns="91394" bIns="456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7"/>
            <a:ext cx="3038476" cy="466725"/>
          </a:xfrm>
          <a:prstGeom prst="rect">
            <a:avLst/>
          </a:prstGeom>
        </p:spPr>
        <p:txBody>
          <a:bodyPr vert="horz" lIns="91394" tIns="45696" rIns="91394" bIns="45696" rtlCol="0"/>
          <a:lstStyle>
            <a:lvl1pPr algn="r">
              <a:defRPr sz="1200"/>
            </a:lvl1pPr>
          </a:lstStyle>
          <a:p>
            <a:fld id="{11522FB9-F670-4BB3-A69B-198D333F8175}" type="datetimeFigureOut">
              <a:rPr lang="en-US" smtClean="0"/>
              <a:t>2/15/2016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6" rIns="91394" bIns="456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81"/>
            <a:ext cx="5607050" cy="3660775"/>
          </a:xfrm>
          <a:prstGeom prst="rect">
            <a:avLst/>
          </a:prstGeom>
        </p:spPr>
        <p:txBody>
          <a:bodyPr vert="horz" lIns="91394" tIns="45696" rIns="91394" bIns="4569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9"/>
            <a:ext cx="3038476" cy="466725"/>
          </a:xfrm>
          <a:prstGeom prst="rect">
            <a:avLst/>
          </a:prstGeom>
        </p:spPr>
        <p:txBody>
          <a:bodyPr vert="horz" lIns="91394" tIns="45696" rIns="91394" bIns="456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9"/>
            <a:ext cx="3038476" cy="466725"/>
          </a:xfrm>
          <a:prstGeom prst="rect">
            <a:avLst/>
          </a:prstGeom>
        </p:spPr>
        <p:txBody>
          <a:bodyPr vert="horz" lIns="91394" tIns="45696" rIns="91394" bIns="45696" rtlCol="0" anchor="b"/>
          <a:lstStyle>
            <a:lvl1pPr algn="r">
              <a:defRPr sz="1200"/>
            </a:lvl1pPr>
          </a:lstStyle>
          <a:p>
            <a:fld id="{1CEDF059-4E6C-472A-BEE8-4DACD9312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62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26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9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5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2" y="4473579"/>
            <a:ext cx="6724650" cy="435609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Statewide Adjustments</a:t>
            </a:r>
          </a:p>
          <a:p>
            <a:r>
              <a:rPr lang="en-US" sz="1400" b="1" dirty="0">
                <a:latin typeface="Book Antiqua" panose="02040602050305030304" pitchFamily="18" charset="0"/>
              </a:rPr>
              <a:t>Line Item 186.1</a:t>
            </a:r>
          </a:p>
          <a:p>
            <a:r>
              <a:rPr lang="en-US" sz="1400" dirty="0">
                <a:latin typeface="Book Antiqua" panose="02040602050305030304" pitchFamily="18" charset="0"/>
              </a:rPr>
              <a:t>Increase funds for TeamWorks to comply with the new IRS reporting requirements on issuers and employers required by the Patient Protection and Affordable Care Act (PPACA) - </a:t>
            </a:r>
            <a:r>
              <a:rPr lang="en-US" sz="1400" b="1" dirty="0">
                <a:latin typeface="Book Antiqua" panose="02040602050305030304" pitchFamily="18" charset="0"/>
              </a:rPr>
              <a:t>$52,551</a:t>
            </a:r>
          </a:p>
          <a:p>
            <a:endParaRPr lang="en-US" sz="1400" b="1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400" b="1" u="sng" dirty="0">
              <a:latin typeface="Book Antiqua" panose="02040602050305030304" pitchFamily="18" charset="0"/>
            </a:endParaRP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endParaRPr lang="en-US" altLang="en-US" sz="9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9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15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2" y="4473582"/>
            <a:ext cx="6724650" cy="4670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Workload and Other Adjustments</a:t>
            </a:r>
          </a:p>
          <a:p>
            <a:pPr>
              <a:spcBef>
                <a:spcPct val="0"/>
              </a:spcBef>
            </a:pPr>
            <a:endParaRPr lang="en-US" altLang="en-US" sz="1400" b="1" u="sng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Book Antiqua" panose="02040602050305030304" pitchFamily="18" charset="0"/>
              </a:rPr>
              <a:t>Line Item 186.2</a:t>
            </a: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Funds used for development and integration of a statewide eligibility system.  IES costs include development, data conversion, integration with other systems platforms, training and other related IT costs</a:t>
            </a: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1400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Line Item 188.1</a:t>
            </a:r>
          </a:p>
          <a:p>
            <a:pPr marL="285703" indent="-285703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7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2" y="4473582"/>
            <a:ext cx="6724650" cy="46704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AFY 2016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b="1" u="sng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Statewide Adjustments</a:t>
            </a:r>
          </a:p>
          <a:p>
            <a:r>
              <a:rPr lang="en-US" sz="1400" b="1" dirty="0">
                <a:latin typeface="Book Antiqua" panose="02040602050305030304" pitchFamily="18" charset="0"/>
              </a:rPr>
              <a:t>Line Item 186.1</a:t>
            </a:r>
          </a:p>
          <a:p>
            <a:r>
              <a:rPr lang="en-US" sz="1400" dirty="0">
                <a:latin typeface="Book Antiqua" panose="02040602050305030304" pitchFamily="18" charset="0"/>
              </a:rPr>
              <a:t>Increase funds for TeamWorks to comply with the new IRS reporting requirements on issuers and employers required by the Patient Protection and Affordable Care Act (PPACA) - </a:t>
            </a:r>
            <a:r>
              <a:rPr lang="en-US" sz="1400" b="1" dirty="0">
                <a:latin typeface="Book Antiqua" panose="02040602050305030304" pitchFamily="18" charset="0"/>
              </a:rPr>
              <a:t>$52,551</a:t>
            </a:r>
          </a:p>
          <a:p>
            <a:endParaRPr lang="en-US" sz="1400" b="1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endParaRPr lang="en-US" altLang="en-US" sz="1400" b="1" u="sng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Other Adjustments</a:t>
            </a:r>
          </a:p>
          <a:p>
            <a:pPr>
              <a:spcBef>
                <a:spcPct val="0"/>
              </a:spcBef>
            </a:pPr>
            <a:r>
              <a:rPr lang="en-US" altLang="en-US" sz="1400" b="1" dirty="0">
                <a:latin typeface="Book Antiqua" panose="02040602050305030304" pitchFamily="18" charset="0"/>
              </a:rPr>
              <a:t>Line Item 186.2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Book Antiqua" panose="02040602050305030304" pitchFamily="18" charset="0"/>
              </a:rPr>
              <a:t>Provide funds for the Integrated Eligibility System (IES) information technology project - $</a:t>
            </a:r>
            <a:r>
              <a:rPr lang="en-US" altLang="en-US" sz="1400" b="1" dirty="0">
                <a:latin typeface="Book Antiqua" panose="02040602050305030304" pitchFamily="18" charset="0"/>
              </a:rPr>
              <a:t>1,376,747</a:t>
            </a: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endParaRPr lang="en-US" altLang="en-US" sz="9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altLang="en-US" sz="9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4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2" y="4473582"/>
            <a:ext cx="6724650" cy="46704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u="sng" dirty="0">
                <a:latin typeface="Book Antiqua" panose="02040602050305030304" pitchFamily="18" charset="0"/>
              </a:rPr>
              <a:t>Workload and Other Adjustments</a:t>
            </a:r>
          </a:p>
          <a:p>
            <a:pPr>
              <a:spcBef>
                <a:spcPct val="0"/>
              </a:spcBef>
            </a:pPr>
            <a:endParaRPr lang="en-US" altLang="en-US" sz="1400" b="1" u="sng" dirty="0">
              <a:latin typeface="Book Antiqua" panose="0204060205030503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Book Antiqua" panose="02040602050305030304" pitchFamily="18" charset="0"/>
              </a:rPr>
              <a:t>Line Item 186.2</a:t>
            </a: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r>
              <a:rPr lang="en-US" altLang="en-US" sz="1400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Funds used for development and integration of a statewide eligibility system.  IES costs include development, data conversion, integration with other systems platforms, training and other related IT costs</a:t>
            </a:r>
          </a:p>
          <a:p>
            <a:pPr marL="171223" indent="-171223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sz="1400" dirty="0">
                <a:latin typeface="Book Antiqua" panose="02040602050305030304" pitchFamily="18" charset="0"/>
                <a:ea typeface="ＭＳ Ｐゴシック" panose="020B0600070205080204" pitchFamily="34" charset="-128"/>
              </a:rPr>
              <a:t>Line Item 188.1</a:t>
            </a:r>
          </a:p>
          <a:p>
            <a:pPr marL="285703" indent="-285703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2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DF059-4E6C-472A-BEE8-4DACD93128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4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6570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Proposed Amendments to the By-Laws </a:t>
            </a:r>
            <a:r>
              <a:rPr lang="en-US" alt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</a:p>
          <a:p>
            <a:pPr algn="ctr"/>
            <a:r>
              <a:rPr lang="en-US" alt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the Board of Human Services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29670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Tonya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Cureton Curry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General Counsel </a:t>
            </a:r>
            <a:endParaRPr lang="en-US" sz="1600" dirty="0" smtClean="0">
              <a:latin typeface="Book Antiqua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4244"/>
            <a:ext cx="9578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/>
                <a:cs typeface="Book Antiqua"/>
              </a:rPr>
              <a:t>                                                    Stronger Families for a Stronger Georgia                                                </a:t>
            </a:r>
            <a:r>
              <a:rPr lang="en-US" sz="1000" b="1" i="1" dirty="0" smtClean="0">
                <a:latin typeface="Book Antiqua"/>
                <a:cs typeface="Book Antiqua"/>
              </a:rPr>
              <a:t>2/17/16 </a:t>
            </a:r>
            <a:r>
              <a:rPr lang="en-US" sz="1400" b="1" i="1" dirty="0" smtClean="0">
                <a:latin typeface="Book Antiqua"/>
                <a:cs typeface="Book Antiqua"/>
              </a:rPr>
              <a:t>     </a:t>
            </a:r>
            <a:endParaRPr lang="en-US" sz="1400" b="1" i="1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863" y="64378"/>
            <a:ext cx="82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>
                <a:latin typeface="Arial Narrow" panose="020B0606020202030204" pitchFamily="34" charset="0"/>
                <a:cs typeface="Arial" panose="020B0604020202020204" pitchFamily="34" charset="0"/>
              </a:rPr>
              <a:t>Highlights of Proposed Amendments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03300"/>
            <a:ext cx="9144000" cy="4473956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buFont typeface="Arial"/>
              <a:buNone/>
              <a:defRPr/>
            </a:pPr>
            <a:endParaRPr lang="en-US" altLang="en-US" sz="1800" b="1" u="sng" kern="0" dirty="0" smtClean="0">
              <a:solidFill>
                <a:srgbClr val="000000"/>
              </a:solidFill>
              <a:latin typeface="Book Antiqua" panose="020406020503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2657" y="657653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873" y="1644073"/>
            <a:ext cx="7743104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Reflect practices that have been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adopted</a:t>
            </a:r>
          </a:p>
          <a:p>
            <a:pPr>
              <a:spcBef>
                <a:spcPct val="20000"/>
              </a:spcBef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Update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procedures that have been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</a:p>
          <a:p>
            <a:pPr>
              <a:spcBef>
                <a:spcPct val="20000"/>
              </a:spcBef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Clean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up clerical errors in the document</a:t>
            </a:r>
          </a:p>
        </p:txBody>
      </p:sp>
    </p:spTree>
    <p:extLst>
      <p:ext uri="{BB962C8B-B14F-4D97-AF65-F5344CB8AC3E}">
        <p14:creationId xmlns:p14="http://schemas.microsoft.com/office/powerpoint/2010/main" val="18841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90500" y="1003300"/>
            <a:ext cx="8763000" cy="494030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buFont typeface="Arial"/>
              <a:buNone/>
              <a:defRPr/>
            </a:pP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26820" y="657653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631"/>
            <a:ext cx="9128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Arial Narrow" panose="020B0606020202030204" pitchFamily="34" charset="0"/>
              </a:rPr>
              <a:t>Authority for Proposed Amendments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19423"/>
            <a:ext cx="9128506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O.C.G.A. §49-2-2</a:t>
            </a:r>
          </a:p>
          <a:p>
            <a:pPr lvl="1">
              <a:defRPr/>
            </a:pPr>
            <a:endParaRPr lang="en-US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Article X, Section 1 </a:t>
            </a:r>
          </a:p>
          <a:p>
            <a:pPr lvl="1"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These By-Laws can be amended at any meeting of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the Board by a two-thirds vote, provided that the 	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amendment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was submitted in writing to the Board at 	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immediately preceding meeting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700" b="1" i="1" dirty="0">
              <a:effectLst>
                <a:outerShdw blurRad="38100" dist="38100" dir="2700000" algn="tl">
                  <a:srgbClr val="C0C0C0"/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dirty="0" smtClean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7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Book Antiqua"/>
              </a:rPr>
              <a:t>  </a:t>
            </a:r>
            <a:r>
              <a:rPr lang="en-US" sz="4000" b="1" dirty="0" smtClean="0">
                <a:latin typeface="Arial Narrow" panose="020B0606020202030204" pitchFamily="34" charset="0"/>
                <a:cs typeface="Book Antiqua"/>
              </a:rPr>
              <a:t>Article I, Section 2</a:t>
            </a:r>
            <a:endParaRPr lang="en-US" sz="4000" b="1" dirty="0">
              <a:latin typeface="Arial Narrow" panose="020B0606020202030204" pitchFamily="34" charset="0"/>
              <a:cs typeface="Book Antiqu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479" y="6555347"/>
            <a:ext cx="30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4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997527"/>
            <a:ext cx="8054109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Removes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 teal colored DHS logo that is identified as, 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 Seal of the Board of Human Services”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en-US" sz="4000" b="1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Article IV, Sections 4 and 5</a:t>
            </a:r>
            <a:endParaRPr lang="en-US" altLang="en-US" sz="4000" b="1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7594" y="656525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5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70682"/>
            <a:ext cx="91440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4036" y="770682"/>
            <a:ext cx="84935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	Allows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the Secretary to preside at board meetings in the 	absence of the Vice-Chair</a:t>
            </a:r>
          </a:p>
          <a:p>
            <a:endParaRPr lang="en-US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	Defines key election timestamps by meetings rather than 	months:</a:t>
            </a:r>
          </a:p>
          <a:p>
            <a:endParaRPr lang="en-US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First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meeting of the year → Election of the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Nominating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Committee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Second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meeting → Nominating Committee 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presents</a:t>
            </a:r>
          </a:p>
          <a:p>
            <a:pPr lvl="1"/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slate of officers and the Board votes on the slate for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July 1 effective date</a:t>
            </a:r>
            <a:endParaRPr lang="en-US" altLang="en-US" sz="2800" dirty="0">
              <a:latin typeface="Arial Narrow" panose="020B060602020203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b="1" dirty="0" smtClean="0">
                <a:latin typeface="Book Antiqua" panose="02040602050305030304" pitchFamily="18" charset="0"/>
                <a:ea typeface="ＭＳ Ｐゴシック" panose="020B0600070205080204" pitchFamily="34" charset="-128"/>
              </a:rPr>
              <a:t>  </a:t>
            </a:r>
            <a:r>
              <a:rPr lang="en-US" altLang="en-US" sz="4000" b="1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Article VI, Section 1</a:t>
            </a:r>
            <a:endParaRPr lang="en-US" altLang="en-US" sz="4000" b="1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55138" y="656511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6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52" y="770682"/>
            <a:ext cx="911694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31779"/>
              </p:ext>
            </p:extLst>
          </p:nvPr>
        </p:nvGraphicFramePr>
        <p:xfrm>
          <a:off x="0" y="4035743"/>
          <a:ext cx="902133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0085"/>
                <a:gridCol w="2221251"/>
              </a:tblGrid>
              <a:tr h="3298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14036" y="979055"/>
            <a:ext cx="83589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States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that Board Chair will set the schedule for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less than quarterly board meetings rather than 	monthly meetings and removes the specificity that 	meetings will occur in Atlanta  </a:t>
            </a:r>
          </a:p>
          <a:p>
            <a:endParaRPr lang="en-US" alt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	Updates the election schedule to coincide with </a:t>
            </a:r>
          </a:p>
          <a:p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	the quarterly board meeting schedule</a:t>
            </a:r>
            <a:endParaRPr lang="en-US" altLang="en-US" sz="2800" dirty="0">
              <a:latin typeface="Arial Narrow" panose="020B060602020203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4000" b="1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Article X, Section 1</a:t>
            </a:r>
            <a:endParaRPr lang="en-US" altLang="en-US" sz="4000" b="1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2314" y="656525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7</a:t>
            </a:r>
          </a:p>
        </p:txBody>
      </p:sp>
      <p:sp>
        <p:nvSpPr>
          <p:cNvPr id="5" name="Rectangle 4"/>
          <p:cNvSpPr/>
          <p:nvPr/>
        </p:nvSpPr>
        <p:spPr>
          <a:xfrm>
            <a:off x="83126" y="853873"/>
            <a:ext cx="9060873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563" y="1071418"/>
            <a:ext cx="82018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Provides the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By-Laws can be amended 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at any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		meeting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of the Board by a two-thirds </a:t>
            </a: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vote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Removes </a:t>
            </a:r>
            <a:r>
              <a:rPr lang="en-US" alt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prior notice provision </a:t>
            </a:r>
            <a:endParaRPr lang="en-US" altLang="en-US" sz="2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>
              <a:latin typeface="Arial Narrow" panose="020B0606020202030204" pitchFamily="34" charset="0"/>
              <a:ea typeface="Book Antiqua" panose="02040602050305030304" pitchFamily="18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 Narrow" panose="020B0606020202030204" pitchFamily="34" charset="0"/>
              <a:ea typeface="Book Antiqua" panose="02040602050305030304" pitchFamily="18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800" dirty="0">
              <a:latin typeface="Arial Narrow" panose="020B060602020203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Office of General Counsel Update</a:t>
            </a:r>
            <a:endParaRPr lang="en-US" altLang="en-US" sz="4000" b="1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3166" y="656511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8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52" y="770682"/>
            <a:ext cx="9116948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 smtClean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fontAlgn="b">
              <a:lnSpc>
                <a:spcPct val="80000"/>
              </a:lnSpc>
              <a:spcBef>
                <a:spcPct val="0"/>
              </a:spcBef>
            </a:pPr>
            <a:endParaRPr lang="en-US" altLang="en-US" sz="2400" b="1" dirty="0">
              <a:latin typeface="Book Antiqua" panose="0204060205030503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908" y="770682"/>
            <a:ext cx="891309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continue to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advocate on behalf of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the Department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by:</a:t>
            </a:r>
          </a:p>
          <a:p>
            <a:pPr defTabSz="914400"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Establishing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clear expectations regarding the Department’s role in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judicial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and administrative processes and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procedures</a:t>
            </a:r>
          </a:p>
          <a:p>
            <a:pPr defTabSz="914400"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Handling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communications with attorneys for adverse parties and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managing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direct Department contact with the Office of the Attorney 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General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and outside counsel</a:t>
            </a:r>
          </a:p>
          <a:p>
            <a:pPr defTabSz="9144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Providing legal review and drafting of  programmatic contracts,</a:t>
            </a:r>
          </a:p>
          <a:p>
            <a:pPr defTabSz="914400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agreements and proposals</a:t>
            </a:r>
          </a:p>
          <a:p>
            <a:pPr defTabSz="914400"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Providing legal review of proposed legislation, programmatic </a:t>
            </a:r>
          </a:p>
          <a:p>
            <a:pPr defTabSz="914400"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changes, internal policies and procedures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9352" y="1083361"/>
            <a:ext cx="9562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 Narrow" panose="020B0606020202030204" pitchFamily="34" charset="0"/>
                <a:cs typeface="Book Antiqua"/>
              </a:rPr>
              <a:t>QUESTIONS</a:t>
            </a:r>
            <a:r>
              <a:rPr lang="en-US" sz="4000" dirty="0" smtClean="0">
                <a:latin typeface="Arial Narrow" panose="020B0606020202030204" pitchFamily="34" charset="0"/>
                <a:cs typeface="Book Antiqua"/>
              </a:rPr>
              <a:t>?</a:t>
            </a:r>
            <a:endParaRPr lang="en-US" sz="4000" dirty="0">
              <a:latin typeface="Arial Narrow" panose="020B0606020202030204" pitchFamily="34" charset="0"/>
              <a:cs typeface="Book Antiqua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447197"/>
            <a:ext cx="9144000" cy="50821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1900" dirty="0" smtClean="0">
                <a:latin typeface="Book Antiqua" panose="02040602050305030304" pitchFamily="18" charset="0"/>
                <a:ea typeface="ＭＳ Ｐゴシック" pitchFamily="34" charset="-128"/>
                <a:cs typeface="Arial" charset="0"/>
              </a:rPr>
              <a:t>                                                                                                                       			</a:t>
            </a:r>
            <a:endParaRPr lang="en-US" sz="1900" dirty="0" smtClean="0">
              <a:latin typeface="Book Antiqua" panose="02040602050305030304" pitchFamily="18" charset="0"/>
              <a:cs typeface="Arial" charset="0"/>
            </a:endParaRPr>
          </a:p>
          <a:p>
            <a:pPr marL="0" indent="0" algn="ctr" fontAlgn="b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>
              <a:latin typeface="Book Antiqua" panose="02040602050305030304" pitchFamily="18" charset="0"/>
              <a:cs typeface="Arial" charset="0"/>
            </a:endParaRPr>
          </a:p>
          <a:p>
            <a:pPr marL="0" indent="0" algn="ctr" fontAlgn="b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n-US" dirty="0" smtClean="0">
              <a:latin typeface="Book Antiqua" panose="02040602050305030304" pitchFamily="18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1871663"/>
            <a:ext cx="9144000" cy="45259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en-US" sz="2000" b="1" dirty="0" smtClean="0">
                <a:latin typeface="Book Antiqua" panose="02040602050305030304" pitchFamily="18" charset="0"/>
                <a:cs typeface="Arial" charset="0"/>
              </a:rPr>
              <a:t>                                                                                             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5296" y="655088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ook Antiqua" panose="02040602050305030304" pitchFamily="18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125" y="6146321"/>
            <a:ext cx="3195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latin typeface="Book Antiqua"/>
                <a:cs typeface="Book Antiqua"/>
              </a:rPr>
              <a:t>Office of General Counsel</a:t>
            </a:r>
          </a:p>
          <a:p>
            <a:r>
              <a:rPr lang="en-US" sz="1200" b="1" i="1" dirty="0" smtClean="0">
                <a:latin typeface="Book Antiqua"/>
                <a:cs typeface="Book Antiqua"/>
              </a:rPr>
              <a:t>Georgia Department of Human Services</a:t>
            </a:r>
            <a:endParaRPr lang="en-US" sz="1200" b="1" i="1" dirty="0"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823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451</Words>
  <Application>Microsoft Office PowerPoint</Application>
  <PresentationFormat>On-screen Show (4:3)</PresentationFormat>
  <Paragraphs>190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Narrow</vt:lpstr>
      <vt:lpstr>Book Antiqua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Tahni Segars</dc:creator>
  <cp:lastModifiedBy>Curry, Tonya</cp:lastModifiedBy>
  <cp:revision>278</cp:revision>
  <cp:lastPrinted>2016-02-15T21:34:22Z</cp:lastPrinted>
  <dcterms:created xsi:type="dcterms:W3CDTF">2015-12-22T03:12:10Z</dcterms:created>
  <dcterms:modified xsi:type="dcterms:W3CDTF">2016-02-15T21:56:41Z</dcterms:modified>
</cp:coreProperties>
</file>