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8" r:id="rId5"/>
  </p:sldMasterIdLst>
  <p:notesMasterIdLst>
    <p:notesMasterId r:id="rId38"/>
  </p:notesMasterIdLst>
  <p:handoutMasterIdLst>
    <p:handoutMasterId r:id="rId39"/>
  </p:handoutMasterIdLst>
  <p:sldIdLst>
    <p:sldId id="256" r:id="rId6"/>
    <p:sldId id="260" r:id="rId7"/>
    <p:sldId id="327" r:id="rId8"/>
    <p:sldId id="363" r:id="rId9"/>
    <p:sldId id="357" r:id="rId10"/>
    <p:sldId id="328" r:id="rId11"/>
    <p:sldId id="356" r:id="rId12"/>
    <p:sldId id="329" r:id="rId13"/>
    <p:sldId id="330" r:id="rId14"/>
    <p:sldId id="331" r:id="rId15"/>
    <p:sldId id="332" r:id="rId16"/>
    <p:sldId id="333" r:id="rId17"/>
    <p:sldId id="365" r:id="rId18"/>
    <p:sldId id="359" r:id="rId19"/>
    <p:sldId id="360" r:id="rId20"/>
    <p:sldId id="366" r:id="rId21"/>
    <p:sldId id="334" r:id="rId22"/>
    <p:sldId id="336" r:id="rId23"/>
    <p:sldId id="338" r:id="rId24"/>
    <p:sldId id="361" r:id="rId25"/>
    <p:sldId id="362" r:id="rId26"/>
    <p:sldId id="340" r:id="rId27"/>
    <p:sldId id="342" r:id="rId28"/>
    <p:sldId id="344" r:id="rId29"/>
    <p:sldId id="346" r:id="rId30"/>
    <p:sldId id="348" r:id="rId31"/>
    <p:sldId id="352" r:id="rId32"/>
    <p:sldId id="351" r:id="rId33"/>
    <p:sldId id="367" r:id="rId34"/>
    <p:sldId id="368" r:id="rId35"/>
    <p:sldId id="354" r:id="rId36"/>
    <p:sldId id="364" r:id="rId3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B189009-0740-4C66-8AAD-4A5C093FA075}">
          <p14:sldIdLst>
            <p14:sldId id="256"/>
            <p14:sldId id="260"/>
            <p14:sldId id="327"/>
            <p14:sldId id="363"/>
            <p14:sldId id="357"/>
            <p14:sldId id="328"/>
            <p14:sldId id="356"/>
            <p14:sldId id="329"/>
            <p14:sldId id="330"/>
            <p14:sldId id="331"/>
            <p14:sldId id="332"/>
            <p14:sldId id="333"/>
            <p14:sldId id="365"/>
            <p14:sldId id="359"/>
            <p14:sldId id="360"/>
            <p14:sldId id="366"/>
            <p14:sldId id="334"/>
            <p14:sldId id="336"/>
            <p14:sldId id="338"/>
            <p14:sldId id="361"/>
            <p14:sldId id="362"/>
            <p14:sldId id="340"/>
            <p14:sldId id="342"/>
            <p14:sldId id="344"/>
            <p14:sldId id="346"/>
            <p14:sldId id="348"/>
            <p14:sldId id="352"/>
            <p14:sldId id="351"/>
            <p14:sldId id="367"/>
            <p14:sldId id="368"/>
            <p14:sldId id="354"/>
            <p14:sldId id="3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A0A020"/>
    <a:srgbClr val="FF3399"/>
    <a:srgbClr val="35BDB2"/>
    <a:srgbClr val="8DDFD9"/>
    <a:srgbClr val="CCFFCC"/>
    <a:srgbClr val="CCECFF"/>
    <a:srgbClr val="CCFFFF"/>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79006" autoAdjust="0"/>
  </p:normalViewPr>
  <p:slideViewPr>
    <p:cSldViewPr>
      <p:cViewPr>
        <p:scale>
          <a:sx n="61" d="100"/>
          <a:sy n="61" d="100"/>
        </p:scale>
        <p:origin x="-1392"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81325" cy="465138"/>
          </a:xfrm>
          <a:prstGeom prst="rect">
            <a:avLst/>
          </a:prstGeom>
          <a:noFill/>
          <a:ln>
            <a:noFill/>
          </a:ln>
          <a:effectLst/>
          <a:ex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dirty="0"/>
          </a:p>
        </p:txBody>
      </p:sp>
      <p:sp>
        <p:nvSpPr>
          <p:cNvPr id="83971" name="Rectangle 3"/>
          <p:cNvSpPr>
            <a:spLocks noGrp="1" noChangeArrowheads="1"/>
          </p:cNvSpPr>
          <p:nvPr>
            <p:ph type="dt" sz="quarter" idx="1"/>
          </p:nvPr>
        </p:nvSpPr>
        <p:spPr bwMode="auto">
          <a:xfrm>
            <a:off x="3898900" y="0"/>
            <a:ext cx="2981325" cy="465138"/>
          </a:xfrm>
          <a:prstGeom prst="rect">
            <a:avLst/>
          </a:prstGeom>
          <a:noFill/>
          <a:ln>
            <a:noFill/>
          </a:ln>
          <a:effectLst/>
          <a:ex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dirty="0"/>
          </a:p>
        </p:txBody>
      </p:sp>
      <p:sp>
        <p:nvSpPr>
          <p:cNvPr id="83972" name="Rectangle 4"/>
          <p:cNvSpPr>
            <a:spLocks noGrp="1" noChangeArrowheads="1"/>
          </p:cNvSpPr>
          <p:nvPr>
            <p:ph type="ftr" sz="quarter" idx="2"/>
          </p:nvPr>
        </p:nvSpPr>
        <p:spPr bwMode="auto">
          <a:xfrm>
            <a:off x="0" y="8829675"/>
            <a:ext cx="2981325" cy="465138"/>
          </a:xfrm>
          <a:prstGeom prst="rect">
            <a:avLst/>
          </a:prstGeom>
          <a:noFill/>
          <a:ln>
            <a:noFill/>
          </a:ln>
          <a:effectLst/>
          <a:ex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dirty="0"/>
          </a:p>
        </p:txBody>
      </p:sp>
      <p:sp>
        <p:nvSpPr>
          <p:cNvPr id="83973" name="Rectangle 5"/>
          <p:cNvSpPr>
            <a:spLocks noGrp="1" noChangeArrowheads="1"/>
          </p:cNvSpPr>
          <p:nvPr>
            <p:ph type="sldNum" sz="quarter" idx="3"/>
          </p:nvPr>
        </p:nvSpPr>
        <p:spPr bwMode="auto">
          <a:xfrm>
            <a:off x="3898900" y="8829675"/>
            <a:ext cx="2981325" cy="465138"/>
          </a:xfrm>
          <a:prstGeom prst="rect">
            <a:avLst/>
          </a:prstGeom>
          <a:noFill/>
          <a:ln>
            <a:noFill/>
          </a:ln>
          <a:effectLst/>
          <a:ex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2E2FC09C-C547-4D1B-AC61-52C94B75AA43}" type="slidenum">
              <a:rPr lang="en-US"/>
              <a:pPr>
                <a:defRPr/>
              </a:pPr>
              <a:t>‹#›</a:t>
            </a:fld>
            <a:endParaRPr lang="en-US" dirty="0"/>
          </a:p>
        </p:txBody>
      </p:sp>
    </p:spTree>
    <p:extLst>
      <p:ext uri="{BB962C8B-B14F-4D97-AF65-F5344CB8AC3E}">
        <p14:creationId xmlns:p14="http://schemas.microsoft.com/office/powerpoint/2010/main" val="3980121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81325" cy="465138"/>
          </a:xfrm>
          <a:prstGeom prst="rect">
            <a:avLst/>
          </a:prstGeom>
          <a:noFill/>
          <a:ln>
            <a:noFill/>
          </a:ln>
          <a:effectLst/>
          <a:ex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dirty="0"/>
          </a:p>
        </p:txBody>
      </p:sp>
      <p:sp>
        <p:nvSpPr>
          <p:cNvPr id="21507" name="Rectangle 3"/>
          <p:cNvSpPr>
            <a:spLocks noGrp="1" noChangeArrowheads="1"/>
          </p:cNvSpPr>
          <p:nvPr>
            <p:ph type="dt" idx="1"/>
          </p:nvPr>
        </p:nvSpPr>
        <p:spPr bwMode="auto">
          <a:xfrm>
            <a:off x="3898900" y="0"/>
            <a:ext cx="2981325" cy="465138"/>
          </a:xfrm>
          <a:prstGeom prst="rect">
            <a:avLst/>
          </a:prstGeom>
          <a:noFill/>
          <a:ln>
            <a:noFill/>
          </a:ln>
          <a:effectLst/>
          <a:ex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8975" y="4416425"/>
            <a:ext cx="5503863" cy="4183063"/>
          </a:xfrm>
          <a:prstGeom prst="rect">
            <a:avLst/>
          </a:prstGeom>
          <a:noFill/>
          <a:ln>
            <a:noFill/>
          </a:ln>
          <a:effectLst/>
          <a:ex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29675"/>
            <a:ext cx="2981325" cy="465138"/>
          </a:xfrm>
          <a:prstGeom prst="rect">
            <a:avLst/>
          </a:prstGeom>
          <a:noFill/>
          <a:ln>
            <a:noFill/>
          </a:ln>
          <a:effectLst/>
          <a:ex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dirty="0"/>
          </a:p>
        </p:txBody>
      </p:sp>
      <p:sp>
        <p:nvSpPr>
          <p:cNvPr id="21511" name="Rectangle 7"/>
          <p:cNvSpPr>
            <a:spLocks noGrp="1" noChangeArrowheads="1"/>
          </p:cNvSpPr>
          <p:nvPr>
            <p:ph type="sldNum" sz="quarter" idx="5"/>
          </p:nvPr>
        </p:nvSpPr>
        <p:spPr bwMode="auto">
          <a:xfrm>
            <a:off x="3898900" y="8829675"/>
            <a:ext cx="2981325" cy="465138"/>
          </a:xfrm>
          <a:prstGeom prst="rect">
            <a:avLst/>
          </a:prstGeom>
          <a:noFill/>
          <a:ln>
            <a:noFill/>
          </a:ln>
          <a:effectLst/>
          <a:ex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FBC163EB-5552-4576-85F9-0B6E0A678A31}" type="slidenum">
              <a:rPr lang="en-US"/>
              <a:pPr>
                <a:defRPr/>
              </a:pPr>
              <a:t>‹#›</a:t>
            </a:fld>
            <a:endParaRPr lang="en-US" dirty="0"/>
          </a:p>
        </p:txBody>
      </p:sp>
    </p:spTree>
    <p:extLst>
      <p:ext uri="{BB962C8B-B14F-4D97-AF65-F5344CB8AC3E}">
        <p14:creationId xmlns:p14="http://schemas.microsoft.com/office/powerpoint/2010/main" val="2925089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mailto:RCCReports@dhs.ga.g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p:spPr>
        <p:txBody>
          <a:bodyPr/>
          <a:lstStyle/>
          <a:p>
            <a:endParaRPr lang="en-US" dirty="0" smtClean="0"/>
          </a:p>
        </p:txBody>
      </p:sp>
      <p:sp>
        <p:nvSpPr>
          <p:cNvPr id="69635" name="Slide Number Placeholder 3"/>
          <p:cNvSpPr>
            <a:spLocks noGrp="1"/>
          </p:cNvSpPr>
          <p:nvPr>
            <p:ph type="sldNum" sz="quarter" idx="5"/>
          </p:nvPr>
        </p:nvSpPr>
        <p:spPr>
          <a:noFill/>
          <a:ln>
            <a:miter lim="800000"/>
            <a:headEnd/>
            <a:tailEnd/>
          </a:ln>
        </p:spPr>
        <p:txBody>
          <a:bodyPr/>
          <a:lstStyle/>
          <a:p>
            <a:fld id="{658A8578-0AE9-4E74-B75F-1A2E081546C0}"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where an</a:t>
            </a:r>
            <a:r>
              <a:rPr lang="en-US" baseline="0" dirty="0" smtClean="0"/>
              <a:t> injury or incident happens, it has to be reported to RCCL.</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10</a:t>
            </a:fld>
            <a:endParaRPr lang="en-US" dirty="0"/>
          </a:p>
        </p:txBody>
      </p:sp>
    </p:spTree>
    <p:extLst>
      <p:ext uri="{BB962C8B-B14F-4D97-AF65-F5344CB8AC3E}">
        <p14:creationId xmlns:p14="http://schemas.microsoft.com/office/powerpoint/2010/main" val="291713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Agencies</a:t>
            </a:r>
            <a:r>
              <a:rPr lang="en-US" baseline="0" dirty="0" smtClean="0"/>
              <a:t> have </a:t>
            </a:r>
            <a:r>
              <a:rPr lang="en-US" dirty="0" smtClean="0"/>
              <a:t>5 working days to submit their internal investigation. </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11</a:t>
            </a:fld>
            <a:endParaRPr lang="en-US" dirty="0"/>
          </a:p>
        </p:txBody>
      </p:sp>
    </p:spTree>
    <p:extLst>
      <p:ext uri="{BB962C8B-B14F-4D97-AF65-F5344CB8AC3E}">
        <p14:creationId xmlns:p14="http://schemas.microsoft.com/office/powerpoint/2010/main" val="391026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It is important to isolate the runaway reporting requirements from other serious incidents that may have occurred leading up to the runaway or AWOP or may have been alleged to have occurred during the runaway/AWOP incident.  Each serious incident would need to comply with the corresponding reporting requirements.  For example, 1) if you have a child that runs away following an incident in which he got into a physical altercation with staff and the staff member is alleged to have punched the child in the eye, which led to the child running away; then the reporting requirements for the physical altercation would need to be considered separate from the reporting requirements of the runaway.  Similarly, 2) if a child runs away or is AWOP for 3 hours, but upon return alleges that they were sexually abused while on runaway/AWOP status, the reporting requirements for the alleged sexual abuse should be considered separate from the reporting requirements of the runaway/AWOP. </a:t>
            </a:r>
            <a:endParaRPr lang="en-US" sz="1200" kern="1200" dirty="0" smtClean="0">
              <a:solidFill>
                <a:schemeClr val="tx1"/>
              </a:solidFill>
              <a:effectLst/>
              <a:latin typeface="Arial" charset="0"/>
              <a:ea typeface="+mn-ea"/>
              <a:cs typeface="+mn-cs"/>
            </a:endParaRPr>
          </a:p>
          <a:p>
            <a:r>
              <a:rPr lang="en-US" sz="1200" i="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When considering the sole act of a runaway or AWOP, a runaway or AWOP only becomes a reportable incident when the resident has not returned to the facility within 24 hours, regardless of whether or not the police were called </a:t>
            </a:r>
            <a:r>
              <a:rPr lang="en-US" sz="1200" b="1" i="1" kern="1200" dirty="0" smtClean="0">
                <a:solidFill>
                  <a:schemeClr val="tx1"/>
                </a:solidFill>
                <a:effectLst/>
                <a:latin typeface="Arial" charset="0"/>
                <a:ea typeface="+mn-ea"/>
                <a:cs typeface="+mn-cs"/>
              </a:rPr>
              <a:t>(</a:t>
            </a:r>
            <a:r>
              <a:rPr lang="en-US" sz="1200" i="1" kern="1200" dirty="0" smtClean="0">
                <a:solidFill>
                  <a:schemeClr val="tx1"/>
                </a:solidFill>
                <a:effectLst/>
                <a:latin typeface="Arial" charset="0"/>
                <a:ea typeface="+mn-ea"/>
                <a:cs typeface="+mn-cs"/>
              </a:rPr>
              <a:t>if the police were called for the sole purpose of reporting the runaway or AWOP</a:t>
            </a:r>
            <a:r>
              <a:rPr lang="en-US" sz="1200" b="1" i="1" kern="1200" dirty="0" smtClean="0">
                <a:solidFill>
                  <a:schemeClr val="tx1"/>
                </a:solidFill>
                <a:effectLst/>
                <a:latin typeface="Arial" charset="0"/>
                <a:ea typeface="+mn-ea"/>
                <a:cs typeface="+mn-cs"/>
              </a:rPr>
              <a:t>)</a:t>
            </a:r>
            <a:r>
              <a:rPr lang="en-US" sz="1200" i="1" kern="1200" dirty="0" smtClean="0">
                <a:solidFill>
                  <a:schemeClr val="tx1"/>
                </a:solidFill>
                <a:effectLst/>
                <a:latin typeface="Arial" charset="0"/>
                <a:ea typeface="+mn-ea"/>
                <a:cs typeface="+mn-cs"/>
              </a:rPr>
              <a:t>.  However, if </a:t>
            </a:r>
            <a:r>
              <a:rPr lang="en-US" sz="1200" b="0" i="1" kern="1200" dirty="0" smtClean="0">
                <a:solidFill>
                  <a:schemeClr val="tx1"/>
                </a:solidFill>
                <a:effectLst/>
                <a:latin typeface="Arial" charset="0"/>
                <a:ea typeface="+mn-ea"/>
                <a:cs typeface="+mn-cs"/>
              </a:rPr>
              <a:t>the facility has a policy </a:t>
            </a:r>
            <a:r>
              <a:rPr lang="en-US" sz="1200" i="1" kern="1200" dirty="0" smtClean="0">
                <a:solidFill>
                  <a:schemeClr val="tx1"/>
                </a:solidFill>
                <a:effectLst/>
                <a:latin typeface="Arial" charset="0"/>
                <a:ea typeface="+mn-ea"/>
                <a:cs typeface="+mn-cs"/>
              </a:rPr>
              <a:t>that requires a report be made to RCC within a shorter time frame than that required by the reporting rule, then the failure to comply with policies and procedures may be in violation and cited.</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On the other hand</a:t>
            </a:r>
            <a:r>
              <a:rPr lang="en-US" sz="1200" kern="1200" dirty="0" smtClean="0">
                <a:solidFill>
                  <a:schemeClr val="tx1"/>
                </a:solidFill>
                <a:effectLst/>
                <a:latin typeface="Arial" charset="0"/>
                <a:ea typeface="+mn-ea"/>
                <a:cs typeface="+mn-cs"/>
              </a:rPr>
              <a:t>, </a:t>
            </a:r>
            <a:r>
              <a:rPr lang="en-US" sz="1200" u="sng" kern="1200" dirty="0" smtClean="0">
                <a:solidFill>
                  <a:schemeClr val="tx1"/>
                </a:solidFill>
                <a:effectLst/>
                <a:latin typeface="Arial" charset="0"/>
                <a:ea typeface="+mn-ea"/>
                <a:cs typeface="+mn-cs"/>
              </a:rPr>
              <a:t>I</a:t>
            </a:r>
            <a:r>
              <a:rPr lang="en-US" sz="1200" kern="1200" dirty="0" smtClean="0">
                <a:solidFill>
                  <a:schemeClr val="tx1"/>
                </a:solidFill>
                <a:effectLst/>
                <a:latin typeface="Arial" charset="0"/>
                <a:ea typeface="+mn-ea"/>
                <a:cs typeface="+mn-cs"/>
              </a:rPr>
              <a:t>f a child is noticed to have runaway at 2:00 pm and the facility calls the police or reports to DFCS or OPM at 5:00 pm, and the child returns to the facility after 24 hours has elapsed (after 2:00 pm the following day); then </a:t>
            </a:r>
            <a:r>
              <a:rPr lang="en-US" sz="1200" b="1" kern="1200" dirty="0" smtClean="0">
                <a:solidFill>
                  <a:schemeClr val="tx1"/>
                </a:solidFill>
                <a:effectLst/>
                <a:latin typeface="Arial" charset="0"/>
                <a:ea typeface="+mn-ea"/>
                <a:cs typeface="+mn-cs"/>
              </a:rPr>
              <a:t>a report to RCC is required within 24 hours of the runaway or AWOP</a:t>
            </a:r>
            <a:r>
              <a:rPr lang="en-US" sz="1200" kern="1200" dirty="0" smtClean="0">
                <a:solidFill>
                  <a:schemeClr val="tx1"/>
                </a:solidFill>
                <a:effectLst/>
                <a:latin typeface="Arial" charset="0"/>
                <a:ea typeface="+mn-ea"/>
                <a:cs typeface="+mn-cs"/>
              </a:rPr>
              <a:t>.  If the facility has not reported the runaway within 24 hours </a:t>
            </a:r>
            <a:r>
              <a:rPr lang="en-US" sz="1200" b="1" kern="1200" dirty="0" smtClean="0">
                <a:solidFill>
                  <a:schemeClr val="tx1"/>
                </a:solidFill>
                <a:effectLst/>
                <a:latin typeface="Arial" charset="0"/>
                <a:ea typeface="+mn-ea"/>
                <a:cs typeface="+mn-cs"/>
              </a:rPr>
              <a:t>(by 2:00 pm the following day or shortly thereafter) then the facility</a:t>
            </a:r>
            <a:r>
              <a:rPr lang="en-US" sz="1200" kern="120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should be cited for the reporting rule under this circumstance.</a:t>
            </a:r>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 example 1 above, if the child returned to the facility within 24 hours, then the runaway did not need to be reported to RCC, but the allegation of physical abuse or inappropriate discipline needed to be reported to RCC within 24 hours of learning of the altercation and/or allegation of abuse/inappropriate discipline.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 example 2 above, the runaway was not required to be reported to RCC, but the subsequent allegations of abuse needed to be reported upon learning of the allegations.</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12</a:t>
            </a:fld>
            <a:endParaRPr lang="en-US" dirty="0"/>
          </a:p>
        </p:txBody>
      </p:sp>
    </p:spTree>
    <p:extLst>
      <p:ext uri="{BB962C8B-B14F-4D97-AF65-F5344CB8AC3E}">
        <p14:creationId xmlns:p14="http://schemas.microsoft.com/office/powerpoint/2010/main" val="242213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13</a:t>
            </a:fld>
            <a:endParaRPr lang="en-US" dirty="0"/>
          </a:p>
        </p:txBody>
      </p:sp>
    </p:spTree>
    <p:extLst>
      <p:ext uri="{BB962C8B-B14F-4D97-AF65-F5344CB8AC3E}">
        <p14:creationId xmlns:p14="http://schemas.microsoft.com/office/powerpoint/2010/main" val="123929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interest of time, these are the reporting tags we will discuss today. </a:t>
            </a:r>
            <a:r>
              <a:rPr lang="en-US" dirty="0" smtClean="0"/>
              <a:t>See handout #2.</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14</a:t>
            </a:fld>
            <a:endParaRPr lang="en-US" dirty="0"/>
          </a:p>
        </p:txBody>
      </p:sp>
    </p:spTree>
    <p:extLst>
      <p:ext uri="{BB962C8B-B14F-4D97-AF65-F5344CB8AC3E}">
        <p14:creationId xmlns:p14="http://schemas.microsoft.com/office/powerpoint/2010/main" val="2434421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Injury beyond first aid-Illness that sends child to urgent care</a:t>
            </a:r>
          </a:p>
          <a:p>
            <a:r>
              <a:rPr lang="en-US" sz="1200" kern="1200" dirty="0" smtClean="0">
                <a:solidFill>
                  <a:schemeClr val="tx1"/>
                </a:solidFill>
                <a:effectLst/>
                <a:latin typeface="Arial" charset="0"/>
                <a:ea typeface="+mn-ea"/>
                <a:cs typeface="+mn-cs"/>
              </a:rPr>
              <a:t>ESI-with injury beyond first aid even if the in house physician evaluates/treats the child because of the serious nature of the injury.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ESI threshold for an individual child or the facility/agency-</a:t>
            </a:r>
            <a:r>
              <a:rPr lang="en-US" sz="1200" kern="1200" baseline="0" dirty="0" smtClean="0">
                <a:solidFill>
                  <a:schemeClr val="tx1"/>
                </a:solidFill>
                <a:effectLst/>
                <a:latin typeface="Arial" charset="0"/>
                <a:ea typeface="+mn-ea"/>
                <a:cs typeface="+mn-cs"/>
              </a:rPr>
              <a:t> 3x </a:t>
            </a:r>
            <a:r>
              <a:rPr lang="en-US" sz="1200" kern="1200" dirty="0" smtClean="0">
                <a:solidFill>
                  <a:schemeClr val="tx1"/>
                </a:solidFill>
                <a:effectLst/>
                <a:latin typeface="Arial" charset="0"/>
                <a:ea typeface="+mn-ea"/>
                <a:cs typeface="+mn-cs"/>
              </a:rPr>
              <a:t>or more times in 1</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month with the same child and/or whenever the institution utilizes more than 10 emergency safety interventions for all children in care within a  month 30-day period.</a:t>
            </a:r>
          </a:p>
          <a:p>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15</a:t>
            </a:fld>
            <a:endParaRPr lang="en-US" dirty="0"/>
          </a:p>
        </p:txBody>
      </p:sp>
    </p:spTree>
    <p:extLst>
      <p:ext uri="{BB962C8B-B14F-4D97-AF65-F5344CB8AC3E}">
        <p14:creationId xmlns:p14="http://schemas.microsoft.com/office/powerpoint/2010/main" val="3742099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FF0000"/>
              </a:solidFill>
            </a:endParaRPr>
          </a:p>
          <a:p>
            <a:r>
              <a:rPr lang="en-US" dirty="0" smtClean="0">
                <a:solidFill>
                  <a:srgbClr val="FF0000"/>
                </a:solidFill>
              </a:rPr>
              <a:t>Jan</a:t>
            </a:r>
            <a:r>
              <a:rPr lang="en-US" baseline="0" dirty="0" smtClean="0">
                <a:solidFill>
                  <a:srgbClr val="FF0000"/>
                </a:solidFill>
              </a:rPr>
              <a:t> 2014-June2015 reporting rules citations. These are some of the trends I found of what was cited.</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16</a:t>
            </a:fld>
            <a:endParaRPr lang="en-US" dirty="0"/>
          </a:p>
        </p:txBody>
      </p:sp>
    </p:spTree>
    <p:extLst>
      <p:ext uri="{BB962C8B-B14F-4D97-AF65-F5344CB8AC3E}">
        <p14:creationId xmlns:p14="http://schemas.microsoft.com/office/powerpoint/2010/main" val="1143819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This is a copy of</a:t>
            </a:r>
            <a:r>
              <a:rPr lang="en-US" sz="1200" b="1" kern="1200" baseline="0" dirty="0" smtClean="0">
                <a:solidFill>
                  <a:schemeClr val="tx1"/>
                </a:solidFill>
                <a:effectLst/>
                <a:latin typeface="Arial" charset="0"/>
                <a:ea typeface="+mn-ea"/>
                <a:cs typeface="+mn-cs"/>
              </a:rPr>
              <a:t> a RCCL Incident reporting form for agencies to use.</a:t>
            </a:r>
            <a:endParaRPr lang="en-US" sz="1200" b="1"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FACILITY NAME: </a:t>
            </a:r>
            <a:r>
              <a:rPr lang="en-US" sz="1200" kern="1200" dirty="0" smtClean="0">
                <a:solidFill>
                  <a:schemeClr val="tx1"/>
                </a:solidFill>
                <a:effectLst/>
                <a:latin typeface="Arial" charset="0"/>
                <a:ea typeface="+mn-ea"/>
                <a:cs typeface="+mn-cs"/>
              </a:rPr>
              <a:t>This is the </a:t>
            </a:r>
            <a:r>
              <a:rPr lang="en-US" sz="1200" u="sng" kern="1200" dirty="0" smtClean="0">
                <a:solidFill>
                  <a:schemeClr val="tx1"/>
                </a:solidFill>
                <a:effectLst/>
                <a:latin typeface="Arial" charset="0"/>
                <a:ea typeface="+mn-ea"/>
                <a:cs typeface="+mn-cs"/>
              </a:rPr>
              <a:t>legal name</a:t>
            </a:r>
            <a:r>
              <a:rPr lang="en-US" sz="1200" kern="1200" dirty="0" smtClean="0">
                <a:solidFill>
                  <a:schemeClr val="tx1"/>
                </a:solidFill>
                <a:effectLst/>
                <a:latin typeface="Arial" charset="0"/>
                <a:ea typeface="+mn-ea"/>
                <a:cs typeface="+mn-cs"/>
              </a:rPr>
              <a:t> of your facility as it appears </a:t>
            </a:r>
            <a:r>
              <a:rPr lang="en-US" sz="1200" u="sng" kern="1200" dirty="0" smtClean="0">
                <a:solidFill>
                  <a:schemeClr val="tx1"/>
                </a:solidFill>
                <a:effectLst/>
                <a:latin typeface="Arial" charset="0"/>
                <a:ea typeface="+mn-ea"/>
                <a:cs typeface="+mn-cs"/>
              </a:rPr>
              <a:t>on your license</a:t>
            </a:r>
            <a:r>
              <a:rPr lang="en-US" sz="1200" kern="1200" dirty="0" smtClean="0">
                <a:solidFill>
                  <a:schemeClr val="tx1"/>
                </a:solidFill>
                <a:effectLst/>
                <a:latin typeface="Arial" charset="0"/>
                <a:ea typeface="+mn-ea"/>
                <a:cs typeface="+mn-cs"/>
              </a:rPr>
              <a:t> and every </a:t>
            </a:r>
            <a:r>
              <a:rPr lang="en-US" sz="1200" u="sng" kern="1200" dirty="0" smtClean="0">
                <a:solidFill>
                  <a:schemeClr val="tx1"/>
                </a:solidFill>
                <a:effectLst/>
                <a:latin typeface="Arial" charset="0"/>
                <a:ea typeface="+mn-ea"/>
                <a:cs typeface="+mn-cs"/>
              </a:rPr>
              <a:t>Inspection Report</a:t>
            </a:r>
            <a:r>
              <a:rPr lang="en-US" sz="1200" kern="1200" dirty="0" smtClean="0">
                <a:solidFill>
                  <a:schemeClr val="tx1"/>
                </a:solidFill>
                <a:effectLst/>
                <a:latin typeface="Arial" charset="0"/>
                <a:ea typeface="+mn-ea"/>
                <a:cs typeface="+mn-cs"/>
              </a:rPr>
              <a:t>. It might include your corporate name and the DBA name if they are not the same. If you have more than one facility site then you must put the correct name of your facility where the child was admitted.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SITE ADDRESS: </a:t>
            </a:r>
            <a:r>
              <a:rPr lang="en-US" sz="1200" kern="1200" dirty="0" smtClean="0">
                <a:solidFill>
                  <a:schemeClr val="tx1"/>
                </a:solidFill>
                <a:effectLst/>
                <a:latin typeface="Arial" charset="0"/>
                <a:ea typeface="+mn-ea"/>
                <a:cs typeface="+mn-cs"/>
              </a:rPr>
              <a:t> For CCI, OCCP, MH and CTCC facilities the FULL ADDRESS is the </a:t>
            </a:r>
            <a:r>
              <a:rPr lang="en-US" sz="1200" u="sng" kern="1200" dirty="0" smtClean="0">
                <a:solidFill>
                  <a:schemeClr val="tx1"/>
                </a:solidFill>
                <a:effectLst/>
                <a:latin typeface="Arial" charset="0"/>
                <a:ea typeface="+mn-ea"/>
                <a:cs typeface="+mn-cs"/>
              </a:rPr>
              <a:t>street address, city and zip code</a:t>
            </a:r>
            <a:r>
              <a:rPr lang="en-US" sz="1200" kern="1200" dirty="0" smtClean="0">
                <a:solidFill>
                  <a:schemeClr val="tx1"/>
                </a:solidFill>
                <a:effectLst/>
                <a:latin typeface="Arial" charset="0"/>
                <a:ea typeface="+mn-ea"/>
                <a:cs typeface="+mn-cs"/>
              </a:rPr>
              <a:t> </a:t>
            </a:r>
            <a:r>
              <a:rPr lang="en-US" sz="1200" u="sng" kern="1200" dirty="0" smtClean="0">
                <a:solidFill>
                  <a:schemeClr val="tx1"/>
                </a:solidFill>
                <a:effectLst/>
                <a:latin typeface="Arial" charset="0"/>
                <a:ea typeface="+mn-ea"/>
                <a:cs typeface="+mn-cs"/>
              </a:rPr>
              <a:t>of the actual licensed facility that the child was admitted to.</a:t>
            </a:r>
            <a:r>
              <a:rPr lang="en-US" sz="1200" kern="1200" dirty="0" smtClean="0">
                <a:solidFill>
                  <a:schemeClr val="tx1"/>
                </a:solidFill>
                <a:effectLst/>
                <a:latin typeface="Arial" charset="0"/>
                <a:ea typeface="+mn-ea"/>
                <a:cs typeface="+mn-cs"/>
              </a:rPr>
              <a:t> This is not the main or corporate office for those facilities. For CPA &amp; CPFC agencies the FULL ADDRESS is the </a:t>
            </a:r>
            <a:r>
              <a:rPr lang="en-US" sz="1200" u="sng" kern="1200" dirty="0" smtClean="0">
                <a:solidFill>
                  <a:schemeClr val="tx1"/>
                </a:solidFill>
                <a:effectLst/>
                <a:latin typeface="Arial" charset="0"/>
                <a:ea typeface="+mn-ea"/>
                <a:cs typeface="+mn-cs"/>
              </a:rPr>
              <a:t>street address, city and zip code</a:t>
            </a:r>
            <a:r>
              <a:rPr lang="en-US" sz="1200" kern="1200" dirty="0" smtClean="0">
                <a:solidFill>
                  <a:schemeClr val="tx1"/>
                </a:solidFill>
                <a:effectLst/>
                <a:latin typeface="Arial" charset="0"/>
                <a:ea typeface="+mn-ea"/>
                <a:cs typeface="+mn-cs"/>
              </a:rPr>
              <a:t> of the licensed agency, not the satellite office.</a:t>
            </a:r>
          </a:p>
          <a:p>
            <a:endParaRPr lang="en-US" dirty="0" smtClean="0"/>
          </a:p>
          <a:p>
            <a:r>
              <a:rPr lang="en-US" dirty="0" smtClean="0"/>
              <a:t>CCI-write actual site/home/cottage address</a:t>
            </a:r>
          </a:p>
          <a:p>
            <a:r>
              <a:rPr lang="en-US" dirty="0" smtClean="0"/>
              <a:t>If a satellite office-write address of main office and state if it is a satellite office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PHONE and E-MAIL: </a:t>
            </a:r>
            <a:r>
              <a:rPr lang="en-US" sz="1200" kern="1200" dirty="0" smtClean="0">
                <a:solidFill>
                  <a:schemeClr val="tx1"/>
                </a:solidFill>
                <a:effectLst/>
                <a:latin typeface="Arial" charset="0"/>
                <a:ea typeface="+mn-ea"/>
                <a:cs typeface="+mn-cs"/>
              </a:rPr>
              <a:t>Indicate either the main phone number and e-mail address of the facility or the Director’s phone number and e-mail address.  </a:t>
            </a:r>
          </a:p>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REPORTER: </a:t>
            </a:r>
            <a:r>
              <a:rPr lang="en-US" sz="1200" kern="1200" dirty="0" smtClean="0">
                <a:solidFill>
                  <a:schemeClr val="tx1"/>
                </a:solidFill>
                <a:effectLst/>
                <a:latin typeface="Arial" charset="0"/>
                <a:ea typeface="+mn-ea"/>
                <a:cs typeface="+mn-cs"/>
              </a:rPr>
              <a:t>This is the FULL NAME, </a:t>
            </a:r>
            <a:r>
              <a:rPr lang="en-US" sz="1200" u="sng" kern="1200" dirty="0" smtClean="0">
                <a:solidFill>
                  <a:schemeClr val="tx1"/>
                </a:solidFill>
                <a:effectLst/>
                <a:latin typeface="Arial" charset="0"/>
                <a:ea typeface="+mn-ea"/>
                <a:cs typeface="+mn-cs"/>
              </a:rPr>
              <a:t>first and last</a:t>
            </a:r>
            <a:r>
              <a:rPr lang="en-US" sz="1200" kern="1200" dirty="0" smtClean="0">
                <a:solidFill>
                  <a:schemeClr val="tx1"/>
                </a:solidFill>
                <a:effectLst/>
                <a:latin typeface="Arial" charset="0"/>
                <a:ea typeface="+mn-ea"/>
                <a:cs typeface="+mn-cs"/>
              </a:rPr>
              <a:t>, of the person that your facility authorized to file the self reported incident with RCC.  As such, this is who RCC would expect to contact (via phone and/or e-mail) if follow-up information is needed regarding this report.  If someone is filing the report for another person then please cc that other person so we can reply to all if we have questions. </a:t>
            </a:r>
          </a:p>
          <a:p>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17</a:t>
            </a:fld>
            <a:endParaRPr lang="en-US" dirty="0"/>
          </a:p>
        </p:txBody>
      </p:sp>
    </p:spTree>
    <p:extLst>
      <p:ext uri="{BB962C8B-B14F-4D97-AF65-F5344CB8AC3E}">
        <p14:creationId xmlns:p14="http://schemas.microsoft.com/office/powerpoint/2010/main" val="183804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REASON FOR REPORT: </a:t>
            </a:r>
            <a:r>
              <a:rPr lang="en-US" sz="1200" kern="1200" dirty="0" smtClean="0">
                <a:solidFill>
                  <a:schemeClr val="tx1"/>
                </a:solidFill>
                <a:effectLst/>
                <a:latin typeface="Arial" charset="0"/>
                <a:ea typeface="+mn-ea"/>
                <a:cs typeface="+mn-cs"/>
              </a:rPr>
              <a:t> This should capture the nature of the serious occurrence that caused you to make the report. The boxes are based on reporting requirements found in the rules. Check </a:t>
            </a:r>
            <a:r>
              <a:rPr lang="en-US" sz="1200" u="sng" kern="1200" dirty="0" smtClean="0">
                <a:solidFill>
                  <a:schemeClr val="tx1"/>
                </a:solidFill>
                <a:effectLst/>
                <a:latin typeface="Arial" charset="0"/>
                <a:ea typeface="+mn-ea"/>
                <a:cs typeface="+mn-cs"/>
              </a:rPr>
              <a:t>all of the boxes that apply</a:t>
            </a:r>
            <a:r>
              <a:rPr lang="en-US" sz="1200" kern="1200" dirty="0" smtClean="0">
                <a:solidFill>
                  <a:schemeClr val="tx1"/>
                </a:solidFill>
                <a:effectLst/>
                <a:latin typeface="Arial" charset="0"/>
                <a:ea typeface="+mn-ea"/>
                <a:cs typeface="+mn-cs"/>
              </a:rPr>
              <a:t>.  </a:t>
            </a:r>
          </a:p>
          <a:p>
            <a:r>
              <a:rPr lang="en-US" sz="1200" u="sng" kern="1200" dirty="0" smtClean="0">
                <a:solidFill>
                  <a:schemeClr val="tx1"/>
                </a:solidFill>
                <a:effectLst/>
                <a:latin typeface="Arial" charset="0"/>
                <a:ea typeface="+mn-ea"/>
                <a:cs typeface="+mn-cs"/>
              </a:rPr>
              <a:t>Physical &amp; Sexual Abuse</a:t>
            </a:r>
            <a:r>
              <a:rPr lang="en-US" sz="1200" kern="1200" dirty="0" smtClean="0">
                <a:solidFill>
                  <a:schemeClr val="tx1"/>
                </a:solidFill>
                <a:effectLst/>
                <a:latin typeface="Arial" charset="0"/>
                <a:ea typeface="+mn-ea"/>
                <a:cs typeface="+mn-cs"/>
              </a:rPr>
              <a:t>: If the child is </a:t>
            </a:r>
            <a:r>
              <a:rPr lang="en-US" sz="1200" u="sng" kern="1200" dirty="0" smtClean="0">
                <a:solidFill>
                  <a:schemeClr val="tx1"/>
                </a:solidFill>
                <a:effectLst/>
                <a:latin typeface="Arial" charset="0"/>
                <a:ea typeface="+mn-ea"/>
                <a:cs typeface="+mn-cs"/>
              </a:rPr>
              <a:t>alleging</a:t>
            </a:r>
            <a:r>
              <a:rPr lang="en-US" sz="1200" kern="1200" dirty="0" smtClean="0">
                <a:solidFill>
                  <a:schemeClr val="tx1"/>
                </a:solidFill>
                <a:effectLst/>
                <a:latin typeface="Arial" charset="0"/>
                <a:ea typeface="+mn-ea"/>
                <a:cs typeface="+mn-cs"/>
              </a:rPr>
              <a:t> abuse by either staff or another child then Physical or Sexual Abuse. This would be checked </a:t>
            </a:r>
            <a:r>
              <a:rPr lang="en-US" sz="1200" u="sng" kern="1200" dirty="0" smtClean="0">
                <a:solidFill>
                  <a:schemeClr val="tx1"/>
                </a:solidFill>
                <a:effectLst/>
                <a:latin typeface="Arial" charset="0"/>
                <a:ea typeface="+mn-ea"/>
                <a:cs typeface="+mn-cs"/>
              </a:rPr>
              <a:t>even if its credibility has not yet been determined</a:t>
            </a:r>
            <a:r>
              <a:rPr lang="en-US" sz="1200" kern="1200" dirty="0" smtClean="0">
                <a:solidFill>
                  <a:schemeClr val="tx1"/>
                </a:solidFill>
                <a:effectLst/>
                <a:latin typeface="Arial" charset="0"/>
                <a:ea typeface="+mn-ea"/>
                <a:cs typeface="+mn-cs"/>
              </a:rPr>
              <a:t>.  That is considered the allegation.  Allegations of abuse and corporal punishment are both put under physical abuse. You may type in corporal punishment for clarification.  </a:t>
            </a:r>
          </a:p>
          <a:p>
            <a:r>
              <a:rPr lang="en-US" sz="1200" u="sng" kern="1200" dirty="0" smtClean="0">
                <a:solidFill>
                  <a:schemeClr val="tx1"/>
                </a:solidFill>
                <a:effectLst/>
                <a:latin typeface="Arial" charset="0"/>
                <a:ea typeface="+mn-ea"/>
                <a:cs typeface="+mn-cs"/>
              </a:rPr>
              <a:t>Verbal or Emotional Abuse</a:t>
            </a:r>
            <a:r>
              <a:rPr lang="en-US" sz="1200" kern="1200" dirty="0" smtClean="0">
                <a:solidFill>
                  <a:schemeClr val="tx1"/>
                </a:solidFill>
                <a:effectLst/>
                <a:latin typeface="Arial" charset="0"/>
                <a:ea typeface="+mn-ea"/>
                <a:cs typeface="+mn-cs"/>
              </a:rPr>
              <a:t>: This are put under Other Serious Occurrence. </a:t>
            </a:r>
          </a:p>
          <a:p>
            <a:r>
              <a:rPr lang="en-US" sz="1200" u="sng" kern="1200" dirty="0" smtClean="0">
                <a:solidFill>
                  <a:schemeClr val="tx1"/>
                </a:solidFill>
                <a:effectLst/>
                <a:latin typeface="Arial" charset="0"/>
                <a:ea typeface="+mn-ea"/>
                <a:cs typeface="+mn-cs"/>
              </a:rPr>
              <a:t>Suicidal Actions</a:t>
            </a:r>
            <a:r>
              <a:rPr lang="en-US" sz="1200" kern="1200" dirty="0" smtClean="0">
                <a:solidFill>
                  <a:schemeClr val="tx1"/>
                </a:solidFill>
                <a:effectLst/>
                <a:latin typeface="Arial" charset="0"/>
                <a:ea typeface="+mn-ea"/>
                <a:cs typeface="+mn-cs"/>
              </a:rPr>
              <a:t>: This includes serious self-harming actions, suicide attempts. Describe in the incident report any self-harming injuries including bruising from items wrapped around the child’s neck.</a:t>
            </a:r>
          </a:p>
          <a:p>
            <a:r>
              <a:rPr lang="en-US" sz="1200" u="sng" kern="1200" dirty="0" smtClean="0">
                <a:solidFill>
                  <a:schemeClr val="tx1"/>
                </a:solidFill>
                <a:effectLst/>
                <a:latin typeface="Arial" charset="0"/>
                <a:ea typeface="+mn-ea"/>
                <a:cs typeface="+mn-cs"/>
              </a:rPr>
              <a:t>Temporary Closure of a Living Unit</a:t>
            </a:r>
            <a:r>
              <a:rPr lang="en-US" sz="1200" kern="1200" dirty="0" smtClean="0">
                <a:solidFill>
                  <a:schemeClr val="tx1"/>
                </a:solidFill>
                <a:effectLst/>
                <a:latin typeface="Arial" charset="0"/>
                <a:ea typeface="+mn-ea"/>
                <a:cs typeface="+mn-cs"/>
              </a:rPr>
              <a:t>: This might include fire, power outage, unsafe conditions, flooding etc.</a:t>
            </a:r>
          </a:p>
          <a:p>
            <a:r>
              <a:rPr lang="en-US" sz="1200" u="sng" kern="1200" dirty="0" smtClean="0">
                <a:solidFill>
                  <a:schemeClr val="tx1"/>
                </a:solidFill>
                <a:effectLst/>
                <a:latin typeface="Arial" charset="0"/>
                <a:ea typeface="+mn-ea"/>
                <a:cs typeface="+mn-cs"/>
              </a:rPr>
              <a:t>Law Enforcement</a:t>
            </a:r>
            <a:r>
              <a:rPr lang="en-US" sz="1200" kern="1200" dirty="0" smtClean="0">
                <a:solidFill>
                  <a:schemeClr val="tx1"/>
                </a:solidFill>
                <a:effectLst/>
                <a:latin typeface="Arial" charset="0"/>
                <a:ea typeface="+mn-ea"/>
                <a:cs typeface="+mn-cs"/>
              </a:rPr>
              <a:t>: Any time law enforcement is called to deal with a situation effecting one or more residents regardless of whether a police report was filed or not should be reported. </a:t>
            </a:r>
          </a:p>
          <a:p>
            <a:r>
              <a:rPr lang="en-US" sz="1200" u="sng" kern="1200" dirty="0" smtClean="0">
                <a:solidFill>
                  <a:schemeClr val="tx1"/>
                </a:solidFill>
                <a:effectLst/>
                <a:latin typeface="Arial" charset="0"/>
                <a:ea typeface="+mn-ea"/>
                <a:cs typeface="+mn-cs"/>
              </a:rPr>
              <a:t>Emergency Safety Intervention</a:t>
            </a:r>
            <a:r>
              <a:rPr lang="en-US" sz="1200" kern="1200" dirty="0" smtClean="0">
                <a:solidFill>
                  <a:schemeClr val="tx1"/>
                </a:solidFill>
                <a:effectLst/>
                <a:latin typeface="Arial" charset="0"/>
                <a:ea typeface="+mn-ea"/>
                <a:cs typeface="+mn-cs"/>
              </a:rPr>
              <a:t>: This is for the ESI threshold reports. </a:t>
            </a:r>
          </a:p>
          <a:p>
            <a:r>
              <a:rPr lang="en-US" sz="1200" b="1" kern="1200" dirty="0" smtClean="0">
                <a:solidFill>
                  <a:schemeClr val="tx1"/>
                </a:solidFill>
                <a:effectLst/>
                <a:latin typeface="Arial" charset="0"/>
                <a:ea typeface="+mn-ea"/>
                <a:cs typeface="+mn-cs"/>
              </a:rPr>
              <a:t>CPS NOTIFICATION:</a:t>
            </a:r>
            <a:r>
              <a:rPr lang="en-US" sz="1200" kern="1200" dirty="0" smtClean="0">
                <a:solidFill>
                  <a:schemeClr val="tx1"/>
                </a:solidFill>
                <a:effectLst/>
                <a:latin typeface="Arial" charset="0"/>
                <a:ea typeface="+mn-ea"/>
                <a:cs typeface="+mn-cs"/>
              </a:rPr>
              <a:t> This section is where you document if someone from your staff made a CPS referral. This is required for </a:t>
            </a:r>
            <a:r>
              <a:rPr lang="en-US" sz="1200" u="sng" kern="1200" dirty="0" smtClean="0">
                <a:solidFill>
                  <a:schemeClr val="tx1"/>
                </a:solidFill>
                <a:effectLst/>
                <a:latin typeface="Arial" charset="0"/>
                <a:ea typeface="+mn-ea"/>
                <a:cs typeface="+mn-cs"/>
              </a:rPr>
              <a:t>all allegations</a:t>
            </a:r>
            <a:r>
              <a:rPr lang="en-US" sz="1200" kern="1200" dirty="0" smtClean="0">
                <a:solidFill>
                  <a:schemeClr val="tx1"/>
                </a:solidFill>
                <a:effectLst/>
                <a:latin typeface="Arial" charset="0"/>
                <a:ea typeface="+mn-ea"/>
                <a:cs typeface="+mn-cs"/>
              </a:rPr>
              <a:t> of abuse, sexual exploitation or neglect by law.  </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18</a:t>
            </a:fld>
            <a:endParaRPr lang="en-US" dirty="0"/>
          </a:p>
        </p:txBody>
      </p:sp>
    </p:spTree>
    <p:extLst>
      <p:ext uri="{BB962C8B-B14F-4D97-AF65-F5344CB8AC3E}">
        <p14:creationId xmlns:p14="http://schemas.microsoft.com/office/powerpoint/2010/main" val="247517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CHILD/RESIDENT: </a:t>
            </a:r>
            <a:r>
              <a:rPr lang="en-US" sz="1200" kern="1200" dirty="0" smtClean="0">
                <a:solidFill>
                  <a:schemeClr val="tx1"/>
                </a:solidFill>
                <a:effectLst/>
                <a:latin typeface="Arial" charset="0"/>
                <a:ea typeface="+mn-ea"/>
                <a:cs typeface="+mn-cs"/>
              </a:rPr>
              <a:t>All of the information contained in this section is required for each </a:t>
            </a:r>
            <a:r>
              <a:rPr lang="en-US" sz="1200" u="sng" kern="1200" dirty="0" smtClean="0">
                <a:solidFill>
                  <a:schemeClr val="tx1"/>
                </a:solidFill>
                <a:effectLst/>
                <a:latin typeface="Arial" charset="0"/>
                <a:ea typeface="+mn-ea"/>
                <a:cs typeface="+mn-cs"/>
              </a:rPr>
              <a:t>child actively involved in each incident whether they are the victim, the perpetrator or had just participated in the incident.</a:t>
            </a:r>
            <a:r>
              <a:rPr lang="en-US" sz="1200" kern="1200" dirty="0" smtClean="0">
                <a:solidFill>
                  <a:schemeClr val="tx1"/>
                </a:solidFill>
                <a:effectLst/>
                <a:latin typeface="Arial" charset="0"/>
                <a:ea typeface="+mn-ea"/>
                <a:cs typeface="+mn-cs"/>
              </a:rPr>
              <a:t>  To add more children into the IIIF in </a:t>
            </a:r>
            <a:r>
              <a:rPr lang="en-US" sz="1200" u="sng" kern="1200" dirty="0" smtClean="0">
                <a:solidFill>
                  <a:schemeClr val="tx1"/>
                </a:solidFill>
                <a:effectLst/>
                <a:latin typeface="Arial" charset="0"/>
                <a:ea typeface="+mn-ea"/>
                <a:cs typeface="+mn-cs"/>
              </a:rPr>
              <a:t>Word</a:t>
            </a:r>
            <a:r>
              <a:rPr lang="en-US" sz="1200" kern="1200" dirty="0" smtClean="0">
                <a:solidFill>
                  <a:schemeClr val="tx1"/>
                </a:solidFill>
                <a:effectLst/>
                <a:latin typeface="Arial" charset="0"/>
                <a:ea typeface="+mn-ea"/>
                <a:cs typeface="+mn-cs"/>
              </a:rPr>
              <a:t> format, you may copy the Child #2 section, paste it below Child #2 and rename it to Child #3. If using the form in Adobe then you would have to add it into the unused space on page 3. It might look like this: Abraham Lincoln, DOB: 2/12/1809, DOA: 6/15/1819; DFCS COC: Fulton, CM: Andrew Johnson, 404-555-1212, DJJ: Fulton, Robert Lee, 404-555-1234. This is also where you would document the date and time the Parent/Guardian/Placing agency was contacted. </a:t>
            </a:r>
            <a:r>
              <a:rPr lang="en-US" sz="1200" b="1" kern="1200" dirty="0" smtClean="0">
                <a:solidFill>
                  <a:schemeClr val="tx1"/>
                </a:solidFill>
                <a:effectLst/>
                <a:latin typeface="Arial" charset="0"/>
                <a:ea typeface="+mn-ea"/>
                <a:cs typeface="+mn-cs"/>
              </a:rPr>
              <a:t>If the child was placed by either DFCS or DJJ then this would be the child’s CM or Probation Officer</a:t>
            </a:r>
            <a:r>
              <a:rPr lang="en-US" sz="1200" kern="1200" dirty="0" smtClean="0">
                <a:solidFill>
                  <a:schemeClr val="tx1"/>
                </a:solidFill>
                <a:effectLst/>
                <a:latin typeface="Arial" charset="0"/>
                <a:ea typeface="+mn-ea"/>
                <a:cs typeface="+mn-cs"/>
              </a:rPr>
              <a:t>. The facility itself or the director of the facility/agency does not hold guardianship when they are placed with you unless the court has legally given you sole guardianship.</a:t>
            </a:r>
          </a:p>
          <a:p>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19</a:t>
            </a:fld>
            <a:endParaRPr lang="en-US" dirty="0"/>
          </a:p>
        </p:txBody>
      </p:sp>
    </p:spTree>
    <p:extLst>
      <p:ext uri="{BB962C8B-B14F-4D97-AF65-F5344CB8AC3E}">
        <p14:creationId xmlns:p14="http://schemas.microsoft.com/office/powerpoint/2010/main" val="170998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a:t>
            </a:fld>
            <a:endParaRPr lang="en-US" dirty="0"/>
          </a:p>
        </p:txBody>
      </p:sp>
    </p:spTree>
    <p:extLst>
      <p:ext uri="{BB962C8B-B14F-4D97-AF65-F5344CB8AC3E}">
        <p14:creationId xmlns:p14="http://schemas.microsoft.com/office/powerpoint/2010/main" val="2023429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FOSTER PARENT/ADOPTIVE PARENT: </a:t>
            </a:r>
            <a:r>
              <a:rPr lang="en-US" sz="1200" kern="1200" dirty="0" smtClean="0">
                <a:solidFill>
                  <a:schemeClr val="tx1"/>
                </a:solidFill>
                <a:effectLst/>
                <a:latin typeface="Arial" charset="0"/>
                <a:ea typeface="+mn-ea"/>
                <a:cs typeface="+mn-cs"/>
              </a:rPr>
              <a:t>This is to be filled in only if the child was placed in a foster home or adoptive home and not in a facility.  CCI, OCCP, MH and CTCC staff are not considered foster parents even if they are house parents.</a:t>
            </a:r>
          </a:p>
          <a:p>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20</a:t>
            </a:fld>
            <a:endParaRPr lang="en-US" dirty="0"/>
          </a:p>
        </p:txBody>
      </p:sp>
    </p:spTree>
    <p:extLst>
      <p:ext uri="{BB962C8B-B14F-4D97-AF65-F5344CB8AC3E}">
        <p14:creationId xmlns:p14="http://schemas.microsoft.com/office/powerpoint/2010/main" val="2162106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WITNESS: </a:t>
            </a:r>
            <a:r>
              <a:rPr lang="en-US" sz="1200" kern="1200" dirty="0" smtClean="0">
                <a:solidFill>
                  <a:schemeClr val="tx1"/>
                </a:solidFill>
                <a:effectLst/>
                <a:latin typeface="Arial" charset="0"/>
                <a:ea typeface="+mn-ea"/>
                <a:cs typeface="+mn-cs"/>
              </a:rPr>
              <a:t>This is a person, not already named as a child or staff/foster parent, who was present and witnessed the incident. This person did not actively participate in the incident.</a:t>
            </a:r>
          </a:p>
          <a:p>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21</a:t>
            </a:fld>
            <a:endParaRPr lang="en-US" dirty="0"/>
          </a:p>
        </p:txBody>
      </p:sp>
    </p:spTree>
    <p:extLst>
      <p:ext uri="{BB962C8B-B14F-4D97-AF65-F5344CB8AC3E}">
        <p14:creationId xmlns:p14="http://schemas.microsoft.com/office/powerpoint/2010/main" val="1177463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INCIDENT: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Date</a:t>
            </a:r>
            <a:r>
              <a:rPr lang="en-US" sz="1200" kern="1200" dirty="0" smtClean="0">
                <a:solidFill>
                  <a:schemeClr val="tx1"/>
                </a:solidFill>
                <a:effectLst/>
                <a:latin typeface="Arial" charset="0"/>
                <a:ea typeface="+mn-ea"/>
                <a:cs typeface="+mn-cs"/>
              </a:rPr>
              <a:t>: This is the date and time (AM/PM) of the actual incident and not the date the facility was informed of the incident. That information goes below into part B) What Occurred.  </a:t>
            </a:r>
          </a:p>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	Place of Occurrence: </a:t>
            </a:r>
            <a:r>
              <a:rPr lang="en-US" sz="1200" kern="1200" dirty="0" smtClean="0">
                <a:solidFill>
                  <a:schemeClr val="tx1"/>
                </a:solidFill>
                <a:effectLst/>
                <a:latin typeface="Arial" charset="0"/>
                <a:ea typeface="+mn-ea"/>
                <a:cs typeface="+mn-cs"/>
              </a:rPr>
              <a:t>This is the location </a:t>
            </a:r>
            <a:r>
              <a:rPr lang="en-US" sz="1200" b="0" kern="1200" dirty="0" smtClean="0">
                <a:solidFill>
                  <a:schemeClr val="tx1"/>
                </a:solidFill>
                <a:effectLst/>
                <a:latin typeface="Arial" charset="0"/>
                <a:ea typeface="+mn-ea"/>
                <a:cs typeface="+mn-cs"/>
              </a:rPr>
              <a:t>of</a:t>
            </a:r>
            <a:r>
              <a:rPr lang="en-US" sz="1200" kern="1200" dirty="0" smtClean="0">
                <a:solidFill>
                  <a:schemeClr val="tx1"/>
                </a:solidFill>
                <a:effectLst/>
                <a:latin typeface="Arial" charset="0"/>
                <a:ea typeface="+mn-ea"/>
                <a:cs typeface="+mn-cs"/>
              </a:rPr>
              <a:t> the incident within the facility/foster home, cottage etc. such as child's bedroom and/or the cottage name. If it occurred away from the facility then name that location (Wal-Mart, Miller Park etc.). </a:t>
            </a:r>
          </a:p>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	Staff/FP to Child Ratio at the Time of the Incident</a:t>
            </a:r>
            <a:r>
              <a:rPr lang="en-US" sz="1200" kern="1200" dirty="0" smtClean="0">
                <a:solidFill>
                  <a:schemeClr val="tx1"/>
                </a:solidFill>
                <a:effectLst/>
                <a:latin typeface="Arial" charset="0"/>
                <a:ea typeface="+mn-ea"/>
                <a:cs typeface="+mn-cs"/>
              </a:rPr>
              <a:t>: This should only include staff or foster parents that were responsible for the direct supervision of the children named in the incident as the incident was occurring.  If other staff/foster parents were on site (in another cottage, outside in the neighborhood etc.) but not with the children at that time, then they are not included in this ratio.  </a:t>
            </a:r>
          </a:p>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	Full names of adults responsible for children at the time of the incident: </a:t>
            </a:r>
            <a:r>
              <a:rPr lang="en-US" sz="1200" kern="1200" dirty="0" smtClean="0">
                <a:solidFill>
                  <a:schemeClr val="tx1"/>
                </a:solidFill>
                <a:effectLst/>
                <a:latin typeface="Arial" charset="0"/>
                <a:ea typeface="+mn-ea"/>
                <a:cs typeface="+mn-cs"/>
              </a:rPr>
              <a:t>This is the first and last name of the staff who were supervising and anyone who assisted with the incident during any part of the incident. If the report refers to a staff member by initials then that person must be entered in this section for identification purposes.</a:t>
            </a:r>
          </a:p>
          <a:p>
            <a:r>
              <a:rPr lang="en-US" sz="1200" b="1" kern="1200" dirty="0" smtClean="0">
                <a:solidFill>
                  <a:schemeClr val="tx1"/>
                </a:solidFill>
                <a:effectLst/>
                <a:latin typeface="Arial" charset="0"/>
                <a:ea typeface="+mn-ea"/>
                <a:cs typeface="+mn-cs"/>
              </a:rPr>
              <a:t>WHAT HAPPENED DURING THE INCIDENT: </a:t>
            </a:r>
            <a:r>
              <a:rPr lang="en-US" sz="1200" kern="1200" dirty="0" smtClean="0">
                <a:solidFill>
                  <a:schemeClr val="tx1"/>
                </a:solidFill>
                <a:effectLst/>
                <a:latin typeface="Arial" charset="0"/>
                <a:ea typeface="+mn-ea"/>
                <a:cs typeface="+mn-cs"/>
              </a:rPr>
              <a:t>This section has been broken down into 4 parts to give greater clarity to both the writer and the reader of the report. Please do not use the generic terms such as “staff” or “foster parent” when describing the incident in the sections below. You may refer to a staff member/foster parent by any identifying manner as long as their full name is listed above. This can be initials, first name, last name etc. </a:t>
            </a:r>
          </a:p>
          <a:p>
            <a:r>
              <a:rPr lang="en-US" sz="1200" kern="1200" dirty="0" smtClean="0">
                <a:solidFill>
                  <a:schemeClr val="tx1"/>
                </a:solidFill>
                <a:effectLst/>
                <a:latin typeface="Arial" charset="0"/>
                <a:ea typeface="+mn-ea"/>
                <a:cs typeface="+mn-cs"/>
              </a:rPr>
              <a:t> </a:t>
            </a:r>
          </a:p>
          <a:p>
            <a:pPr lvl="0"/>
            <a:r>
              <a:rPr lang="en-US" sz="1200" kern="1200" dirty="0" smtClean="0">
                <a:solidFill>
                  <a:schemeClr val="tx1"/>
                </a:solidFill>
                <a:effectLst/>
                <a:latin typeface="Arial" charset="0"/>
                <a:ea typeface="+mn-ea"/>
                <a:cs typeface="+mn-cs"/>
              </a:rPr>
              <a:t>Precipitating Factors: This is the description of the events that preceded this incident which may have contributed to the event. This may have been something that occurred earlier in the day or just before incident. It may have involved another child, staff, teachers or even a phone call.</a:t>
            </a:r>
          </a:p>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22</a:t>
            </a:fld>
            <a:endParaRPr lang="en-US" dirty="0"/>
          </a:p>
        </p:txBody>
      </p:sp>
    </p:spTree>
    <p:extLst>
      <p:ext uri="{BB962C8B-B14F-4D97-AF65-F5344CB8AC3E}">
        <p14:creationId xmlns:p14="http://schemas.microsoft.com/office/powerpoint/2010/main" val="9682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What Occurred and Timeline:  This is a sequential description of what occurred during the entire incident (not just the part that made it reportable). The timeline is the sequence of the actual incident involving the children, not the sequence based on the person reporting and what that person did.  If any form of abuse (verbal, physical, sexual), corporal punishment or neglect allegations were made by a child during this incident, then those allegations would be incorporated into the timeline and description of events. If an ESI was utilized then the that information must also go into the Emergency Safety Interventions Reports on page 3.</a:t>
            </a:r>
          </a:p>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23</a:t>
            </a:fld>
            <a:endParaRPr lang="en-US" dirty="0"/>
          </a:p>
        </p:txBody>
      </p:sp>
    </p:spTree>
    <p:extLst>
      <p:ext uri="{BB962C8B-B14F-4D97-AF65-F5344CB8AC3E}">
        <p14:creationId xmlns:p14="http://schemas.microsoft.com/office/powerpoint/2010/main" val="2101251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Staff or Foster Parent Involvement This is where the description of the specific actions staff/foster parents had taken during this event. Including all de-escalation efforts, the general type of ESI utilized (escort, manual hold, seclusion). This would also include any notifications made to the Director, custody holders and probation officers, therapists, law enforcement, CPS, CSI worker etc., and any direct involvement that any of those people may have had in the incident.  This can just be a listing rather than a narrative if you prefer.</a:t>
            </a:r>
          </a:p>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24</a:t>
            </a:fld>
            <a:endParaRPr lang="en-US" dirty="0"/>
          </a:p>
        </p:txBody>
      </p:sp>
    </p:spTree>
    <p:extLst>
      <p:ext uri="{BB962C8B-B14F-4D97-AF65-F5344CB8AC3E}">
        <p14:creationId xmlns:p14="http://schemas.microsoft.com/office/powerpoint/2010/main" val="2514381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Child Injury: This would include the details of </a:t>
            </a:r>
            <a:r>
              <a:rPr lang="en-US" sz="1200" u="sng" kern="1200" dirty="0" smtClean="0">
                <a:solidFill>
                  <a:schemeClr val="tx1"/>
                </a:solidFill>
                <a:effectLst/>
                <a:latin typeface="Arial" charset="0"/>
                <a:ea typeface="+mn-ea"/>
                <a:cs typeface="+mn-cs"/>
              </a:rPr>
              <a:t>how the injury occurred</a:t>
            </a:r>
            <a:r>
              <a:rPr lang="en-US" sz="1200" kern="1200" dirty="0" smtClean="0">
                <a:solidFill>
                  <a:schemeClr val="tx1"/>
                </a:solidFill>
                <a:effectLst/>
                <a:latin typeface="Arial" charset="0"/>
                <a:ea typeface="+mn-ea"/>
                <a:cs typeface="+mn-cs"/>
              </a:rPr>
              <a:t> regardless of whether the injury was treated by staff or an outside facility. Include the </a:t>
            </a:r>
            <a:r>
              <a:rPr lang="en-US" sz="1200" u="sng" kern="1200" dirty="0" smtClean="0">
                <a:solidFill>
                  <a:schemeClr val="tx1"/>
                </a:solidFill>
                <a:effectLst/>
                <a:latin typeface="Arial" charset="0"/>
                <a:ea typeface="+mn-ea"/>
                <a:cs typeface="+mn-cs"/>
              </a:rPr>
              <a:t>name of the person who may have caused the injury</a:t>
            </a:r>
            <a:r>
              <a:rPr lang="en-US" sz="1200" kern="1200" dirty="0" smtClean="0">
                <a:solidFill>
                  <a:schemeClr val="tx1"/>
                </a:solidFill>
                <a:effectLst/>
                <a:latin typeface="Arial" charset="0"/>
                <a:ea typeface="+mn-ea"/>
                <a:cs typeface="+mn-cs"/>
              </a:rPr>
              <a:t>; the </a:t>
            </a:r>
            <a:r>
              <a:rPr lang="en-US" sz="1200" u="sng" kern="1200" dirty="0" smtClean="0">
                <a:solidFill>
                  <a:schemeClr val="tx1"/>
                </a:solidFill>
                <a:effectLst/>
                <a:latin typeface="Arial" charset="0"/>
                <a:ea typeface="+mn-ea"/>
                <a:cs typeface="+mn-cs"/>
              </a:rPr>
              <a:t>date medical attention was given</a:t>
            </a:r>
            <a:r>
              <a:rPr lang="en-US" sz="1200" kern="1200" dirty="0" smtClean="0">
                <a:solidFill>
                  <a:schemeClr val="tx1"/>
                </a:solidFill>
                <a:effectLst/>
                <a:latin typeface="Arial" charset="0"/>
                <a:ea typeface="+mn-ea"/>
                <a:cs typeface="+mn-cs"/>
              </a:rPr>
              <a:t> and </a:t>
            </a:r>
            <a:r>
              <a:rPr lang="en-US" sz="1200" u="sng" kern="1200" dirty="0" smtClean="0">
                <a:solidFill>
                  <a:schemeClr val="tx1"/>
                </a:solidFill>
                <a:effectLst/>
                <a:latin typeface="Arial" charset="0"/>
                <a:ea typeface="+mn-ea"/>
                <a:cs typeface="+mn-cs"/>
              </a:rPr>
              <a:t>by who</a:t>
            </a:r>
            <a:r>
              <a:rPr lang="en-US" sz="1200" kern="1200" dirty="0" smtClean="0">
                <a:solidFill>
                  <a:schemeClr val="tx1"/>
                </a:solidFill>
                <a:effectLst/>
                <a:latin typeface="Arial" charset="0"/>
                <a:ea typeface="+mn-ea"/>
                <a:cs typeface="+mn-cs"/>
              </a:rPr>
              <a:t> (staff, facility nurse, name of hospital or urgent care center); a </a:t>
            </a:r>
            <a:r>
              <a:rPr lang="en-US" sz="1200" u="sng" kern="1200" dirty="0" smtClean="0">
                <a:solidFill>
                  <a:schemeClr val="tx1"/>
                </a:solidFill>
                <a:effectLst/>
                <a:latin typeface="Arial" charset="0"/>
                <a:ea typeface="+mn-ea"/>
                <a:cs typeface="+mn-cs"/>
              </a:rPr>
              <a:t>description of the injury and the diagnosis</a:t>
            </a:r>
            <a:r>
              <a:rPr lang="en-US" sz="1200" kern="1200" dirty="0" smtClean="0">
                <a:solidFill>
                  <a:schemeClr val="tx1"/>
                </a:solidFill>
                <a:effectLst/>
                <a:latin typeface="Arial" charset="0"/>
                <a:ea typeface="+mn-ea"/>
                <a:cs typeface="+mn-cs"/>
              </a:rPr>
              <a:t>, if seen by a medical professional; </a:t>
            </a:r>
            <a:r>
              <a:rPr lang="en-US" sz="1200" u="sng" kern="1200" dirty="0" smtClean="0">
                <a:solidFill>
                  <a:schemeClr val="tx1"/>
                </a:solidFill>
                <a:effectLst/>
                <a:latin typeface="Arial" charset="0"/>
                <a:ea typeface="+mn-ea"/>
                <a:cs typeface="+mn-cs"/>
              </a:rPr>
              <a:t>the extent of the medical care and treatment; and any follow-up needed</a:t>
            </a:r>
            <a:r>
              <a:rPr lang="en-US" sz="1200" kern="1200" dirty="0" smtClean="0">
                <a:solidFill>
                  <a:schemeClr val="tx1"/>
                </a:solidFill>
                <a:effectLst/>
                <a:latin typeface="Arial" charset="0"/>
                <a:ea typeface="+mn-ea"/>
                <a:cs typeface="+mn-cs"/>
              </a:rPr>
              <a:t>. If there was </a:t>
            </a:r>
            <a:r>
              <a:rPr lang="en-US" sz="1200" u="sng" kern="1200" dirty="0" smtClean="0">
                <a:solidFill>
                  <a:schemeClr val="tx1"/>
                </a:solidFill>
                <a:effectLst/>
                <a:latin typeface="Arial" charset="0"/>
                <a:ea typeface="+mn-ea"/>
                <a:cs typeface="+mn-cs"/>
              </a:rPr>
              <a:t>a minor injury</a:t>
            </a:r>
            <a:r>
              <a:rPr lang="en-US" sz="1200" kern="1200" dirty="0" smtClean="0">
                <a:solidFill>
                  <a:schemeClr val="tx1"/>
                </a:solidFill>
                <a:effectLst/>
                <a:latin typeface="Arial" charset="0"/>
                <a:ea typeface="+mn-ea"/>
                <a:cs typeface="+mn-cs"/>
              </a:rPr>
              <a:t>, which did not require an assessment by an outside medical professional, then </a:t>
            </a:r>
            <a:r>
              <a:rPr lang="en-US" sz="1200" u="sng" kern="1200" dirty="0" smtClean="0">
                <a:solidFill>
                  <a:schemeClr val="tx1"/>
                </a:solidFill>
                <a:effectLst/>
                <a:latin typeface="Arial" charset="0"/>
                <a:ea typeface="+mn-ea"/>
                <a:cs typeface="+mn-cs"/>
              </a:rPr>
              <a:t>indicate the same information as for any injury</a:t>
            </a:r>
            <a:r>
              <a:rPr lang="en-US" sz="1200" kern="1200" dirty="0" smtClean="0">
                <a:solidFill>
                  <a:schemeClr val="tx1"/>
                </a:solidFill>
                <a:effectLst/>
                <a:latin typeface="Arial" charset="0"/>
                <a:ea typeface="+mn-ea"/>
                <a:cs typeface="+mn-cs"/>
              </a:rPr>
              <a:t>.  If the injury was from an ESI, and the child needed to be assessed by a medical professional at a doctor’s office, an emergency room or urgent care center, then that box is to be checked. If the injury from the ESI was minor and did not require further medical assessment or treatment then do not check the ESI injury box.</a:t>
            </a:r>
          </a:p>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25</a:t>
            </a:fld>
            <a:endParaRPr lang="en-US" dirty="0"/>
          </a:p>
        </p:txBody>
      </p:sp>
    </p:spTree>
    <p:extLst>
      <p:ext uri="{BB962C8B-B14F-4D97-AF65-F5344CB8AC3E}">
        <p14:creationId xmlns:p14="http://schemas.microsoft.com/office/powerpoint/2010/main" val="121352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SAFETY PLAN: STEPS TAKEN BY FACILITY TO PREVENT FUTURE INCIDENTS: </a:t>
            </a:r>
            <a:r>
              <a:rPr lang="en-US" sz="1200" kern="1200" dirty="0" smtClean="0">
                <a:solidFill>
                  <a:schemeClr val="tx1"/>
                </a:solidFill>
                <a:effectLst/>
                <a:latin typeface="Arial" charset="0"/>
                <a:ea typeface="+mn-ea"/>
                <a:cs typeface="+mn-cs"/>
              </a:rPr>
              <a:t>This section</a:t>
            </a:r>
            <a:r>
              <a:rPr lang="en-US" sz="1200" b="1"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includes the </a:t>
            </a:r>
            <a:r>
              <a:rPr lang="en-US" sz="1200" b="1" kern="1200" dirty="0" smtClean="0">
                <a:solidFill>
                  <a:schemeClr val="tx1"/>
                </a:solidFill>
                <a:effectLst/>
                <a:latin typeface="Arial" charset="0"/>
                <a:ea typeface="+mn-ea"/>
                <a:cs typeface="+mn-cs"/>
              </a:rPr>
              <a:t>immediate</a:t>
            </a:r>
            <a:r>
              <a:rPr lang="en-US" sz="1200" kern="1200" dirty="0" smtClean="0">
                <a:solidFill>
                  <a:schemeClr val="tx1"/>
                </a:solidFill>
                <a:effectLst/>
                <a:latin typeface="Arial" charset="0"/>
                <a:ea typeface="+mn-ea"/>
                <a:cs typeface="+mn-cs"/>
              </a:rPr>
              <a:t> and </a:t>
            </a:r>
            <a:r>
              <a:rPr lang="en-US" sz="1200" b="1" kern="1200" dirty="0" smtClean="0">
                <a:solidFill>
                  <a:schemeClr val="tx1"/>
                </a:solidFill>
                <a:effectLst/>
                <a:latin typeface="Arial" charset="0"/>
                <a:ea typeface="+mn-ea"/>
                <a:cs typeface="+mn-cs"/>
              </a:rPr>
              <a:t>long term safety plans</a:t>
            </a:r>
            <a:r>
              <a:rPr lang="en-US" sz="1200" kern="1200" dirty="0" smtClean="0">
                <a:solidFill>
                  <a:schemeClr val="tx1"/>
                </a:solidFill>
                <a:effectLst/>
                <a:latin typeface="Arial" charset="0"/>
                <a:ea typeface="+mn-ea"/>
                <a:cs typeface="+mn-cs"/>
              </a:rPr>
              <a:t> that ensure the safety of </a:t>
            </a:r>
            <a:r>
              <a:rPr lang="en-US" sz="1200" b="1" kern="1200" dirty="0" smtClean="0">
                <a:solidFill>
                  <a:schemeClr val="tx1"/>
                </a:solidFill>
                <a:effectLst/>
                <a:latin typeface="Arial" charset="0"/>
                <a:ea typeface="+mn-ea"/>
                <a:cs typeface="+mn-cs"/>
              </a:rPr>
              <a:t>all children in your care</a:t>
            </a:r>
            <a:r>
              <a:rPr lang="en-US" sz="1200" kern="1200" dirty="0" smtClean="0">
                <a:solidFill>
                  <a:schemeClr val="tx1"/>
                </a:solidFill>
                <a:effectLst/>
                <a:latin typeface="Arial" charset="0"/>
                <a:ea typeface="+mn-ea"/>
                <a:cs typeface="+mn-cs"/>
              </a:rPr>
              <a:t>.  If there is an alleged perpetrator then include a plan regarding that person’s interactions with children in care. An immediate safety plan might include some of the following: moving children to safety; separating the people involved in the incident; keeping them apart for a period of time; removing whatever might have caused the injury or threat of injury; increasing the level of supervision etc.</a:t>
            </a:r>
          </a:p>
          <a:p>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If the report was for an illness or an injury that occurred at school or other instance where the child was not supposed to be supervised by the staff/foster parent then a safety plan may not be needed.  </a:t>
            </a:r>
          </a:p>
          <a:p>
            <a:r>
              <a:rPr lang="en-US" dirty="0" smtClean="0">
                <a:solidFill>
                  <a:srgbClr val="FF0000"/>
                </a:solidFill>
              </a:rPr>
              <a:t>Was there a previous safety plan?</a:t>
            </a:r>
          </a:p>
          <a:p>
            <a:r>
              <a:rPr lang="en-US" dirty="0" smtClean="0">
                <a:solidFill>
                  <a:srgbClr val="FF0000"/>
                </a:solidFill>
              </a:rPr>
              <a:t>Internal Investigation</a:t>
            </a:r>
          </a:p>
          <a:p>
            <a:r>
              <a:rPr lang="en-US" dirty="0" smtClean="0">
                <a:solidFill>
                  <a:srgbClr val="FF0000"/>
                </a:solidFill>
              </a:rPr>
              <a:t>Short Term</a:t>
            </a:r>
          </a:p>
          <a:p>
            <a:r>
              <a:rPr lang="en-US" dirty="0" smtClean="0">
                <a:solidFill>
                  <a:srgbClr val="FF0000"/>
                </a:solidFill>
              </a:rPr>
              <a:t>Long Term </a:t>
            </a:r>
          </a:p>
          <a:p>
            <a:endParaRPr lang="en-US" b="1"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26</a:t>
            </a:fld>
            <a:endParaRPr lang="en-US" dirty="0"/>
          </a:p>
        </p:txBody>
      </p:sp>
    </p:spTree>
    <p:extLst>
      <p:ext uri="{BB962C8B-B14F-4D97-AF65-F5344CB8AC3E}">
        <p14:creationId xmlns:p14="http://schemas.microsoft.com/office/powerpoint/2010/main" val="3818674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emergency safety interventions report should be submitted if it occurred three or more times in one month with the same child and/or whenever the institution utilizes more than 10 emergency safety interventions for all children in care within a 30-day period.</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27</a:t>
            </a:fld>
            <a:endParaRPr lang="en-US" dirty="0"/>
          </a:p>
        </p:txBody>
      </p:sp>
    </p:spTree>
    <p:extLst>
      <p:ext uri="{BB962C8B-B14F-4D97-AF65-F5344CB8AC3E}">
        <p14:creationId xmlns:p14="http://schemas.microsoft.com/office/powerpoint/2010/main" val="386254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Additionally, a </a:t>
            </a:r>
            <a:r>
              <a:rPr lang="en-US" sz="1200" u="sng" kern="1200" dirty="0" smtClean="0">
                <a:solidFill>
                  <a:schemeClr val="tx1"/>
                </a:solidFill>
                <a:effectLst/>
                <a:latin typeface="Arial" charset="0"/>
                <a:ea typeface="+mn-ea"/>
                <a:cs typeface="+mn-cs"/>
              </a:rPr>
              <a:t>detailed investigative report</a:t>
            </a:r>
            <a:r>
              <a:rPr lang="en-US" sz="1200" kern="1200" dirty="0" smtClean="0">
                <a:solidFill>
                  <a:schemeClr val="tx1"/>
                </a:solidFill>
                <a:effectLst/>
                <a:latin typeface="Arial" charset="0"/>
                <a:ea typeface="+mn-ea"/>
                <a:cs typeface="+mn-cs"/>
              </a:rPr>
              <a:t> which includes steps taken by the facility/agency to prevent similar incidents from occurring is to be completed within </a:t>
            </a:r>
            <a:r>
              <a:rPr lang="en-US" sz="1200" u="sng" kern="1200" dirty="0" smtClean="0">
                <a:solidFill>
                  <a:schemeClr val="tx1"/>
                </a:solidFill>
                <a:effectLst/>
                <a:latin typeface="Arial" charset="0"/>
                <a:ea typeface="+mn-ea"/>
                <a:cs typeface="+mn-cs"/>
              </a:rPr>
              <a:t>five working days</a:t>
            </a:r>
            <a:r>
              <a:rPr lang="en-US" sz="1200" kern="1200" dirty="0" smtClean="0">
                <a:solidFill>
                  <a:schemeClr val="tx1"/>
                </a:solidFill>
                <a:effectLst/>
                <a:latin typeface="Arial" charset="0"/>
                <a:ea typeface="+mn-ea"/>
                <a:cs typeface="+mn-cs"/>
              </a:rPr>
              <a:t>.  It should be detailed enough to make a determination on the incident and what can be done to</a:t>
            </a:r>
            <a:r>
              <a:rPr lang="en-US" sz="1200" kern="1200" baseline="0" dirty="0" smtClean="0">
                <a:solidFill>
                  <a:schemeClr val="tx1"/>
                </a:solidFill>
                <a:effectLst/>
                <a:latin typeface="Arial" charset="0"/>
                <a:ea typeface="+mn-ea"/>
                <a:cs typeface="+mn-cs"/>
              </a:rPr>
              <a:t> make changes so it won’t happen in the future. </a:t>
            </a:r>
            <a:r>
              <a:rPr lang="en-US" sz="1200" kern="1200" dirty="0" smtClean="0">
                <a:solidFill>
                  <a:schemeClr val="tx1"/>
                </a:solidFill>
                <a:effectLst/>
                <a:latin typeface="Arial" charset="0"/>
                <a:ea typeface="+mn-ea"/>
                <a:cs typeface="+mn-cs"/>
              </a:rPr>
              <a:t>It may elaborate on or amend the preliminary long term safety plan that was stated in the initial incident report with more specific information</a:t>
            </a:r>
            <a:r>
              <a:rPr lang="en-US" sz="1200" kern="1200" smtClean="0">
                <a:solidFill>
                  <a:schemeClr val="tx1"/>
                </a:solidFill>
                <a:effectLst/>
                <a:latin typeface="Arial" charset="0"/>
                <a:ea typeface="+mn-ea"/>
                <a:cs typeface="+mn-cs"/>
              </a:rPr>
              <a:t>. </a:t>
            </a:r>
            <a:r>
              <a:rPr lang="en-US" sz="1200" kern="1200" smtClean="0">
                <a:solidFill>
                  <a:schemeClr val="tx1"/>
                </a:solidFill>
                <a:effectLst/>
                <a:latin typeface="Arial" charset="0"/>
                <a:ea typeface="+mn-ea"/>
                <a:cs typeface="+mn-cs"/>
              </a:rPr>
              <a:t>There </a:t>
            </a:r>
            <a:r>
              <a:rPr lang="en-US" sz="1200" kern="1200" dirty="0" smtClean="0">
                <a:solidFill>
                  <a:schemeClr val="tx1"/>
                </a:solidFill>
                <a:effectLst/>
                <a:latin typeface="Arial" charset="0"/>
                <a:ea typeface="+mn-ea"/>
                <a:cs typeface="+mn-cs"/>
              </a:rPr>
              <a:t>is no ORCC form for this investigative report. The only restriction is that it not be on an IIIF.</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Supporting Documentation-ESI</a:t>
            </a:r>
            <a:r>
              <a:rPr lang="en-US" sz="1200" kern="1200" baseline="0" dirty="0" smtClean="0">
                <a:solidFill>
                  <a:schemeClr val="tx1"/>
                </a:solidFill>
                <a:effectLst/>
                <a:latin typeface="Arial" charset="0"/>
                <a:ea typeface="+mn-ea"/>
                <a:cs typeface="+mn-cs"/>
              </a:rPr>
              <a:t> logs, bed check logs, ER discharge paperwork, etc.</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28</a:t>
            </a:fld>
            <a:endParaRPr lang="en-US" dirty="0"/>
          </a:p>
        </p:txBody>
      </p:sp>
    </p:spTree>
    <p:extLst>
      <p:ext uri="{BB962C8B-B14F-4D97-AF65-F5344CB8AC3E}">
        <p14:creationId xmlns:p14="http://schemas.microsoft.com/office/powerpoint/2010/main" val="2189721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reportable? YES</a:t>
            </a:r>
          </a:p>
          <a:p>
            <a:r>
              <a:rPr lang="en-US" dirty="0" smtClean="0"/>
              <a:t>What makes this reportable?</a:t>
            </a:r>
          </a:p>
          <a:p>
            <a:r>
              <a:rPr lang="en-US" dirty="0" smtClean="0"/>
              <a:t>What is missing from this report? Staff supervision</a:t>
            </a:r>
          </a:p>
          <a:p>
            <a:r>
              <a:rPr lang="en-US" dirty="0" smtClean="0"/>
              <a:t>Where was staff? Did they intervene?</a:t>
            </a:r>
          </a:p>
          <a:p>
            <a:r>
              <a:rPr lang="en-US" dirty="0" smtClean="0"/>
              <a:t>What is the safety plan?</a:t>
            </a:r>
          </a:p>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29</a:t>
            </a:fld>
            <a:endParaRPr lang="en-US" dirty="0"/>
          </a:p>
        </p:txBody>
      </p:sp>
    </p:spTree>
    <p:extLst>
      <p:ext uri="{BB962C8B-B14F-4D97-AF65-F5344CB8AC3E}">
        <p14:creationId xmlns:p14="http://schemas.microsoft.com/office/powerpoint/2010/main" val="40772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begin by playing a little game of true and false.</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3</a:t>
            </a:fld>
            <a:endParaRPr lang="en-US" dirty="0"/>
          </a:p>
        </p:txBody>
      </p:sp>
    </p:spTree>
    <p:extLst>
      <p:ext uri="{BB962C8B-B14F-4D97-AF65-F5344CB8AC3E}">
        <p14:creationId xmlns:p14="http://schemas.microsoft.com/office/powerpoint/2010/main" val="3005152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What is the safety plan for this medication management issue?</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Where was the medication supposed to be stored? Was it stored there? If not how are you handling the situation with both the foster parent and foster</a:t>
            </a:r>
            <a:r>
              <a:rPr lang="en-US" sz="1200" kern="1200" baseline="0" dirty="0" smtClean="0">
                <a:solidFill>
                  <a:schemeClr val="tx1"/>
                </a:solidFill>
                <a:effectLst/>
                <a:latin typeface="Arial" charset="0"/>
                <a:ea typeface="+mn-ea"/>
                <a:cs typeface="+mn-cs"/>
              </a:rPr>
              <a:t> child</a:t>
            </a:r>
            <a:r>
              <a:rPr lang="en-US" sz="1200" kern="1200" dirty="0" smtClean="0">
                <a:solidFill>
                  <a:schemeClr val="tx1"/>
                </a:solidFill>
                <a:effectLst/>
                <a:latin typeface="Arial" charset="0"/>
                <a:ea typeface="+mn-ea"/>
                <a:cs typeface="+mn-cs"/>
              </a:rPr>
              <a:t>?</a:t>
            </a:r>
          </a:p>
          <a:p>
            <a:r>
              <a:rPr lang="en-US" sz="120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30</a:t>
            </a:fld>
            <a:endParaRPr lang="en-US" dirty="0"/>
          </a:p>
        </p:txBody>
      </p:sp>
    </p:spTree>
    <p:extLst>
      <p:ext uri="{BB962C8B-B14F-4D97-AF65-F5344CB8AC3E}">
        <p14:creationId xmlns:p14="http://schemas.microsoft.com/office/powerpoint/2010/main" val="1754814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When you are ready to file an incident report put the name of your agency, the child/ren’s name(s) and the date of the incident  (if known) in the subject line of the email. </a:t>
            </a:r>
            <a:endParaRPr lang="en-US" dirty="0" smtClean="0"/>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When we do ask for additional information we expect that the response be emailed to </a:t>
            </a:r>
            <a:r>
              <a:rPr lang="en-US" sz="1200" u="sng" kern="1200" dirty="0" smtClean="0">
                <a:solidFill>
                  <a:schemeClr val="tx1"/>
                </a:solidFill>
                <a:effectLst/>
                <a:latin typeface="Arial" charset="0"/>
                <a:ea typeface="+mn-ea"/>
                <a:cs typeface="+mn-cs"/>
                <a:hlinkClick r:id="rId3"/>
              </a:rPr>
              <a:t>RCCReports@dhs.ga.gov</a:t>
            </a:r>
            <a:r>
              <a:rPr lang="en-US" sz="1200" kern="1200" dirty="0" smtClean="0">
                <a:solidFill>
                  <a:schemeClr val="tx1"/>
                </a:solidFill>
                <a:effectLst/>
                <a:latin typeface="Arial" charset="0"/>
                <a:ea typeface="+mn-ea"/>
                <a:cs typeface="+mn-cs"/>
              </a:rPr>
              <a:t> within 2 business days</a:t>
            </a:r>
          </a:p>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31</a:t>
            </a:fld>
            <a:endParaRPr lang="en-US" dirty="0"/>
          </a:p>
        </p:txBody>
      </p:sp>
    </p:spTree>
    <p:extLst>
      <p:ext uri="{BB962C8B-B14F-4D97-AF65-F5344CB8AC3E}">
        <p14:creationId xmlns:p14="http://schemas.microsoft.com/office/powerpoint/2010/main" val="3189585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32</a:t>
            </a:fld>
            <a:endParaRPr lang="en-US" dirty="0"/>
          </a:p>
        </p:txBody>
      </p:sp>
    </p:spTree>
    <p:extLst>
      <p:ext uri="{BB962C8B-B14F-4D97-AF65-F5344CB8AC3E}">
        <p14:creationId xmlns:p14="http://schemas.microsoft.com/office/powerpoint/2010/main" val="261752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during weekends and holidays reports have to be submitted within 24 hours of the serious occurrence. No calls/voicemail.</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4</a:t>
            </a:fld>
            <a:endParaRPr lang="en-US" dirty="0"/>
          </a:p>
        </p:txBody>
      </p:sp>
    </p:spTree>
    <p:extLst>
      <p:ext uri="{BB962C8B-B14F-4D97-AF65-F5344CB8AC3E}">
        <p14:creationId xmlns:p14="http://schemas.microsoft.com/office/powerpoint/2010/main" val="404913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 we all (OPM,</a:t>
            </a:r>
            <a:r>
              <a:rPr lang="en-US" baseline="0" dirty="0" smtClean="0"/>
              <a:t> DJJ, DFCS) </a:t>
            </a:r>
            <a:r>
              <a:rPr lang="en-US" dirty="0" smtClean="0"/>
              <a:t>get on the same reporting system, you have to submit report</a:t>
            </a:r>
            <a:r>
              <a:rPr lang="en-US" baseline="0" dirty="0" smtClean="0"/>
              <a:t> separately. Reports should be filled out on our incident reporting form.</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5</a:t>
            </a:fld>
            <a:endParaRPr lang="en-US" dirty="0"/>
          </a:p>
        </p:txBody>
      </p:sp>
    </p:spTree>
    <p:extLst>
      <p:ext uri="{BB962C8B-B14F-4D97-AF65-F5344CB8AC3E}">
        <p14:creationId xmlns:p14="http://schemas.microsoft.com/office/powerpoint/2010/main" val="41268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Planned hospitalizations are not reportable unless complications arise during the hospitalization.</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6</a:t>
            </a:fld>
            <a:endParaRPr lang="en-US" dirty="0"/>
          </a:p>
        </p:txBody>
      </p:sp>
    </p:spTree>
    <p:extLst>
      <p:ext uri="{BB962C8B-B14F-4D97-AF65-F5344CB8AC3E}">
        <p14:creationId xmlns:p14="http://schemas.microsoft.com/office/powerpoint/2010/main" val="339254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suspicion or allegation made by a child of abuse should be submitted to RCCL, regardless of  whether it happened or not and/or if child recants story later.</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7</a:t>
            </a:fld>
            <a:endParaRPr lang="en-US" dirty="0"/>
          </a:p>
        </p:txBody>
      </p:sp>
    </p:spTree>
    <p:extLst>
      <p:ext uri="{BB962C8B-B14F-4D97-AF65-F5344CB8AC3E}">
        <p14:creationId xmlns:p14="http://schemas.microsoft.com/office/powerpoint/2010/main" val="38722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agency/facility learns of a child alleging abuse from DFCS/CPS, it should be reported to RCC. So, if during a panel hearing, DFCS CM visit, therapist/Dr. visit, DFCS makes it known that they are investigation an allegation or if the FP is interviewed by DFCS for an investigation, then it must be reported to RCC regardless of the outcome. Help FPs/CMs understand that they have to report it when DFCS interviews them regarding a complaint.</a:t>
            </a:r>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8</a:t>
            </a:fld>
            <a:endParaRPr lang="en-US" dirty="0"/>
          </a:p>
        </p:txBody>
      </p:sp>
    </p:spTree>
    <p:extLst>
      <p:ext uri="{BB962C8B-B14F-4D97-AF65-F5344CB8AC3E}">
        <p14:creationId xmlns:p14="http://schemas.microsoft.com/office/powerpoint/2010/main" val="172444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C163EB-5552-4576-85F9-0B6E0A678A31}" type="slidenum">
              <a:rPr lang="en-US" smtClean="0"/>
              <a:pPr>
                <a:defRPr/>
              </a:pPr>
              <a:t>9</a:t>
            </a:fld>
            <a:endParaRPr lang="en-US" dirty="0"/>
          </a:p>
        </p:txBody>
      </p:sp>
    </p:spTree>
    <p:extLst>
      <p:ext uri="{BB962C8B-B14F-4D97-AF65-F5344CB8AC3E}">
        <p14:creationId xmlns:p14="http://schemas.microsoft.com/office/powerpoint/2010/main" val="16436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76200"/>
            <a:ext cx="2286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7056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24713D-495E-4454-B1EC-5013EDE9459E}"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891785-828F-4D29-93FB-BBA2A908BD6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7C2CEC-B87A-4AF5-AF85-E41550B611A9}"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03D776-5E47-4F98-BDAE-680BE20AE96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45895F-EBEC-410E-82AD-5470D697CE40}"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B6C719-E857-4445-9FE6-12A3AF7A6CF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055B0A-221D-47B1-82FA-104BCB471FDF}"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464F65D-92A4-461B-9C76-D048FFFCD49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F1C3E5-20A2-4A1A-B24B-CED53BAB8DF5}" type="datetimeFigureOut">
              <a:rPr lang="en-US"/>
              <a:pPr>
                <a:defRPr/>
              </a:pPr>
              <a:t>01/05/2016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79EC6F2-A08F-464F-8258-A2BEFCD9D1B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3A29AA-6B82-4C7D-8BE9-A892879EB081}" type="datetimeFigureOut">
              <a:rPr lang="en-US"/>
              <a:pPr>
                <a:defRPr/>
              </a:pPr>
              <a:t>01/05/2016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48EBB92-7136-4107-AE6C-A2383C62FB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7C96C6-749B-4595-92E0-8FC3BCACAD37}" type="datetimeFigureOut">
              <a:rPr lang="en-US"/>
              <a:pPr>
                <a:defRPr/>
              </a:pPr>
              <a:t>01/05/2016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DAC17D6-0613-4DDC-8776-647F7B36BCB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B188C1-EC61-4A8F-9B92-B17C6FDFA8CA}"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182D8-FE93-4752-9BBA-20016CC2385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68CA56-A357-4B02-9A07-D921ACF5C549}"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313139-ADED-4C5D-B871-7962E37DA5F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6CE180-03FA-4385-9B50-71CCA37C4B32}"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1FD9BB-E939-4B44-8A22-101C8ED632D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12860B-EAAB-4A52-9687-F95454E95210}"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0685EC-E863-441A-BF1B-F870B5BF8EC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9EED54-C032-451F-859A-DCD76E6CB849}" type="datetimeFigureOut">
              <a:rPr lang="en-US"/>
              <a:pPr>
                <a:defRPr/>
              </a:pPr>
              <a:t>01/05/2016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717ADBC-A6B0-4AB9-8579-3D48EFD9A45C}"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9ACABA-15BE-4384-B69C-930FB1B031DF}" type="datetimeFigureOut">
              <a:rPr lang="en-US"/>
              <a:pPr>
                <a:defRPr/>
              </a:pPr>
              <a:t>01/05/2016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CE186D1-EA88-40CC-A86D-E1245C246C3C}"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F70563-1978-4092-B789-F6C7412FD6ED}"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347F89-2951-4D9A-B9C9-B11BB5BAFDBB}"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368F93-8233-4BA6-B4FB-DC8D76558F5E}"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C2BF8B-7464-413C-BDB5-3FE390CD2CF0}"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CB61FC-DA9C-48D3-ACA4-82E0B21F60B2}"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7D840C-719F-4872-BEF4-FDB42367D3D6}"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0CF067-CD70-4927-B185-A25F1BD0D53D}"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1AAB27-F221-473A-94E7-F3F8362977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2F6397-B783-4E68-83E0-1D44529A1A80}" type="datetimeFigureOut">
              <a:rPr lang="en-US"/>
              <a:pPr>
                <a:defRPr/>
              </a:pPr>
              <a:t>01/05/2016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9BC9BFF-E05B-446D-B207-B13D5432CAF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1C1FD6-F5A1-431C-B2CD-499B02BAEC7D}" type="datetimeFigureOut">
              <a:rPr lang="en-US"/>
              <a:pPr>
                <a:defRPr/>
              </a:pPr>
              <a:t>01/05/2016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941797C-FB73-4BA2-90C2-3808D7BD36CE}"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C65922-3004-429A-B79A-0DD57B19ECE8}" type="datetimeFigureOut">
              <a:rPr lang="en-US"/>
              <a:pPr>
                <a:defRPr/>
              </a:pPr>
              <a:t>01/05/2016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DC97802-BB91-4817-A4A9-43594D21F65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5683BD-C7BF-4D54-A127-DFC5EA6557C0}"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DDBE092-4983-4DAE-A582-AB6DF034F1BE}"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D61CD1-F785-407D-ACCB-3D641BE40231}"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E4DACF1-43BF-46E8-AAE4-5EEBDCBAAB53}"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1987AE-0433-4DBE-91D5-0095038F6FD7}"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F7886E-2053-43AC-9C69-0CC114B4D89F}"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2EFD64-AF73-4257-9D69-63BC83C241CA}"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40666F-7BEE-4C78-9ACC-9710B6242B23}"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EFB4E6-AA3C-4319-A37D-366F1E77319D}"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CAD9CB-151E-4A1E-A7EC-C0158D56461B}"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563276-09C5-4B26-82F2-2B6966C5FCC7}"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CD1F62-B029-4249-B983-6D80DDBF2AA0}"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8CD2AC-9F6F-44DB-ACF0-775C55069032}"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6068C3-0D8E-4CCB-9E23-DB63AF0C1D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589A35-04E1-4416-8B75-9145A237A8FF}"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4D112B-564E-48B3-947B-B67F50C101E1}"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7FE342-2B99-4041-AD31-9C609120745F}" type="datetimeFigureOut">
              <a:rPr lang="en-US"/>
              <a:pPr>
                <a:defRPr/>
              </a:pPr>
              <a:t>01/05/2016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73FC826-475E-4F76-9AE6-9312DACA972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55E041-9A5C-40EF-93B0-6DA57CC4DC9A}" type="datetimeFigureOut">
              <a:rPr lang="en-US"/>
              <a:pPr>
                <a:defRPr/>
              </a:pPr>
              <a:t>01/05/2016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B33E0A2-4EC8-40C0-95E8-AFC35608BF5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7BC58C-1FE3-4CF8-B354-CB398965E7BD}" type="datetimeFigureOut">
              <a:rPr lang="en-US"/>
              <a:pPr>
                <a:defRPr/>
              </a:pPr>
              <a:t>01/05/2016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BAFB2E3-4D0A-4902-8274-F8BF87E70780}"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D17BDF-E8D5-4033-B6BF-CDDD7E42EE80}"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5385E5-7D03-4C22-A7DE-7854C1792D5A}"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F3491D-9B50-4026-8B1F-2FD7D33C5303}"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11AACCA-6A51-4CBE-AD1F-2F8DB52023E0}"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9F1228-DBB1-44FF-8A45-0C17F676BE3C}"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75C0AF-68C2-4740-AFBC-EFA8DDF4DF81}"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B424CC-4AD3-4708-ADC0-4D17035478A7}"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131B76-3D4D-4BBA-8FB9-EA7BCB9E62C7}"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40CF98-EEFC-4BC7-9323-1C4B4088F42B}"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22A47E-B9D6-4294-8BC4-16AAAD455E85}"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0064DE-1570-4358-893C-7303646B0642}"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EC8AB7-143B-4507-907B-CD4F6B2759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A38D77-04F9-4613-AE63-AF9DA06313B5}"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EFB0DE-215E-4F0B-916F-B674DC70756D}"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201355-15AD-4770-A881-B45C7EB252A5}"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37C07D2-78F4-4190-BEE1-3E0F2E6EFFE0}"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D3872E-1201-46D0-9B54-229A7B6CA1A4}" type="datetimeFigureOut">
              <a:rPr lang="en-US"/>
              <a:pPr>
                <a:defRPr/>
              </a:pPr>
              <a:t>01/05/2016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100F53F-56E4-4D35-9677-55A34927F978}"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E02EA0-209E-4B4E-AFDA-227101A0DF50}" type="datetimeFigureOut">
              <a:rPr lang="en-US"/>
              <a:pPr>
                <a:defRPr/>
              </a:pPr>
              <a:t>01/05/2016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81E56BF-9C98-45FE-8F4D-759B672056E2}"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2F6F74-20AF-417A-9528-2E9A05804C67}" type="datetimeFigureOut">
              <a:rPr lang="en-US"/>
              <a:pPr>
                <a:defRPr/>
              </a:pPr>
              <a:t>01/05/2016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B06CEFE-8E69-40F3-86A6-08D0290E8A1D}"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BD818F-7F91-47CE-8D73-7E4B3B1E952D}"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BB7CC6C-84E5-44FA-9270-3827F7137E91}"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93DF28-2B88-49B7-843B-D6331650A855}" type="datetimeFigureOut">
              <a:rPr lang="en-US"/>
              <a:pPr>
                <a:defRPr/>
              </a:pPr>
              <a:t>01/05/2016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3DCBFF-6DB2-4BA9-9A89-BE22C284787F}"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FF00D3-7194-4E21-9E42-0B823D106E2B}"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8927C0-9738-474D-8613-C2B5471979B8}"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035F9F-47E5-4E93-A00D-98BFBE34EFB9}" type="datetimeFigureOut">
              <a:rPr lang="en-US"/>
              <a:pPr>
                <a:defRPr/>
              </a:pPr>
              <a:t>01/05/2016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D1E281-4DB0-4809-A8DB-450A803B6B23}"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BB4E38-EC13-47AB-B693-EAA048561030}" type="datetimeFigureOut">
              <a:rPr lang="en-US"/>
              <a:pPr>
                <a:defRPr/>
              </a:pPr>
              <a:t>01/05/2016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048919C-DC95-4ACC-AE8D-B522D35401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14288" y="5867400"/>
            <a:ext cx="9144000" cy="990600"/>
          </a:xfrm>
          <a:prstGeom prst="rect">
            <a:avLst/>
          </a:prstGeom>
          <a:gradFill rotWithShape="1">
            <a:gsLst>
              <a:gs pos="0">
                <a:srgbClr val="14736B"/>
              </a:gs>
              <a:gs pos="50000">
                <a:srgbClr val="22A79C"/>
              </a:gs>
              <a:gs pos="100000">
                <a:srgbClr val="2BC7BB"/>
              </a:gs>
            </a:gsLst>
            <a:lin ang="2700000" scaled="1"/>
          </a:gradFill>
          <a:ln w="9525">
            <a:noFill/>
            <a:miter lim="800000"/>
            <a:headEnd/>
            <a:tailEnd/>
          </a:ln>
        </p:spPr>
        <p:txBody>
          <a:bodyPr wrap="none" anchor="ctr"/>
          <a:lstStyle/>
          <a:p>
            <a:pPr>
              <a:defRPr/>
            </a:pPr>
            <a:endParaRPr lang="en-US" dirty="0"/>
          </a:p>
        </p:txBody>
      </p:sp>
      <p:sp>
        <p:nvSpPr>
          <p:cNvPr id="1027" name="Rectangle 11"/>
          <p:cNvSpPr>
            <a:spLocks noChangeArrowheads="1"/>
          </p:cNvSpPr>
          <p:nvPr userDrawn="1"/>
        </p:nvSpPr>
        <p:spPr bwMode="auto">
          <a:xfrm>
            <a:off x="0" y="0"/>
            <a:ext cx="9144000" cy="990600"/>
          </a:xfrm>
          <a:prstGeom prst="rect">
            <a:avLst/>
          </a:prstGeom>
          <a:gradFill rotWithShape="1">
            <a:gsLst>
              <a:gs pos="0">
                <a:srgbClr val="14736B"/>
              </a:gs>
              <a:gs pos="50000">
                <a:srgbClr val="22A79C"/>
              </a:gs>
              <a:gs pos="100000">
                <a:srgbClr val="2BC7BB"/>
              </a:gs>
            </a:gsLst>
            <a:lin ang="2700000" scaled="1"/>
          </a:gradFill>
          <a:ln w="9525">
            <a:noFill/>
            <a:miter lim="800000"/>
            <a:headEnd/>
            <a:tailEnd/>
          </a:ln>
        </p:spPr>
        <p:txBody>
          <a:bodyPr wrap="none" anchor="ctr"/>
          <a:lstStyle/>
          <a:p>
            <a:pPr>
              <a:defRPr/>
            </a:pPr>
            <a:endParaRPr lang="en-US" dirty="0"/>
          </a:p>
        </p:txBody>
      </p:sp>
      <p:sp>
        <p:nvSpPr>
          <p:cNvPr id="1028" name="Rectangle 12"/>
          <p:cNvSpPr>
            <a:spLocks noChangeArrowheads="1"/>
          </p:cNvSpPr>
          <p:nvPr userDrawn="1"/>
        </p:nvSpPr>
        <p:spPr bwMode="auto">
          <a:xfrm>
            <a:off x="0" y="152400"/>
            <a:ext cx="9144000" cy="152400"/>
          </a:xfrm>
          <a:prstGeom prst="rect">
            <a:avLst/>
          </a:prstGeom>
          <a:solidFill>
            <a:srgbClr val="8DDFD9"/>
          </a:solidFill>
          <a:ln w="25400">
            <a:noFill/>
            <a:miter lim="800000"/>
            <a:headEnd/>
            <a:tailEnd/>
          </a:ln>
          <a:effectLst/>
        </p:spPr>
        <p:txBody>
          <a:bodyPr wrap="none" anchor="ctr"/>
          <a:lstStyle/>
          <a:p>
            <a:pPr>
              <a:defRPr/>
            </a:pPr>
            <a:endParaRPr lang="en-US" dirty="0"/>
          </a:p>
        </p:txBody>
      </p:sp>
      <p:sp>
        <p:nvSpPr>
          <p:cNvPr id="1029" name="Line 13"/>
          <p:cNvSpPr>
            <a:spLocks noChangeShapeType="1"/>
          </p:cNvSpPr>
          <p:nvPr userDrawn="1"/>
        </p:nvSpPr>
        <p:spPr bwMode="auto">
          <a:xfrm>
            <a:off x="0" y="152400"/>
            <a:ext cx="9144000" cy="0"/>
          </a:xfrm>
          <a:prstGeom prst="line">
            <a:avLst/>
          </a:prstGeom>
          <a:noFill/>
          <a:ln w="19050">
            <a:solidFill>
              <a:srgbClr val="CCECFF"/>
            </a:solidFill>
            <a:round/>
            <a:headEnd/>
            <a:tailEnd/>
          </a:ln>
          <a:effectLst/>
        </p:spPr>
        <p:txBody>
          <a:bodyPr/>
          <a:lstStyle/>
          <a:p>
            <a:pPr>
              <a:defRPr/>
            </a:pPr>
            <a:endParaRPr lang="en-US" dirty="0"/>
          </a:p>
        </p:txBody>
      </p:sp>
      <p:sp>
        <p:nvSpPr>
          <p:cNvPr id="1030" name="Line 14"/>
          <p:cNvSpPr>
            <a:spLocks noChangeShapeType="1"/>
          </p:cNvSpPr>
          <p:nvPr userDrawn="1"/>
        </p:nvSpPr>
        <p:spPr bwMode="auto">
          <a:xfrm>
            <a:off x="14288" y="304800"/>
            <a:ext cx="9129712" cy="0"/>
          </a:xfrm>
          <a:prstGeom prst="line">
            <a:avLst/>
          </a:prstGeom>
          <a:noFill/>
          <a:ln w="19050">
            <a:solidFill>
              <a:srgbClr val="CCECFF"/>
            </a:solidFill>
            <a:round/>
            <a:headEnd/>
            <a:tailEnd/>
          </a:ln>
          <a:effectLst/>
        </p:spPr>
        <p:txBody>
          <a:bodyPr/>
          <a:lstStyle/>
          <a:p>
            <a:pPr>
              <a:defRPr/>
            </a:pPr>
            <a:endParaRPr lang="en-US" dirty="0"/>
          </a:p>
        </p:txBody>
      </p:sp>
      <p:sp>
        <p:nvSpPr>
          <p:cNvPr id="1031" name="Rectangle 16"/>
          <p:cNvSpPr>
            <a:spLocks noGrp="1" noChangeArrowheads="1"/>
          </p:cNvSpPr>
          <p:nvPr>
            <p:ph type="title"/>
          </p:nvPr>
        </p:nvSpPr>
        <p:spPr bwMode="auto">
          <a:xfrm>
            <a:off x="457200" y="76200"/>
            <a:ext cx="9144000" cy="1143000"/>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1032" name="Rectangle 1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  </a:t>
            </a:r>
          </a:p>
        </p:txBody>
      </p:sp>
      <p:pic>
        <p:nvPicPr>
          <p:cNvPr id="1033" name="Picture 21" descr="DHS_logo_c"/>
          <p:cNvPicPr>
            <a:picLocks noChangeAspect="1" noChangeArrowheads="1"/>
          </p:cNvPicPr>
          <p:nvPr userDrawn="1"/>
        </p:nvPicPr>
        <p:blipFill>
          <a:blip r:embed="rId14"/>
          <a:srcRect/>
          <a:stretch>
            <a:fillRect/>
          </a:stretch>
        </p:blipFill>
        <p:spPr bwMode="auto">
          <a:xfrm>
            <a:off x="0" y="5791200"/>
            <a:ext cx="7874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 id="2147483699"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Narrow" pitchFamily="34" charset="0"/>
        </a:defRPr>
      </a:lvl2pPr>
      <a:lvl3pPr algn="l" rtl="0" eaLnBrk="0" fontAlgn="base" hangingPunct="0">
        <a:spcBef>
          <a:spcPct val="0"/>
        </a:spcBef>
        <a:spcAft>
          <a:spcPct val="0"/>
        </a:spcAft>
        <a:defRPr sz="4000" b="1">
          <a:solidFill>
            <a:schemeClr val="bg1"/>
          </a:solidFill>
          <a:latin typeface="Arial Narrow" pitchFamily="34" charset="0"/>
        </a:defRPr>
      </a:lvl3pPr>
      <a:lvl4pPr algn="l" rtl="0" eaLnBrk="0" fontAlgn="base" hangingPunct="0">
        <a:spcBef>
          <a:spcPct val="0"/>
        </a:spcBef>
        <a:spcAft>
          <a:spcPct val="0"/>
        </a:spcAft>
        <a:defRPr sz="4000" b="1">
          <a:solidFill>
            <a:schemeClr val="bg1"/>
          </a:solidFill>
          <a:latin typeface="Arial Narrow" pitchFamily="34" charset="0"/>
        </a:defRPr>
      </a:lvl4pPr>
      <a:lvl5pPr algn="l" rtl="0" eaLnBrk="0" fontAlgn="base" hangingPunct="0">
        <a:spcBef>
          <a:spcPct val="0"/>
        </a:spcBef>
        <a:spcAft>
          <a:spcPct val="0"/>
        </a:spcAft>
        <a:defRPr sz="4000" b="1">
          <a:solidFill>
            <a:schemeClr val="bg1"/>
          </a:solidFill>
          <a:latin typeface="Arial Narrow" pitchFamily="34" charset="0"/>
        </a:defRPr>
      </a:lvl5pPr>
      <a:lvl6pPr marL="457200" algn="l" rtl="0" fontAlgn="base">
        <a:spcBef>
          <a:spcPct val="0"/>
        </a:spcBef>
        <a:spcAft>
          <a:spcPct val="0"/>
        </a:spcAft>
        <a:defRPr sz="4000" b="1">
          <a:solidFill>
            <a:schemeClr val="bg1"/>
          </a:solidFill>
          <a:latin typeface="Arial Narrow" pitchFamily="34" charset="0"/>
        </a:defRPr>
      </a:lvl6pPr>
      <a:lvl7pPr marL="914400" algn="l" rtl="0" fontAlgn="base">
        <a:spcBef>
          <a:spcPct val="0"/>
        </a:spcBef>
        <a:spcAft>
          <a:spcPct val="0"/>
        </a:spcAft>
        <a:defRPr sz="4000" b="1">
          <a:solidFill>
            <a:schemeClr val="bg1"/>
          </a:solidFill>
          <a:latin typeface="Arial Narrow" pitchFamily="34" charset="0"/>
        </a:defRPr>
      </a:lvl7pPr>
      <a:lvl8pPr marL="1371600" algn="l" rtl="0" fontAlgn="base">
        <a:spcBef>
          <a:spcPct val="0"/>
        </a:spcBef>
        <a:spcAft>
          <a:spcPct val="0"/>
        </a:spcAft>
        <a:defRPr sz="4000" b="1">
          <a:solidFill>
            <a:schemeClr val="bg1"/>
          </a:solidFill>
          <a:latin typeface="Arial Narrow" pitchFamily="34" charset="0"/>
        </a:defRPr>
      </a:lvl8pPr>
      <a:lvl9pPr marL="1828800" algn="l" rtl="0" fontAlgn="base">
        <a:spcBef>
          <a:spcPct val="0"/>
        </a:spcBef>
        <a:spcAft>
          <a:spcPct val="0"/>
        </a:spcAft>
        <a:defRPr sz="40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5456EB-C32E-4446-A65E-54CA7D579AB6}" type="datetimeFigureOut">
              <a:rPr lang="en-US"/>
              <a:pPr>
                <a:defRPr/>
              </a:pPr>
              <a:t>01/05/2016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B590FB-A839-424D-901D-2A1F13151DD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2" r:id="rId2"/>
    <p:sldLayoutId id="2147483721" r:id="rId3"/>
    <p:sldLayoutId id="2147483720" r:id="rId4"/>
    <p:sldLayoutId id="2147483719" r:id="rId5"/>
    <p:sldLayoutId id="2147483718" r:id="rId6"/>
    <p:sldLayoutId id="2147483717" r:id="rId7"/>
    <p:sldLayoutId id="2147483716" r:id="rId8"/>
    <p:sldLayoutId id="2147483715" r:id="rId9"/>
    <p:sldLayoutId id="2147483714" r:id="rId10"/>
    <p:sldLayoutId id="2147483713" r:id="rId11"/>
    <p:sldLayoutId id="2147483712" r:id="rId12"/>
    <p:sldLayoutId id="2147483711"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8DBADCD-D4AF-4DC6-A778-0B2EA2C35151}" type="datetimeFigureOut">
              <a:rPr lang="en-US"/>
              <a:pPr>
                <a:defRPr/>
              </a:pPr>
              <a:t>01/05/2016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835B1C-652C-4D0A-B98B-F0D7738515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32" r:id="rId3"/>
    <p:sldLayoutId id="2147483731" r:id="rId4"/>
    <p:sldLayoutId id="2147483730" r:id="rId5"/>
    <p:sldLayoutId id="2147483729" r:id="rId6"/>
    <p:sldLayoutId id="2147483728" r:id="rId7"/>
    <p:sldLayoutId id="2147483727" r:id="rId8"/>
    <p:sldLayoutId id="2147483726" r:id="rId9"/>
    <p:sldLayoutId id="2147483725" r:id="rId10"/>
    <p:sldLayoutId id="2147483724"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58E924-DBC9-4A48-8C94-60BA72A2888C}" type="datetimeFigureOut">
              <a:rPr lang="en-US"/>
              <a:pPr>
                <a:defRPr/>
              </a:pPr>
              <a:t>01/05/2016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88BC0C-C23D-4F0F-95B0-B0DB33AEE9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B96EF8-ED98-4AD8-88AD-945A3D6974B5}" type="datetimeFigureOut">
              <a:rPr lang="en-US"/>
              <a:pPr>
                <a:defRPr/>
              </a:pPr>
              <a:t>01/05/2016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151F20-BDBA-40FE-92CE-CCC2E776A0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6" r:id="rId2"/>
    <p:sldLayoutId id="2147483755" r:id="rId3"/>
    <p:sldLayoutId id="2147483754" r:id="rId4"/>
    <p:sldLayoutId id="2147483753" r:id="rId5"/>
    <p:sldLayoutId id="2147483752" r:id="rId6"/>
    <p:sldLayoutId id="2147483751" r:id="rId7"/>
    <p:sldLayoutId id="2147483750" r:id="rId8"/>
    <p:sldLayoutId id="2147483749" r:id="rId9"/>
    <p:sldLayoutId id="2147483748" r:id="rId10"/>
    <p:sldLayoutId id="2147483747" r:id="rId11"/>
    <p:sldLayoutId id="2147483746"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39"/>
          <p:cNvSpPr>
            <a:spLocks noGrp="1" noChangeArrowheads="1"/>
          </p:cNvSpPr>
          <p:nvPr>
            <p:ph type="subTitle" idx="1"/>
          </p:nvPr>
        </p:nvSpPr>
        <p:spPr>
          <a:xfrm>
            <a:off x="0" y="0"/>
            <a:ext cx="9296400" cy="7010400"/>
          </a:xfrm>
          <a:solidFill>
            <a:schemeClr val="bg1"/>
          </a:solidFill>
        </p:spPr>
        <p:txBody>
          <a:bodyPr/>
          <a:lstStyle/>
          <a:p>
            <a:pPr eaLnBrk="1" hangingPunct="1"/>
            <a:endParaRPr lang="en-US" dirty="0" smtClean="0"/>
          </a:p>
        </p:txBody>
      </p:sp>
      <p:sp>
        <p:nvSpPr>
          <p:cNvPr id="2095" name="Rectangle 47"/>
          <p:cNvSpPr>
            <a:spLocks noChangeArrowheads="1"/>
          </p:cNvSpPr>
          <p:nvPr/>
        </p:nvSpPr>
        <p:spPr bwMode="auto">
          <a:xfrm>
            <a:off x="-1" y="6248400"/>
            <a:ext cx="6964335" cy="762000"/>
          </a:xfrm>
          <a:prstGeom prst="rect">
            <a:avLst/>
          </a:prstGeom>
          <a:gradFill flip="none" rotWithShape="1">
            <a:gsLst>
              <a:gs pos="0">
                <a:srgbClr val="35BDB2">
                  <a:shade val="30000"/>
                  <a:satMod val="115000"/>
                </a:srgbClr>
              </a:gs>
              <a:gs pos="50000">
                <a:srgbClr val="35BDB2">
                  <a:shade val="67500"/>
                  <a:satMod val="115000"/>
                </a:srgbClr>
              </a:gs>
              <a:gs pos="100000">
                <a:srgbClr val="35BDB2">
                  <a:shade val="100000"/>
                  <a:satMod val="115000"/>
                </a:srgbClr>
              </a:gs>
            </a:gsLst>
            <a:path path="circle">
              <a:fillToRect r="100000" b="100000"/>
            </a:path>
            <a:tileRect l="-100000" t="-100000"/>
          </a:gradFill>
          <a:ln>
            <a:noFill/>
          </a:ln>
          <a:effectLst/>
        </p:spPr>
        <p:txBody>
          <a:bodyPr wrap="none" anchor="ctr"/>
          <a:lstStyle/>
          <a:p>
            <a:pPr>
              <a:defRPr/>
            </a:pPr>
            <a:endParaRPr lang="en-US" dirty="0"/>
          </a:p>
        </p:txBody>
      </p:sp>
      <p:sp>
        <p:nvSpPr>
          <p:cNvPr id="68613" name="Rectangle 52"/>
          <p:cNvSpPr>
            <a:spLocks noChangeArrowheads="1"/>
          </p:cNvSpPr>
          <p:nvPr/>
        </p:nvSpPr>
        <p:spPr bwMode="auto">
          <a:xfrm>
            <a:off x="0" y="0"/>
            <a:ext cx="6948488" cy="6172200"/>
          </a:xfrm>
          <a:prstGeom prst="rect">
            <a:avLst/>
          </a:prstGeom>
          <a:gradFill rotWithShape="1">
            <a:gsLst>
              <a:gs pos="0">
                <a:srgbClr val="14736B"/>
              </a:gs>
              <a:gs pos="50000">
                <a:srgbClr val="22A79C"/>
              </a:gs>
              <a:gs pos="100000">
                <a:srgbClr val="2BC7BB"/>
              </a:gs>
            </a:gsLst>
            <a:lin ang="2700000" scaled="1"/>
          </a:gradFill>
          <a:ln w="9525">
            <a:noFill/>
            <a:miter lim="800000"/>
            <a:headEnd/>
            <a:tailEnd/>
          </a:ln>
        </p:spPr>
        <p:txBody>
          <a:bodyPr wrap="none" anchor="ctr"/>
          <a:lstStyle/>
          <a:p>
            <a:endParaRPr lang="en-US" dirty="0"/>
          </a:p>
        </p:txBody>
      </p:sp>
      <p:sp>
        <p:nvSpPr>
          <p:cNvPr id="68614" name="Rectangle 53"/>
          <p:cNvSpPr>
            <a:spLocks noChangeArrowheads="1"/>
          </p:cNvSpPr>
          <p:nvPr/>
        </p:nvSpPr>
        <p:spPr bwMode="auto">
          <a:xfrm>
            <a:off x="228600" y="228600"/>
            <a:ext cx="6705600" cy="2971800"/>
          </a:xfrm>
          <a:prstGeom prst="rect">
            <a:avLst/>
          </a:prstGeom>
          <a:noFill/>
          <a:ln w="38100">
            <a:noFill/>
            <a:miter lim="800000"/>
            <a:headEnd/>
            <a:tailEnd/>
          </a:ln>
        </p:spPr>
        <p:txBody>
          <a:bodyPr anchor="ctr"/>
          <a:lstStyle/>
          <a:p>
            <a:pPr>
              <a:spcAft>
                <a:spcPct val="25000"/>
              </a:spcAft>
            </a:pPr>
            <a:r>
              <a:rPr lang="en-US" sz="3200" b="1" dirty="0" smtClean="0">
                <a:solidFill>
                  <a:schemeClr val="bg1"/>
                </a:solidFill>
                <a:latin typeface="Arial Narrow" pitchFamily="34" charset="0"/>
              </a:rPr>
              <a:t>Office of Inspector General </a:t>
            </a:r>
          </a:p>
          <a:p>
            <a:pPr>
              <a:spcAft>
                <a:spcPct val="25000"/>
              </a:spcAft>
            </a:pPr>
            <a:r>
              <a:rPr lang="en-US" sz="3200" b="1" dirty="0" smtClean="0">
                <a:solidFill>
                  <a:schemeClr val="bg1"/>
                </a:solidFill>
                <a:latin typeface="Arial Narrow" pitchFamily="34" charset="0"/>
              </a:rPr>
              <a:t>Residential Child Care Licensing Unit:</a:t>
            </a:r>
          </a:p>
          <a:p>
            <a:pPr>
              <a:spcAft>
                <a:spcPct val="25000"/>
              </a:spcAft>
            </a:pPr>
            <a:endParaRPr lang="en-US" sz="3200" b="1" dirty="0">
              <a:solidFill>
                <a:schemeClr val="bg1"/>
              </a:solidFill>
              <a:latin typeface="Arial Narrow" pitchFamily="34" charset="0"/>
            </a:endParaRPr>
          </a:p>
          <a:p>
            <a:pPr>
              <a:spcAft>
                <a:spcPct val="25000"/>
              </a:spcAft>
            </a:pPr>
            <a:r>
              <a:rPr lang="en-US" sz="6000" b="1" dirty="0" smtClean="0">
                <a:solidFill>
                  <a:schemeClr val="bg1"/>
                </a:solidFill>
                <a:latin typeface="Arial Narrow" pitchFamily="34" charset="0"/>
              </a:rPr>
              <a:t>Reporting 101</a:t>
            </a:r>
            <a:endParaRPr lang="en-US" sz="6000" b="1" dirty="0">
              <a:solidFill>
                <a:schemeClr val="bg1"/>
              </a:solidFill>
              <a:latin typeface="Arial Narrow" pitchFamily="34" charset="0"/>
            </a:endParaRPr>
          </a:p>
        </p:txBody>
      </p:sp>
      <p:sp>
        <p:nvSpPr>
          <p:cNvPr id="68615" name="Rectangle 54"/>
          <p:cNvSpPr>
            <a:spLocks noChangeArrowheads="1"/>
          </p:cNvSpPr>
          <p:nvPr/>
        </p:nvSpPr>
        <p:spPr bwMode="auto">
          <a:xfrm>
            <a:off x="228600" y="4267200"/>
            <a:ext cx="5867400" cy="762000"/>
          </a:xfrm>
          <a:prstGeom prst="rect">
            <a:avLst/>
          </a:prstGeom>
          <a:noFill/>
          <a:ln w="9525">
            <a:noFill/>
            <a:miter lim="800000"/>
            <a:headEnd/>
            <a:tailEnd/>
          </a:ln>
        </p:spPr>
        <p:txBody>
          <a:bodyPr/>
          <a:lstStyle/>
          <a:p>
            <a:pPr>
              <a:lnSpc>
                <a:spcPct val="80000"/>
              </a:lnSpc>
              <a:spcBef>
                <a:spcPct val="20000"/>
              </a:spcBef>
            </a:pPr>
            <a:r>
              <a:rPr lang="en-US" sz="2000" dirty="0">
                <a:solidFill>
                  <a:schemeClr val="bg1"/>
                </a:solidFill>
                <a:latin typeface="Arial Narrow" pitchFamily="34" charset="0"/>
              </a:rPr>
              <a:t>Presenter: </a:t>
            </a:r>
            <a:r>
              <a:rPr lang="en-US" sz="2000" dirty="0" smtClean="0">
                <a:solidFill>
                  <a:schemeClr val="bg1"/>
                </a:solidFill>
                <a:latin typeface="Arial Narrow" pitchFamily="34" charset="0"/>
              </a:rPr>
              <a:t>Tanya Davis Coleman, MSW</a:t>
            </a:r>
            <a:endParaRPr lang="en-US" sz="2000" dirty="0">
              <a:solidFill>
                <a:schemeClr val="bg1"/>
              </a:solidFill>
              <a:latin typeface="Arial Narrow" pitchFamily="34" charset="0"/>
            </a:endParaRPr>
          </a:p>
          <a:p>
            <a:pPr>
              <a:lnSpc>
                <a:spcPct val="80000"/>
              </a:lnSpc>
              <a:spcBef>
                <a:spcPct val="20000"/>
              </a:spcBef>
            </a:pPr>
            <a:endParaRPr lang="en-US" sz="2000" dirty="0">
              <a:solidFill>
                <a:schemeClr val="bg1"/>
              </a:solidFill>
              <a:latin typeface="Arial Narrow" pitchFamily="34" charset="0"/>
            </a:endParaRPr>
          </a:p>
          <a:p>
            <a:pPr>
              <a:lnSpc>
                <a:spcPct val="80000"/>
              </a:lnSpc>
              <a:spcBef>
                <a:spcPct val="20000"/>
              </a:spcBef>
            </a:pPr>
            <a:r>
              <a:rPr lang="en-US" sz="2000" dirty="0">
                <a:solidFill>
                  <a:schemeClr val="bg1"/>
                </a:solidFill>
                <a:latin typeface="Arial Narrow" pitchFamily="34" charset="0"/>
              </a:rPr>
              <a:t>Presentation to: </a:t>
            </a:r>
            <a:r>
              <a:rPr lang="en-US" sz="2000" dirty="0" smtClean="0">
                <a:solidFill>
                  <a:schemeClr val="bg1"/>
                </a:solidFill>
                <a:latin typeface="Arial Narrow" pitchFamily="34" charset="0"/>
              </a:rPr>
              <a:t>CPA/CCI Providers</a:t>
            </a:r>
            <a:endParaRPr lang="en-US" sz="2000" dirty="0">
              <a:solidFill>
                <a:schemeClr val="bg1"/>
              </a:solidFill>
              <a:latin typeface="Arial Narrow" pitchFamily="34" charset="0"/>
            </a:endParaRPr>
          </a:p>
          <a:p>
            <a:pPr>
              <a:lnSpc>
                <a:spcPct val="80000"/>
              </a:lnSpc>
              <a:spcBef>
                <a:spcPct val="20000"/>
              </a:spcBef>
            </a:pPr>
            <a:endParaRPr lang="en-US" sz="2000" dirty="0">
              <a:solidFill>
                <a:schemeClr val="bg1"/>
              </a:solidFill>
              <a:latin typeface="Arial Narrow" pitchFamily="34" charset="0"/>
            </a:endParaRPr>
          </a:p>
          <a:p>
            <a:pPr>
              <a:lnSpc>
                <a:spcPct val="80000"/>
              </a:lnSpc>
              <a:spcBef>
                <a:spcPct val="20000"/>
              </a:spcBef>
            </a:pPr>
            <a:r>
              <a:rPr lang="en-US" sz="2000" dirty="0">
                <a:solidFill>
                  <a:schemeClr val="bg1"/>
                </a:solidFill>
                <a:latin typeface="Arial Narrow" pitchFamily="34" charset="0"/>
              </a:rPr>
              <a:t>Date: </a:t>
            </a:r>
            <a:r>
              <a:rPr lang="en-US" sz="2000" dirty="0" smtClean="0">
                <a:solidFill>
                  <a:schemeClr val="bg1"/>
                </a:solidFill>
                <a:latin typeface="Arial Narrow" pitchFamily="34" charset="0"/>
              </a:rPr>
              <a:t>Fall 2015</a:t>
            </a:r>
            <a:endParaRPr lang="en-US" sz="2000" dirty="0">
              <a:solidFill>
                <a:schemeClr val="bg1"/>
              </a:solidFill>
              <a:latin typeface="Arial Narrow" pitchFamily="34" charset="0"/>
            </a:endParaRPr>
          </a:p>
        </p:txBody>
      </p:sp>
      <p:sp>
        <p:nvSpPr>
          <p:cNvPr id="68616" name="Rectangle 55"/>
          <p:cNvSpPr>
            <a:spLocks noChangeArrowheads="1"/>
          </p:cNvSpPr>
          <p:nvPr/>
        </p:nvSpPr>
        <p:spPr bwMode="auto">
          <a:xfrm>
            <a:off x="-14288" y="1328738"/>
            <a:ext cx="6962776" cy="152400"/>
          </a:xfrm>
          <a:prstGeom prst="rect">
            <a:avLst/>
          </a:prstGeom>
          <a:solidFill>
            <a:srgbClr val="8DDFD9"/>
          </a:solidFill>
          <a:ln w="25400">
            <a:noFill/>
            <a:miter lim="800000"/>
            <a:headEnd/>
            <a:tailEnd/>
          </a:ln>
        </p:spPr>
        <p:txBody>
          <a:bodyPr wrap="none" anchor="ctr"/>
          <a:lstStyle/>
          <a:p>
            <a:endParaRPr lang="en-US" dirty="0"/>
          </a:p>
        </p:txBody>
      </p:sp>
      <p:sp>
        <p:nvSpPr>
          <p:cNvPr id="68617" name="Line 58"/>
          <p:cNvSpPr>
            <a:spLocks noChangeShapeType="1"/>
          </p:cNvSpPr>
          <p:nvPr/>
        </p:nvSpPr>
        <p:spPr bwMode="auto">
          <a:xfrm>
            <a:off x="0" y="1328738"/>
            <a:ext cx="6948488" cy="0"/>
          </a:xfrm>
          <a:prstGeom prst="line">
            <a:avLst/>
          </a:prstGeom>
          <a:noFill/>
          <a:ln w="19050">
            <a:solidFill>
              <a:srgbClr val="CCECFF"/>
            </a:solidFill>
            <a:round/>
            <a:headEnd/>
            <a:tailEnd/>
          </a:ln>
        </p:spPr>
        <p:txBody>
          <a:bodyPr/>
          <a:lstStyle/>
          <a:p>
            <a:endParaRPr lang="en-US" dirty="0"/>
          </a:p>
        </p:txBody>
      </p:sp>
      <p:sp>
        <p:nvSpPr>
          <p:cNvPr id="68618" name="Line 59"/>
          <p:cNvSpPr>
            <a:spLocks noChangeShapeType="1"/>
          </p:cNvSpPr>
          <p:nvPr/>
        </p:nvSpPr>
        <p:spPr bwMode="auto">
          <a:xfrm>
            <a:off x="0" y="1485900"/>
            <a:ext cx="6948488" cy="0"/>
          </a:xfrm>
          <a:prstGeom prst="line">
            <a:avLst/>
          </a:prstGeom>
          <a:noFill/>
          <a:ln w="19050">
            <a:solidFill>
              <a:srgbClr val="CCECFF"/>
            </a:solidFill>
            <a:round/>
            <a:headEnd/>
            <a:tailEnd/>
          </a:ln>
        </p:spPr>
        <p:txBody>
          <a:bodyPr/>
          <a:lstStyle/>
          <a:p>
            <a:endParaRPr lang="en-US" dirty="0"/>
          </a:p>
        </p:txBody>
      </p:sp>
      <p:sp>
        <p:nvSpPr>
          <p:cNvPr id="68619" name="Rectangle 60"/>
          <p:cNvSpPr>
            <a:spLocks noChangeArrowheads="1"/>
          </p:cNvSpPr>
          <p:nvPr/>
        </p:nvSpPr>
        <p:spPr bwMode="auto">
          <a:xfrm>
            <a:off x="228600" y="4800600"/>
            <a:ext cx="8915400" cy="1524000"/>
          </a:xfrm>
          <a:prstGeom prst="rect">
            <a:avLst/>
          </a:prstGeom>
          <a:noFill/>
          <a:ln w="9525">
            <a:noFill/>
            <a:miter lim="800000"/>
            <a:headEnd/>
            <a:tailEnd/>
          </a:ln>
        </p:spPr>
        <p:txBody>
          <a:bodyPr/>
          <a:lstStyle/>
          <a:p>
            <a:pPr>
              <a:lnSpc>
                <a:spcPct val="80000"/>
              </a:lnSpc>
              <a:spcBef>
                <a:spcPct val="20000"/>
              </a:spcBef>
            </a:pPr>
            <a:endParaRPr lang="en-US" sz="1600" b="1" i="1" dirty="0">
              <a:solidFill>
                <a:schemeClr val="bg1"/>
              </a:solidFill>
              <a:latin typeface="Arial Narrow" pitchFamily="34" charset="0"/>
            </a:endParaRPr>
          </a:p>
        </p:txBody>
      </p:sp>
      <p:sp>
        <p:nvSpPr>
          <p:cNvPr id="68620" name="Text Box 66"/>
          <p:cNvSpPr txBox="1">
            <a:spLocks noChangeArrowheads="1"/>
          </p:cNvSpPr>
          <p:nvPr/>
        </p:nvSpPr>
        <p:spPr bwMode="auto">
          <a:xfrm>
            <a:off x="0" y="6534150"/>
            <a:ext cx="6934200" cy="400050"/>
          </a:xfrm>
          <a:prstGeom prst="rect">
            <a:avLst/>
          </a:prstGeom>
          <a:noFill/>
          <a:ln w="9525">
            <a:noFill/>
            <a:miter lim="800000"/>
            <a:headEnd/>
            <a:tailEnd/>
          </a:ln>
        </p:spPr>
        <p:txBody>
          <a:bodyPr>
            <a:spAutoFit/>
          </a:bodyPr>
          <a:lstStyle/>
          <a:p>
            <a:pPr>
              <a:spcBef>
                <a:spcPct val="50000"/>
              </a:spcBef>
            </a:pPr>
            <a:r>
              <a:rPr lang="en-US" sz="2000" b="1" dirty="0">
                <a:solidFill>
                  <a:schemeClr val="bg1"/>
                </a:solidFill>
              </a:rPr>
              <a:t>          Georgia Department of Human Services </a:t>
            </a:r>
            <a:endParaRPr lang="en-US" sz="2000" b="1" dirty="0"/>
          </a:p>
        </p:txBody>
      </p:sp>
      <p:pic>
        <p:nvPicPr>
          <p:cNvPr id="17" name="Picture 61" descr="iStock_000003190969Medium"/>
          <p:cNvPicPr>
            <a:picLocks noChangeAspect="1" noChangeArrowheads="1"/>
          </p:cNvPicPr>
          <p:nvPr/>
        </p:nvPicPr>
        <p:blipFill>
          <a:blip r:embed="rId3" cstate="print">
            <a:extLst/>
          </a:blip>
          <a:srcRect/>
          <a:stretch>
            <a:fillRect/>
          </a:stretch>
        </p:blipFill>
        <p:spPr bwMode="auto">
          <a:xfrm>
            <a:off x="6978396" y="1828800"/>
            <a:ext cx="2318004" cy="1600200"/>
          </a:xfrm>
          <a:prstGeom prst="rect">
            <a:avLst/>
          </a:prstGeom>
          <a:ln>
            <a:noFill/>
          </a:ln>
          <a:effectLst>
            <a:softEdge rad="112500"/>
          </a:effectLst>
          <a:extLst/>
        </p:spPr>
      </p:pic>
      <p:pic>
        <p:nvPicPr>
          <p:cNvPr id="18" name="Picture 62" descr="iStock_000006944381Large"/>
          <p:cNvPicPr>
            <a:picLocks noChangeAspect="1" noChangeArrowheads="1"/>
          </p:cNvPicPr>
          <p:nvPr/>
        </p:nvPicPr>
        <p:blipFill>
          <a:blip r:embed="rId4" cstate="print">
            <a:extLst/>
          </a:blip>
          <a:srcRect/>
          <a:stretch>
            <a:fillRect/>
          </a:stretch>
        </p:blipFill>
        <p:spPr bwMode="auto">
          <a:xfrm>
            <a:off x="6908240" y="5229092"/>
            <a:ext cx="2388160" cy="1781308"/>
          </a:xfrm>
          <a:prstGeom prst="rect">
            <a:avLst/>
          </a:prstGeom>
          <a:ln>
            <a:noFill/>
          </a:ln>
          <a:effectLst>
            <a:softEdge rad="112500"/>
          </a:effectLst>
          <a:extLst/>
        </p:spPr>
      </p:pic>
      <p:pic>
        <p:nvPicPr>
          <p:cNvPr id="19" name="Picture 63" descr="Togetherness"/>
          <p:cNvPicPr>
            <a:picLocks noChangeAspect="1" noChangeArrowheads="1"/>
          </p:cNvPicPr>
          <p:nvPr/>
        </p:nvPicPr>
        <p:blipFill>
          <a:blip r:embed="rId5" cstate="print">
            <a:extLst/>
          </a:blip>
          <a:srcRect/>
          <a:stretch>
            <a:fillRect/>
          </a:stretch>
        </p:blipFill>
        <p:spPr bwMode="auto">
          <a:xfrm>
            <a:off x="6964335" y="3581400"/>
            <a:ext cx="2332065" cy="1547395"/>
          </a:xfrm>
          <a:prstGeom prst="rect">
            <a:avLst/>
          </a:prstGeom>
          <a:ln>
            <a:noFill/>
          </a:ln>
          <a:effectLst>
            <a:softEdge rad="112500"/>
          </a:effectLst>
          <a:extLst/>
        </p:spPr>
      </p:pic>
      <p:pic>
        <p:nvPicPr>
          <p:cNvPr id="20" name="Picture 65" descr="AsianMomAndNewborn_UNHSP"/>
          <p:cNvPicPr>
            <a:picLocks noChangeAspect="1" noChangeArrowheads="1"/>
          </p:cNvPicPr>
          <p:nvPr/>
        </p:nvPicPr>
        <p:blipFill>
          <a:blip r:embed="rId6" cstate="print">
            <a:extLst/>
          </a:blip>
          <a:srcRect/>
          <a:stretch>
            <a:fillRect/>
          </a:stretch>
        </p:blipFill>
        <p:spPr bwMode="auto">
          <a:xfrm>
            <a:off x="6934200" y="76200"/>
            <a:ext cx="2388160" cy="1591276"/>
          </a:xfrm>
          <a:prstGeom prst="rect">
            <a:avLst/>
          </a:prstGeom>
          <a:ln>
            <a:noFill/>
          </a:ln>
          <a:effectLst>
            <a:softEdge rad="112500"/>
          </a:effectLst>
          <a:extLst/>
        </p:spPr>
      </p:pic>
      <p:pic>
        <p:nvPicPr>
          <p:cNvPr id="68625" name="Picture 21" descr="DHS_logo_c"/>
          <p:cNvPicPr>
            <a:picLocks noChangeAspect="1" noChangeArrowheads="1"/>
          </p:cNvPicPr>
          <p:nvPr/>
        </p:nvPicPr>
        <p:blipFill>
          <a:blip r:embed="rId7"/>
          <a:srcRect/>
          <a:stretch>
            <a:fillRect/>
          </a:stretch>
        </p:blipFill>
        <p:spPr bwMode="auto">
          <a:xfrm>
            <a:off x="93663" y="6318250"/>
            <a:ext cx="473075" cy="64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457200" y="1295401"/>
            <a:ext cx="8229600" cy="4495800"/>
          </a:xfrm>
        </p:spPr>
        <p:txBody>
          <a:bodyPr/>
          <a:lstStyle/>
          <a:p>
            <a:pPr marL="0" indent="0">
              <a:buNone/>
            </a:pPr>
            <a:r>
              <a:rPr lang="en-US" sz="4000" dirty="0" smtClean="0">
                <a:solidFill>
                  <a:srgbClr val="0070C0"/>
                </a:solidFill>
              </a:rPr>
              <a:t>Incidents/injuries to children while they are in school, daycare, or out in the community must to be reported to RCCL.</a:t>
            </a:r>
          </a:p>
          <a:p>
            <a:pPr marL="0" indent="0" algn="ctr">
              <a:buNone/>
            </a:pPr>
            <a:endParaRPr lang="en-US" sz="4000" dirty="0" smtClean="0"/>
          </a:p>
          <a:p>
            <a:pPr marL="0" indent="0" algn="ctr">
              <a:buNone/>
            </a:pPr>
            <a:r>
              <a:rPr lang="en-US" sz="6000" dirty="0" smtClean="0">
                <a:solidFill>
                  <a:srgbClr val="FF0000"/>
                </a:solidFill>
              </a:rPr>
              <a:t>TRUE</a:t>
            </a:r>
            <a:endParaRPr lang="en-US" sz="6000" dirty="0">
              <a:solidFill>
                <a:srgbClr val="FF0000"/>
              </a:solidFill>
            </a:endParaRPr>
          </a:p>
        </p:txBody>
      </p:sp>
    </p:spTree>
    <p:extLst>
      <p:ext uri="{BB962C8B-B14F-4D97-AF65-F5344CB8AC3E}">
        <p14:creationId xmlns:p14="http://schemas.microsoft.com/office/powerpoint/2010/main" val="164570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457200" y="1143001"/>
            <a:ext cx="8229600" cy="4724400"/>
          </a:xfrm>
        </p:spPr>
        <p:txBody>
          <a:bodyPr/>
          <a:lstStyle/>
          <a:p>
            <a:pPr marL="0" indent="0">
              <a:buNone/>
            </a:pPr>
            <a:r>
              <a:rPr lang="en-US" sz="4000" dirty="0" smtClean="0">
                <a:solidFill>
                  <a:srgbClr val="0033CC"/>
                </a:solidFill>
              </a:rPr>
              <a:t>Agencies should conduct their own internal investigations and send information to RCCReports within 3 business days.</a:t>
            </a:r>
          </a:p>
          <a:p>
            <a:pPr marL="0" indent="0">
              <a:buNone/>
            </a:pPr>
            <a:endParaRPr lang="en-US" dirty="0"/>
          </a:p>
          <a:p>
            <a:pPr marL="0" indent="0" algn="ctr">
              <a:buNone/>
            </a:pPr>
            <a:r>
              <a:rPr lang="en-US" sz="6000" dirty="0" smtClean="0">
                <a:solidFill>
                  <a:srgbClr val="FF0000"/>
                </a:solidFill>
              </a:rPr>
              <a:t>FALSE</a:t>
            </a:r>
            <a:endParaRPr lang="en-US" sz="6000" dirty="0">
              <a:solidFill>
                <a:srgbClr val="FF0000"/>
              </a:solidFill>
            </a:endParaRPr>
          </a:p>
        </p:txBody>
      </p:sp>
    </p:spTree>
    <p:extLst>
      <p:ext uri="{BB962C8B-B14F-4D97-AF65-F5344CB8AC3E}">
        <p14:creationId xmlns:p14="http://schemas.microsoft.com/office/powerpoint/2010/main" val="262339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457200" y="1066801"/>
            <a:ext cx="8229600" cy="4648200"/>
          </a:xfrm>
        </p:spPr>
        <p:txBody>
          <a:bodyPr/>
          <a:lstStyle/>
          <a:p>
            <a:pPr marL="0" indent="0">
              <a:buNone/>
            </a:pPr>
            <a:r>
              <a:rPr lang="en-US" sz="4000" dirty="0" smtClean="0">
                <a:solidFill>
                  <a:srgbClr val="FF3399"/>
                </a:solidFill>
              </a:rPr>
              <a:t>A report to RCCL is required within 24 hours of a runaway/elopement only if law enforcement is involved.</a:t>
            </a:r>
          </a:p>
          <a:p>
            <a:pPr marL="0" indent="0">
              <a:buNone/>
            </a:pPr>
            <a:endParaRPr lang="en-US" sz="4000" dirty="0">
              <a:solidFill>
                <a:srgbClr val="FF3399"/>
              </a:solidFill>
            </a:endParaRPr>
          </a:p>
          <a:p>
            <a:pPr marL="0" indent="0" algn="ctr">
              <a:buNone/>
            </a:pPr>
            <a:r>
              <a:rPr lang="en-US" sz="6000" b="1" dirty="0" smtClean="0">
                <a:solidFill>
                  <a:srgbClr val="FF0000"/>
                </a:solidFill>
              </a:rPr>
              <a:t>FALSE</a:t>
            </a:r>
            <a:endParaRPr lang="en-US" sz="6000" b="1" dirty="0">
              <a:solidFill>
                <a:srgbClr val="FF0000"/>
              </a:solidFill>
            </a:endParaRPr>
          </a:p>
        </p:txBody>
      </p:sp>
    </p:spTree>
    <p:extLst>
      <p:ext uri="{BB962C8B-B14F-4D97-AF65-F5344CB8AC3E}">
        <p14:creationId xmlns:p14="http://schemas.microsoft.com/office/powerpoint/2010/main" val="4858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76200" y="990600"/>
            <a:ext cx="9067800" cy="4876801"/>
          </a:xfrm>
        </p:spPr>
        <p:txBody>
          <a:bodyPr/>
          <a:lstStyle/>
          <a:p>
            <a:pPr marL="0" indent="0">
              <a:buNone/>
            </a:pPr>
            <a:r>
              <a:rPr lang="en-US" sz="4400" dirty="0" smtClean="0">
                <a:solidFill>
                  <a:srgbClr val="FF0000"/>
                </a:solidFill>
              </a:rPr>
              <a:t>Let’s Chat!!</a:t>
            </a:r>
          </a:p>
          <a:p>
            <a:pPr marL="0" indent="0">
              <a:buNone/>
            </a:pPr>
            <a:endParaRPr lang="en-US" dirty="0"/>
          </a:p>
        </p:txBody>
      </p:sp>
      <p:pic>
        <p:nvPicPr>
          <p:cNvPr id="1026" name="Picture 2" descr="C:\Users\tkdavis\AppData\Local\Microsoft\Windows\Temporary Internet Files\Content.IE5\Y5DPPQKY\people-talking-set-four-cartoon-each-other-happily-407812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90600"/>
            <a:ext cx="5257800" cy="46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40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Tags</a:t>
            </a:r>
            <a:endParaRPr lang="en-US" dirty="0"/>
          </a:p>
        </p:txBody>
      </p:sp>
      <p:sp>
        <p:nvSpPr>
          <p:cNvPr id="3" name="Content Placeholder 2"/>
          <p:cNvSpPr>
            <a:spLocks noGrp="1"/>
          </p:cNvSpPr>
          <p:nvPr>
            <p:ph idx="1"/>
          </p:nvPr>
        </p:nvSpPr>
        <p:spPr>
          <a:xfrm>
            <a:off x="76200" y="990600"/>
            <a:ext cx="9067800" cy="4876801"/>
          </a:xfrm>
        </p:spPr>
        <p:txBody>
          <a:bodyPr/>
          <a:lstStyle/>
          <a:p>
            <a:pPr marL="0" indent="0">
              <a:buNone/>
            </a:pPr>
            <a:r>
              <a:rPr lang="en-US" b="1" dirty="0" smtClean="0">
                <a:solidFill>
                  <a:schemeClr val="accent1">
                    <a:lumMod val="50000"/>
                  </a:schemeClr>
                </a:solidFill>
              </a:rPr>
              <a:t>CCI</a:t>
            </a:r>
            <a:endParaRPr lang="en-US" b="1" dirty="0">
              <a:solidFill>
                <a:schemeClr val="accent1">
                  <a:lumMod val="50000"/>
                </a:schemeClr>
              </a:solidFill>
            </a:endParaRPr>
          </a:p>
          <a:p>
            <a:pPr marL="0" indent="0">
              <a:buNone/>
            </a:pPr>
            <a:r>
              <a:rPr lang="en-US" b="1" dirty="0" smtClean="0">
                <a:solidFill>
                  <a:schemeClr val="accent1">
                    <a:lumMod val="50000"/>
                  </a:schemeClr>
                </a:solidFill>
              </a:rPr>
              <a:t>290-2-5.08(7)Tag 861 </a:t>
            </a:r>
          </a:p>
          <a:p>
            <a:pPr marL="0" indent="0">
              <a:buNone/>
            </a:pPr>
            <a:r>
              <a:rPr lang="en-US" b="1" dirty="0" smtClean="0">
                <a:solidFill>
                  <a:schemeClr val="accent1">
                    <a:lumMod val="50000"/>
                  </a:schemeClr>
                </a:solidFill>
              </a:rPr>
              <a:t>290-2-5.08(7) (a-g) Tag 862</a:t>
            </a:r>
          </a:p>
          <a:p>
            <a:pPr marL="0" indent="0">
              <a:buNone/>
            </a:pPr>
            <a:endParaRPr lang="en-US" dirty="0">
              <a:solidFill>
                <a:schemeClr val="accent1">
                  <a:lumMod val="50000"/>
                </a:schemeClr>
              </a:solidFill>
            </a:endParaRPr>
          </a:p>
          <a:p>
            <a:pPr marL="0" indent="0">
              <a:buNone/>
            </a:pPr>
            <a:r>
              <a:rPr lang="en-US" b="1" dirty="0" smtClean="0">
                <a:solidFill>
                  <a:srgbClr val="FFC000"/>
                </a:solidFill>
              </a:rPr>
              <a:t>CPA</a:t>
            </a:r>
          </a:p>
          <a:p>
            <a:pPr marL="0" indent="0">
              <a:buNone/>
            </a:pPr>
            <a:r>
              <a:rPr lang="en-US" b="1" dirty="0" smtClean="0">
                <a:solidFill>
                  <a:srgbClr val="FFC000"/>
                </a:solidFill>
              </a:rPr>
              <a:t>290-9-2-.08(6) Tag 1005  </a:t>
            </a:r>
          </a:p>
          <a:p>
            <a:pPr marL="0" indent="0">
              <a:buNone/>
            </a:pPr>
            <a:r>
              <a:rPr lang="en-US" b="1" dirty="0" smtClean="0">
                <a:solidFill>
                  <a:srgbClr val="FFC000"/>
                </a:solidFill>
              </a:rPr>
              <a:t>290-9-2-.08(6)(a-f) Tag 1006</a:t>
            </a:r>
            <a:endParaRPr lang="en-US" b="1" dirty="0">
              <a:solidFill>
                <a:srgbClr val="FFC000"/>
              </a:solidFill>
            </a:endParaRPr>
          </a:p>
          <a:p>
            <a:pPr marL="0" indent="0">
              <a:buNone/>
            </a:pPr>
            <a:endParaRPr lang="en-US" dirty="0">
              <a:solidFill>
                <a:srgbClr val="FFC000"/>
              </a:solidFill>
            </a:endParaRPr>
          </a:p>
        </p:txBody>
      </p:sp>
    </p:spTree>
    <p:extLst>
      <p:ext uri="{BB962C8B-B14F-4D97-AF65-F5344CB8AC3E}">
        <p14:creationId xmlns:p14="http://schemas.microsoft.com/office/powerpoint/2010/main" val="2292846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Submit A Report</a:t>
            </a:r>
            <a:endParaRPr lang="en-US" dirty="0"/>
          </a:p>
        </p:txBody>
      </p:sp>
      <p:sp>
        <p:nvSpPr>
          <p:cNvPr id="3" name="Content Placeholder 2"/>
          <p:cNvSpPr>
            <a:spLocks noGrp="1"/>
          </p:cNvSpPr>
          <p:nvPr>
            <p:ph idx="1"/>
          </p:nvPr>
        </p:nvSpPr>
        <p:spPr>
          <a:xfrm>
            <a:off x="457200" y="1066800"/>
            <a:ext cx="8229600" cy="4800601"/>
          </a:xfrm>
        </p:spPr>
        <p:txBody>
          <a:bodyPr/>
          <a:lstStyle/>
          <a:p>
            <a:pPr marL="0" indent="0">
              <a:buNone/>
            </a:pPr>
            <a:r>
              <a:rPr lang="en-US" dirty="0" smtClean="0"/>
              <a:t>Any form of alleged or suspected child abuse or neglect</a:t>
            </a:r>
          </a:p>
          <a:p>
            <a:pPr marL="0" indent="0">
              <a:buNone/>
            </a:pPr>
            <a:r>
              <a:rPr lang="en-US" dirty="0" smtClean="0"/>
              <a:t>Injury beyond first aid/ Illness/hospitalization/urgent care</a:t>
            </a:r>
          </a:p>
          <a:p>
            <a:pPr marL="0" indent="0">
              <a:buNone/>
            </a:pPr>
            <a:r>
              <a:rPr lang="en-US" dirty="0" smtClean="0"/>
              <a:t>ESIs</a:t>
            </a:r>
          </a:p>
          <a:p>
            <a:pPr marL="0" indent="0">
              <a:buNone/>
            </a:pPr>
            <a:r>
              <a:rPr lang="en-US" dirty="0" smtClean="0"/>
              <a:t>Disaster or emergency situations</a:t>
            </a:r>
          </a:p>
          <a:p>
            <a:pPr marL="0" indent="0">
              <a:buNone/>
            </a:pPr>
            <a:r>
              <a:rPr lang="en-US" dirty="0" smtClean="0"/>
              <a:t>Law enforcement</a:t>
            </a:r>
          </a:p>
          <a:p>
            <a:pPr marL="0" indent="0">
              <a:buNone/>
            </a:pPr>
            <a:r>
              <a:rPr lang="en-US" dirty="0" smtClean="0"/>
              <a:t>Other Serious Occurrences</a:t>
            </a:r>
          </a:p>
          <a:p>
            <a:endParaRPr lang="en-US" dirty="0"/>
          </a:p>
        </p:txBody>
      </p:sp>
    </p:spTree>
    <p:extLst>
      <p:ext uri="{BB962C8B-B14F-4D97-AF65-F5344CB8AC3E}">
        <p14:creationId xmlns:p14="http://schemas.microsoft.com/office/powerpoint/2010/main" val="220848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RCC Rule Trends</a:t>
            </a:r>
            <a:endParaRPr lang="en-US" dirty="0"/>
          </a:p>
        </p:txBody>
      </p:sp>
      <p:sp>
        <p:nvSpPr>
          <p:cNvPr id="3" name="Content Placeholder 2"/>
          <p:cNvSpPr>
            <a:spLocks noGrp="1"/>
          </p:cNvSpPr>
          <p:nvPr>
            <p:ph idx="1"/>
          </p:nvPr>
        </p:nvSpPr>
        <p:spPr>
          <a:xfrm>
            <a:off x="457200" y="990600"/>
            <a:ext cx="8534400" cy="5135563"/>
          </a:xfrm>
        </p:spPr>
        <p:txBody>
          <a:bodyPr/>
          <a:lstStyle/>
          <a:p>
            <a:pPr marL="0" indent="0">
              <a:buNone/>
            </a:pPr>
            <a:r>
              <a:rPr lang="en-US" dirty="0" smtClean="0">
                <a:solidFill>
                  <a:srgbClr val="FFC000"/>
                </a:solidFill>
              </a:rPr>
              <a:t>CPA</a:t>
            </a:r>
          </a:p>
          <a:p>
            <a:pPr marL="0" indent="0">
              <a:buNone/>
            </a:pPr>
            <a:r>
              <a:rPr lang="en-US" dirty="0" smtClean="0">
                <a:solidFill>
                  <a:srgbClr val="FFC000"/>
                </a:solidFill>
              </a:rPr>
              <a:t>    - CPS initiated investigation not reported to agency</a:t>
            </a:r>
          </a:p>
          <a:p>
            <a:pPr marL="0" indent="0">
              <a:buNone/>
            </a:pPr>
            <a:r>
              <a:rPr lang="en-US" dirty="0">
                <a:solidFill>
                  <a:srgbClr val="FFC000"/>
                </a:solidFill>
              </a:rPr>
              <a:t> </a:t>
            </a:r>
            <a:r>
              <a:rPr lang="en-US" dirty="0" smtClean="0">
                <a:solidFill>
                  <a:srgbClr val="FFC000"/>
                </a:solidFill>
              </a:rPr>
              <a:t>   - FP not reporting incidents to agency</a:t>
            </a:r>
          </a:p>
          <a:p>
            <a:pPr marL="0" indent="0">
              <a:buNone/>
            </a:pPr>
            <a:endParaRPr lang="en-US" dirty="0">
              <a:solidFill>
                <a:srgbClr val="FFC000"/>
              </a:solidFill>
            </a:endParaRPr>
          </a:p>
          <a:p>
            <a:pPr marL="0" indent="0">
              <a:buNone/>
            </a:pPr>
            <a:r>
              <a:rPr lang="en-US" dirty="0" smtClean="0">
                <a:solidFill>
                  <a:srgbClr val="00B050"/>
                </a:solidFill>
              </a:rPr>
              <a:t>CCI</a:t>
            </a:r>
          </a:p>
          <a:p>
            <a:pPr marL="0" indent="0">
              <a:buNone/>
            </a:pPr>
            <a:r>
              <a:rPr lang="en-US" dirty="0">
                <a:solidFill>
                  <a:srgbClr val="00B050"/>
                </a:solidFill>
              </a:rPr>
              <a:t> </a:t>
            </a:r>
            <a:r>
              <a:rPr lang="en-US" dirty="0" smtClean="0">
                <a:solidFill>
                  <a:srgbClr val="00B050"/>
                </a:solidFill>
              </a:rPr>
              <a:t>   - Elopement/Runaways</a:t>
            </a:r>
          </a:p>
          <a:p>
            <a:pPr marL="0" indent="0">
              <a:buNone/>
            </a:pPr>
            <a:r>
              <a:rPr lang="en-US" dirty="0" smtClean="0">
                <a:solidFill>
                  <a:srgbClr val="00B050"/>
                </a:solidFill>
              </a:rPr>
              <a:t>    - Abuse allegations made against staff                  </a:t>
            </a:r>
          </a:p>
          <a:p>
            <a:pPr marL="0" indent="0">
              <a:buNone/>
            </a:pPr>
            <a:r>
              <a:rPr lang="en-US" dirty="0">
                <a:solidFill>
                  <a:srgbClr val="00B050"/>
                </a:solidFill>
              </a:rPr>
              <a:t> </a:t>
            </a:r>
            <a:r>
              <a:rPr lang="en-US" dirty="0" smtClean="0">
                <a:solidFill>
                  <a:srgbClr val="00B050"/>
                </a:solidFill>
              </a:rPr>
              <a:t>     unsubstantiated</a:t>
            </a:r>
            <a:endParaRPr lang="en-US" dirty="0">
              <a:solidFill>
                <a:srgbClr val="00B050"/>
              </a:solidFill>
            </a:endParaRPr>
          </a:p>
        </p:txBody>
      </p:sp>
    </p:spTree>
    <p:extLst>
      <p:ext uri="{BB962C8B-B14F-4D97-AF65-F5344CB8AC3E}">
        <p14:creationId xmlns:p14="http://schemas.microsoft.com/office/powerpoint/2010/main" val="2990874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RCC Incident Reporting Form</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8991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130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Form</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117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37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Form</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509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algn="ctr" eaLnBrk="1" hangingPunct="1"/>
            <a:r>
              <a:rPr lang="en-US" dirty="0" smtClean="0"/>
              <a:t>Vision, Mission and Core Values</a:t>
            </a:r>
          </a:p>
        </p:txBody>
      </p:sp>
      <p:sp>
        <p:nvSpPr>
          <p:cNvPr id="7171" name="Rectangle 3"/>
          <p:cNvSpPr>
            <a:spLocks noGrp="1" noChangeArrowheads="1"/>
          </p:cNvSpPr>
          <p:nvPr>
            <p:ph type="body" idx="1"/>
          </p:nvPr>
        </p:nvSpPr>
        <p:spPr>
          <a:xfrm>
            <a:off x="457200" y="1066800"/>
            <a:ext cx="8229600" cy="5059363"/>
          </a:xfrm>
        </p:spPr>
        <p:txBody>
          <a:bodyPr/>
          <a:lstStyle/>
          <a:p>
            <a:pPr>
              <a:lnSpc>
                <a:spcPct val="80000"/>
              </a:lnSpc>
              <a:buFontTx/>
              <a:buNone/>
              <a:defRPr/>
            </a:pPr>
            <a:r>
              <a:rPr lang="en-US" sz="2400" b="1" i="1" dirty="0" smtClean="0">
                <a:solidFill>
                  <a:srgbClr val="35BDB2"/>
                </a:solidFill>
                <a:effectLst>
                  <a:outerShdw blurRad="38100" dist="38100" dir="2700000" algn="tl">
                    <a:srgbClr val="C0C0C0"/>
                  </a:outerShdw>
                </a:effectLst>
              </a:rPr>
              <a:t>Vision </a:t>
            </a:r>
          </a:p>
          <a:p>
            <a:pPr>
              <a:lnSpc>
                <a:spcPct val="80000"/>
              </a:lnSpc>
              <a:buFontTx/>
              <a:buNone/>
              <a:defRPr/>
            </a:pPr>
            <a:r>
              <a:rPr lang="en-US" sz="2000" b="1" dirty="0" smtClean="0">
                <a:effectLst>
                  <a:outerShdw blurRad="38100" dist="38100" dir="2700000" algn="tl">
                    <a:srgbClr val="C0C0C0"/>
                  </a:outerShdw>
                </a:effectLst>
              </a:rPr>
              <a:t>	Stronger Families for a Stronger Georgia.</a:t>
            </a:r>
          </a:p>
          <a:p>
            <a:pPr>
              <a:lnSpc>
                <a:spcPct val="80000"/>
              </a:lnSpc>
              <a:buFontTx/>
              <a:buNone/>
              <a:defRPr/>
            </a:pPr>
            <a:endParaRPr lang="en-US" sz="800" b="1" dirty="0" smtClean="0">
              <a:effectLst>
                <a:outerShdw blurRad="38100" dist="38100" dir="2700000" algn="tl">
                  <a:srgbClr val="C0C0C0"/>
                </a:outerShdw>
              </a:effectLst>
            </a:endParaRPr>
          </a:p>
          <a:p>
            <a:pPr>
              <a:lnSpc>
                <a:spcPct val="80000"/>
              </a:lnSpc>
              <a:buFontTx/>
              <a:buNone/>
              <a:defRPr/>
            </a:pPr>
            <a:r>
              <a:rPr lang="en-US" sz="2400" b="1" i="1" dirty="0" smtClean="0">
                <a:solidFill>
                  <a:srgbClr val="35BDB2"/>
                </a:solidFill>
                <a:effectLst>
                  <a:outerShdw blurRad="38100" dist="38100" dir="2700000" algn="tl">
                    <a:srgbClr val="C0C0C0"/>
                  </a:outerShdw>
                </a:effectLst>
              </a:rPr>
              <a:t>Mission</a:t>
            </a:r>
            <a:endParaRPr lang="en-US" sz="2400" b="1" dirty="0" smtClean="0">
              <a:solidFill>
                <a:srgbClr val="35BDB2"/>
              </a:solidFill>
            </a:endParaRPr>
          </a:p>
          <a:p>
            <a:pPr>
              <a:lnSpc>
                <a:spcPct val="80000"/>
              </a:lnSpc>
              <a:buFontTx/>
              <a:buNone/>
              <a:defRPr/>
            </a:pPr>
            <a:r>
              <a:rPr lang="en-US" sz="2000" b="1" dirty="0" smtClean="0"/>
              <a:t>	Strengthen Georgia by providing Individuals and Families access to services that promote self-sufficiency, independence, and protect Georgia's vulnerable children and adults.</a:t>
            </a:r>
          </a:p>
          <a:p>
            <a:pPr>
              <a:lnSpc>
                <a:spcPct val="80000"/>
              </a:lnSpc>
              <a:buFontTx/>
              <a:buNone/>
              <a:defRPr/>
            </a:pPr>
            <a:endParaRPr lang="en-US" sz="800" b="1" i="1" dirty="0" smtClean="0">
              <a:effectLst>
                <a:outerShdw blurRad="38100" dist="38100" dir="2700000" algn="tl">
                  <a:srgbClr val="C0C0C0"/>
                </a:outerShdw>
              </a:effectLst>
            </a:endParaRPr>
          </a:p>
          <a:p>
            <a:pPr>
              <a:lnSpc>
                <a:spcPct val="80000"/>
              </a:lnSpc>
              <a:buFontTx/>
              <a:buNone/>
              <a:defRPr/>
            </a:pPr>
            <a:r>
              <a:rPr lang="en-US" sz="2400" b="1" i="1" dirty="0" smtClean="0">
                <a:solidFill>
                  <a:srgbClr val="35BDB2"/>
                </a:solidFill>
                <a:effectLst>
                  <a:outerShdw blurRad="38100" dist="38100" dir="2700000" algn="tl">
                    <a:srgbClr val="C0C0C0"/>
                  </a:outerShdw>
                </a:effectLst>
              </a:rPr>
              <a:t>Core Values</a:t>
            </a:r>
            <a:endParaRPr lang="en-US" sz="2400" b="1" dirty="0" smtClean="0">
              <a:solidFill>
                <a:srgbClr val="35BDB2"/>
              </a:solidFill>
            </a:endParaRPr>
          </a:p>
          <a:p>
            <a:pPr>
              <a:lnSpc>
                <a:spcPct val="80000"/>
              </a:lnSpc>
              <a:defRPr/>
            </a:pPr>
            <a:r>
              <a:rPr lang="en-US" sz="2000" b="1" dirty="0" smtClean="0"/>
              <a:t>Provide access to resources that offer support and empower Georgians and their families. </a:t>
            </a:r>
          </a:p>
          <a:p>
            <a:pPr>
              <a:lnSpc>
                <a:spcPct val="80000"/>
              </a:lnSpc>
              <a:defRPr/>
            </a:pPr>
            <a:r>
              <a:rPr lang="en-US" sz="2000" b="1" dirty="0" smtClean="0"/>
              <a:t>Deliver services professionally and treat all clients with dignity and respect. Manage business operations effectively and efficiently by aligning resources across the agency. </a:t>
            </a:r>
          </a:p>
          <a:p>
            <a:pPr>
              <a:lnSpc>
                <a:spcPct val="80000"/>
              </a:lnSpc>
              <a:defRPr/>
            </a:pPr>
            <a:r>
              <a:rPr lang="en-US" sz="2000" b="1" dirty="0" smtClean="0"/>
              <a:t>Promote accountability, transparency and quality in all services we deliver and programs we administer. </a:t>
            </a:r>
          </a:p>
          <a:p>
            <a:pPr>
              <a:lnSpc>
                <a:spcPct val="80000"/>
              </a:lnSpc>
              <a:defRPr/>
            </a:pPr>
            <a:r>
              <a:rPr lang="en-US" sz="2000" b="1" dirty="0" smtClean="0"/>
              <a:t>Develop our employees at all levels of the agency.</a:t>
            </a:r>
            <a:r>
              <a:rPr lang="en-US" sz="20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Form</a:t>
            </a:r>
            <a:endParaRPr lang="en-US" dirty="0"/>
          </a:p>
        </p:txBody>
      </p:sp>
      <p:sp>
        <p:nvSpPr>
          <p:cNvPr id="3" name="Content Placeholder 2"/>
          <p:cNvSpPr>
            <a:spLocks noGrp="1"/>
          </p:cNvSpPr>
          <p:nvPr>
            <p:ph idx="1"/>
          </p:nvPr>
        </p:nvSpPr>
        <p:spPr>
          <a:xfrm>
            <a:off x="0" y="1066801"/>
            <a:ext cx="9144000" cy="4800600"/>
          </a:xfrm>
        </p:spPr>
        <p:txBody>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90600"/>
            <a:ext cx="914400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470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Form</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1"/>
            <a:ext cx="8991600"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606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Form</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220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113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1" y="990600"/>
            <a:ext cx="91440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573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66800"/>
            <a:ext cx="89916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301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Form</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340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446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024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Investigation</a:t>
            </a:r>
            <a:endParaRPr lang="en-US" dirty="0"/>
          </a:p>
        </p:txBody>
      </p:sp>
      <p:sp>
        <p:nvSpPr>
          <p:cNvPr id="3" name="Content Placeholder 2"/>
          <p:cNvSpPr>
            <a:spLocks noGrp="1"/>
          </p:cNvSpPr>
          <p:nvPr>
            <p:ph idx="1"/>
          </p:nvPr>
        </p:nvSpPr>
        <p:spPr>
          <a:xfrm>
            <a:off x="457200" y="990601"/>
            <a:ext cx="8229600" cy="4953000"/>
          </a:xfrm>
        </p:spPr>
        <p:txBody>
          <a:bodyPr/>
          <a:lstStyle/>
          <a:p>
            <a:r>
              <a:rPr lang="en-US" dirty="0"/>
              <a:t>S</a:t>
            </a:r>
            <a:r>
              <a:rPr lang="en-US" dirty="0" smtClean="0"/>
              <a:t>ubmit within 5 business days</a:t>
            </a:r>
          </a:p>
          <a:p>
            <a:r>
              <a:rPr lang="en-US" dirty="0" smtClean="0"/>
              <a:t>Staff/Foster Parent interviews</a:t>
            </a:r>
          </a:p>
          <a:p>
            <a:r>
              <a:rPr lang="en-US" dirty="0" smtClean="0"/>
              <a:t>Resident/Foster child interviews</a:t>
            </a:r>
          </a:p>
          <a:p>
            <a:r>
              <a:rPr lang="en-US" dirty="0" smtClean="0"/>
              <a:t>Witness statements</a:t>
            </a:r>
          </a:p>
          <a:p>
            <a:r>
              <a:rPr lang="en-US" dirty="0" smtClean="0"/>
              <a:t>Written statements</a:t>
            </a:r>
          </a:p>
          <a:p>
            <a:r>
              <a:rPr lang="en-US" dirty="0" smtClean="0"/>
              <a:t>Video footage</a:t>
            </a:r>
          </a:p>
          <a:p>
            <a:r>
              <a:rPr lang="en-US" dirty="0" smtClean="0"/>
              <a:t>Supporting Documentation</a:t>
            </a:r>
          </a:p>
          <a:p>
            <a:r>
              <a:rPr lang="en-US" dirty="0"/>
              <a:t>Safety Plan/Prevention Plan</a:t>
            </a:r>
          </a:p>
          <a:p>
            <a:endParaRPr lang="en-US" dirty="0"/>
          </a:p>
          <a:p>
            <a:endParaRPr lang="en-US" dirty="0"/>
          </a:p>
        </p:txBody>
      </p:sp>
    </p:spTree>
    <p:extLst>
      <p:ext uri="{BB962C8B-B14F-4D97-AF65-F5344CB8AC3E}">
        <p14:creationId xmlns:p14="http://schemas.microsoft.com/office/powerpoint/2010/main" val="4004507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152400" y="990600"/>
            <a:ext cx="8991600" cy="4876801"/>
          </a:xfrm>
        </p:spPr>
        <p:txBody>
          <a:bodyPr/>
          <a:lstStyle/>
          <a:p>
            <a:pPr marL="0" indent="0">
              <a:buNone/>
            </a:pPr>
            <a:r>
              <a:rPr lang="en-US" dirty="0"/>
              <a:t>Residents were in the dining hall receiving dinner. </a:t>
            </a:r>
            <a:r>
              <a:rPr lang="en-US" dirty="0" smtClean="0"/>
              <a:t>Resident 1 and Resident 2 got into a verbal altercation regarding the food. At </a:t>
            </a:r>
            <a:r>
              <a:rPr lang="en-US" dirty="0"/>
              <a:t>that point Resident 2 walked over and started striking Resident 1 several times in the face and head </a:t>
            </a:r>
            <a:r>
              <a:rPr lang="en-US" dirty="0" smtClean="0"/>
              <a:t>with </a:t>
            </a:r>
            <a:r>
              <a:rPr lang="en-US" dirty="0"/>
              <a:t>his closed fist. Resident 1 did not strike back he only put his hands up to </a:t>
            </a:r>
            <a:r>
              <a:rPr lang="en-US" dirty="0" smtClean="0"/>
              <a:t>try </a:t>
            </a:r>
            <a:r>
              <a:rPr lang="en-US" dirty="0"/>
              <a:t>and deflect the blows. The police were called and </a:t>
            </a:r>
            <a:r>
              <a:rPr lang="en-US" dirty="0" smtClean="0"/>
              <a:t>Resident </a:t>
            </a:r>
            <a:r>
              <a:rPr lang="en-US" dirty="0"/>
              <a:t>2 </a:t>
            </a:r>
            <a:r>
              <a:rPr lang="en-US" dirty="0" smtClean="0"/>
              <a:t>was arrested for </a:t>
            </a:r>
            <a:r>
              <a:rPr lang="en-US" dirty="0"/>
              <a:t>the assault.</a:t>
            </a:r>
          </a:p>
          <a:p>
            <a:endParaRPr lang="en-US" dirty="0"/>
          </a:p>
        </p:txBody>
      </p:sp>
    </p:spTree>
    <p:extLst>
      <p:ext uri="{BB962C8B-B14F-4D97-AF65-F5344CB8AC3E}">
        <p14:creationId xmlns:p14="http://schemas.microsoft.com/office/powerpoint/2010/main" val="1641341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a:xfrm>
            <a:off x="457200" y="1066800"/>
            <a:ext cx="8229600" cy="4525963"/>
          </a:xfrm>
          <a:solidFill>
            <a:srgbClr val="35BDB2"/>
          </a:solidFill>
        </p:spPr>
        <p:txBody>
          <a:bodyPr/>
          <a:lstStyle/>
          <a:p>
            <a:pPr marL="0" indent="0" algn="ctr">
              <a:buNone/>
            </a:pPr>
            <a:r>
              <a:rPr lang="en-US" sz="7200" dirty="0" smtClean="0">
                <a:solidFill>
                  <a:srgbClr val="FF0000"/>
                </a:solidFill>
              </a:rPr>
              <a:t>True</a:t>
            </a:r>
          </a:p>
          <a:p>
            <a:pPr marL="0" indent="0" algn="ctr">
              <a:buNone/>
            </a:pPr>
            <a:r>
              <a:rPr lang="en-US" sz="6600" dirty="0" smtClean="0">
                <a:solidFill>
                  <a:srgbClr val="FF0000"/>
                </a:solidFill>
              </a:rPr>
              <a:t>Or  </a:t>
            </a:r>
          </a:p>
          <a:p>
            <a:pPr marL="0" indent="0" algn="ctr">
              <a:buNone/>
            </a:pPr>
            <a:r>
              <a:rPr lang="en-US" sz="6600" dirty="0" smtClean="0">
                <a:solidFill>
                  <a:srgbClr val="FF0000"/>
                </a:solidFill>
              </a:rPr>
              <a:t>False</a:t>
            </a:r>
            <a:endParaRPr lang="en-US" sz="6600" dirty="0">
              <a:solidFill>
                <a:srgbClr val="FF0000"/>
              </a:solidFill>
            </a:endParaRPr>
          </a:p>
        </p:txBody>
      </p:sp>
    </p:spTree>
    <p:extLst>
      <p:ext uri="{BB962C8B-B14F-4D97-AF65-F5344CB8AC3E}">
        <p14:creationId xmlns:p14="http://schemas.microsoft.com/office/powerpoint/2010/main" val="28197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0" y="990601"/>
            <a:ext cx="9144000" cy="4876800"/>
          </a:xfrm>
        </p:spPr>
        <p:txBody>
          <a:bodyPr/>
          <a:lstStyle/>
          <a:p>
            <a:pPr marL="0" indent="0">
              <a:buNone/>
            </a:pPr>
            <a:r>
              <a:rPr lang="en-US" dirty="0" smtClean="0"/>
              <a:t>FC 1 was sent </a:t>
            </a:r>
            <a:r>
              <a:rPr lang="en-US" dirty="0"/>
              <a:t>the emergency room </a:t>
            </a:r>
            <a:r>
              <a:rPr lang="en-US" dirty="0" smtClean="0"/>
              <a:t>after </a:t>
            </a:r>
            <a:r>
              <a:rPr lang="en-US" dirty="0"/>
              <a:t>she had complained at school of being light </a:t>
            </a:r>
            <a:r>
              <a:rPr lang="en-US" dirty="0" smtClean="0"/>
              <a:t>headed and dizzy.  FC 1 told ER doctor that </a:t>
            </a:r>
            <a:r>
              <a:rPr lang="en-US" dirty="0"/>
              <a:t>she had taken </a:t>
            </a:r>
            <a:r>
              <a:rPr lang="en-US" dirty="0" smtClean="0"/>
              <a:t>3 </a:t>
            </a:r>
            <a:r>
              <a:rPr lang="en-US" dirty="0"/>
              <a:t>of her anxiety </a:t>
            </a:r>
            <a:r>
              <a:rPr lang="en-US" dirty="0" smtClean="0"/>
              <a:t>medications that </a:t>
            </a:r>
            <a:r>
              <a:rPr lang="en-US" dirty="0"/>
              <a:t>morning instead of 1 as </a:t>
            </a:r>
            <a:r>
              <a:rPr lang="en-US" dirty="0" smtClean="0"/>
              <a:t>prescribed, because her </a:t>
            </a:r>
            <a:r>
              <a:rPr lang="en-US" dirty="0"/>
              <a:t>head was hurting and she thought it would help.  </a:t>
            </a:r>
          </a:p>
        </p:txBody>
      </p:sp>
    </p:spTree>
    <p:extLst>
      <p:ext uri="{BB962C8B-B14F-4D97-AF65-F5344CB8AC3E}">
        <p14:creationId xmlns:p14="http://schemas.microsoft.com/office/powerpoint/2010/main" val="4176913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Subject line</a:t>
            </a:r>
          </a:p>
          <a:p>
            <a:r>
              <a:rPr lang="en-US" dirty="0" smtClean="0"/>
              <a:t>Respond/Reply to RCC emails through RCC reports email</a:t>
            </a:r>
          </a:p>
          <a:p>
            <a:r>
              <a:rPr lang="en-US" dirty="0" smtClean="0"/>
              <a:t>Details, Details, Details</a:t>
            </a:r>
          </a:p>
          <a:p>
            <a:r>
              <a:rPr lang="en-US" dirty="0" smtClean="0"/>
              <a:t>When in doubt, </a:t>
            </a:r>
            <a:r>
              <a:rPr lang="en-US" dirty="0"/>
              <a:t>R</a:t>
            </a:r>
            <a:r>
              <a:rPr lang="en-US" dirty="0" smtClean="0"/>
              <a:t>eport!</a:t>
            </a:r>
          </a:p>
          <a:p>
            <a:endParaRPr lang="en-US" dirty="0"/>
          </a:p>
        </p:txBody>
      </p:sp>
    </p:spTree>
    <p:extLst>
      <p:ext uri="{BB962C8B-B14F-4D97-AF65-F5344CB8AC3E}">
        <p14:creationId xmlns:p14="http://schemas.microsoft.com/office/powerpoint/2010/main" val="2295105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a:xfrm>
            <a:off x="457200" y="1143000"/>
            <a:ext cx="8229600" cy="4648201"/>
          </a:xfrm>
        </p:spPr>
        <p:txBody>
          <a:bodyPr/>
          <a:lstStyle/>
          <a:p>
            <a:pPr marL="0" indent="0">
              <a:buNone/>
            </a:pPr>
            <a:endParaRPr lang="en-US" dirty="0"/>
          </a:p>
        </p:txBody>
      </p:sp>
      <p:pic>
        <p:nvPicPr>
          <p:cNvPr id="1027" name="Picture 3" descr="C:\Users\tkdavis\AppData\Local\Microsoft\Windows\Temporary Internet Files\Content.IE5\FC82D3MF\question-mar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6002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kdavis\AppData\Local\Microsoft\Windows\Temporary Internet Files\Content.IE5\FC82D3MF\question-mar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04075"/>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165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457200" y="1143000"/>
            <a:ext cx="8229600" cy="4648201"/>
          </a:xfrm>
        </p:spPr>
        <p:txBody>
          <a:bodyPr/>
          <a:lstStyle/>
          <a:p>
            <a:pPr marL="0" indent="0">
              <a:buNone/>
            </a:pPr>
            <a:r>
              <a:rPr lang="en-US" sz="4000" dirty="0" smtClean="0">
                <a:solidFill>
                  <a:srgbClr val="00B050"/>
                </a:solidFill>
              </a:rPr>
              <a:t>Incidents </a:t>
            </a:r>
            <a:r>
              <a:rPr lang="en-US" sz="4000" dirty="0">
                <a:solidFill>
                  <a:srgbClr val="00B050"/>
                </a:solidFill>
              </a:rPr>
              <a:t>have to be submitted  to RCC Reports within 24 hours of occurrence including weekends and holidays.</a:t>
            </a:r>
          </a:p>
          <a:p>
            <a:pPr marL="0" indent="0">
              <a:buNone/>
            </a:pPr>
            <a:endParaRPr lang="en-US" dirty="0"/>
          </a:p>
          <a:p>
            <a:pPr marL="0" indent="0" algn="ctr">
              <a:buNone/>
            </a:pPr>
            <a:r>
              <a:rPr lang="en-US" sz="6000" dirty="0">
                <a:solidFill>
                  <a:srgbClr val="FF0000"/>
                </a:solidFill>
              </a:rPr>
              <a:t>TRUE</a:t>
            </a:r>
          </a:p>
          <a:p>
            <a:endParaRPr lang="en-US" dirty="0"/>
          </a:p>
        </p:txBody>
      </p:sp>
    </p:spTree>
    <p:extLst>
      <p:ext uri="{BB962C8B-B14F-4D97-AF65-F5344CB8AC3E}">
        <p14:creationId xmlns:p14="http://schemas.microsoft.com/office/powerpoint/2010/main" val="5743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0" y="990601"/>
            <a:ext cx="9144000" cy="4800600"/>
          </a:xfrm>
        </p:spPr>
        <p:txBody>
          <a:bodyPr/>
          <a:lstStyle/>
          <a:p>
            <a:pPr marL="0" indent="0">
              <a:buNone/>
            </a:pPr>
            <a:r>
              <a:rPr lang="en-US" sz="4000" dirty="0">
                <a:solidFill>
                  <a:srgbClr val="0033CC"/>
                </a:solidFill>
              </a:rPr>
              <a:t>Once a report is submitted to DFCS/DJJ, you do </a:t>
            </a:r>
            <a:r>
              <a:rPr lang="en-US" sz="4000" b="1" dirty="0">
                <a:solidFill>
                  <a:srgbClr val="0033CC"/>
                </a:solidFill>
              </a:rPr>
              <a:t>n</a:t>
            </a:r>
            <a:r>
              <a:rPr lang="en-US" sz="4000" b="1" dirty="0" smtClean="0">
                <a:solidFill>
                  <a:srgbClr val="0033CC"/>
                </a:solidFill>
              </a:rPr>
              <a:t>ot</a:t>
            </a:r>
            <a:r>
              <a:rPr lang="en-US" sz="4000" dirty="0" smtClean="0">
                <a:solidFill>
                  <a:srgbClr val="0033CC"/>
                </a:solidFill>
              </a:rPr>
              <a:t> </a:t>
            </a:r>
            <a:r>
              <a:rPr lang="en-US" sz="4000" dirty="0">
                <a:solidFill>
                  <a:srgbClr val="0033CC"/>
                </a:solidFill>
              </a:rPr>
              <a:t>have to submit another report to </a:t>
            </a:r>
            <a:r>
              <a:rPr lang="en-US" sz="4000" dirty="0" smtClean="0">
                <a:solidFill>
                  <a:srgbClr val="0033CC"/>
                </a:solidFill>
              </a:rPr>
              <a:t>RCCL.</a:t>
            </a:r>
          </a:p>
          <a:p>
            <a:pPr marL="0" indent="0">
              <a:buNone/>
            </a:pPr>
            <a:endParaRPr lang="en-US" sz="4000" dirty="0"/>
          </a:p>
          <a:p>
            <a:pPr marL="0" indent="0" algn="ctr">
              <a:buNone/>
            </a:pPr>
            <a:r>
              <a:rPr lang="en-US" sz="6000" dirty="0" smtClean="0">
                <a:solidFill>
                  <a:srgbClr val="FF0000"/>
                </a:solidFill>
              </a:rPr>
              <a:t>False</a:t>
            </a:r>
            <a:endParaRPr lang="en-US" sz="6000" dirty="0">
              <a:solidFill>
                <a:srgbClr val="FF0000"/>
              </a:solidFill>
            </a:endParaRPr>
          </a:p>
          <a:p>
            <a:pPr marL="0" indent="0">
              <a:buNone/>
            </a:pPr>
            <a:endParaRPr lang="en-US" dirty="0"/>
          </a:p>
        </p:txBody>
      </p:sp>
    </p:spTree>
    <p:extLst>
      <p:ext uri="{BB962C8B-B14F-4D97-AF65-F5344CB8AC3E}">
        <p14:creationId xmlns:p14="http://schemas.microsoft.com/office/powerpoint/2010/main" val="2905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601200" cy="1143000"/>
          </a:xfrm>
        </p:spPr>
        <p:txBody>
          <a:bodyPr/>
          <a:lstStyle/>
          <a:p>
            <a:r>
              <a:rPr lang="en-US" dirty="0" smtClean="0"/>
              <a:t>True of False….</a:t>
            </a:r>
            <a:endParaRPr lang="en-US" dirty="0"/>
          </a:p>
        </p:txBody>
      </p:sp>
      <p:sp>
        <p:nvSpPr>
          <p:cNvPr id="3" name="Content Placeholder 2"/>
          <p:cNvSpPr>
            <a:spLocks noGrp="1"/>
          </p:cNvSpPr>
          <p:nvPr>
            <p:ph idx="1"/>
          </p:nvPr>
        </p:nvSpPr>
        <p:spPr>
          <a:xfrm>
            <a:off x="457200" y="1066801"/>
            <a:ext cx="8229600" cy="4724399"/>
          </a:xfrm>
          <a:noFill/>
          <a:ln>
            <a:noFill/>
          </a:ln>
        </p:spPr>
        <p:txBody>
          <a:bodyPr/>
          <a:lstStyle/>
          <a:p>
            <a:pPr marL="0" indent="0">
              <a:buNone/>
            </a:pPr>
            <a:r>
              <a:rPr lang="en-US" sz="4400" dirty="0" smtClean="0">
                <a:solidFill>
                  <a:srgbClr val="FF3399"/>
                </a:solidFill>
              </a:rPr>
              <a:t>Planned hospitalizations are reportable to RCCL.</a:t>
            </a:r>
          </a:p>
          <a:p>
            <a:pPr marL="0" indent="0" algn="ctr">
              <a:buNone/>
            </a:pPr>
            <a:r>
              <a:rPr lang="en-US" sz="6000" dirty="0" smtClean="0">
                <a:solidFill>
                  <a:srgbClr val="FF0000"/>
                </a:solidFill>
              </a:rPr>
              <a:t>FALSE</a:t>
            </a:r>
            <a:endParaRPr lang="en-US" sz="6000" dirty="0">
              <a:solidFill>
                <a:srgbClr val="FF0000"/>
              </a:solidFill>
            </a:endParaRPr>
          </a:p>
          <a:p>
            <a:pPr marL="0" indent="0">
              <a:buNone/>
            </a:pPr>
            <a:endParaRPr lang="en-US" sz="4400" dirty="0" smtClean="0">
              <a:solidFill>
                <a:schemeClr val="bg1"/>
              </a:solidFill>
            </a:endParaRPr>
          </a:p>
        </p:txBody>
      </p:sp>
    </p:spTree>
    <p:extLst>
      <p:ext uri="{BB962C8B-B14F-4D97-AF65-F5344CB8AC3E}">
        <p14:creationId xmlns:p14="http://schemas.microsoft.com/office/powerpoint/2010/main" val="2878558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457200" y="1066801"/>
            <a:ext cx="8229600" cy="4800600"/>
          </a:xfrm>
        </p:spPr>
        <p:txBody>
          <a:bodyPr/>
          <a:lstStyle/>
          <a:p>
            <a:pPr marL="0" indent="0">
              <a:buNone/>
            </a:pPr>
            <a:r>
              <a:rPr lang="en-US" sz="4000" dirty="0" smtClean="0"/>
              <a:t>Only confirmed cases of child abuse should be submitted to RCCL.</a:t>
            </a:r>
          </a:p>
          <a:p>
            <a:pPr marL="0" indent="0">
              <a:buNone/>
            </a:pPr>
            <a:endParaRPr lang="en-US" dirty="0"/>
          </a:p>
          <a:p>
            <a:pPr marL="0" indent="0">
              <a:buNone/>
            </a:pPr>
            <a:endParaRPr lang="en-US" dirty="0" smtClean="0"/>
          </a:p>
          <a:p>
            <a:pPr marL="0" indent="0" algn="ctr">
              <a:buNone/>
            </a:pPr>
            <a:r>
              <a:rPr lang="en-US" sz="6000" dirty="0" smtClean="0">
                <a:solidFill>
                  <a:srgbClr val="FF0000"/>
                </a:solidFill>
              </a:rPr>
              <a:t>FALSE</a:t>
            </a:r>
            <a:endParaRPr lang="en-US" sz="6000" dirty="0">
              <a:solidFill>
                <a:srgbClr val="FF0000"/>
              </a:solidFill>
            </a:endParaRPr>
          </a:p>
        </p:txBody>
      </p:sp>
    </p:spTree>
    <p:extLst>
      <p:ext uri="{BB962C8B-B14F-4D97-AF65-F5344CB8AC3E}">
        <p14:creationId xmlns:p14="http://schemas.microsoft.com/office/powerpoint/2010/main" val="154621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609600" y="990600"/>
            <a:ext cx="8229600" cy="4800601"/>
          </a:xfrm>
        </p:spPr>
        <p:txBody>
          <a:bodyPr/>
          <a:lstStyle/>
          <a:p>
            <a:pPr marL="0" indent="0">
              <a:buNone/>
            </a:pPr>
            <a:r>
              <a:rPr lang="en-US" sz="4000" dirty="0" smtClean="0">
                <a:solidFill>
                  <a:srgbClr val="00B050"/>
                </a:solidFill>
              </a:rPr>
              <a:t>CPS initiated investigations must be reported to RCCL.</a:t>
            </a:r>
          </a:p>
          <a:p>
            <a:pPr marL="0" indent="0">
              <a:buNone/>
            </a:pPr>
            <a:endParaRPr lang="en-US" sz="4000" dirty="0"/>
          </a:p>
          <a:p>
            <a:pPr marL="0" indent="0" algn="ctr">
              <a:buNone/>
            </a:pPr>
            <a:r>
              <a:rPr lang="en-US" sz="6000" dirty="0" smtClean="0">
                <a:solidFill>
                  <a:srgbClr val="FF0000"/>
                </a:solidFill>
              </a:rPr>
              <a:t>TRUE</a:t>
            </a:r>
            <a:endParaRPr lang="en-US" sz="6000" dirty="0">
              <a:solidFill>
                <a:srgbClr val="FF0000"/>
              </a:solidFill>
            </a:endParaRPr>
          </a:p>
        </p:txBody>
      </p:sp>
    </p:spTree>
    <p:extLst>
      <p:ext uri="{BB962C8B-B14F-4D97-AF65-F5344CB8AC3E}">
        <p14:creationId xmlns:p14="http://schemas.microsoft.com/office/powerpoint/2010/main" val="41957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457200" y="1219200"/>
            <a:ext cx="8229600" cy="4648201"/>
          </a:xfrm>
        </p:spPr>
        <p:txBody>
          <a:bodyPr/>
          <a:lstStyle/>
          <a:p>
            <a:pPr marL="0" indent="0">
              <a:buNone/>
            </a:pPr>
            <a:r>
              <a:rPr lang="en-US" sz="4400" dirty="0" smtClean="0">
                <a:solidFill>
                  <a:srgbClr val="A0A020"/>
                </a:solidFill>
              </a:rPr>
              <a:t>Incidents with law enforcement involvement are reportable to RCCL.</a:t>
            </a:r>
          </a:p>
          <a:p>
            <a:pPr marL="0" indent="0">
              <a:buNone/>
            </a:pPr>
            <a:endParaRPr lang="en-US" sz="4400" dirty="0"/>
          </a:p>
          <a:p>
            <a:pPr marL="0" indent="0" algn="ctr">
              <a:buNone/>
            </a:pPr>
            <a:r>
              <a:rPr lang="en-US" sz="6000" dirty="0" smtClean="0">
                <a:solidFill>
                  <a:srgbClr val="FF0000"/>
                </a:solidFill>
              </a:rPr>
              <a:t>TRUE</a:t>
            </a:r>
            <a:endParaRPr lang="en-US" sz="6000" dirty="0">
              <a:solidFill>
                <a:srgbClr val="FF0000"/>
              </a:solidFill>
            </a:endParaRPr>
          </a:p>
        </p:txBody>
      </p:sp>
    </p:spTree>
    <p:extLst>
      <p:ext uri="{BB962C8B-B14F-4D97-AF65-F5344CB8AC3E}">
        <p14:creationId xmlns:p14="http://schemas.microsoft.com/office/powerpoint/2010/main" val="31759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6267</TotalTime>
  <Words>2328</Words>
  <Application>Microsoft Office PowerPoint</Application>
  <PresentationFormat>On-screen Show (4:3)</PresentationFormat>
  <Paragraphs>237</Paragraphs>
  <Slides>32</Slides>
  <Notes>32</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Default Design</vt:lpstr>
      <vt:lpstr>Custom Design</vt:lpstr>
      <vt:lpstr>1_Custom Design</vt:lpstr>
      <vt:lpstr>2_Custom Design</vt:lpstr>
      <vt:lpstr>3_Custom Design</vt:lpstr>
      <vt:lpstr>PowerPoint Presentation</vt:lpstr>
      <vt:lpstr>Vision, Mission and Core Values</vt:lpstr>
      <vt:lpstr>Reporting</vt:lpstr>
      <vt:lpstr>True or False…</vt:lpstr>
      <vt:lpstr>True or False…</vt:lpstr>
      <vt:lpstr>True of False….</vt:lpstr>
      <vt:lpstr>True or False….</vt:lpstr>
      <vt:lpstr>True or False…</vt:lpstr>
      <vt:lpstr>True or False</vt:lpstr>
      <vt:lpstr>True or False….</vt:lpstr>
      <vt:lpstr>True or False…..</vt:lpstr>
      <vt:lpstr>True or False….</vt:lpstr>
      <vt:lpstr>Questions</vt:lpstr>
      <vt:lpstr>Reporting Tags</vt:lpstr>
      <vt:lpstr>Reasons To Submit A Report</vt:lpstr>
      <vt:lpstr>RCC Rule Trends</vt:lpstr>
      <vt:lpstr>RCC Incident Reporting Form</vt:lpstr>
      <vt:lpstr>Reporting Form</vt:lpstr>
      <vt:lpstr>Reporting Form</vt:lpstr>
      <vt:lpstr>Reporting Form</vt:lpstr>
      <vt:lpstr>Reporting Form</vt:lpstr>
      <vt:lpstr>Reporting Form</vt:lpstr>
      <vt:lpstr>PowerPoint Presentation</vt:lpstr>
      <vt:lpstr>PowerPoint Presentation</vt:lpstr>
      <vt:lpstr>Reporting Form</vt:lpstr>
      <vt:lpstr>PowerPoint Presentation</vt:lpstr>
      <vt:lpstr>PowerPoint Presentation</vt:lpstr>
      <vt:lpstr>Internal Investigation</vt:lpstr>
      <vt:lpstr>Case study</vt:lpstr>
      <vt:lpstr>Case Study</vt:lpstr>
      <vt:lpstr>Tips</vt:lpstr>
      <vt:lpstr>Questions…</vt:lpstr>
    </vt:vector>
  </TitlesOfParts>
  <Company>DCH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lkuczmarski</dc:creator>
  <cp:lastModifiedBy>tkdavis</cp:lastModifiedBy>
  <cp:revision>630</cp:revision>
  <dcterms:created xsi:type="dcterms:W3CDTF">2006-10-19T21:28:07Z</dcterms:created>
  <dcterms:modified xsi:type="dcterms:W3CDTF">2016-01-05T13:29:02Z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GUID">
    <vt:lpwstr>e184c194-d952-4ca7-bb27-ea714642d1cd</vt:lpwstr>
  </property>
  <property fmtid="{D5CDD505-2E9C-101B-9397-08002B2CF9AE}" pid="3" name="MODFILEGUID">
    <vt:lpwstr>914ae773-9409-461c-a60e-9ecf64c68255</vt:lpwstr>
  </property>
  <property fmtid="{D5CDD505-2E9C-101B-9397-08002B2CF9AE}" pid="4" name="FILEOWNER">
    <vt:lpwstr>lkuczmarski</vt:lpwstr>
  </property>
  <property fmtid="{D5CDD505-2E9C-101B-9397-08002B2CF9AE}" pid="5" name="MODFILEOWNER">
    <vt:lpwstr>A68034</vt:lpwstr>
  </property>
  <property fmtid="{D5CDD505-2E9C-101B-9397-08002B2CF9AE}" pid="6" name="IPPCLASS">
    <vt:i4>1</vt:i4>
  </property>
  <property fmtid="{D5CDD505-2E9C-101B-9397-08002B2CF9AE}" pid="7" name="MODIPPCLASS">
    <vt:i4>1</vt:i4>
  </property>
  <property fmtid="{D5CDD505-2E9C-101B-9397-08002B2CF9AE}" pid="8" name="MACHINEID">
    <vt:lpwstr>A68034-0811</vt:lpwstr>
  </property>
  <property fmtid="{D5CDD505-2E9C-101B-9397-08002B2CF9AE}" pid="9" name="MODMACHINEID">
    <vt:lpwstr>A68034-0811</vt:lpwstr>
  </property>
  <property fmtid="{D5CDD505-2E9C-101B-9397-08002B2CF9AE}" pid="10" name="CURRENTCLASS">
    <vt:lpwstr>Classified - Internal use</vt:lpwstr>
  </property>
</Properties>
</file>